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9" r:id="rId1"/>
  </p:sldMasterIdLst>
  <p:sldIdLst>
    <p:sldId id="256" r:id="rId2"/>
    <p:sldId id="265" r:id="rId3"/>
    <p:sldId id="264" r:id="rId4"/>
    <p:sldId id="257" r:id="rId5"/>
    <p:sldId id="258" r:id="rId6"/>
    <p:sldId id="259" r:id="rId7"/>
    <p:sldId id="260" r:id="rId8"/>
    <p:sldId id="263" r:id="rId9"/>
    <p:sldId id="261" r:id="rId10"/>
    <p:sldId id="266" r:id="rId11"/>
    <p:sldId id="262"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xmlns=""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p:scale>
          <a:sx n="86" d="100"/>
          <a:sy n="86" d="100"/>
        </p:scale>
        <p:origin x="-246" y="-1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6-09-09T14:51:33.330" idx="1">
    <p:pos x="7578" y="90"/>
    <p:text/>
    <p:extLst>
      <p:ext uri="{C676402C-5697-4E1C-873F-D02D1690AC5C}">
        <p15:threadingInfo xmlns:p15="http://schemas.microsoft.com/office/powerpoint/2012/main" xmlns="" timeZoneBias="-48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smtClean="0"/>
              <a:pPr/>
              <a:t>5/9/2019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56282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全景圖片 (含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smtClean="0"/>
              <a:t>按一下以編輯母片文字樣式</a:t>
            </a:r>
          </a:p>
        </p:txBody>
      </p:sp>
      <p:sp>
        <p:nvSpPr>
          <p:cNvPr id="3" name="Date Placeholder 2"/>
          <p:cNvSpPr>
            <a:spLocks noGrp="1"/>
          </p:cNvSpPr>
          <p:nvPr>
            <p:ph type="dt" sz="half" idx="10"/>
          </p:nvPr>
        </p:nvSpPr>
        <p:spPr/>
        <p:txBody>
          <a:bodyPr/>
          <a:lstStyle/>
          <a:p>
            <a:fld id="{09B482E8-6E0E-1B4F-B1FD-C69DB9E858D9}" type="datetimeFigureOut">
              <a:rPr lang="en-US" smtClean="0"/>
              <a:pPr/>
              <a:t>5/9/2019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1150834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09B482E8-6E0E-1B4F-B1FD-C69DB9E858D9}" type="datetimeFigureOut">
              <a:rPr lang="en-US" smtClean="0"/>
              <a:pPr/>
              <a:t>5/9/2019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2824808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zh-TW" altLang="en-US" smtClean="0"/>
              <a:t>按一下以編輯母片標題樣式</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smtClean="0"/>
              <a:t>按一下以編輯母片文字樣式</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8DFA1846-DA80-1C48-A609-854EA85C59AD}" type="datetimeFigureOut">
              <a:rPr lang="en-US" smtClean="0"/>
              <a:pPr/>
              <a:t>5/9/2019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57334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FBF54567-0DE4-3F47-BF90-CB84690072F9}" type="datetimeFigureOut">
              <a:rPr lang="en-US" smtClean="0"/>
              <a:pPr/>
              <a:t>5/9/2019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62104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zh-TW" altLang="en-US" smtClean="0"/>
              <a:t>按一下以編輯母片標題樣式</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zh-TW" altLang="en-US" smtClean="0"/>
              <a:t>按一下以編輯母片文字樣式</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09B482E8-6E0E-1B4F-B1FD-C69DB9E858D9}" type="datetimeFigureOut">
              <a:rPr lang="en-US" smtClean="0"/>
              <a:pPr/>
              <a:t>5/9/2019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2176606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是非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zh-TW" altLang="en-US" smtClean="0"/>
              <a:t>按一下以編輯母片標題樣式</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zh-TW" altLang="en-US" smtClean="0"/>
              <a:t>按一下以編輯母片文字樣式</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09B482E8-6E0E-1B4F-B1FD-C69DB9E858D9}" type="datetimeFigureOut">
              <a:rPr lang="en-US" smtClean="0"/>
              <a:pPr/>
              <a:t>5/9/2019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68937022"/>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ncho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5/9/2019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473321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5/9/2019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84299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nchor="ct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5/9/2019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23519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8DFA1846-DA80-1C48-A609-854EA85C59AD}" type="datetimeFigureOut">
              <a:rPr lang="en-US" smtClean="0"/>
              <a:pPr/>
              <a:t>5/9/2019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11374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5/9/2019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08075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5/9/2019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4103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5/9/2019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80755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5/9/2019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73996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D0DF5E60-9974-AC48-9591-99C2BB44B7CF}" type="datetimeFigureOut">
              <a:rPr lang="en-US" smtClean="0"/>
              <a:pPr/>
              <a:t>5/9/2019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76653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zh-TW" altLang="en-US" smtClean="0"/>
              <a:t>按一下以編輯母片標題樣式</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18C79C5D-2A6F-F04D-97DA-BEF2467B64E4}" type="datetimeFigureOut">
              <a:rPr lang="en-US" smtClean="0"/>
              <a:pPr/>
              <a:t>5/9/2019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80130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09B482E8-6E0E-1B4F-B1FD-C69DB9E858D9}" type="datetimeFigureOut">
              <a:rPr lang="en-US" smtClean="0"/>
              <a:pPr/>
              <a:t>5/9/2019</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99982487"/>
      </p:ext>
    </p:extLst>
  </p:cSld>
  <p:clrMap bg1="dk1" tx1="lt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4212" y="685799"/>
            <a:ext cx="8001000" cy="1771651"/>
          </a:xfrm>
        </p:spPr>
        <p:txBody>
          <a:bodyPr>
            <a:normAutofit/>
          </a:bodyPr>
          <a:lstStyle/>
          <a:p>
            <a:r>
              <a:rPr lang="zh-TW" altLang="en-US" sz="6000" dirty="0" smtClean="0"/>
              <a:t>學測後我可以</a:t>
            </a:r>
            <a:r>
              <a:rPr lang="en-US" altLang="zh-TW" sz="6000" dirty="0" smtClean="0"/>
              <a:t>......</a:t>
            </a:r>
            <a:endParaRPr lang="zh-TW" altLang="en-US" sz="6000" dirty="0"/>
          </a:p>
        </p:txBody>
      </p:sp>
      <p:sp>
        <p:nvSpPr>
          <p:cNvPr id="3" name="副標題 2"/>
          <p:cNvSpPr>
            <a:spLocks noGrp="1"/>
          </p:cNvSpPr>
          <p:nvPr>
            <p:ph type="subTitle" idx="1"/>
          </p:nvPr>
        </p:nvSpPr>
        <p:spPr>
          <a:xfrm>
            <a:off x="1169987" y="3272367"/>
            <a:ext cx="6400800" cy="1947333"/>
          </a:xfrm>
        </p:spPr>
        <p:txBody>
          <a:bodyPr>
            <a:normAutofit/>
          </a:bodyPr>
          <a:lstStyle/>
          <a:p>
            <a:r>
              <a:rPr lang="zh-TW" altLang="en-US" sz="4000" dirty="0" smtClean="0">
                <a:solidFill>
                  <a:schemeClr val="tx1"/>
                </a:solidFill>
              </a:rPr>
              <a:t>先</a:t>
            </a:r>
            <a:r>
              <a:rPr lang="zh-TW" altLang="zh-TW" sz="4000" dirty="0" smtClean="0">
                <a:solidFill>
                  <a:schemeClr val="tx1"/>
                </a:solidFill>
              </a:rPr>
              <a:t>做落</a:t>
            </a:r>
            <a:r>
              <a:rPr lang="zh-TW" altLang="zh-TW" sz="4000" dirty="0">
                <a:solidFill>
                  <a:schemeClr val="tx1"/>
                </a:solidFill>
              </a:rPr>
              <a:t>點分析及</a:t>
            </a:r>
            <a:r>
              <a:rPr lang="zh-TW" altLang="zh-TW" sz="4000" dirty="0" smtClean="0">
                <a:solidFill>
                  <a:schemeClr val="tx1"/>
                </a:solidFill>
              </a:rPr>
              <a:t>排志願序</a:t>
            </a:r>
            <a:r>
              <a:rPr lang="zh-TW" altLang="en-US" sz="4000" dirty="0" smtClean="0">
                <a:solidFill>
                  <a:schemeClr val="tx1"/>
                </a:solidFill>
              </a:rPr>
              <a:t>→</a:t>
            </a:r>
            <a:r>
              <a:rPr lang="zh-TW" altLang="zh-TW" sz="4000" dirty="0" smtClean="0">
                <a:solidFill>
                  <a:schemeClr val="tx1"/>
                </a:solidFill>
              </a:rPr>
              <a:t>準備</a:t>
            </a:r>
            <a:r>
              <a:rPr lang="zh-TW" altLang="zh-TW" sz="4000" dirty="0">
                <a:solidFill>
                  <a:schemeClr val="tx1"/>
                </a:solidFill>
              </a:rPr>
              <a:t>備審</a:t>
            </a:r>
            <a:r>
              <a:rPr lang="zh-TW" altLang="zh-TW" sz="4000" dirty="0" smtClean="0">
                <a:solidFill>
                  <a:schemeClr val="tx1"/>
                </a:solidFill>
              </a:rPr>
              <a:t>資料</a:t>
            </a:r>
            <a:endParaRPr lang="zh-TW" altLang="en-US" sz="4000" dirty="0">
              <a:solidFill>
                <a:schemeClr val="tx1"/>
              </a:solidFill>
            </a:endParaRPr>
          </a:p>
        </p:txBody>
      </p:sp>
    </p:spTree>
    <p:extLst>
      <p:ext uri="{BB962C8B-B14F-4D97-AF65-F5344CB8AC3E}">
        <p14:creationId xmlns:p14="http://schemas.microsoft.com/office/powerpoint/2010/main" val="15024514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8525" y="986366"/>
            <a:ext cx="8534400" cy="1507067"/>
          </a:xfrm>
        </p:spPr>
        <p:txBody>
          <a:bodyPr/>
          <a:lstStyle/>
          <a:p>
            <a:r>
              <a:rPr lang="zh-TW" altLang="zh-TW" b="1" dirty="0"/>
              <a:t>讀書計畫</a:t>
            </a:r>
            <a:endParaRPr lang="zh-TW" altLang="en-US" dirty="0"/>
          </a:p>
        </p:txBody>
      </p:sp>
      <p:sp>
        <p:nvSpPr>
          <p:cNvPr id="3" name="內容版面配置區 2"/>
          <p:cNvSpPr>
            <a:spLocks noGrp="1"/>
          </p:cNvSpPr>
          <p:nvPr>
            <p:ph idx="1"/>
          </p:nvPr>
        </p:nvSpPr>
        <p:spPr>
          <a:xfrm>
            <a:off x="898525" y="2328863"/>
            <a:ext cx="8534400" cy="3615267"/>
          </a:xfrm>
        </p:spPr>
        <p:txBody>
          <a:bodyPr>
            <a:normAutofit/>
          </a:bodyPr>
          <a:lstStyle/>
          <a:p>
            <a:r>
              <a:rPr lang="zh-TW" altLang="zh-TW" sz="4400" dirty="0">
                <a:solidFill>
                  <a:schemeClr val="tx1"/>
                </a:solidFill>
              </a:rPr>
              <a:t>概述自己對大學四年的規劃和對未來的期許和職涯目標，以及如何達成這些規劃。</a:t>
            </a:r>
            <a:endParaRPr lang="zh-TW" altLang="en-US" sz="4400" dirty="0">
              <a:solidFill>
                <a:schemeClr val="tx1"/>
              </a:solidFill>
            </a:endParaRPr>
          </a:p>
        </p:txBody>
      </p:sp>
    </p:spTree>
    <p:extLst>
      <p:ext uri="{BB962C8B-B14F-4D97-AF65-F5344CB8AC3E}">
        <p14:creationId xmlns:p14="http://schemas.microsoft.com/office/powerpoint/2010/main" val="27296472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4212" y="685800"/>
            <a:ext cx="8534400" cy="1507067"/>
          </a:xfrm>
        </p:spPr>
        <p:txBody>
          <a:bodyPr>
            <a:normAutofit/>
          </a:bodyPr>
          <a:lstStyle/>
          <a:p>
            <a:r>
              <a:rPr lang="zh-TW" altLang="en-US" sz="5400" dirty="0" smtClean="0"/>
              <a:t>其他有利審查的資料</a:t>
            </a:r>
            <a:endParaRPr lang="zh-TW" altLang="en-US" sz="5400" dirty="0"/>
          </a:p>
        </p:txBody>
      </p:sp>
      <p:sp>
        <p:nvSpPr>
          <p:cNvPr id="3" name="內容版面配置區 2"/>
          <p:cNvSpPr>
            <a:spLocks noGrp="1"/>
          </p:cNvSpPr>
          <p:nvPr>
            <p:ph idx="1"/>
          </p:nvPr>
        </p:nvSpPr>
        <p:spPr>
          <a:xfrm>
            <a:off x="855662" y="1900238"/>
            <a:ext cx="8534400" cy="3615267"/>
          </a:xfrm>
        </p:spPr>
        <p:txBody>
          <a:bodyPr>
            <a:normAutofit/>
          </a:bodyPr>
          <a:lstStyle/>
          <a:p>
            <a:r>
              <a:rPr lang="zh-TW" altLang="zh-TW" sz="4400" dirty="0">
                <a:solidFill>
                  <a:schemeClr val="tx1"/>
                </a:solidFill>
              </a:rPr>
              <a:t>競賽成果、特殊表現及證照等，能附上就儘量附上。</a:t>
            </a:r>
            <a:endParaRPr lang="zh-TW" altLang="en-US" sz="4400" dirty="0">
              <a:solidFill>
                <a:schemeClr val="tx1"/>
              </a:solidFill>
            </a:endParaRPr>
          </a:p>
        </p:txBody>
      </p:sp>
    </p:spTree>
    <p:extLst>
      <p:ext uri="{BB962C8B-B14F-4D97-AF65-F5344CB8AC3E}">
        <p14:creationId xmlns:p14="http://schemas.microsoft.com/office/powerpoint/2010/main" val="28084108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8525" y="415394"/>
            <a:ext cx="8534400" cy="1507067"/>
          </a:xfrm>
        </p:spPr>
        <p:txBody>
          <a:bodyPr>
            <a:normAutofit/>
          </a:bodyPr>
          <a:lstStyle/>
          <a:p>
            <a:r>
              <a:rPr lang="zh-TW" altLang="zh-TW" sz="5400" b="1" dirty="0"/>
              <a:t>面試方面</a:t>
            </a:r>
            <a:endParaRPr lang="zh-TW" altLang="en-US" sz="5400" dirty="0"/>
          </a:p>
        </p:txBody>
      </p:sp>
      <p:sp>
        <p:nvSpPr>
          <p:cNvPr id="3" name="內容版面配置區 2"/>
          <p:cNvSpPr>
            <a:spLocks noGrp="1"/>
          </p:cNvSpPr>
          <p:nvPr>
            <p:ph idx="1"/>
          </p:nvPr>
        </p:nvSpPr>
        <p:spPr>
          <a:xfrm>
            <a:off x="755650" y="1922461"/>
            <a:ext cx="8534400" cy="3615267"/>
          </a:xfrm>
        </p:spPr>
        <p:txBody>
          <a:bodyPr>
            <a:normAutofit/>
          </a:bodyPr>
          <a:lstStyle/>
          <a:p>
            <a:r>
              <a:rPr lang="zh-TW" altLang="zh-TW" sz="4400" dirty="0">
                <a:solidFill>
                  <a:schemeClr val="tx1"/>
                </a:solidFill>
              </a:rPr>
              <a:t>要準備</a:t>
            </a:r>
            <a:r>
              <a:rPr lang="zh-TW" altLang="zh-TW" sz="4400" dirty="0" smtClean="0">
                <a:solidFill>
                  <a:schemeClr val="tx1"/>
                </a:solidFill>
              </a:rPr>
              <a:t>一</a:t>
            </a:r>
            <a:r>
              <a:rPr lang="zh-TW" altLang="en-US" sz="4400" dirty="0" smtClean="0">
                <a:solidFill>
                  <a:schemeClr val="tx1"/>
                </a:solidFill>
              </a:rPr>
              <a:t>及</a:t>
            </a:r>
            <a:r>
              <a:rPr lang="zh-TW" altLang="zh-TW" sz="4400" dirty="0" smtClean="0">
                <a:solidFill>
                  <a:schemeClr val="tx1"/>
                </a:solidFill>
              </a:rPr>
              <a:t>三分鐘</a:t>
            </a:r>
            <a:r>
              <a:rPr lang="zh-TW" altLang="zh-TW" sz="4400" dirty="0">
                <a:solidFill>
                  <a:schemeClr val="tx1"/>
                </a:solidFill>
              </a:rPr>
              <a:t>的自我介紹，重點是你自己的</a:t>
            </a:r>
            <a:r>
              <a:rPr lang="zh-TW" altLang="zh-TW" sz="4400" b="1" dirty="0">
                <a:solidFill>
                  <a:schemeClr val="tx1"/>
                </a:solidFill>
              </a:rPr>
              <a:t>個性、興趣</a:t>
            </a:r>
            <a:r>
              <a:rPr lang="zh-TW" altLang="zh-TW" sz="4400" dirty="0">
                <a:solidFill>
                  <a:schemeClr val="tx1"/>
                </a:solidFill>
              </a:rPr>
              <a:t>和</a:t>
            </a:r>
            <a:r>
              <a:rPr lang="zh-TW" altLang="zh-TW" sz="4400" b="1" dirty="0">
                <a:solidFill>
                  <a:schemeClr val="tx1"/>
                </a:solidFill>
              </a:rPr>
              <a:t>想就讀此科系的原因</a:t>
            </a:r>
            <a:r>
              <a:rPr lang="zh-TW" altLang="zh-TW" sz="4400" dirty="0">
                <a:solidFill>
                  <a:schemeClr val="tx1"/>
                </a:solidFill>
              </a:rPr>
              <a:t>，除非有相關，否則不用在家庭和得獎紀錄方面著墨太多。</a:t>
            </a:r>
            <a:endParaRPr lang="zh-TW" altLang="en-US" sz="4400" dirty="0">
              <a:solidFill>
                <a:schemeClr val="tx1"/>
              </a:solidFill>
            </a:endParaRPr>
          </a:p>
        </p:txBody>
      </p:sp>
    </p:spTree>
    <p:extLst>
      <p:ext uri="{BB962C8B-B14F-4D97-AF65-F5344CB8AC3E}">
        <p14:creationId xmlns:p14="http://schemas.microsoft.com/office/powerpoint/2010/main" val="25453923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87020" y="-63755"/>
            <a:ext cx="8534400" cy="1507067"/>
          </a:xfrm>
        </p:spPr>
        <p:txBody>
          <a:bodyPr/>
          <a:lstStyle/>
          <a:p>
            <a:r>
              <a:rPr lang="zh-TW" altLang="en-US" dirty="0" smtClean="0"/>
              <a:t>面試考古題</a:t>
            </a:r>
            <a:endParaRPr lang="zh-TW" altLang="en-US" dirty="0"/>
          </a:p>
        </p:txBody>
      </p:sp>
      <p:pic>
        <p:nvPicPr>
          <p:cNvPr id="4" name="內容版面配置區 3"/>
          <p:cNvPicPr>
            <a:picLocks noGrp="1" noChangeAspect="1"/>
          </p:cNvPicPr>
          <p:nvPr>
            <p:ph idx="1"/>
          </p:nvPr>
        </p:nvPicPr>
        <p:blipFill>
          <a:blip r:embed="rId2"/>
          <a:stretch>
            <a:fillRect/>
          </a:stretch>
        </p:blipFill>
        <p:spPr>
          <a:xfrm>
            <a:off x="203675" y="1965324"/>
            <a:ext cx="4246562" cy="4420526"/>
          </a:xfrm>
          <a:prstGeom prst="rect">
            <a:avLst/>
          </a:prstGeom>
        </p:spPr>
      </p:pic>
      <p:pic>
        <p:nvPicPr>
          <p:cNvPr id="6" name="圖片 5"/>
          <p:cNvPicPr>
            <a:picLocks noChangeAspect="1"/>
          </p:cNvPicPr>
          <p:nvPr/>
        </p:nvPicPr>
        <p:blipFill>
          <a:blip r:embed="rId3"/>
          <a:stretch>
            <a:fillRect/>
          </a:stretch>
        </p:blipFill>
        <p:spPr>
          <a:xfrm>
            <a:off x="2651920" y="1211790"/>
            <a:ext cx="3520069" cy="4314824"/>
          </a:xfrm>
          <a:prstGeom prst="rect">
            <a:avLst/>
          </a:prstGeom>
        </p:spPr>
      </p:pic>
      <p:pic>
        <p:nvPicPr>
          <p:cNvPr id="7" name="圖片 6"/>
          <p:cNvPicPr>
            <a:picLocks noChangeAspect="1"/>
          </p:cNvPicPr>
          <p:nvPr/>
        </p:nvPicPr>
        <p:blipFill>
          <a:blip r:embed="rId4"/>
          <a:stretch>
            <a:fillRect/>
          </a:stretch>
        </p:blipFill>
        <p:spPr>
          <a:xfrm>
            <a:off x="5202237" y="142875"/>
            <a:ext cx="6827838" cy="6486525"/>
          </a:xfrm>
          <a:prstGeom prst="rect">
            <a:avLst/>
          </a:prstGeom>
        </p:spPr>
      </p:pic>
      <p:sp>
        <p:nvSpPr>
          <p:cNvPr id="8" name="橢圓 7"/>
          <p:cNvSpPr/>
          <p:nvPr/>
        </p:nvSpPr>
        <p:spPr>
          <a:xfrm>
            <a:off x="783771" y="4650377"/>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Oval 5"/>
          <p:cNvSpPr>
            <a:spLocks noChangeArrowheads="1"/>
          </p:cNvSpPr>
          <p:nvPr/>
        </p:nvSpPr>
        <p:spPr bwMode="auto">
          <a:xfrm>
            <a:off x="3605504" y="3162103"/>
            <a:ext cx="1612900" cy="620576"/>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eaLnBrk="1" hangingPunct="1">
              <a:spcBef>
                <a:spcPct val="0"/>
              </a:spcBef>
              <a:buFontTx/>
              <a:buNone/>
            </a:pPr>
            <a:endParaRPr lang="zh-TW" altLang="en-US" sz="1800">
              <a:latin typeface="Times New Roman" panose="02020603050405020304" pitchFamily="18" charset="0"/>
              <a:ea typeface="標楷體" panose="03000509000000000000" pitchFamily="65" charset="-120"/>
            </a:endParaRPr>
          </a:p>
        </p:txBody>
      </p:sp>
      <p:sp>
        <p:nvSpPr>
          <p:cNvPr id="10" name="Oval 5"/>
          <p:cNvSpPr>
            <a:spLocks noChangeArrowheads="1"/>
          </p:cNvSpPr>
          <p:nvPr/>
        </p:nvSpPr>
        <p:spPr bwMode="auto">
          <a:xfrm>
            <a:off x="287020" y="5275937"/>
            <a:ext cx="1612900" cy="587901"/>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eaLnBrk="1" hangingPunct="1">
              <a:spcBef>
                <a:spcPct val="0"/>
              </a:spcBef>
              <a:buFontTx/>
              <a:buNone/>
            </a:pPr>
            <a:endParaRPr lang="zh-TW" altLang="en-US" sz="1800">
              <a:latin typeface="Times New Roman" panose="02020603050405020304" pitchFamily="18" charset="0"/>
              <a:ea typeface="標楷體" panose="03000509000000000000" pitchFamily="65" charset="-120"/>
            </a:endParaRPr>
          </a:p>
        </p:txBody>
      </p:sp>
      <p:sp>
        <p:nvSpPr>
          <p:cNvPr id="11" name="向右箭號 10"/>
          <p:cNvSpPr/>
          <p:nvPr/>
        </p:nvSpPr>
        <p:spPr>
          <a:xfrm>
            <a:off x="2272506" y="4650377"/>
            <a:ext cx="848123" cy="59664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向右箭號 11"/>
          <p:cNvSpPr/>
          <p:nvPr/>
        </p:nvSpPr>
        <p:spPr>
          <a:xfrm>
            <a:off x="5050540" y="2302867"/>
            <a:ext cx="848123" cy="59664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1378220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06281" y="463972"/>
            <a:ext cx="8534400" cy="1507067"/>
          </a:xfrm>
        </p:spPr>
        <p:txBody>
          <a:bodyPr>
            <a:normAutofit/>
          </a:bodyPr>
          <a:lstStyle/>
          <a:p>
            <a:r>
              <a:rPr lang="zh-TW" altLang="en-US" sz="5400" dirty="0" smtClean="0"/>
              <a:t>面試</a:t>
            </a:r>
            <a:endParaRPr lang="zh-TW" altLang="en-US" sz="5400" dirty="0"/>
          </a:p>
        </p:txBody>
      </p:sp>
      <p:sp>
        <p:nvSpPr>
          <p:cNvPr id="3" name="內容版面配置區 2"/>
          <p:cNvSpPr>
            <a:spLocks noGrp="1"/>
          </p:cNvSpPr>
          <p:nvPr>
            <p:ph idx="1"/>
          </p:nvPr>
        </p:nvSpPr>
        <p:spPr>
          <a:xfrm>
            <a:off x="788715" y="1971039"/>
            <a:ext cx="8534400" cy="3615267"/>
          </a:xfrm>
        </p:spPr>
        <p:txBody>
          <a:bodyPr>
            <a:normAutofit/>
          </a:bodyPr>
          <a:lstStyle/>
          <a:p>
            <a:r>
              <a:rPr lang="zh-TW" altLang="zh-TW" sz="4800" b="1" dirty="0">
                <a:solidFill>
                  <a:srgbClr val="FFFF00"/>
                </a:solidFill>
              </a:rPr>
              <a:t>「為甚麼教授要錄取你？」</a:t>
            </a:r>
            <a:r>
              <a:rPr lang="zh-TW" altLang="zh-TW" sz="4800" dirty="0">
                <a:solidFill>
                  <a:schemeClr val="tx1"/>
                </a:solidFill>
              </a:rPr>
              <a:t>是一個很常見的考題，可以從這個科系所需的特質去分析。</a:t>
            </a:r>
            <a:endParaRPr lang="zh-TW" altLang="en-US" sz="4800" dirty="0">
              <a:solidFill>
                <a:schemeClr val="tx1"/>
              </a:solidFill>
            </a:endParaRPr>
          </a:p>
        </p:txBody>
      </p:sp>
    </p:spTree>
    <p:extLst>
      <p:ext uri="{BB962C8B-B14F-4D97-AF65-F5344CB8AC3E}">
        <p14:creationId xmlns:p14="http://schemas.microsoft.com/office/powerpoint/2010/main" val="12249389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4212" y="685800"/>
            <a:ext cx="8534400" cy="1507067"/>
          </a:xfrm>
        </p:spPr>
        <p:txBody>
          <a:bodyPr>
            <a:noAutofit/>
          </a:bodyPr>
          <a:lstStyle/>
          <a:p>
            <a:r>
              <a:rPr lang="zh-TW" altLang="zh-TW" sz="5400" dirty="0" smtClean="0"/>
              <a:t>蒐集有關</a:t>
            </a:r>
            <a:r>
              <a:rPr lang="zh-TW" altLang="zh-TW" sz="5400" dirty="0"/>
              <a:t>此科系的時事看法</a:t>
            </a:r>
            <a:endParaRPr lang="zh-TW" altLang="en-US" sz="5400" dirty="0"/>
          </a:p>
        </p:txBody>
      </p:sp>
      <p:sp>
        <p:nvSpPr>
          <p:cNvPr id="3" name="內容版面配置區 2"/>
          <p:cNvSpPr>
            <a:spLocks noGrp="1"/>
          </p:cNvSpPr>
          <p:nvPr>
            <p:ph idx="1"/>
          </p:nvPr>
        </p:nvSpPr>
        <p:spPr>
          <a:xfrm>
            <a:off x="684212" y="2192867"/>
            <a:ext cx="8534400" cy="3615267"/>
          </a:xfrm>
        </p:spPr>
        <p:txBody>
          <a:bodyPr>
            <a:normAutofit/>
          </a:bodyPr>
          <a:lstStyle/>
          <a:p>
            <a:r>
              <a:rPr lang="zh-TW" altLang="zh-TW" sz="4400" dirty="0" smtClean="0">
                <a:solidFill>
                  <a:schemeClr val="tx1"/>
                </a:solidFill>
              </a:rPr>
              <a:t>例如</a:t>
            </a:r>
            <a:r>
              <a:rPr lang="zh-TW" altLang="zh-TW" sz="4400" dirty="0">
                <a:solidFill>
                  <a:schemeClr val="tx1"/>
                </a:solidFill>
              </a:rPr>
              <a:t>對最近的重大案件判決的看法（法律系）、對油價下跌所造成的社會影響的看法（商科）、舉例臺灣的野生保育類動物（森林系）。</a:t>
            </a:r>
            <a:endParaRPr lang="zh-TW" altLang="en-US" sz="4400" dirty="0">
              <a:solidFill>
                <a:schemeClr val="tx1"/>
              </a:solidFill>
            </a:endParaRPr>
          </a:p>
        </p:txBody>
      </p:sp>
    </p:spTree>
    <p:extLst>
      <p:ext uri="{BB962C8B-B14F-4D97-AF65-F5344CB8AC3E}">
        <p14:creationId xmlns:p14="http://schemas.microsoft.com/office/powerpoint/2010/main" val="16237151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80155" y="490097"/>
            <a:ext cx="8534400" cy="1507067"/>
          </a:xfrm>
        </p:spPr>
        <p:txBody>
          <a:bodyPr>
            <a:normAutofit/>
          </a:bodyPr>
          <a:lstStyle/>
          <a:p>
            <a:r>
              <a:rPr lang="zh-TW" altLang="en-US" sz="5400" dirty="0" smtClean="0"/>
              <a:t>面試時</a:t>
            </a:r>
            <a:endParaRPr lang="zh-TW" altLang="en-US" sz="5400" dirty="0"/>
          </a:p>
        </p:txBody>
      </p:sp>
      <p:sp>
        <p:nvSpPr>
          <p:cNvPr id="3" name="內容版面配置區 2"/>
          <p:cNvSpPr>
            <a:spLocks noGrp="1"/>
          </p:cNvSpPr>
          <p:nvPr>
            <p:ph idx="1"/>
          </p:nvPr>
        </p:nvSpPr>
        <p:spPr>
          <a:xfrm>
            <a:off x="880155" y="2240280"/>
            <a:ext cx="8534400" cy="3615267"/>
          </a:xfrm>
        </p:spPr>
        <p:txBody>
          <a:bodyPr>
            <a:normAutofit/>
          </a:bodyPr>
          <a:lstStyle/>
          <a:p>
            <a:r>
              <a:rPr lang="zh-TW" altLang="zh-TW" sz="4000" dirty="0">
                <a:solidFill>
                  <a:schemeClr val="tx1"/>
                </a:solidFill>
              </a:rPr>
              <a:t>答題時，記得要坐正或站直、目光直視面試教授、聲音要大、語速不能過快，服裝儀容也是以整潔為主，不需要打扮得太</a:t>
            </a:r>
            <a:r>
              <a:rPr lang="zh-TW" altLang="zh-TW" sz="4000" dirty="0" smtClean="0">
                <a:solidFill>
                  <a:schemeClr val="tx1"/>
                </a:solidFill>
              </a:rPr>
              <a:t>成熟</a:t>
            </a:r>
            <a:r>
              <a:rPr lang="zh-TW" altLang="zh-TW" sz="4000" dirty="0">
                <a:solidFill>
                  <a:schemeClr val="tx1"/>
                </a:solidFill>
              </a:rPr>
              <a:t>，</a:t>
            </a:r>
            <a:r>
              <a:rPr lang="zh-TW" altLang="zh-TW" sz="4000" dirty="0" smtClean="0">
                <a:solidFill>
                  <a:schemeClr val="tx1"/>
                </a:solidFill>
              </a:rPr>
              <a:t>美術</a:t>
            </a:r>
            <a:r>
              <a:rPr lang="zh-TW" altLang="zh-TW" sz="4000" dirty="0">
                <a:solidFill>
                  <a:schemeClr val="tx1"/>
                </a:solidFill>
              </a:rPr>
              <a:t>相關類科的學生可以打扮得有個人</a:t>
            </a:r>
            <a:r>
              <a:rPr lang="zh-TW" altLang="zh-TW" sz="4000" dirty="0" smtClean="0">
                <a:solidFill>
                  <a:schemeClr val="tx1"/>
                </a:solidFill>
              </a:rPr>
              <a:t>風格。</a:t>
            </a:r>
            <a:endParaRPr lang="zh-TW" altLang="en-US" sz="4000" dirty="0">
              <a:solidFill>
                <a:schemeClr val="tx1"/>
              </a:solidFill>
            </a:endParaRPr>
          </a:p>
        </p:txBody>
      </p:sp>
    </p:spTree>
    <p:extLst>
      <p:ext uri="{BB962C8B-B14F-4D97-AF65-F5344CB8AC3E}">
        <p14:creationId xmlns:p14="http://schemas.microsoft.com/office/powerpoint/2010/main" val="40134233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2847" y="1172631"/>
            <a:ext cx="8534400" cy="1507067"/>
          </a:xfrm>
        </p:spPr>
        <p:txBody>
          <a:bodyPr>
            <a:normAutofit/>
          </a:bodyPr>
          <a:lstStyle/>
          <a:p>
            <a:r>
              <a:rPr lang="zh-TW" altLang="en-US" sz="5400" dirty="0" smtClean="0"/>
              <a:t>面試時</a:t>
            </a:r>
            <a:endParaRPr lang="zh-TW" altLang="en-US" sz="5400" dirty="0"/>
          </a:p>
        </p:txBody>
      </p:sp>
      <p:sp>
        <p:nvSpPr>
          <p:cNvPr id="3" name="內容版面配置區 2"/>
          <p:cNvSpPr>
            <a:spLocks noGrp="1"/>
          </p:cNvSpPr>
          <p:nvPr>
            <p:ph idx="1"/>
          </p:nvPr>
        </p:nvSpPr>
        <p:spPr>
          <a:xfrm>
            <a:off x="801778" y="2679698"/>
            <a:ext cx="8534400" cy="3615267"/>
          </a:xfrm>
        </p:spPr>
        <p:txBody>
          <a:bodyPr>
            <a:noAutofit/>
          </a:bodyPr>
          <a:lstStyle/>
          <a:p>
            <a:r>
              <a:rPr lang="zh-TW" altLang="zh-TW" sz="4000" b="1" dirty="0">
                <a:solidFill>
                  <a:schemeClr val="tx1"/>
                </a:solidFill>
              </a:rPr>
              <a:t>不論是準備備審資料或是準備面試，要謹記以整齊明亮為主要方向，你自己才是主角，記得要展現自己！</a:t>
            </a:r>
            <a:endParaRPr lang="zh-TW" altLang="zh-TW" sz="4000" dirty="0">
              <a:solidFill>
                <a:schemeClr val="tx1"/>
              </a:solidFill>
            </a:endParaRPr>
          </a:p>
          <a:p>
            <a:r>
              <a:rPr lang="zh-TW" altLang="zh-TW" sz="4000" dirty="0">
                <a:solidFill>
                  <a:schemeClr val="tx1"/>
                </a:solidFill>
              </a:rPr>
              <a:t>對事情要整理出自己的看法，一知半解和人云亦云是大忌，很容易被教授</a:t>
            </a:r>
            <a:r>
              <a:rPr lang="zh-TW" altLang="zh-TW" sz="4000" dirty="0" smtClean="0">
                <a:solidFill>
                  <a:schemeClr val="tx1"/>
                </a:solidFill>
              </a:rPr>
              <a:t>問倒</a:t>
            </a:r>
            <a:r>
              <a:rPr lang="en-US" altLang="zh-TW" sz="4000" dirty="0" smtClean="0">
                <a:solidFill>
                  <a:schemeClr val="tx1"/>
                </a:solidFill>
              </a:rPr>
              <a:t>!</a:t>
            </a:r>
            <a:endParaRPr lang="zh-TW" altLang="en-US" sz="4000" dirty="0">
              <a:solidFill>
                <a:schemeClr val="tx1"/>
              </a:solidFill>
            </a:endParaRPr>
          </a:p>
        </p:txBody>
      </p:sp>
    </p:spTree>
    <p:extLst>
      <p:ext uri="{BB962C8B-B14F-4D97-AF65-F5344CB8AC3E}">
        <p14:creationId xmlns:p14="http://schemas.microsoft.com/office/powerpoint/2010/main" val="21182155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4212" y="529694"/>
            <a:ext cx="8534400" cy="1507067"/>
          </a:xfrm>
        </p:spPr>
        <p:txBody>
          <a:bodyPr>
            <a:normAutofit/>
          </a:bodyPr>
          <a:lstStyle/>
          <a:p>
            <a:r>
              <a:rPr lang="zh-TW" altLang="en-US" sz="5400" dirty="0" smtClean="0"/>
              <a:t>落點分析</a:t>
            </a:r>
            <a:endParaRPr lang="zh-TW" altLang="en-US" sz="5400" dirty="0"/>
          </a:p>
        </p:txBody>
      </p:sp>
      <p:sp>
        <p:nvSpPr>
          <p:cNvPr id="3" name="內容版面配置區 2"/>
          <p:cNvSpPr>
            <a:spLocks noGrp="1"/>
          </p:cNvSpPr>
          <p:nvPr>
            <p:ph idx="1"/>
          </p:nvPr>
        </p:nvSpPr>
        <p:spPr>
          <a:xfrm>
            <a:off x="754060" y="2500313"/>
            <a:ext cx="9490077" cy="3615267"/>
          </a:xfrm>
        </p:spPr>
        <p:txBody>
          <a:bodyPr>
            <a:noAutofit/>
          </a:bodyPr>
          <a:lstStyle/>
          <a:p>
            <a:r>
              <a:rPr lang="zh-TW" altLang="en-US" sz="4000" dirty="0" smtClean="0">
                <a:solidFill>
                  <a:schemeClr val="tx1"/>
                </a:solidFill>
              </a:rPr>
              <a:t>上</a:t>
            </a:r>
            <a:r>
              <a:rPr lang="zh-TW" altLang="en-US" sz="4000" dirty="0" smtClean="0">
                <a:solidFill>
                  <a:schemeClr val="tx1"/>
                </a:solidFill>
                <a:latin typeface="新細明體" panose="02020500000000000000" pitchFamily="18" charset="-120"/>
                <a:ea typeface="新細明體" panose="02020500000000000000" pitchFamily="18" charset="-120"/>
              </a:rPr>
              <a:t>「</a:t>
            </a:r>
            <a:r>
              <a:rPr lang="zh-TW" altLang="en-US" sz="4000" dirty="0" smtClean="0">
                <a:solidFill>
                  <a:schemeClr val="tx1"/>
                </a:solidFill>
              </a:rPr>
              <a:t>漫步在大學</a:t>
            </a:r>
            <a:r>
              <a:rPr lang="zh-TW" altLang="en-US" sz="4000" dirty="0" smtClean="0">
                <a:solidFill>
                  <a:schemeClr val="tx1"/>
                </a:solidFill>
                <a:latin typeface="新細明體" panose="02020500000000000000" pitchFamily="18" charset="-120"/>
                <a:ea typeface="新細明體" panose="02020500000000000000" pitchFamily="18" charset="-120"/>
              </a:rPr>
              <a:t>」看</a:t>
            </a:r>
            <a:r>
              <a:rPr lang="zh-TW" altLang="en-US" sz="4000" dirty="0">
                <a:solidFill>
                  <a:schemeClr val="tx1"/>
                </a:solidFill>
                <a:latin typeface="新細明體" panose="02020500000000000000" pitchFamily="18" charset="-120"/>
                <a:ea typeface="新細明體" panose="02020500000000000000" pitchFamily="18" charset="-120"/>
              </a:rPr>
              <a:t>篩選結果</a:t>
            </a:r>
            <a:r>
              <a:rPr lang="zh-TW" altLang="en-US" sz="4000" dirty="0" smtClean="0">
                <a:solidFill>
                  <a:schemeClr val="tx1"/>
                </a:solidFill>
                <a:latin typeface="新細明體" panose="02020500000000000000" pitchFamily="18" charset="-120"/>
                <a:ea typeface="新細明體" panose="02020500000000000000" pitchFamily="18" charset="-120"/>
              </a:rPr>
              <a:t>最低錄取分數一覽表</a:t>
            </a:r>
            <a:endParaRPr lang="en-US" altLang="zh-TW" sz="4000" dirty="0" smtClean="0">
              <a:solidFill>
                <a:schemeClr val="tx1"/>
              </a:solidFill>
            </a:endParaRPr>
          </a:p>
          <a:p>
            <a:r>
              <a:rPr lang="zh-TW" altLang="en-US" sz="4000" dirty="0" smtClean="0">
                <a:solidFill>
                  <a:schemeClr val="tx1"/>
                </a:solidFill>
              </a:rPr>
              <a:t>建議拿到學測成績後跑落點分析</a:t>
            </a:r>
            <a:r>
              <a:rPr lang="en-US" altLang="zh-TW" sz="4000" dirty="0" smtClean="0">
                <a:solidFill>
                  <a:schemeClr val="tx1"/>
                </a:solidFill>
              </a:rPr>
              <a:t>1-3</a:t>
            </a:r>
            <a:r>
              <a:rPr lang="zh-TW" altLang="en-US" sz="4000" dirty="0" smtClean="0">
                <a:solidFill>
                  <a:schemeClr val="tx1"/>
                </a:solidFill>
              </a:rPr>
              <a:t>套</a:t>
            </a:r>
            <a:endParaRPr lang="en-US" altLang="zh-TW" sz="4000" dirty="0" smtClean="0">
              <a:solidFill>
                <a:schemeClr val="tx1"/>
              </a:solidFill>
            </a:endParaRPr>
          </a:p>
          <a:p>
            <a:r>
              <a:rPr lang="zh-TW" altLang="en-US" sz="4000" dirty="0" smtClean="0">
                <a:solidFill>
                  <a:schemeClr val="tx1"/>
                </a:solidFill>
              </a:rPr>
              <a:t>落點分析均只是參考</a:t>
            </a:r>
            <a:r>
              <a:rPr lang="en-US" altLang="zh-TW" sz="4000" dirty="0" smtClean="0">
                <a:solidFill>
                  <a:schemeClr val="tx1"/>
                </a:solidFill>
              </a:rPr>
              <a:t>~</a:t>
            </a:r>
            <a:r>
              <a:rPr lang="zh-TW" altLang="zh-TW" sz="4000" b="1" dirty="0">
                <a:solidFill>
                  <a:srgbClr val="FFFF00"/>
                </a:solidFill>
              </a:rPr>
              <a:t>在填志願時，如果你有非上不可的校系，而且有希望的話，就大膽填吧！</a:t>
            </a:r>
            <a:endParaRPr lang="zh-TW" altLang="en-US" sz="4000" dirty="0">
              <a:solidFill>
                <a:srgbClr val="FFFF00"/>
              </a:solidFill>
            </a:endParaRPr>
          </a:p>
        </p:txBody>
      </p:sp>
    </p:spTree>
    <p:extLst>
      <p:ext uri="{BB962C8B-B14F-4D97-AF65-F5344CB8AC3E}">
        <p14:creationId xmlns:p14="http://schemas.microsoft.com/office/powerpoint/2010/main" val="3985272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4212" y="414337"/>
            <a:ext cx="8534400" cy="1507067"/>
          </a:xfrm>
        </p:spPr>
        <p:txBody>
          <a:bodyPr>
            <a:noAutofit/>
          </a:bodyPr>
          <a:lstStyle/>
          <a:p>
            <a:r>
              <a:rPr lang="zh-TW" altLang="en-US" sz="5400" dirty="0" smtClean="0"/>
              <a:t>學測後必上且</a:t>
            </a:r>
            <a:r>
              <a:rPr lang="zh-TW" altLang="zh-TW" sz="5400" dirty="0" smtClean="0"/>
              <a:t>不想</a:t>
            </a:r>
            <a:r>
              <a:rPr lang="zh-TW" altLang="zh-TW" sz="5400" dirty="0"/>
              <a:t>考指考</a:t>
            </a:r>
            <a:r>
              <a:rPr lang="zh-TW" altLang="zh-TW" sz="5400" dirty="0" smtClean="0"/>
              <a:t>的</a:t>
            </a:r>
            <a:endParaRPr lang="zh-TW" altLang="en-US" sz="5400" dirty="0"/>
          </a:p>
        </p:txBody>
      </p:sp>
      <p:sp>
        <p:nvSpPr>
          <p:cNvPr id="3" name="內容版面配置區 2"/>
          <p:cNvSpPr>
            <a:spLocks noGrp="1"/>
          </p:cNvSpPr>
          <p:nvPr>
            <p:ph idx="1"/>
          </p:nvPr>
        </p:nvSpPr>
        <p:spPr>
          <a:xfrm>
            <a:off x="684212" y="3000375"/>
            <a:ext cx="9717088" cy="2000250"/>
          </a:xfrm>
        </p:spPr>
        <p:txBody>
          <a:bodyPr>
            <a:noAutofit/>
          </a:bodyPr>
          <a:lstStyle/>
          <a:p>
            <a:r>
              <a:rPr lang="zh-TW" altLang="zh-TW" sz="4800" dirty="0" smtClean="0">
                <a:solidFill>
                  <a:schemeClr val="tx1"/>
                </a:solidFill>
              </a:rPr>
              <a:t>建議</a:t>
            </a:r>
            <a:r>
              <a:rPr lang="zh-TW" altLang="en-US" sz="4800" dirty="0" smtClean="0">
                <a:solidFill>
                  <a:schemeClr val="tx1"/>
                </a:solidFill>
                <a:latin typeface="新細明體" panose="02020500000000000000" pitchFamily="18" charset="-120"/>
                <a:ea typeface="新細明體" panose="02020500000000000000" pitchFamily="18" charset="-120"/>
              </a:rPr>
              <a:t>：大學申請入學的</a:t>
            </a:r>
            <a:r>
              <a:rPr lang="zh-TW" altLang="zh-TW" sz="4800" dirty="0" smtClean="0">
                <a:solidFill>
                  <a:schemeClr val="tx1"/>
                </a:solidFill>
              </a:rPr>
              <a:t>六</a:t>
            </a:r>
            <a:r>
              <a:rPr lang="zh-TW" altLang="zh-TW" sz="4800" dirty="0">
                <a:solidFill>
                  <a:schemeClr val="tx1"/>
                </a:solidFill>
              </a:rPr>
              <a:t>個志願中，填一個分數略高於自己分數的夢幻校系、三個和自己分數差不多的校系和兩個一定能進到備審資料和面試階段的保險校</a:t>
            </a:r>
            <a:r>
              <a:rPr lang="zh-TW" altLang="zh-TW" sz="4800" dirty="0" smtClean="0">
                <a:solidFill>
                  <a:schemeClr val="tx1"/>
                </a:solidFill>
              </a:rPr>
              <a:t>系</a:t>
            </a:r>
            <a:r>
              <a:rPr lang="en-US" altLang="zh-TW" sz="4800" dirty="0" smtClean="0">
                <a:solidFill>
                  <a:srgbClr val="FFFF00"/>
                </a:solidFill>
              </a:rPr>
              <a:t>(</a:t>
            </a:r>
            <a:r>
              <a:rPr lang="zh-TW" altLang="en-US" sz="4800" dirty="0" smtClean="0">
                <a:solidFill>
                  <a:srgbClr val="FFFF00"/>
                </a:solidFill>
              </a:rPr>
              <a:t>前提是考上會去念</a:t>
            </a:r>
            <a:r>
              <a:rPr lang="en-US" altLang="zh-TW" sz="4800" dirty="0" smtClean="0">
                <a:solidFill>
                  <a:srgbClr val="FFFF00"/>
                </a:solidFill>
              </a:rPr>
              <a:t>)</a:t>
            </a:r>
            <a:r>
              <a:rPr lang="zh-TW" altLang="zh-TW" sz="4800" dirty="0" smtClean="0">
                <a:solidFill>
                  <a:schemeClr val="tx1"/>
                </a:solidFill>
              </a:rPr>
              <a:t>。</a:t>
            </a:r>
            <a:endParaRPr lang="zh-TW" altLang="en-US" sz="4800" dirty="0">
              <a:solidFill>
                <a:schemeClr val="tx1"/>
              </a:solidFill>
            </a:endParaRPr>
          </a:p>
        </p:txBody>
      </p:sp>
    </p:spTree>
    <p:extLst>
      <p:ext uri="{BB962C8B-B14F-4D97-AF65-F5344CB8AC3E}">
        <p14:creationId xmlns:p14="http://schemas.microsoft.com/office/powerpoint/2010/main" val="18067552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12850" y="3086101"/>
            <a:ext cx="8959850" cy="2914649"/>
          </a:xfrm>
        </p:spPr>
        <p:txBody>
          <a:bodyPr>
            <a:noAutofit/>
          </a:bodyPr>
          <a:lstStyle/>
          <a:p>
            <a:r>
              <a:rPr lang="zh-TW" altLang="zh-TW" sz="4400" dirty="0" smtClean="0"/>
              <a:t>包含</a:t>
            </a:r>
            <a:r>
              <a:rPr lang="zh-TW" altLang="zh-TW" sz="4400" dirty="0"/>
              <a:t>自傳、讀書計畫、競賽成果等</a:t>
            </a:r>
            <a:r>
              <a:rPr lang="zh-TW" altLang="zh-TW" sz="4400" dirty="0" smtClean="0"/>
              <a:t>內容</a:t>
            </a:r>
            <a:r>
              <a:rPr lang="en-US" altLang="zh-TW" sz="4400" dirty="0" smtClean="0"/>
              <a:t/>
            </a:r>
            <a:br>
              <a:rPr lang="en-US" altLang="zh-TW" sz="4400" dirty="0" smtClean="0"/>
            </a:br>
            <a:r>
              <a:rPr lang="en-US" altLang="zh-TW" sz="4400" dirty="0" smtClean="0"/>
              <a:t/>
            </a:r>
            <a:br>
              <a:rPr lang="en-US" altLang="zh-TW" sz="4400" dirty="0" smtClean="0"/>
            </a:br>
            <a:r>
              <a:rPr lang="zh-TW" altLang="en-US" sz="4400" dirty="0" smtClean="0"/>
              <a:t>學測後以</a:t>
            </a:r>
            <a:r>
              <a:rPr lang="zh-TW" altLang="en-US" sz="4400" dirty="0"/>
              <a:t>一</a:t>
            </a:r>
            <a:r>
              <a:rPr lang="zh-TW" altLang="en-US" sz="4400" dirty="0" smtClean="0"/>
              <a:t>校</a:t>
            </a:r>
            <a:r>
              <a:rPr lang="zh-TW" altLang="en-US" sz="4400" dirty="0"/>
              <a:t>一</a:t>
            </a:r>
            <a:r>
              <a:rPr lang="zh-TW" altLang="en-US" sz="4400" dirty="0" smtClean="0"/>
              <a:t>系開始製作</a:t>
            </a:r>
            <a:r>
              <a:rPr lang="zh-TW" altLang="en-US" sz="4400" dirty="0"/>
              <a:t/>
            </a:r>
            <a:br>
              <a:rPr lang="zh-TW" altLang="en-US" sz="4400" dirty="0"/>
            </a:br>
            <a:endParaRPr lang="zh-TW" altLang="en-US" sz="4400" dirty="0"/>
          </a:p>
        </p:txBody>
      </p:sp>
      <p:sp>
        <p:nvSpPr>
          <p:cNvPr id="3" name="內容版面配置區 2"/>
          <p:cNvSpPr>
            <a:spLocks noGrp="1"/>
          </p:cNvSpPr>
          <p:nvPr>
            <p:ph idx="1"/>
          </p:nvPr>
        </p:nvSpPr>
        <p:spPr>
          <a:xfrm>
            <a:off x="684212" y="685801"/>
            <a:ext cx="8534400" cy="2400300"/>
          </a:xfrm>
        </p:spPr>
        <p:txBody>
          <a:bodyPr>
            <a:normAutofit/>
          </a:bodyPr>
          <a:lstStyle/>
          <a:p>
            <a:pPr marL="0" indent="0">
              <a:buNone/>
            </a:pPr>
            <a:r>
              <a:rPr lang="zh-TW" altLang="zh-TW" sz="6000" dirty="0">
                <a:solidFill>
                  <a:schemeClr val="tx1"/>
                </a:solidFill>
              </a:rPr>
              <a:t>備審</a:t>
            </a:r>
            <a:r>
              <a:rPr lang="zh-TW" altLang="zh-TW" sz="6000" dirty="0" smtClean="0">
                <a:solidFill>
                  <a:schemeClr val="tx1"/>
                </a:solidFill>
              </a:rPr>
              <a:t>資料</a:t>
            </a:r>
            <a:endParaRPr lang="zh-TW" altLang="en-US" sz="6000" dirty="0">
              <a:solidFill>
                <a:schemeClr val="tx1"/>
              </a:solidFill>
            </a:endParaRPr>
          </a:p>
        </p:txBody>
      </p:sp>
    </p:spTree>
    <p:extLst>
      <p:ext uri="{BB962C8B-B14F-4D97-AF65-F5344CB8AC3E}">
        <p14:creationId xmlns:p14="http://schemas.microsoft.com/office/powerpoint/2010/main" val="31538360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85850" y="2300288"/>
            <a:ext cx="8132762" cy="3694111"/>
          </a:xfrm>
        </p:spPr>
        <p:txBody>
          <a:bodyPr>
            <a:normAutofit/>
          </a:bodyPr>
          <a:lstStyle/>
          <a:p>
            <a:pPr marL="0" indent="0"/>
            <a:r>
              <a:rPr lang="zh-TW" altLang="zh-TW" sz="4400" dirty="0"/>
              <a:t>必備的內容有</a:t>
            </a:r>
            <a:r>
              <a:rPr lang="zh-TW" altLang="zh-TW" sz="4400" b="1" dirty="0"/>
              <a:t>申請動機、成長背景及歷程。</a:t>
            </a:r>
            <a:r>
              <a:rPr lang="zh-TW" altLang="zh-TW" sz="4400" dirty="0"/>
              <a:t/>
            </a:r>
            <a:br>
              <a:rPr lang="zh-TW" altLang="zh-TW" sz="4400" dirty="0"/>
            </a:br>
            <a:r>
              <a:rPr lang="zh-TW" altLang="zh-TW" sz="4400" dirty="0"/>
              <a:t>要注意的是，</a:t>
            </a:r>
            <a:r>
              <a:rPr lang="zh-TW" altLang="zh-TW" sz="4400" b="1" dirty="0"/>
              <a:t>備審資料的自傳並不等於一般的自我介紹</a:t>
            </a:r>
            <a:r>
              <a:rPr lang="zh-TW" altLang="zh-TW" sz="4400" dirty="0" smtClean="0"/>
              <a:t>。</a:t>
            </a:r>
            <a:endParaRPr lang="zh-TW" altLang="en-US" sz="4400" dirty="0"/>
          </a:p>
        </p:txBody>
      </p:sp>
      <p:sp>
        <p:nvSpPr>
          <p:cNvPr id="3" name="內容版面配置區 2"/>
          <p:cNvSpPr>
            <a:spLocks noGrp="1"/>
          </p:cNvSpPr>
          <p:nvPr>
            <p:ph idx="1"/>
          </p:nvPr>
        </p:nvSpPr>
        <p:spPr>
          <a:xfrm>
            <a:off x="684212" y="685801"/>
            <a:ext cx="8534400" cy="2000250"/>
          </a:xfrm>
        </p:spPr>
        <p:txBody>
          <a:bodyPr>
            <a:normAutofit/>
          </a:bodyPr>
          <a:lstStyle/>
          <a:p>
            <a:pPr marL="0" indent="0">
              <a:buNone/>
            </a:pPr>
            <a:r>
              <a:rPr lang="zh-TW" altLang="zh-TW" sz="6000" b="1" dirty="0" smtClean="0">
                <a:solidFill>
                  <a:schemeClr val="tx1"/>
                </a:solidFill>
              </a:rPr>
              <a:t>自傳</a:t>
            </a:r>
            <a:endParaRPr lang="zh-TW" altLang="en-US" sz="6000" dirty="0">
              <a:solidFill>
                <a:schemeClr val="tx1"/>
              </a:solidFill>
            </a:endParaRPr>
          </a:p>
        </p:txBody>
      </p:sp>
    </p:spTree>
    <p:extLst>
      <p:ext uri="{BB962C8B-B14F-4D97-AF65-F5344CB8AC3E}">
        <p14:creationId xmlns:p14="http://schemas.microsoft.com/office/powerpoint/2010/main" val="33398450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41313" y="272520"/>
            <a:ext cx="8534400" cy="1507067"/>
          </a:xfrm>
        </p:spPr>
        <p:txBody>
          <a:bodyPr>
            <a:normAutofit/>
          </a:bodyPr>
          <a:lstStyle/>
          <a:p>
            <a:r>
              <a:rPr lang="zh-TW" altLang="zh-TW" sz="5400" dirty="0"/>
              <a:t>申請</a:t>
            </a:r>
            <a:r>
              <a:rPr lang="zh-TW" altLang="zh-TW" sz="5400" dirty="0" smtClean="0"/>
              <a:t>動機</a:t>
            </a:r>
            <a:endParaRPr lang="zh-TW" altLang="en-US" sz="5400" dirty="0"/>
          </a:p>
        </p:txBody>
      </p:sp>
      <p:sp>
        <p:nvSpPr>
          <p:cNvPr id="3" name="內容版面配置區 2"/>
          <p:cNvSpPr>
            <a:spLocks noGrp="1"/>
          </p:cNvSpPr>
          <p:nvPr>
            <p:ph idx="1"/>
          </p:nvPr>
        </p:nvSpPr>
        <p:spPr>
          <a:xfrm>
            <a:off x="784224" y="1965323"/>
            <a:ext cx="8534400" cy="4449765"/>
          </a:xfrm>
        </p:spPr>
        <p:txBody>
          <a:bodyPr>
            <a:normAutofit lnSpcReduction="10000"/>
          </a:bodyPr>
          <a:lstStyle/>
          <a:p>
            <a:r>
              <a:rPr lang="zh-TW" altLang="zh-TW" sz="3900" dirty="0" smtClean="0">
                <a:solidFill>
                  <a:schemeClr val="tx1"/>
                </a:solidFill>
              </a:rPr>
              <a:t>明確</a:t>
            </a:r>
            <a:r>
              <a:rPr lang="zh-TW" altLang="zh-TW" sz="3900" dirty="0">
                <a:solidFill>
                  <a:schemeClr val="tx1"/>
                </a:solidFill>
              </a:rPr>
              <a:t>點出</a:t>
            </a:r>
            <a:r>
              <a:rPr lang="zh-TW" altLang="zh-TW" sz="3900" b="1" dirty="0">
                <a:solidFill>
                  <a:schemeClr val="tx1"/>
                </a:solidFill>
              </a:rPr>
              <a:t>「為什麼我想唸這個校系」</a:t>
            </a:r>
            <a:r>
              <a:rPr lang="zh-TW" altLang="zh-TW" sz="3900" dirty="0">
                <a:solidFill>
                  <a:schemeClr val="tx1"/>
                </a:solidFill>
              </a:rPr>
              <a:t>，最好附上選擇該校系的理由。</a:t>
            </a:r>
          </a:p>
          <a:p>
            <a:r>
              <a:rPr lang="zh-TW" altLang="zh-TW" sz="3900" dirty="0" smtClean="0">
                <a:solidFill>
                  <a:schemeClr val="tx1"/>
                </a:solidFill>
              </a:rPr>
              <a:t>建議</a:t>
            </a:r>
            <a:r>
              <a:rPr lang="zh-TW" altLang="zh-TW" sz="3900" dirty="0">
                <a:solidFill>
                  <a:schemeClr val="tx1"/>
                </a:solidFill>
              </a:rPr>
              <a:t>：</a:t>
            </a:r>
            <a:r>
              <a:rPr lang="en-US" altLang="zh-TW" sz="3900" dirty="0">
                <a:solidFill>
                  <a:schemeClr val="tx1"/>
                </a:solidFill>
              </a:rPr>
              <a:t/>
            </a:r>
            <a:br>
              <a:rPr lang="en-US" altLang="zh-TW" sz="3900" dirty="0">
                <a:solidFill>
                  <a:schemeClr val="tx1"/>
                </a:solidFill>
              </a:rPr>
            </a:br>
            <a:r>
              <a:rPr lang="en-US" altLang="zh-TW" sz="3900" b="1" dirty="0">
                <a:solidFill>
                  <a:schemeClr val="tx1"/>
                </a:solidFill>
              </a:rPr>
              <a:t>1.</a:t>
            </a:r>
            <a:r>
              <a:rPr lang="zh-TW" altLang="zh-TW" sz="3900" b="1" dirty="0">
                <a:solidFill>
                  <a:schemeClr val="tx1"/>
                </a:solidFill>
              </a:rPr>
              <a:t>比較該校系的課程地圖以及其他校系的課程地圖</a:t>
            </a:r>
            <a:r>
              <a:rPr lang="zh-TW" altLang="zh-TW" sz="3900" dirty="0">
                <a:solidFill>
                  <a:schemeClr val="tx1"/>
                </a:solidFill>
              </a:rPr>
              <a:t>：找出其中較有特色之處。例如：</a:t>
            </a:r>
            <a:r>
              <a:rPr lang="en-US" altLang="zh-TW" sz="3900" dirty="0">
                <a:solidFill>
                  <a:schemeClr val="tx1"/>
                </a:solidFill>
              </a:rPr>
              <a:t>○○</a:t>
            </a:r>
            <a:r>
              <a:rPr lang="zh-TW" altLang="zh-TW" sz="3900" dirty="0">
                <a:solidFill>
                  <a:schemeClr val="tx1"/>
                </a:solidFill>
              </a:rPr>
              <a:t>大學法律系有特別著重於</a:t>
            </a:r>
            <a:r>
              <a:rPr lang="en-US" altLang="zh-TW" sz="3900" dirty="0">
                <a:solidFill>
                  <a:schemeClr val="tx1"/>
                </a:solidFill>
              </a:rPr>
              <a:t>○○</a:t>
            </a:r>
            <a:r>
              <a:rPr lang="zh-TW" altLang="zh-TW" sz="3900" dirty="0">
                <a:solidFill>
                  <a:schemeClr val="tx1"/>
                </a:solidFill>
              </a:rPr>
              <a:t>法的課程規劃等。</a:t>
            </a:r>
            <a:r>
              <a:rPr lang="en-US" altLang="zh-TW" dirty="0">
                <a:solidFill>
                  <a:schemeClr val="tx1"/>
                </a:solidFill>
              </a:rPr>
              <a:t/>
            </a:r>
            <a:br>
              <a:rPr lang="en-US" altLang="zh-TW" dirty="0">
                <a:solidFill>
                  <a:schemeClr val="tx1"/>
                </a:solidFill>
              </a:rPr>
            </a:br>
            <a:endParaRPr lang="zh-TW" altLang="en-US" dirty="0">
              <a:solidFill>
                <a:schemeClr val="tx1"/>
              </a:solidFill>
            </a:endParaRPr>
          </a:p>
        </p:txBody>
      </p:sp>
    </p:spTree>
    <p:extLst>
      <p:ext uri="{BB962C8B-B14F-4D97-AF65-F5344CB8AC3E}">
        <p14:creationId xmlns:p14="http://schemas.microsoft.com/office/powerpoint/2010/main" val="10170618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4212" y="472545"/>
            <a:ext cx="8534400" cy="1507067"/>
          </a:xfrm>
        </p:spPr>
        <p:txBody>
          <a:bodyPr>
            <a:normAutofit/>
          </a:bodyPr>
          <a:lstStyle/>
          <a:p>
            <a:r>
              <a:rPr lang="zh-TW" altLang="zh-TW" sz="5400" dirty="0"/>
              <a:t>申請</a:t>
            </a:r>
            <a:r>
              <a:rPr lang="zh-TW" altLang="zh-TW" sz="5400" dirty="0" smtClean="0"/>
              <a:t>動機</a:t>
            </a:r>
            <a:endParaRPr lang="zh-TW" altLang="en-US" sz="5400" dirty="0"/>
          </a:p>
        </p:txBody>
      </p:sp>
      <p:sp>
        <p:nvSpPr>
          <p:cNvPr id="3" name="內容版面配置區 2"/>
          <p:cNvSpPr>
            <a:spLocks noGrp="1"/>
          </p:cNvSpPr>
          <p:nvPr>
            <p:ph idx="1"/>
          </p:nvPr>
        </p:nvSpPr>
        <p:spPr>
          <a:xfrm>
            <a:off x="841374" y="2386014"/>
            <a:ext cx="9117013" cy="3672416"/>
          </a:xfrm>
        </p:spPr>
        <p:txBody>
          <a:bodyPr>
            <a:noAutofit/>
          </a:bodyPr>
          <a:lstStyle/>
          <a:p>
            <a:r>
              <a:rPr lang="zh-TW" altLang="en-US" sz="3600" b="1" dirty="0" smtClean="0">
                <a:solidFill>
                  <a:schemeClr val="tx1"/>
                </a:solidFill>
              </a:rPr>
              <a:t>建議</a:t>
            </a:r>
            <a:endParaRPr lang="en-US" altLang="zh-TW" sz="3600" b="1" dirty="0" smtClean="0">
              <a:solidFill>
                <a:schemeClr val="tx1"/>
              </a:solidFill>
            </a:endParaRPr>
          </a:p>
          <a:p>
            <a:pPr marL="0" indent="0">
              <a:buNone/>
            </a:pPr>
            <a:r>
              <a:rPr lang="en-US" altLang="zh-TW" sz="3600" b="1" dirty="0" smtClean="0">
                <a:solidFill>
                  <a:schemeClr val="tx1"/>
                </a:solidFill>
              </a:rPr>
              <a:t>2</a:t>
            </a:r>
            <a:r>
              <a:rPr lang="en-US" altLang="zh-TW" sz="3600" b="1" dirty="0">
                <a:solidFill>
                  <a:schemeClr val="tx1"/>
                </a:solidFill>
              </a:rPr>
              <a:t>.</a:t>
            </a:r>
            <a:r>
              <a:rPr lang="zh-TW" altLang="zh-TW" sz="3600" b="1" dirty="0">
                <a:solidFill>
                  <a:schemeClr val="tx1"/>
                </a:solidFill>
              </a:rPr>
              <a:t>成長背景及歷程：</a:t>
            </a:r>
            <a:r>
              <a:rPr lang="zh-TW" altLang="zh-TW" sz="3600" dirty="0">
                <a:solidFill>
                  <a:schemeClr val="tx1"/>
                </a:solidFill>
              </a:rPr>
              <a:t>切勿平鋪直敘的說出自己的背景或歷程。而是要將就讀該科系之必備能力或常見特質結合進敘述中。例如：我從小接受思考力訓練，所以我擁有清楚的邏輯論理，能夠透徹分析一個案件或一條法條背後的適用邏輯</a:t>
            </a:r>
            <a:r>
              <a:rPr lang="en-US" altLang="zh-TW" sz="3600" dirty="0">
                <a:solidFill>
                  <a:schemeClr val="tx1"/>
                </a:solidFill>
              </a:rPr>
              <a:t>……</a:t>
            </a:r>
            <a:r>
              <a:rPr lang="zh-TW" altLang="zh-TW" sz="3600" dirty="0">
                <a:solidFill>
                  <a:schemeClr val="tx1"/>
                </a:solidFill>
              </a:rPr>
              <a:t>等。</a:t>
            </a:r>
            <a:r>
              <a:rPr lang="zh-TW" altLang="zh-TW" sz="3600" dirty="0">
                <a:solidFill>
                  <a:srgbClr val="FFFF00"/>
                </a:solidFill>
              </a:rPr>
              <a:t>簡而言之，就是「會掰但也要掰的言之成理」。</a:t>
            </a:r>
            <a:endParaRPr lang="zh-TW" altLang="en-US" sz="3600" dirty="0">
              <a:solidFill>
                <a:srgbClr val="FFFF00"/>
              </a:solidFill>
            </a:endParaRPr>
          </a:p>
        </p:txBody>
      </p:sp>
    </p:spTree>
    <p:extLst>
      <p:ext uri="{BB962C8B-B14F-4D97-AF65-F5344CB8AC3E}">
        <p14:creationId xmlns:p14="http://schemas.microsoft.com/office/powerpoint/2010/main" val="24738221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96899" y="685800"/>
            <a:ext cx="8534400" cy="1507067"/>
          </a:xfrm>
        </p:spPr>
        <p:txBody>
          <a:bodyPr>
            <a:normAutofit/>
          </a:bodyPr>
          <a:lstStyle/>
          <a:p>
            <a:r>
              <a:rPr lang="zh-TW" altLang="en-US" sz="5400" b="1" dirty="0" smtClean="0"/>
              <a:t>替</a:t>
            </a:r>
            <a:r>
              <a:rPr lang="zh-TW" altLang="zh-TW" sz="5400" b="1" dirty="0" smtClean="0"/>
              <a:t>備</a:t>
            </a:r>
            <a:r>
              <a:rPr lang="zh-TW" altLang="zh-TW" sz="5400" b="1" dirty="0"/>
              <a:t>審</a:t>
            </a:r>
            <a:r>
              <a:rPr lang="zh-TW" altLang="zh-TW" sz="5400" b="1" dirty="0" smtClean="0"/>
              <a:t>資料「</a:t>
            </a:r>
            <a:r>
              <a:rPr lang="zh-TW" altLang="zh-TW" sz="5400" b="1" dirty="0"/>
              <a:t>挖洞」</a:t>
            </a:r>
            <a:endParaRPr lang="zh-TW" altLang="en-US" sz="5400" dirty="0"/>
          </a:p>
        </p:txBody>
      </p:sp>
      <p:sp>
        <p:nvSpPr>
          <p:cNvPr id="3" name="內容版面配置區 2"/>
          <p:cNvSpPr>
            <a:spLocks noGrp="1"/>
          </p:cNvSpPr>
          <p:nvPr>
            <p:ph idx="1"/>
          </p:nvPr>
        </p:nvSpPr>
        <p:spPr>
          <a:xfrm>
            <a:off x="596899" y="2192867"/>
            <a:ext cx="8534400" cy="3615267"/>
          </a:xfrm>
        </p:spPr>
        <p:txBody>
          <a:bodyPr>
            <a:normAutofit/>
          </a:bodyPr>
          <a:lstStyle/>
          <a:p>
            <a:r>
              <a:rPr lang="zh-TW" altLang="zh-TW" sz="4400" dirty="0" smtClean="0">
                <a:solidFill>
                  <a:schemeClr val="tx1"/>
                </a:solidFill>
              </a:rPr>
              <a:t>例如</a:t>
            </a:r>
            <a:r>
              <a:rPr lang="zh-TW" altLang="zh-TW" sz="4400" dirty="0">
                <a:solidFill>
                  <a:schemeClr val="tx1"/>
                </a:solidFill>
              </a:rPr>
              <a:t>：看過哪本書使得自己想讀這個校系等，但一定要真的看過此書，且心有所感，不然面試時會漏餡。</a:t>
            </a:r>
            <a:endParaRPr lang="zh-TW" altLang="en-US" sz="4400" dirty="0">
              <a:solidFill>
                <a:schemeClr val="tx1"/>
              </a:solidFill>
            </a:endParaRPr>
          </a:p>
        </p:txBody>
      </p:sp>
    </p:spTree>
    <p:extLst>
      <p:ext uri="{BB962C8B-B14F-4D97-AF65-F5344CB8AC3E}">
        <p14:creationId xmlns:p14="http://schemas.microsoft.com/office/powerpoint/2010/main" val="2143138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12812" y="685800"/>
            <a:ext cx="8534400" cy="1507067"/>
          </a:xfrm>
        </p:spPr>
        <p:txBody>
          <a:bodyPr>
            <a:normAutofit/>
          </a:bodyPr>
          <a:lstStyle/>
          <a:p>
            <a:r>
              <a:rPr lang="zh-TW" altLang="zh-TW" sz="5400" b="1" dirty="0"/>
              <a:t>讀書計畫</a:t>
            </a:r>
            <a:endParaRPr lang="zh-TW" altLang="en-US" sz="5400" dirty="0"/>
          </a:p>
        </p:txBody>
      </p:sp>
      <p:sp>
        <p:nvSpPr>
          <p:cNvPr id="3" name="內容版面配置區 2"/>
          <p:cNvSpPr>
            <a:spLocks noGrp="1"/>
          </p:cNvSpPr>
          <p:nvPr>
            <p:ph idx="1"/>
          </p:nvPr>
        </p:nvSpPr>
        <p:spPr>
          <a:xfrm>
            <a:off x="912812" y="1885950"/>
            <a:ext cx="8534400" cy="3615267"/>
          </a:xfrm>
        </p:spPr>
        <p:txBody>
          <a:bodyPr>
            <a:normAutofit/>
          </a:bodyPr>
          <a:lstStyle/>
          <a:p>
            <a:r>
              <a:rPr lang="zh-TW" altLang="zh-TW" sz="4000" dirty="0" smtClean="0">
                <a:solidFill>
                  <a:schemeClr val="tx1"/>
                </a:solidFill>
              </a:rPr>
              <a:t>通常</a:t>
            </a:r>
            <a:r>
              <a:rPr lang="zh-TW" altLang="zh-TW" sz="4000" dirty="0">
                <a:solidFill>
                  <a:schemeClr val="tx1"/>
                </a:solidFill>
              </a:rPr>
              <a:t>分為三階段</a:t>
            </a:r>
            <a:r>
              <a:rPr lang="en-US" altLang="zh-TW" sz="4000" dirty="0">
                <a:solidFill>
                  <a:schemeClr val="tx1"/>
                </a:solidFill>
              </a:rPr>
              <a:t>──</a:t>
            </a:r>
            <a:r>
              <a:rPr lang="zh-TW" altLang="zh-TW" sz="4000" dirty="0">
                <a:solidFill>
                  <a:schemeClr val="tx1"/>
                </a:solidFill>
              </a:rPr>
              <a:t>短程計畫、遠程計畫、未來職業展望等，可以寫的夢幻，但不能偏離常軌，否則不只不會獲教授青睞，反而引來反效果。</a:t>
            </a:r>
            <a:endParaRPr lang="zh-TW" altLang="en-US" sz="4000" dirty="0">
              <a:solidFill>
                <a:schemeClr val="tx1"/>
              </a:solidFill>
            </a:endParaRPr>
          </a:p>
        </p:txBody>
      </p:sp>
    </p:spTree>
    <p:extLst>
      <p:ext uri="{BB962C8B-B14F-4D97-AF65-F5344CB8AC3E}">
        <p14:creationId xmlns:p14="http://schemas.microsoft.com/office/powerpoint/2010/main" val="3093725116"/>
      </p:ext>
    </p:extLst>
  </p:cSld>
  <p:clrMapOvr>
    <a:masterClrMapping/>
  </p:clrMapOvr>
  <p:timing>
    <p:tnLst>
      <p:par>
        <p:cTn id="1" dur="indefinite" restart="never" nodeType="tmRoot"/>
      </p:par>
    </p:tnLst>
  </p:timing>
</p:sld>
</file>

<file path=ppt/theme/theme1.xml><?xml version="1.0" encoding="utf-8"?>
<a:theme xmlns:a="http://schemas.openxmlformats.org/drawingml/2006/main" name="切割線">
  <a:themeElements>
    <a:clrScheme name="切割線">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切割線">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切割線">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xmlns=""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
  <TotalTime>416</TotalTime>
  <Words>641</Words>
  <Application>Microsoft Office PowerPoint</Application>
  <PresentationFormat>自訂</PresentationFormat>
  <Paragraphs>38</Paragraphs>
  <Slides>17</Slides>
  <Notes>0</Notes>
  <HiddenSlides>0</HiddenSlides>
  <MMClips>0</MMClips>
  <ScaleCrop>false</ScaleCrop>
  <HeadingPairs>
    <vt:vector size="4" baseType="variant">
      <vt:variant>
        <vt:lpstr>佈景主題</vt:lpstr>
      </vt:variant>
      <vt:variant>
        <vt:i4>1</vt:i4>
      </vt:variant>
      <vt:variant>
        <vt:lpstr>投影片標題</vt:lpstr>
      </vt:variant>
      <vt:variant>
        <vt:i4>17</vt:i4>
      </vt:variant>
    </vt:vector>
  </HeadingPairs>
  <TitlesOfParts>
    <vt:vector size="18" baseType="lpstr">
      <vt:lpstr>切割線</vt:lpstr>
      <vt:lpstr>學測後我可以......</vt:lpstr>
      <vt:lpstr>落點分析</vt:lpstr>
      <vt:lpstr>學測後必上且不想考指考的</vt:lpstr>
      <vt:lpstr>包含自傳、讀書計畫、競賽成果等內容  學測後以一校一系開始製作 </vt:lpstr>
      <vt:lpstr>必備的內容有申請動機、成長背景及歷程。 要注意的是，備審資料的自傳並不等於一般的自我介紹。</vt:lpstr>
      <vt:lpstr>申請動機</vt:lpstr>
      <vt:lpstr>申請動機</vt:lpstr>
      <vt:lpstr>替備審資料「挖洞」</vt:lpstr>
      <vt:lpstr>讀書計畫</vt:lpstr>
      <vt:lpstr>讀書計畫</vt:lpstr>
      <vt:lpstr>其他有利審查的資料</vt:lpstr>
      <vt:lpstr>面試方面</vt:lpstr>
      <vt:lpstr>面試考古題</vt:lpstr>
      <vt:lpstr>面試</vt:lpstr>
      <vt:lpstr>蒐集有關此科系的時事看法</vt:lpstr>
      <vt:lpstr>面試時</vt:lpstr>
      <vt:lpstr>面試時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做完落點分析及排完志願序之後，就能開始著手準備備審資料了，備審資料包含自傳、讀書計畫、競賽成果等內容</dc:title>
  <dc:creator>admin</dc:creator>
  <cp:lastModifiedBy>USER</cp:lastModifiedBy>
  <cp:revision>15</cp:revision>
  <dcterms:created xsi:type="dcterms:W3CDTF">2016-09-09T01:51:59Z</dcterms:created>
  <dcterms:modified xsi:type="dcterms:W3CDTF">2019-05-09T06:24:54Z</dcterms:modified>
</cp:coreProperties>
</file>