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708" r:id="rId2"/>
  </p:sldMasterIdLst>
  <p:notesMasterIdLst>
    <p:notesMasterId r:id="rId118"/>
  </p:notesMasterIdLst>
  <p:handoutMasterIdLst>
    <p:handoutMasterId r:id="rId119"/>
  </p:handoutMasterIdLst>
  <p:sldIdLst>
    <p:sldId id="256" r:id="rId3"/>
    <p:sldId id="288" r:id="rId4"/>
    <p:sldId id="442" r:id="rId5"/>
    <p:sldId id="292" r:id="rId6"/>
    <p:sldId id="444" r:id="rId7"/>
    <p:sldId id="298" r:id="rId8"/>
    <p:sldId id="300" r:id="rId9"/>
    <p:sldId id="451" r:id="rId10"/>
    <p:sldId id="452" r:id="rId11"/>
    <p:sldId id="453" r:id="rId12"/>
    <p:sldId id="454" r:id="rId13"/>
    <p:sldId id="455" r:id="rId14"/>
    <p:sldId id="456" r:id="rId15"/>
    <p:sldId id="457" r:id="rId16"/>
    <p:sldId id="458" r:id="rId17"/>
    <p:sldId id="459" r:id="rId18"/>
    <p:sldId id="334" r:id="rId19"/>
    <p:sldId id="335" r:id="rId20"/>
    <p:sldId id="340" r:id="rId21"/>
    <p:sldId id="443" r:id="rId22"/>
    <p:sldId id="475" r:id="rId23"/>
    <p:sldId id="336" r:id="rId24"/>
    <p:sldId id="355" r:id="rId25"/>
    <p:sldId id="337" r:id="rId26"/>
    <p:sldId id="356" r:id="rId27"/>
    <p:sldId id="460" r:id="rId28"/>
    <p:sldId id="338" r:id="rId29"/>
    <p:sldId id="341" r:id="rId30"/>
    <p:sldId id="349" r:id="rId31"/>
    <p:sldId id="348" r:id="rId32"/>
    <p:sldId id="461" r:id="rId33"/>
    <p:sldId id="347" r:id="rId34"/>
    <p:sldId id="462" r:id="rId35"/>
    <p:sldId id="351" r:id="rId36"/>
    <p:sldId id="353" r:id="rId37"/>
    <p:sldId id="463" r:id="rId38"/>
    <p:sldId id="299" r:id="rId39"/>
    <p:sldId id="293" r:id="rId40"/>
    <p:sldId id="302" r:id="rId41"/>
    <p:sldId id="301" r:id="rId42"/>
    <p:sldId id="303" r:id="rId43"/>
    <p:sldId id="304" r:id="rId44"/>
    <p:sldId id="306" r:id="rId45"/>
    <p:sldId id="308" r:id="rId46"/>
    <p:sldId id="310" r:id="rId47"/>
    <p:sldId id="402" r:id="rId48"/>
    <p:sldId id="311" r:id="rId49"/>
    <p:sldId id="313" r:id="rId50"/>
    <p:sldId id="377" r:id="rId51"/>
    <p:sldId id="312" r:id="rId52"/>
    <p:sldId id="315" r:id="rId53"/>
    <p:sldId id="316" r:id="rId54"/>
    <p:sldId id="464" r:id="rId55"/>
    <p:sldId id="318" r:id="rId56"/>
    <p:sldId id="319" r:id="rId57"/>
    <p:sldId id="322" r:id="rId58"/>
    <p:sldId id="323" r:id="rId59"/>
    <p:sldId id="465" r:id="rId60"/>
    <p:sldId id="466" r:id="rId61"/>
    <p:sldId id="307" r:id="rId62"/>
    <p:sldId id="467" r:id="rId63"/>
    <p:sldId id="309" r:id="rId64"/>
    <p:sldId id="468" r:id="rId65"/>
    <p:sldId id="317" r:id="rId66"/>
    <p:sldId id="395" r:id="rId67"/>
    <p:sldId id="324" r:id="rId68"/>
    <p:sldId id="320" r:id="rId69"/>
    <p:sldId id="326" r:id="rId70"/>
    <p:sldId id="327" r:id="rId71"/>
    <p:sldId id="469" r:id="rId72"/>
    <p:sldId id="328" r:id="rId73"/>
    <p:sldId id="329" r:id="rId74"/>
    <p:sldId id="332" r:id="rId75"/>
    <p:sldId id="362" r:id="rId76"/>
    <p:sldId id="470" r:id="rId77"/>
    <p:sldId id="333" r:id="rId78"/>
    <p:sldId id="359" r:id="rId79"/>
    <p:sldId id="360" r:id="rId80"/>
    <p:sldId id="361" r:id="rId81"/>
    <p:sldId id="371" r:id="rId82"/>
    <p:sldId id="446" r:id="rId83"/>
    <p:sldId id="363" r:id="rId84"/>
    <p:sldId id="471" r:id="rId85"/>
    <p:sldId id="373" r:id="rId86"/>
    <p:sldId id="372" r:id="rId87"/>
    <p:sldId id="374" r:id="rId88"/>
    <p:sldId id="370" r:id="rId89"/>
    <p:sldId id="294" r:id="rId90"/>
    <p:sldId id="392" r:id="rId91"/>
    <p:sldId id="393" r:id="rId92"/>
    <p:sldId id="394" r:id="rId93"/>
    <p:sldId id="387" r:id="rId94"/>
    <p:sldId id="388" r:id="rId95"/>
    <p:sldId id="390" r:id="rId96"/>
    <p:sldId id="391" r:id="rId97"/>
    <p:sldId id="389" r:id="rId98"/>
    <p:sldId id="295" r:id="rId99"/>
    <p:sldId id="345" r:id="rId100"/>
    <p:sldId id="472" r:id="rId101"/>
    <p:sldId id="396" r:id="rId102"/>
    <p:sldId id="445" r:id="rId103"/>
    <p:sldId id="397" r:id="rId104"/>
    <p:sldId id="473" r:id="rId105"/>
    <p:sldId id="398" r:id="rId106"/>
    <p:sldId id="400" r:id="rId107"/>
    <p:sldId id="399" r:id="rId108"/>
    <p:sldId id="401" r:id="rId109"/>
    <p:sldId id="448" r:id="rId110"/>
    <p:sldId id="474" r:id="rId111"/>
    <p:sldId id="476" r:id="rId112"/>
    <p:sldId id="477" r:id="rId113"/>
    <p:sldId id="479" r:id="rId114"/>
    <p:sldId id="447" r:id="rId115"/>
    <p:sldId id="478" r:id="rId116"/>
    <p:sldId id="480" r:id="rId1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2" name="作者" initials="A" lastIdx="1"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0070C0"/>
    <a:srgbClr val="0066FF"/>
    <a:srgbClr val="ABDBFF"/>
    <a:srgbClr val="6FC8D7"/>
    <a:srgbClr val="33A8FF"/>
    <a:srgbClr val="5C92EA"/>
    <a:srgbClr val="CFFDEF"/>
    <a:srgbClr val="FFCCCC"/>
    <a:srgbClr val="ABBEC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16D9F66E-5EB9-4882-86FB-DCBF35E3C3E4}">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22838BEF-8BB2-4498-84A7-C5851F593DF1}" styleName="中等深淺樣式 4 - 輔色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8A107856-5554-42FB-B03E-39F5DBC370BA}" styleName="中等深淺樣式 4 - 輔色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0505E3EF-67EA-436B-97B2-0124C06EBD24}" styleName="中等深淺樣式 4 - 輔色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69CF1AB2-1976-4502-BF36-3FF5EA218861}" styleName="中等深淺樣式 4 - 輔色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8408" autoAdjust="0"/>
    <p:restoredTop sz="94660" autoAdjust="0"/>
  </p:normalViewPr>
  <p:slideViewPr>
    <p:cSldViewPr snapToGrid="0">
      <p:cViewPr varScale="1">
        <p:scale>
          <a:sx n="89" d="100"/>
          <a:sy n="89" d="100"/>
        </p:scale>
        <p:origin x="768" y="77"/>
      </p:cViewPr>
      <p:guideLst>
        <p:guide orient="horz" pos="2160"/>
        <p:guide pos="3840"/>
      </p:guideLst>
    </p:cSldViewPr>
  </p:slideViewPr>
  <p:outlineViewPr>
    <p:cViewPr>
      <p:scale>
        <a:sx n="33" d="100"/>
        <a:sy n="33" d="100"/>
      </p:scale>
      <p:origin x="0" y="6258"/>
    </p:cViewPr>
  </p:outlineViewPr>
  <p:notesTextViewPr>
    <p:cViewPr>
      <p:scale>
        <a:sx n="1" d="1"/>
        <a:sy n="1" d="1"/>
      </p:scale>
      <p:origin x="0" y="0"/>
    </p:cViewPr>
  </p:notesTextViewPr>
  <p:sorterViewPr>
    <p:cViewPr>
      <p:scale>
        <a:sx n="100" d="100"/>
        <a:sy n="100" d="100"/>
      </p:scale>
      <p:origin x="0" y="-14964"/>
    </p:cViewPr>
  </p:sorterViewPr>
  <p:notesViewPr>
    <p:cSldViewPr snapToGrid="0">
      <p:cViewPr varScale="1">
        <p:scale>
          <a:sx n="54" d="100"/>
          <a:sy n="54" d="100"/>
        </p:scale>
        <p:origin x="2796" y="42"/>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117" Type="http://schemas.openxmlformats.org/officeDocument/2006/relationships/slide" Target="slides/slide115.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slide" Target="slides/slide66.xml"/><Relationship Id="rId84" Type="http://schemas.openxmlformats.org/officeDocument/2006/relationships/slide" Target="slides/slide82.xml"/><Relationship Id="rId89" Type="http://schemas.openxmlformats.org/officeDocument/2006/relationships/slide" Target="slides/slide87.xml"/><Relationship Id="rId112" Type="http://schemas.openxmlformats.org/officeDocument/2006/relationships/slide" Target="slides/slide110.xml"/><Relationship Id="rId16" Type="http://schemas.openxmlformats.org/officeDocument/2006/relationships/slide" Target="slides/slide14.xml"/><Relationship Id="rId107" Type="http://schemas.openxmlformats.org/officeDocument/2006/relationships/slide" Target="slides/slide105.xml"/><Relationship Id="rId11" Type="http://schemas.openxmlformats.org/officeDocument/2006/relationships/slide" Target="slides/slide9.xml"/><Relationship Id="rId32" Type="http://schemas.openxmlformats.org/officeDocument/2006/relationships/slide" Target="slides/slide30.xml"/><Relationship Id="rId37" Type="http://schemas.openxmlformats.org/officeDocument/2006/relationships/slide" Target="slides/slide35.xml"/><Relationship Id="rId53" Type="http://schemas.openxmlformats.org/officeDocument/2006/relationships/slide" Target="slides/slide51.xml"/><Relationship Id="rId58" Type="http://schemas.openxmlformats.org/officeDocument/2006/relationships/slide" Target="slides/slide56.xml"/><Relationship Id="rId74" Type="http://schemas.openxmlformats.org/officeDocument/2006/relationships/slide" Target="slides/slide72.xml"/><Relationship Id="rId79" Type="http://schemas.openxmlformats.org/officeDocument/2006/relationships/slide" Target="slides/slide77.xml"/><Relationship Id="rId102" Type="http://schemas.openxmlformats.org/officeDocument/2006/relationships/slide" Target="slides/slide100.xml"/><Relationship Id="rId123" Type="http://schemas.openxmlformats.org/officeDocument/2006/relationships/theme" Target="theme/theme1.xml"/><Relationship Id="rId5" Type="http://schemas.openxmlformats.org/officeDocument/2006/relationships/slide" Target="slides/slide3.xml"/><Relationship Id="rId90" Type="http://schemas.openxmlformats.org/officeDocument/2006/relationships/slide" Target="slides/slide88.xml"/><Relationship Id="rId95" Type="http://schemas.openxmlformats.org/officeDocument/2006/relationships/slide" Target="slides/slide93.xml"/><Relationship Id="rId22" Type="http://schemas.openxmlformats.org/officeDocument/2006/relationships/slide" Target="slides/slide20.xml"/><Relationship Id="rId27" Type="http://schemas.openxmlformats.org/officeDocument/2006/relationships/slide" Target="slides/slide25.xml"/><Relationship Id="rId43" Type="http://schemas.openxmlformats.org/officeDocument/2006/relationships/slide" Target="slides/slide41.xml"/><Relationship Id="rId48" Type="http://schemas.openxmlformats.org/officeDocument/2006/relationships/slide" Target="slides/slide46.xml"/><Relationship Id="rId64" Type="http://schemas.openxmlformats.org/officeDocument/2006/relationships/slide" Target="slides/slide62.xml"/><Relationship Id="rId69" Type="http://schemas.openxmlformats.org/officeDocument/2006/relationships/slide" Target="slides/slide67.xml"/><Relationship Id="rId113" Type="http://schemas.openxmlformats.org/officeDocument/2006/relationships/slide" Target="slides/slide111.xml"/><Relationship Id="rId118" Type="http://schemas.openxmlformats.org/officeDocument/2006/relationships/notesMaster" Target="notesMasters/notesMaster1.xml"/><Relationship Id="rId80" Type="http://schemas.openxmlformats.org/officeDocument/2006/relationships/slide" Target="slides/slide78.xml"/><Relationship Id="rId85" Type="http://schemas.openxmlformats.org/officeDocument/2006/relationships/slide" Target="slides/slide83.xml"/><Relationship Id="rId12" Type="http://schemas.openxmlformats.org/officeDocument/2006/relationships/slide" Target="slides/slide10.xml"/><Relationship Id="rId17" Type="http://schemas.openxmlformats.org/officeDocument/2006/relationships/slide" Target="slides/slide15.xml"/><Relationship Id="rId33" Type="http://schemas.openxmlformats.org/officeDocument/2006/relationships/slide" Target="slides/slide31.xml"/><Relationship Id="rId38" Type="http://schemas.openxmlformats.org/officeDocument/2006/relationships/slide" Target="slides/slide36.xml"/><Relationship Id="rId59" Type="http://schemas.openxmlformats.org/officeDocument/2006/relationships/slide" Target="slides/slide57.xml"/><Relationship Id="rId103" Type="http://schemas.openxmlformats.org/officeDocument/2006/relationships/slide" Target="slides/slide101.xml"/><Relationship Id="rId108" Type="http://schemas.openxmlformats.org/officeDocument/2006/relationships/slide" Target="slides/slide106.xml"/><Relationship Id="rId124" Type="http://schemas.openxmlformats.org/officeDocument/2006/relationships/tableStyles" Target="tableStyles.xml"/><Relationship Id="rId54" Type="http://schemas.openxmlformats.org/officeDocument/2006/relationships/slide" Target="slides/slide52.xml"/><Relationship Id="rId70" Type="http://schemas.openxmlformats.org/officeDocument/2006/relationships/slide" Target="slides/slide68.xml"/><Relationship Id="rId75" Type="http://schemas.openxmlformats.org/officeDocument/2006/relationships/slide" Target="slides/slide73.xml"/><Relationship Id="rId91" Type="http://schemas.openxmlformats.org/officeDocument/2006/relationships/slide" Target="slides/slide89.xml"/><Relationship Id="rId96" Type="http://schemas.openxmlformats.org/officeDocument/2006/relationships/slide" Target="slides/slide94.xml"/><Relationship Id="rId1" Type="http://schemas.openxmlformats.org/officeDocument/2006/relationships/customXml" Target="../customXml/item1.xml"/><Relationship Id="rId6" Type="http://schemas.openxmlformats.org/officeDocument/2006/relationships/slide" Target="slides/slide4.xml"/><Relationship Id="rId23" Type="http://schemas.openxmlformats.org/officeDocument/2006/relationships/slide" Target="slides/slide21.xml"/><Relationship Id="rId28" Type="http://schemas.openxmlformats.org/officeDocument/2006/relationships/slide" Target="slides/slide26.xml"/><Relationship Id="rId49" Type="http://schemas.openxmlformats.org/officeDocument/2006/relationships/slide" Target="slides/slide47.xml"/><Relationship Id="rId114" Type="http://schemas.openxmlformats.org/officeDocument/2006/relationships/slide" Target="slides/slide112.xml"/><Relationship Id="rId119" Type="http://schemas.openxmlformats.org/officeDocument/2006/relationships/handoutMaster" Target="handoutMasters/handoutMaster1.xml"/><Relationship Id="rId44" Type="http://schemas.openxmlformats.org/officeDocument/2006/relationships/slide" Target="slides/slide42.xml"/><Relationship Id="rId60" Type="http://schemas.openxmlformats.org/officeDocument/2006/relationships/slide" Target="slides/slide58.xml"/><Relationship Id="rId65" Type="http://schemas.openxmlformats.org/officeDocument/2006/relationships/slide" Target="slides/slide63.xml"/><Relationship Id="rId81" Type="http://schemas.openxmlformats.org/officeDocument/2006/relationships/slide" Target="slides/slide79.xml"/><Relationship Id="rId86" Type="http://schemas.openxmlformats.org/officeDocument/2006/relationships/slide" Target="slides/slide84.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109" Type="http://schemas.openxmlformats.org/officeDocument/2006/relationships/slide" Target="slides/slide10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slide" Target="slides/slide74.xml"/><Relationship Id="rId97" Type="http://schemas.openxmlformats.org/officeDocument/2006/relationships/slide" Target="slides/slide95.xml"/><Relationship Id="rId104" Type="http://schemas.openxmlformats.org/officeDocument/2006/relationships/slide" Target="slides/slide102.xml"/><Relationship Id="rId120" Type="http://schemas.openxmlformats.org/officeDocument/2006/relationships/commentAuthors" Target="commentAuthors.xml"/><Relationship Id="rId7" Type="http://schemas.openxmlformats.org/officeDocument/2006/relationships/slide" Target="slides/slide5.xml"/><Relationship Id="rId71" Type="http://schemas.openxmlformats.org/officeDocument/2006/relationships/slide" Target="slides/slide69.xml"/><Relationship Id="rId92" Type="http://schemas.openxmlformats.org/officeDocument/2006/relationships/slide" Target="slides/slide90.xml"/><Relationship Id="rId2" Type="http://schemas.openxmlformats.org/officeDocument/2006/relationships/slideMaster" Target="slideMasters/slideMaster1.xml"/><Relationship Id="rId29" Type="http://schemas.openxmlformats.org/officeDocument/2006/relationships/slide" Target="slides/slide27.xml"/><Relationship Id="rId24" Type="http://schemas.openxmlformats.org/officeDocument/2006/relationships/slide" Target="slides/slide22.xml"/><Relationship Id="rId40" Type="http://schemas.openxmlformats.org/officeDocument/2006/relationships/slide" Target="slides/slide38.xml"/><Relationship Id="rId45" Type="http://schemas.openxmlformats.org/officeDocument/2006/relationships/slide" Target="slides/slide43.xml"/><Relationship Id="rId66" Type="http://schemas.openxmlformats.org/officeDocument/2006/relationships/slide" Target="slides/slide64.xml"/><Relationship Id="rId87" Type="http://schemas.openxmlformats.org/officeDocument/2006/relationships/slide" Target="slides/slide85.xml"/><Relationship Id="rId110" Type="http://schemas.openxmlformats.org/officeDocument/2006/relationships/slide" Target="slides/slide108.xml"/><Relationship Id="rId115" Type="http://schemas.openxmlformats.org/officeDocument/2006/relationships/slide" Target="slides/slide113.xml"/><Relationship Id="rId61" Type="http://schemas.openxmlformats.org/officeDocument/2006/relationships/slide" Target="slides/slide59.xml"/><Relationship Id="rId82" Type="http://schemas.openxmlformats.org/officeDocument/2006/relationships/slide" Target="slides/slide80.xml"/><Relationship Id="rId19" Type="http://schemas.openxmlformats.org/officeDocument/2006/relationships/slide" Target="slides/slide17.xml"/><Relationship Id="rId14" Type="http://schemas.openxmlformats.org/officeDocument/2006/relationships/slide" Target="slides/slide12.xml"/><Relationship Id="rId30" Type="http://schemas.openxmlformats.org/officeDocument/2006/relationships/slide" Target="slides/slide28.xml"/><Relationship Id="rId35" Type="http://schemas.openxmlformats.org/officeDocument/2006/relationships/slide" Target="slides/slide33.xml"/><Relationship Id="rId56" Type="http://schemas.openxmlformats.org/officeDocument/2006/relationships/slide" Target="slides/slide54.xml"/><Relationship Id="rId77" Type="http://schemas.openxmlformats.org/officeDocument/2006/relationships/slide" Target="slides/slide75.xml"/><Relationship Id="rId100" Type="http://schemas.openxmlformats.org/officeDocument/2006/relationships/slide" Target="slides/slide98.xml"/><Relationship Id="rId105" Type="http://schemas.openxmlformats.org/officeDocument/2006/relationships/slide" Target="slides/slide103.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93" Type="http://schemas.openxmlformats.org/officeDocument/2006/relationships/slide" Target="slides/slide91.xml"/><Relationship Id="rId98" Type="http://schemas.openxmlformats.org/officeDocument/2006/relationships/slide" Target="slides/slide96.xml"/><Relationship Id="rId121" Type="http://schemas.openxmlformats.org/officeDocument/2006/relationships/presProps" Target="presProps.xml"/><Relationship Id="rId3" Type="http://schemas.openxmlformats.org/officeDocument/2006/relationships/slide" Target="slides/slide1.xml"/><Relationship Id="rId25" Type="http://schemas.openxmlformats.org/officeDocument/2006/relationships/slide" Target="slides/slide23.xml"/><Relationship Id="rId46" Type="http://schemas.openxmlformats.org/officeDocument/2006/relationships/slide" Target="slides/slide44.xml"/><Relationship Id="rId67" Type="http://schemas.openxmlformats.org/officeDocument/2006/relationships/slide" Target="slides/slide65.xml"/><Relationship Id="rId116" Type="http://schemas.openxmlformats.org/officeDocument/2006/relationships/slide" Target="slides/slide114.xml"/><Relationship Id="rId20" Type="http://schemas.openxmlformats.org/officeDocument/2006/relationships/slide" Target="slides/slide18.xml"/><Relationship Id="rId41" Type="http://schemas.openxmlformats.org/officeDocument/2006/relationships/slide" Target="slides/slide39.xml"/><Relationship Id="rId62" Type="http://schemas.openxmlformats.org/officeDocument/2006/relationships/slide" Target="slides/slide60.xml"/><Relationship Id="rId83" Type="http://schemas.openxmlformats.org/officeDocument/2006/relationships/slide" Target="slides/slide81.xml"/><Relationship Id="rId88" Type="http://schemas.openxmlformats.org/officeDocument/2006/relationships/slide" Target="slides/slide86.xml"/><Relationship Id="rId111" Type="http://schemas.openxmlformats.org/officeDocument/2006/relationships/slide" Target="slides/slide109.xml"/><Relationship Id="rId15" Type="http://schemas.openxmlformats.org/officeDocument/2006/relationships/slide" Target="slides/slide13.xml"/><Relationship Id="rId36" Type="http://schemas.openxmlformats.org/officeDocument/2006/relationships/slide" Target="slides/slide34.xml"/><Relationship Id="rId57" Type="http://schemas.openxmlformats.org/officeDocument/2006/relationships/slide" Target="slides/slide55.xml"/><Relationship Id="rId106" Type="http://schemas.openxmlformats.org/officeDocument/2006/relationships/slide" Target="slides/slide104.xml"/><Relationship Id="rId10" Type="http://schemas.openxmlformats.org/officeDocument/2006/relationships/slide" Target="slides/slide8.xml"/><Relationship Id="rId31" Type="http://schemas.openxmlformats.org/officeDocument/2006/relationships/slide" Target="slides/slide29.xml"/><Relationship Id="rId52" Type="http://schemas.openxmlformats.org/officeDocument/2006/relationships/slide" Target="slides/slide50.xml"/><Relationship Id="rId73" Type="http://schemas.openxmlformats.org/officeDocument/2006/relationships/slide" Target="slides/slide71.xml"/><Relationship Id="rId78" Type="http://schemas.openxmlformats.org/officeDocument/2006/relationships/slide" Target="slides/slide76.xml"/><Relationship Id="rId94" Type="http://schemas.openxmlformats.org/officeDocument/2006/relationships/slide" Target="slides/slide92.xml"/><Relationship Id="rId99" Type="http://schemas.openxmlformats.org/officeDocument/2006/relationships/slide" Target="slides/slide97.xml"/><Relationship Id="rId101" Type="http://schemas.openxmlformats.org/officeDocument/2006/relationships/slide" Target="slides/slide99.xml"/><Relationship Id="rId122"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53F5380-7A65-4B68-86D1-6C45850F1035}" type="doc">
      <dgm:prSet loTypeId="urn:microsoft.com/office/officeart/2005/8/layout/process1" loCatId="process" qsTypeId="urn:microsoft.com/office/officeart/2005/8/quickstyle/simple1" qsCatId="simple" csTypeId="urn:microsoft.com/office/officeart/2005/8/colors/accent1_2" csCatId="accent1" phldr="1"/>
      <dgm:spPr/>
    </dgm:pt>
    <dgm:pt modelId="{E30E7AF1-AA7B-46C0-B2B5-D02E207A93C9}">
      <dgm:prSet phldrT="[文字]" custT="1"/>
      <dgm:spPr>
        <a:solidFill>
          <a:srgbClr val="6FC8D7"/>
        </a:solidFill>
      </dgm:spPr>
      <dgm:t>
        <a:bodyPr/>
        <a:lstStyle/>
        <a:p>
          <a:r>
            <a:rPr lang="zh-TW" altLang="en-US" sz="2000" dirty="0">
              <a:latin typeface="標楷體" panose="03000509000000000000" pitchFamily="65" charset="-120"/>
              <a:ea typeface="標楷體" panose="03000509000000000000" pitchFamily="65" charset="-120"/>
            </a:rPr>
            <a:t>參加甄試錄取或公費分發至學校擔任教師</a:t>
          </a:r>
          <a:endParaRPr lang="en-US" altLang="zh-TW" sz="2000" dirty="0">
            <a:latin typeface="標楷體" panose="03000509000000000000" pitchFamily="65" charset="-120"/>
            <a:ea typeface="標楷體" panose="03000509000000000000" pitchFamily="65" charset="-120"/>
          </a:endParaRPr>
        </a:p>
      </dgm:t>
    </dgm:pt>
    <dgm:pt modelId="{A36EE65D-F772-45F9-A5F2-D0D994CC6288}" type="parTrans" cxnId="{D0925226-A280-4AFF-9BFC-3A15D02B81D6}">
      <dgm:prSet/>
      <dgm:spPr/>
      <dgm:t>
        <a:bodyPr/>
        <a:lstStyle/>
        <a:p>
          <a:endParaRPr lang="zh-TW" altLang="en-US"/>
        </a:p>
      </dgm:t>
    </dgm:pt>
    <dgm:pt modelId="{F8D269E2-386A-4980-9D3A-898EF72F4418}" type="sibTrans" cxnId="{D0925226-A280-4AFF-9BFC-3A15D02B81D6}">
      <dgm:prSet/>
      <dgm:spPr>
        <a:solidFill>
          <a:srgbClr val="ABDBFF"/>
        </a:solidFill>
      </dgm:spPr>
      <dgm:t>
        <a:bodyPr/>
        <a:lstStyle/>
        <a:p>
          <a:endParaRPr lang="zh-TW" altLang="en-US"/>
        </a:p>
      </dgm:t>
    </dgm:pt>
    <dgm:pt modelId="{DB7BA069-E097-439E-B49D-39A667FF262E}">
      <dgm:prSet phldrT="[文字]"/>
      <dgm:spPr>
        <a:solidFill>
          <a:srgbClr val="6FC8D7"/>
        </a:solidFill>
      </dgm:spPr>
      <dgm:t>
        <a:bodyPr/>
        <a:lstStyle/>
        <a:p>
          <a:r>
            <a:rPr lang="zh-TW" altLang="en-US" dirty="0">
              <a:latin typeface="標楷體" panose="03000509000000000000" pitchFamily="65" charset="-120"/>
              <a:ea typeface="標楷體" panose="03000509000000000000" pitchFamily="65" charset="-120"/>
            </a:rPr>
            <a:t>服務學校報請教育部中部辦公室或臺北市、高雄市教育局</a:t>
          </a:r>
        </a:p>
      </dgm:t>
    </dgm:pt>
    <dgm:pt modelId="{4DC1A543-0E9A-4944-A5BA-80DE8C72743C}" type="parTrans" cxnId="{7D43F409-38CE-4A82-827D-33C46D396B11}">
      <dgm:prSet/>
      <dgm:spPr/>
      <dgm:t>
        <a:bodyPr/>
        <a:lstStyle/>
        <a:p>
          <a:endParaRPr lang="zh-TW" altLang="en-US"/>
        </a:p>
      </dgm:t>
    </dgm:pt>
    <dgm:pt modelId="{01BC1AD5-2CAE-46B0-BBAE-BD5D28AC7C69}" type="sibTrans" cxnId="{7D43F409-38CE-4A82-827D-33C46D396B11}">
      <dgm:prSet/>
      <dgm:spPr>
        <a:solidFill>
          <a:srgbClr val="ABDBFF"/>
        </a:solidFill>
      </dgm:spPr>
      <dgm:t>
        <a:bodyPr/>
        <a:lstStyle/>
        <a:p>
          <a:endParaRPr lang="zh-TW" altLang="en-US"/>
        </a:p>
      </dgm:t>
    </dgm:pt>
    <dgm:pt modelId="{17532384-8D3F-4C87-96F6-8538EA433C57}">
      <dgm:prSet phldrT="[文字]" custT="1"/>
      <dgm:spPr>
        <a:solidFill>
          <a:srgbClr val="6FC8D7"/>
        </a:solidFill>
      </dgm:spPr>
      <dgm:t>
        <a:bodyPr/>
        <a:lstStyle/>
        <a:p>
          <a:r>
            <a:rPr lang="zh-TW" altLang="en-US" sz="2400" dirty="0">
              <a:latin typeface="標楷體" panose="03000509000000000000" pitchFamily="65" charset="-120"/>
              <a:ea typeface="標楷體" panose="03000509000000000000" pitchFamily="65" charset="-120"/>
            </a:rPr>
            <a:t>核發教師登記證</a:t>
          </a:r>
        </a:p>
      </dgm:t>
    </dgm:pt>
    <dgm:pt modelId="{A546924F-B6D2-45BB-A790-2D9AF827E04C}" type="parTrans" cxnId="{DF3BB5AF-849D-44C3-8CBB-A53054918FA1}">
      <dgm:prSet/>
      <dgm:spPr/>
      <dgm:t>
        <a:bodyPr/>
        <a:lstStyle/>
        <a:p>
          <a:endParaRPr lang="zh-TW" altLang="en-US"/>
        </a:p>
      </dgm:t>
    </dgm:pt>
    <dgm:pt modelId="{C2596F0F-BD64-46F3-B44B-2FB06E2C5F9A}" type="sibTrans" cxnId="{DF3BB5AF-849D-44C3-8CBB-A53054918FA1}">
      <dgm:prSet/>
      <dgm:spPr/>
      <dgm:t>
        <a:bodyPr/>
        <a:lstStyle/>
        <a:p>
          <a:endParaRPr lang="zh-TW" altLang="en-US"/>
        </a:p>
      </dgm:t>
    </dgm:pt>
    <dgm:pt modelId="{783A5F45-5767-4D5E-BE58-2087DDF71C9C}" type="pres">
      <dgm:prSet presAssocID="{253F5380-7A65-4B68-86D1-6C45850F1035}" presName="Name0" presStyleCnt="0">
        <dgm:presLayoutVars>
          <dgm:dir/>
          <dgm:resizeHandles val="exact"/>
        </dgm:presLayoutVars>
      </dgm:prSet>
      <dgm:spPr/>
    </dgm:pt>
    <dgm:pt modelId="{CE634C0D-AFE3-4292-AB13-ACEF4CAD9FFC}" type="pres">
      <dgm:prSet presAssocID="{E30E7AF1-AA7B-46C0-B2B5-D02E207A93C9}" presName="node" presStyleLbl="node1" presStyleIdx="0" presStyleCnt="3" custScaleY="135798" custLinFactNeighborY="-4849">
        <dgm:presLayoutVars>
          <dgm:bulletEnabled val="1"/>
        </dgm:presLayoutVars>
      </dgm:prSet>
      <dgm:spPr/>
      <dgm:t>
        <a:bodyPr/>
        <a:lstStyle/>
        <a:p>
          <a:endParaRPr lang="zh-TW" altLang="en-US"/>
        </a:p>
      </dgm:t>
    </dgm:pt>
    <dgm:pt modelId="{3C9C85FE-DBA0-40CB-A9F2-FDDF5D85B3BB}" type="pres">
      <dgm:prSet presAssocID="{F8D269E2-386A-4980-9D3A-898EF72F4418}" presName="sibTrans" presStyleLbl="sibTrans2D1" presStyleIdx="0" presStyleCnt="2"/>
      <dgm:spPr/>
      <dgm:t>
        <a:bodyPr/>
        <a:lstStyle/>
        <a:p>
          <a:endParaRPr lang="zh-TW" altLang="en-US"/>
        </a:p>
      </dgm:t>
    </dgm:pt>
    <dgm:pt modelId="{C959F66E-BD1C-49F9-B5FB-B9680FFB8F9B}" type="pres">
      <dgm:prSet presAssocID="{F8D269E2-386A-4980-9D3A-898EF72F4418}" presName="connectorText" presStyleLbl="sibTrans2D1" presStyleIdx="0" presStyleCnt="2"/>
      <dgm:spPr/>
      <dgm:t>
        <a:bodyPr/>
        <a:lstStyle/>
        <a:p>
          <a:endParaRPr lang="zh-TW" altLang="en-US"/>
        </a:p>
      </dgm:t>
    </dgm:pt>
    <dgm:pt modelId="{02F19ECF-0D04-4B0F-B6B7-87DEC3B9C813}" type="pres">
      <dgm:prSet presAssocID="{DB7BA069-E097-439E-B49D-39A667FF262E}" presName="node" presStyleLbl="node1" presStyleIdx="1" presStyleCnt="3" custScaleX="110840" custScaleY="143446">
        <dgm:presLayoutVars>
          <dgm:bulletEnabled val="1"/>
        </dgm:presLayoutVars>
      </dgm:prSet>
      <dgm:spPr/>
      <dgm:t>
        <a:bodyPr/>
        <a:lstStyle/>
        <a:p>
          <a:endParaRPr lang="zh-TW" altLang="en-US"/>
        </a:p>
      </dgm:t>
    </dgm:pt>
    <dgm:pt modelId="{5D89AED3-977A-45FA-A765-CC2EF715742D}" type="pres">
      <dgm:prSet presAssocID="{01BC1AD5-2CAE-46B0-BBAE-BD5D28AC7C69}" presName="sibTrans" presStyleLbl="sibTrans2D1" presStyleIdx="1" presStyleCnt="2"/>
      <dgm:spPr/>
      <dgm:t>
        <a:bodyPr/>
        <a:lstStyle/>
        <a:p>
          <a:endParaRPr lang="zh-TW" altLang="en-US"/>
        </a:p>
      </dgm:t>
    </dgm:pt>
    <dgm:pt modelId="{69B34476-2B43-4E1D-8811-985BD553D2EC}" type="pres">
      <dgm:prSet presAssocID="{01BC1AD5-2CAE-46B0-BBAE-BD5D28AC7C69}" presName="connectorText" presStyleLbl="sibTrans2D1" presStyleIdx="1" presStyleCnt="2"/>
      <dgm:spPr/>
      <dgm:t>
        <a:bodyPr/>
        <a:lstStyle/>
        <a:p>
          <a:endParaRPr lang="zh-TW" altLang="en-US"/>
        </a:p>
      </dgm:t>
    </dgm:pt>
    <dgm:pt modelId="{2CF0EFB4-C3D6-499B-B936-355E64F89C02}" type="pres">
      <dgm:prSet presAssocID="{17532384-8D3F-4C87-96F6-8538EA433C57}" presName="node" presStyleLbl="node1" presStyleIdx="2" presStyleCnt="3">
        <dgm:presLayoutVars>
          <dgm:bulletEnabled val="1"/>
        </dgm:presLayoutVars>
      </dgm:prSet>
      <dgm:spPr/>
      <dgm:t>
        <a:bodyPr/>
        <a:lstStyle/>
        <a:p>
          <a:endParaRPr lang="zh-TW" altLang="en-US"/>
        </a:p>
      </dgm:t>
    </dgm:pt>
  </dgm:ptLst>
  <dgm:cxnLst>
    <dgm:cxn modelId="{5DC3C9FA-41AB-47AA-A692-D71ED9EEC82B}" type="presOf" srcId="{DB7BA069-E097-439E-B49D-39A667FF262E}" destId="{02F19ECF-0D04-4B0F-B6B7-87DEC3B9C813}" srcOrd="0" destOrd="0" presId="urn:microsoft.com/office/officeart/2005/8/layout/process1"/>
    <dgm:cxn modelId="{7D43F409-38CE-4A82-827D-33C46D396B11}" srcId="{253F5380-7A65-4B68-86D1-6C45850F1035}" destId="{DB7BA069-E097-439E-B49D-39A667FF262E}" srcOrd="1" destOrd="0" parTransId="{4DC1A543-0E9A-4944-A5BA-80DE8C72743C}" sibTransId="{01BC1AD5-2CAE-46B0-BBAE-BD5D28AC7C69}"/>
    <dgm:cxn modelId="{0E300060-25A1-4C67-9D2E-7141047687FA}" type="presOf" srcId="{253F5380-7A65-4B68-86D1-6C45850F1035}" destId="{783A5F45-5767-4D5E-BE58-2087DDF71C9C}" srcOrd="0" destOrd="0" presId="urn:microsoft.com/office/officeart/2005/8/layout/process1"/>
    <dgm:cxn modelId="{DF3BB5AF-849D-44C3-8CBB-A53054918FA1}" srcId="{253F5380-7A65-4B68-86D1-6C45850F1035}" destId="{17532384-8D3F-4C87-96F6-8538EA433C57}" srcOrd="2" destOrd="0" parTransId="{A546924F-B6D2-45BB-A790-2D9AF827E04C}" sibTransId="{C2596F0F-BD64-46F3-B44B-2FB06E2C5F9A}"/>
    <dgm:cxn modelId="{D0925226-A280-4AFF-9BFC-3A15D02B81D6}" srcId="{253F5380-7A65-4B68-86D1-6C45850F1035}" destId="{E30E7AF1-AA7B-46C0-B2B5-D02E207A93C9}" srcOrd="0" destOrd="0" parTransId="{A36EE65D-F772-45F9-A5F2-D0D994CC6288}" sibTransId="{F8D269E2-386A-4980-9D3A-898EF72F4418}"/>
    <dgm:cxn modelId="{88EE3B89-0177-4E99-8E7B-243DAFC5CDAC}" type="presOf" srcId="{17532384-8D3F-4C87-96F6-8538EA433C57}" destId="{2CF0EFB4-C3D6-499B-B936-355E64F89C02}" srcOrd="0" destOrd="0" presId="urn:microsoft.com/office/officeart/2005/8/layout/process1"/>
    <dgm:cxn modelId="{6A6799E9-43C7-411C-8E2B-054744FFD803}" type="presOf" srcId="{E30E7AF1-AA7B-46C0-B2B5-D02E207A93C9}" destId="{CE634C0D-AFE3-4292-AB13-ACEF4CAD9FFC}" srcOrd="0" destOrd="0" presId="urn:microsoft.com/office/officeart/2005/8/layout/process1"/>
    <dgm:cxn modelId="{F9A9FF5A-6B46-40E2-902B-CD1C160C53B0}" type="presOf" srcId="{01BC1AD5-2CAE-46B0-BBAE-BD5D28AC7C69}" destId="{69B34476-2B43-4E1D-8811-985BD553D2EC}" srcOrd="1" destOrd="0" presId="urn:microsoft.com/office/officeart/2005/8/layout/process1"/>
    <dgm:cxn modelId="{98625950-B4D0-4AC2-90FF-33484DE41DD9}" type="presOf" srcId="{F8D269E2-386A-4980-9D3A-898EF72F4418}" destId="{C959F66E-BD1C-49F9-B5FB-B9680FFB8F9B}" srcOrd="1" destOrd="0" presId="urn:microsoft.com/office/officeart/2005/8/layout/process1"/>
    <dgm:cxn modelId="{7402AE3E-BEE9-4D5A-AEF3-93C179593A99}" type="presOf" srcId="{01BC1AD5-2CAE-46B0-BBAE-BD5D28AC7C69}" destId="{5D89AED3-977A-45FA-A765-CC2EF715742D}" srcOrd="0" destOrd="0" presId="urn:microsoft.com/office/officeart/2005/8/layout/process1"/>
    <dgm:cxn modelId="{B712A894-2CE6-4DD6-8BAD-CF64DF14DD97}" type="presOf" srcId="{F8D269E2-386A-4980-9D3A-898EF72F4418}" destId="{3C9C85FE-DBA0-40CB-A9F2-FDDF5D85B3BB}" srcOrd="0" destOrd="0" presId="urn:microsoft.com/office/officeart/2005/8/layout/process1"/>
    <dgm:cxn modelId="{8F4A6F43-BE4F-4777-A223-F621F220BBAC}" type="presParOf" srcId="{783A5F45-5767-4D5E-BE58-2087DDF71C9C}" destId="{CE634C0D-AFE3-4292-AB13-ACEF4CAD9FFC}" srcOrd="0" destOrd="0" presId="urn:microsoft.com/office/officeart/2005/8/layout/process1"/>
    <dgm:cxn modelId="{23DB0458-C49C-4266-B287-6A328822F6F6}" type="presParOf" srcId="{783A5F45-5767-4D5E-BE58-2087DDF71C9C}" destId="{3C9C85FE-DBA0-40CB-A9F2-FDDF5D85B3BB}" srcOrd="1" destOrd="0" presId="urn:microsoft.com/office/officeart/2005/8/layout/process1"/>
    <dgm:cxn modelId="{0EFAE472-C097-430B-926B-E978E5386621}" type="presParOf" srcId="{3C9C85FE-DBA0-40CB-A9F2-FDDF5D85B3BB}" destId="{C959F66E-BD1C-49F9-B5FB-B9680FFB8F9B}" srcOrd="0" destOrd="0" presId="urn:microsoft.com/office/officeart/2005/8/layout/process1"/>
    <dgm:cxn modelId="{D16B5BB4-675C-404A-9670-1A6607BDCDB6}" type="presParOf" srcId="{783A5F45-5767-4D5E-BE58-2087DDF71C9C}" destId="{02F19ECF-0D04-4B0F-B6B7-87DEC3B9C813}" srcOrd="2" destOrd="0" presId="urn:microsoft.com/office/officeart/2005/8/layout/process1"/>
    <dgm:cxn modelId="{3F00179C-FB92-434E-AA82-F60DB7906C95}" type="presParOf" srcId="{783A5F45-5767-4D5E-BE58-2087DDF71C9C}" destId="{5D89AED3-977A-45FA-A765-CC2EF715742D}" srcOrd="3" destOrd="0" presId="urn:microsoft.com/office/officeart/2005/8/layout/process1"/>
    <dgm:cxn modelId="{790F9E8B-2081-4F7A-9AD1-30E48AF0F6CD}" type="presParOf" srcId="{5D89AED3-977A-45FA-A765-CC2EF715742D}" destId="{69B34476-2B43-4E1D-8811-985BD553D2EC}" srcOrd="0" destOrd="0" presId="urn:microsoft.com/office/officeart/2005/8/layout/process1"/>
    <dgm:cxn modelId="{A2A269DD-05F1-4ECE-A222-EF569C788DDA}" type="presParOf" srcId="{783A5F45-5767-4D5E-BE58-2087DDF71C9C}" destId="{2CF0EFB4-C3D6-499B-B936-355E64F89C02}" srcOrd="4"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0E37388-E611-4411-9331-A6A0D9BCCEA9}" type="doc">
      <dgm:prSet loTypeId="urn:microsoft.com/office/officeart/2005/8/layout/hProcess6" loCatId="process" qsTypeId="urn:microsoft.com/office/officeart/2005/8/quickstyle/simple1" qsCatId="simple" csTypeId="urn:microsoft.com/office/officeart/2005/8/colors/accent1_2" csCatId="accent1" phldr="1"/>
      <dgm:spPr/>
      <dgm:t>
        <a:bodyPr/>
        <a:lstStyle/>
        <a:p>
          <a:endParaRPr lang="zh-TW" altLang="en-US"/>
        </a:p>
      </dgm:t>
    </dgm:pt>
    <dgm:pt modelId="{A4DBBAFA-BFDC-430D-B841-BBC58E34E989}">
      <dgm:prSet phldrT="[文字]"/>
      <dgm:spPr>
        <a:solidFill>
          <a:srgbClr val="6FC8D7"/>
        </a:solidFill>
      </dgm:spPr>
      <dgm:t>
        <a:bodyPr/>
        <a:lstStyle/>
        <a:p>
          <a:r>
            <a:rPr lang="zh-TW" altLang="en-US" dirty="0"/>
            <a:t>初檢</a:t>
          </a:r>
        </a:p>
      </dgm:t>
    </dgm:pt>
    <dgm:pt modelId="{83DAD826-9FE7-4A87-9D49-87D05D1832B2}" type="parTrans" cxnId="{8B523A4E-8EE7-400A-B374-7C853FEDAF3B}">
      <dgm:prSet/>
      <dgm:spPr/>
      <dgm:t>
        <a:bodyPr/>
        <a:lstStyle/>
        <a:p>
          <a:endParaRPr lang="zh-TW" altLang="en-US"/>
        </a:p>
      </dgm:t>
    </dgm:pt>
    <dgm:pt modelId="{75360C67-E008-4E7D-AE9C-1F42B669D2D1}" type="sibTrans" cxnId="{8B523A4E-8EE7-400A-B374-7C853FEDAF3B}">
      <dgm:prSet/>
      <dgm:spPr/>
      <dgm:t>
        <a:bodyPr/>
        <a:lstStyle/>
        <a:p>
          <a:endParaRPr lang="zh-TW" altLang="en-US"/>
        </a:p>
      </dgm:t>
    </dgm:pt>
    <dgm:pt modelId="{4871299D-2978-40C3-B00E-48535BADA6B8}">
      <dgm:prSet phldrT="[文字]"/>
      <dgm:spPr>
        <a:solidFill>
          <a:srgbClr val="ABDBFF">
            <a:alpha val="90000"/>
          </a:srgbClr>
        </a:solidFill>
      </dgm:spPr>
      <dgm:t>
        <a:bodyPr/>
        <a:lstStyle/>
        <a:p>
          <a:r>
            <a:rPr lang="zh-TW" altLang="en-US" dirty="0"/>
            <a:t>  修畢師資職前教育課程</a:t>
          </a:r>
        </a:p>
      </dgm:t>
    </dgm:pt>
    <dgm:pt modelId="{1D5E9FF9-634B-4BAA-A6C6-4A9D17C4CD96}" type="parTrans" cxnId="{84F4492F-C2A1-4D30-8C95-BE056EC7B962}">
      <dgm:prSet/>
      <dgm:spPr/>
      <dgm:t>
        <a:bodyPr/>
        <a:lstStyle/>
        <a:p>
          <a:endParaRPr lang="zh-TW" altLang="en-US"/>
        </a:p>
      </dgm:t>
    </dgm:pt>
    <dgm:pt modelId="{62B4EA3D-7A86-407F-8DA7-333DC648A334}" type="sibTrans" cxnId="{84F4492F-C2A1-4D30-8C95-BE056EC7B962}">
      <dgm:prSet/>
      <dgm:spPr/>
      <dgm:t>
        <a:bodyPr/>
        <a:lstStyle/>
        <a:p>
          <a:endParaRPr lang="zh-TW" altLang="en-US"/>
        </a:p>
      </dgm:t>
    </dgm:pt>
    <dgm:pt modelId="{5554A424-053F-40E2-8FFF-4166346B82B7}">
      <dgm:prSet phldrT="[文字]"/>
      <dgm:spPr>
        <a:solidFill>
          <a:srgbClr val="6FC8D7"/>
        </a:solidFill>
      </dgm:spPr>
      <dgm:t>
        <a:bodyPr/>
        <a:lstStyle/>
        <a:p>
          <a:r>
            <a:rPr lang="zh-TW" altLang="en-US" dirty="0"/>
            <a:t>複檢</a:t>
          </a:r>
        </a:p>
      </dgm:t>
    </dgm:pt>
    <dgm:pt modelId="{B5E1D5D5-5580-439A-8C87-B958E1B3352A}" type="parTrans" cxnId="{71973B4E-8BA1-4DB2-BDBA-29302353B80C}">
      <dgm:prSet/>
      <dgm:spPr/>
      <dgm:t>
        <a:bodyPr/>
        <a:lstStyle/>
        <a:p>
          <a:endParaRPr lang="zh-TW" altLang="en-US"/>
        </a:p>
      </dgm:t>
    </dgm:pt>
    <dgm:pt modelId="{A450D7D0-C68E-4076-88F7-9784477EDC8B}" type="sibTrans" cxnId="{71973B4E-8BA1-4DB2-BDBA-29302353B80C}">
      <dgm:prSet/>
      <dgm:spPr/>
      <dgm:t>
        <a:bodyPr/>
        <a:lstStyle/>
        <a:p>
          <a:endParaRPr lang="zh-TW" altLang="en-US"/>
        </a:p>
      </dgm:t>
    </dgm:pt>
    <dgm:pt modelId="{741DCD1E-747B-4CDF-AA79-6CF4FA8D43F6}">
      <dgm:prSet phldrT="[文字]"/>
      <dgm:spPr>
        <a:solidFill>
          <a:srgbClr val="ABDBFF">
            <a:alpha val="90000"/>
          </a:srgbClr>
        </a:solidFill>
      </dgm:spPr>
      <dgm:t>
        <a:bodyPr/>
        <a:lstStyle/>
        <a:p>
          <a:r>
            <a:rPr lang="zh-TW" altLang="en-US" dirty="0"/>
            <a:t>實習</a:t>
          </a:r>
          <a:r>
            <a:rPr lang="en-US" altLang="zh-TW" dirty="0"/>
            <a:t>1</a:t>
          </a:r>
          <a:r>
            <a:rPr lang="zh-TW" altLang="en-US" dirty="0"/>
            <a:t>年</a:t>
          </a:r>
        </a:p>
      </dgm:t>
    </dgm:pt>
    <dgm:pt modelId="{2E42A117-FB14-4150-B40F-179D2F128162}" type="parTrans" cxnId="{586D1117-FD3E-45FF-A856-5924E8A43609}">
      <dgm:prSet/>
      <dgm:spPr/>
      <dgm:t>
        <a:bodyPr/>
        <a:lstStyle/>
        <a:p>
          <a:endParaRPr lang="zh-TW" altLang="en-US"/>
        </a:p>
      </dgm:t>
    </dgm:pt>
    <dgm:pt modelId="{A39B52A2-7FE1-4109-AE3C-859BB9785878}" type="sibTrans" cxnId="{586D1117-FD3E-45FF-A856-5924E8A43609}">
      <dgm:prSet/>
      <dgm:spPr/>
      <dgm:t>
        <a:bodyPr/>
        <a:lstStyle/>
        <a:p>
          <a:endParaRPr lang="zh-TW" altLang="en-US"/>
        </a:p>
      </dgm:t>
    </dgm:pt>
    <dgm:pt modelId="{B45DA05F-149F-4E29-99D8-E47E21EA7C38}">
      <dgm:prSet phldrT="[文字]"/>
      <dgm:spPr>
        <a:solidFill>
          <a:srgbClr val="ABDBFF">
            <a:alpha val="90000"/>
          </a:srgbClr>
        </a:solidFill>
      </dgm:spPr>
      <dgm:t>
        <a:bodyPr/>
        <a:lstStyle/>
        <a:p>
          <a:r>
            <a:rPr lang="zh-TW" altLang="en-US" dirty="0"/>
            <a:t>代理教師年資</a:t>
          </a:r>
          <a:r>
            <a:rPr lang="en-US" altLang="zh-TW" dirty="0"/>
            <a:t>2</a:t>
          </a:r>
          <a:r>
            <a:rPr lang="zh-TW" altLang="en-US" dirty="0"/>
            <a:t>年折抵實習</a:t>
          </a:r>
          <a:r>
            <a:rPr lang="en-US" altLang="zh-TW" dirty="0"/>
            <a:t>1</a:t>
          </a:r>
          <a:r>
            <a:rPr lang="zh-TW" altLang="en-US" dirty="0"/>
            <a:t>年</a:t>
          </a:r>
          <a:r>
            <a:rPr lang="en-US" altLang="zh-TW" dirty="0"/>
            <a:t>(84.11.16)</a:t>
          </a:r>
          <a:endParaRPr lang="zh-TW" altLang="en-US" dirty="0"/>
        </a:p>
      </dgm:t>
    </dgm:pt>
    <dgm:pt modelId="{622B8B06-F607-4201-AA36-532390ADA833}" type="parTrans" cxnId="{0D73462D-4DB0-4CF5-ABD1-164E32584B91}">
      <dgm:prSet/>
      <dgm:spPr/>
      <dgm:t>
        <a:bodyPr/>
        <a:lstStyle/>
        <a:p>
          <a:endParaRPr lang="zh-TW" altLang="en-US"/>
        </a:p>
      </dgm:t>
    </dgm:pt>
    <dgm:pt modelId="{CB664586-EACB-4C45-9509-9524EA16B114}" type="sibTrans" cxnId="{0D73462D-4DB0-4CF5-ABD1-164E32584B91}">
      <dgm:prSet/>
      <dgm:spPr/>
      <dgm:t>
        <a:bodyPr/>
        <a:lstStyle/>
        <a:p>
          <a:endParaRPr lang="zh-TW" altLang="en-US"/>
        </a:p>
      </dgm:t>
    </dgm:pt>
    <dgm:pt modelId="{669FBD53-C208-4E9C-9D62-CC286871D4CD}">
      <dgm:prSet phldrT="[文字]"/>
      <dgm:spPr>
        <a:solidFill>
          <a:srgbClr val="33A8FF"/>
        </a:solidFill>
      </dgm:spPr>
      <dgm:t>
        <a:bodyPr/>
        <a:lstStyle/>
        <a:p>
          <a:r>
            <a:rPr lang="zh-TW" altLang="en-US" dirty="0"/>
            <a:t>教育部核發教師證</a:t>
          </a:r>
        </a:p>
      </dgm:t>
    </dgm:pt>
    <dgm:pt modelId="{5223DCE8-3D98-4A87-ABEC-1D7B237B4568}" type="parTrans" cxnId="{8A2A3A79-3F32-40E4-895A-F5610E59FF63}">
      <dgm:prSet/>
      <dgm:spPr/>
      <dgm:t>
        <a:bodyPr/>
        <a:lstStyle/>
        <a:p>
          <a:endParaRPr lang="zh-TW" altLang="en-US"/>
        </a:p>
      </dgm:t>
    </dgm:pt>
    <dgm:pt modelId="{0144FB4C-9CD8-4C64-94B9-5A2627C00265}" type="sibTrans" cxnId="{8A2A3A79-3F32-40E4-895A-F5610E59FF63}">
      <dgm:prSet/>
      <dgm:spPr/>
      <dgm:t>
        <a:bodyPr/>
        <a:lstStyle/>
        <a:p>
          <a:endParaRPr lang="zh-TW" altLang="en-US"/>
        </a:p>
      </dgm:t>
    </dgm:pt>
    <dgm:pt modelId="{E08F1793-ACDD-4EE3-A5FF-81F00032FEE2}">
      <dgm:prSet phldrT="[文字]"/>
      <dgm:spPr>
        <a:solidFill>
          <a:srgbClr val="ABDBFF">
            <a:alpha val="90000"/>
          </a:srgbClr>
        </a:solidFill>
      </dgm:spPr>
      <dgm:t>
        <a:bodyPr/>
        <a:lstStyle/>
        <a:p>
          <a:r>
            <a:rPr lang="zh-TW" altLang="en-US" dirty="0"/>
            <a:t>代理教師年資</a:t>
          </a:r>
          <a:r>
            <a:rPr lang="en-US" altLang="zh-TW" dirty="0"/>
            <a:t>1</a:t>
          </a:r>
          <a:r>
            <a:rPr lang="zh-TW" altLang="en-US" dirty="0"/>
            <a:t>年折抵實習</a:t>
          </a:r>
          <a:r>
            <a:rPr lang="en-US" altLang="zh-TW" dirty="0"/>
            <a:t>1</a:t>
          </a:r>
          <a:r>
            <a:rPr lang="zh-TW" altLang="en-US" dirty="0"/>
            <a:t>年</a:t>
          </a:r>
          <a:r>
            <a:rPr lang="en-US" altLang="zh-TW" dirty="0"/>
            <a:t>(87.6.18)</a:t>
          </a:r>
          <a:endParaRPr lang="zh-TW" altLang="en-US" dirty="0"/>
        </a:p>
      </dgm:t>
    </dgm:pt>
    <dgm:pt modelId="{3EED1EC6-C621-4439-A828-F58ECE51AE10}" type="parTrans" cxnId="{B3222DCE-FDC1-4D9D-A0E8-0B134DDE0953}">
      <dgm:prSet/>
      <dgm:spPr/>
      <dgm:t>
        <a:bodyPr/>
        <a:lstStyle/>
        <a:p>
          <a:endParaRPr lang="zh-TW" altLang="en-US"/>
        </a:p>
      </dgm:t>
    </dgm:pt>
    <dgm:pt modelId="{7037F790-EA94-4CE7-AF96-9BCB7EEBD4A2}" type="sibTrans" cxnId="{B3222DCE-FDC1-4D9D-A0E8-0B134DDE0953}">
      <dgm:prSet/>
      <dgm:spPr/>
      <dgm:t>
        <a:bodyPr/>
        <a:lstStyle/>
        <a:p>
          <a:endParaRPr lang="zh-TW" altLang="en-US"/>
        </a:p>
      </dgm:t>
    </dgm:pt>
    <dgm:pt modelId="{BA68F08D-07C4-4FEF-B6ED-83D1EE534BA4}" type="pres">
      <dgm:prSet presAssocID="{20E37388-E611-4411-9331-A6A0D9BCCEA9}" presName="theList" presStyleCnt="0">
        <dgm:presLayoutVars>
          <dgm:dir/>
          <dgm:animLvl val="lvl"/>
          <dgm:resizeHandles val="exact"/>
        </dgm:presLayoutVars>
      </dgm:prSet>
      <dgm:spPr/>
      <dgm:t>
        <a:bodyPr/>
        <a:lstStyle/>
        <a:p>
          <a:endParaRPr lang="zh-TW" altLang="en-US"/>
        </a:p>
      </dgm:t>
    </dgm:pt>
    <dgm:pt modelId="{78743D9B-7300-4BD3-8469-1DDAE8AE7193}" type="pres">
      <dgm:prSet presAssocID="{A4DBBAFA-BFDC-430D-B841-BBC58E34E989}" presName="compNode" presStyleCnt="0"/>
      <dgm:spPr/>
    </dgm:pt>
    <dgm:pt modelId="{5ED983CC-6EA9-46AD-85BE-52975A1CCAD2}" type="pres">
      <dgm:prSet presAssocID="{A4DBBAFA-BFDC-430D-B841-BBC58E34E989}" presName="noGeometry" presStyleCnt="0"/>
      <dgm:spPr/>
    </dgm:pt>
    <dgm:pt modelId="{338AB552-941D-41ED-B51F-487A06CE4FC2}" type="pres">
      <dgm:prSet presAssocID="{A4DBBAFA-BFDC-430D-B841-BBC58E34E989}" presName="childTextVisible" presStyleLbl="bgAccFollowNode1" presStyleIdx="0" presStyleCnt="3" custScaleX="115178" custLinFactNeighborX="4346" custLinFactNeighborY="-240">
        <dgm:presLayoutVars>
          <dgm:bulletEnabled val="1"/>
        </dgm:presLayoutVars>
      </dgm:prSet>
      <dgm:spPr/>
      <dgm:t>
        <a:bodyPr/>
        <a:lstStyle/>
        <a:p>
          <a:endParaRPr lang="zh-TW" altLang="en-US"/>
        </a:p>
      </dgm:t>
    </dgm:pt>
    <dgm:pt modelId="{7AABDC4F-6BB0-4B6B-BF8B-E2DF2C71762E}" type="pres">
      <dgm:prSet presAssocID="{A4DBBAFA-BFDC-430D-B841-BBC58E34E989}" presName="childTextHidden" presStyleLbl="bgAccFollowNode1" presStyleIdx="0" presStyleCnt="3"/>
      <dgm:spPr/>
      <dgm:t>
        <a:bodyPr/>
        <a:lstStyle/>
        <a:p>
          <a:endParaRPr lang="zh-TW" altLang="en-US"/>
        </a:p>
      </dgm:t>
    </dgm:pt>
    <dgm:pt modelId="{1C4BEFD3-DF0C-40C7-BA7B-28E3F34B2748}" type="pres">
      <dgm:prSet presAssocID="{A4DBBAFA-BFDC-430D-B841-BBC58E34E989}" presName="parentText" presStyleLbl="node1" presStyleIdx="0" presStyleCnt="3" custScaleX="95726" custScaleY="93622" custLinFactNeighborX="-10223" custLinFactNeighborY="-3840">
        <dgm:presLayoutVars>
          <dgm:chMax val="1"/>
          <dgm:bulletEnabled val="1"/>
        </dgm:presLayoutVars>
      </dgm:prSet>
      <dgm:spPr/>
      <dgm:t>
        <a:bodyPr/>
        <a:lstStyle/>
        <a:p>
          <a:endParaRPr lang="zh-TW" altLang="en-US"/>
        </a:p>
      </dgm:t>
    </dgm:pt>
    <dgm:pt modelId="{676BFDB8-1363-4BC3-B4CD-B9D1F97713D9}" type="pres">
      <dgm:prSet presAssocID="{A4DBBAFA-BFDC-430D-B841-BBC58E34E989}" presName="aSpace" presStyleCnt="0"/>
      <dgm:spPr/>
    </dgm:pt>
    <dgm:pt modelId="{0AECFF59-169A-4899-A8D2-64BBDD38612C}" type="pres">
      <dgm:prSet presAssocID="{5554A424-053F-40E2-8FFF-4166346B82B7}" presName="compNode" presStyleCnt="0"/>
      <dgm:spPr/>
    </dgm:pt>
    <dgm:pt modelId="{8931EC13-9717-4DD9-870D-A7CAD72B387F}" type="pres">
      <dgm:prSet presAssocID="{5554A424-053F-40E2-8FFF-4166346B82B7}" presName="noGeometry" presStyleCnt="0"/>
      <dgm:spPr/>
    </dgm:pt>
    <dgm:pt modelId="{7817EFA6-19C0-441F-9AC4-0AC6C3728C54}" type="pres">
      <dgm:prSet presAssocID="{5554A424-053F-40E2-8FFF-4166346B82B7}" presName="childTextVisible" presStyleLbl="bgAccFollowNode1" presStyleIdx="1" presStyleCnt="3" custScaleX="137106" custLinFactNeighborX="16193">
        <dgm:presLayoutVars>
          <dgm:bulletEnabled val="1"/>
        </dgm:presLayoutVars>
      </dgm:prSet>
      <dgm:spPr/>
      <dgm:t>
        <a:bodyPr/>
        <a:lstStyle/>
        <a:p>
          <a:endParaRPr lang="zh-TW" altLang="en-US"/>
        </a:p>
      </dgm:t>
    </dgm:pt>
    <dgm:pt modelId="{F3B6D985-4131-459A-BE56-61C76C9DEE50}" type="pres">
      <dgm:prSet presAssocID="{5554A424-053F-40E2-8FFF-4166346B82B7}" presName="childTextHidden" presStyleLbl="bgAccFollowNode1" presStyleIdx="1" presStyleCnt="3"/>
      <dgm:spPr/>
      <dgm:t>
        <a:bodyPr/>
        <a:lstStyle/>
        <a:p>
          <a:endParaRPr lang="zh-TW" altLang="en-US"/>
        </a:p>
      </dgm:t>
    </dgm:pt>
    <dgm:pt modelId="{17526AB0-E633-46BB-AC51-1F96B286C2C4}" type="pres">
      <dgm:prSet presAssocID="{5554A424-053F-40E2-8FFF-4166346B82B7}" presName="parentText" presStyleLbl="node1" presStyleIdx="1" presStyleCnt="3" custLinFactNeighborX="-265" custLinFactNeighborY="-3501">
        <dgm:presLayoutVars>
          <dgm:chMax val="1"/>
          <dgm:bulletEnabled val="1"/>
        </dgm:presLayoutVars>
      </dgm:prSet>
      <dgm:spPr/>
      <dgm:t>
        <a:bodyPr/>
        <a:lstStyle/>
        <a:p>
          <a:endParaRPr lang="zh-TW" altLang="en-US"/>
        </a:p>
      </dgm:t>
    </dgm:pt>
    <dgm:pt modelId="{D578D376-5094-47C7-A4D4-07D1135A86CF}" type="pres">
      <dgm:prSet presAssocID="{5554A424-053F-40E2-8FFF-4166346B82B7}" presName="aSpace" presStyleCnt="0"/>
      <dgm:spPr/>
    </dgm:pt>
    <dgm:pt modelId="{33DFE697-B1F4-4DDA-8178-9CAA1AE76853}" type="pres">
      <dgm:prSet presAssocID="{669FBD53-C208-4E9C-9D62-CC286871D4CD}" presName="compNode" presStyleCnt="0"/>
      <dgm:spPr/>
    </dgm:pt>
    <dgm:pt modelId="{1986EC39-3034-47F3-AA3F-C7E4D31F24DA}" type="pres">
      <dgm:prSet presAssocID="{669FBD53-C208-4E9C-9D62-CC286871D4CD}" presName="noGeometry" presStyleCnt="0"/>
      <dgm:spPr/>
    </dgm:pt>
    <dgm:pt modelId="{D6F905B2-A8CA-4372-8D3D-19F2503C3A06}" type="pres">
      <dgm:prSet presAssocID="{669FBD53-C208-4E9C-9D62-CC286871D4CD}" presName="childTextVisible" presStyleLbl="bgAccFollowNode1" presStyleIdx="2" presStyleCnt="3" custScaleX="29757" custScaleY="41100">
        <dgm:presLayoutVars>
          <dgm:bulletEnabled val="1"/>
        </dgm:presLayoutVars>
      </dgm:prSet>
      <dgm:spPr>
        <a:noFill/>
        <a:ln>
          <a:noFill/>
        </a:ln>
      </dgm:spPr>
    </dgm:pt>
    <dgm:pt modelId="{31B5B11A-C554-4443-AF5A-E28FC7F8B16E}" type="pres">
      <dgm:prSet presAssocID="{669FBD53-C208-4E9C-9D62-CC286871D4CD}" presName="childTextHidden" presStyleLbl="bgAccFollowNode1" presStyleIdx="2" presStyleCnt="3"/>
      <dgm:spPr/>
    </dgm:pt>
    <dgm:pt modelId="{6492E1DA-6BB8-4CB0-826E-4D535A0A7203}" type="pres">
      <dgm:prSet presAssocID="{669FBD53-C208-4E9C-9D62-CC286871D4CD}" presName="parentText" presStyleLbl="node1" presStyleIdx="2" presStyleCnt="3" custScaleX="175893" custScaleY="148498" custLinFactNeighborX="32671" custLinFactNeighborY="838">
        <dgm:presLayoutVars>
          <dgm:chMax val="1"/>
          <dgm:bulletEnabled val="1"/>
        </dgm:presLayoutVars>
      </dgm:prSet>
      <dgm:spPr/>
      <dgm:t>
        <a:bodyPr/>
        <a:lstStyle/>
        <a:p>
          <a:endParaRPr lang="zh-TW" altLang="en-US"/>
        </a:p>
      </dgm:t>
    </dgm:pt>
  </dgm:ptLst>
  <dgm:cxnLst>
    <dgm:cxn modelId="{C13F6E04-0B72-4DED-847F-339DD89D3C99}" type="presOf" srcId="{741DCD1E-747B-4CDF-AA79-6CF4FA8D43F6}" destId="{7817EFA6-19C0-441F-9AC4-0AC6C3728C54}" srcOrd="0" destOrd="0" presId="urn:microsoft.com/office/officeart/2005/8/layout/hProcess6"/>
    <dgm:cxn modelId="{B5583823-70A7-4EF0-AA44-05B077417BEF}" type="presOf" srcId="{B45DA05F-149F-4E29-99D8-E47E21EA7C38}" destId="{F3B6D985-4131-459A-BE56-61C76C9DEE50}" srcOrd="1" destOrd="1" presId="urn:microsoft.com/office/officeart/2005/8/layout/hProcess6"/>
    <dgm:cxn modelId="{32911630-0A41-4BB8-A184-45B26CEC8293}" type="presOf" srcId="{669FBD53-C208-4E9C-9D62-CC286871D4CD}" destId="{6492E1DA-6BB8-4CB0-826E-4D535A0A7203}" srcOrd="0" destOrd="0" presId="urn:microsoft.com/office/officeart/2005/8/layout/hProcess6"/>
    <dgm:cxn modelId="{8B523A4E-8EE7-400A-B374-7C853FEDAF3B}" srcId="{20E37388-E611-4411-9331-A6A0D9BCCEA9}" destId="{A4DBBAFA-BFDC-430D-B841-BBC58E34E989}" srcOrd="0" destOrd="0" parTransId="{83DAD826-9FE7-4A87-9D49-87D05D1832B2}" sibTransId="{75360C67-E008-4E7D-AE9C-1F42B669D2D1}"/>
    <dgm:cxn modelId="{24DB2848-2605-44C7-B96E-471C540F6446}" type="presOf" srcId="{5554A424-053F-40E2-8FFF-4166346B82B7}" destId="{17526AB0-E633-46BB-AC51-1F96B286C2C4}" srcOrd="0" destOrd="0" presId="urn:microsoft.com/office/officeart/2005/8/layout/hProcess6"/>
    <dgm:cxn modelId="{B3222DCE-FDC1-4D9D-A0E8-0B134DDE0953}" srcId="{5554A424-053F-40E2-8FFF-4166346B82B7}" destId="{E08F1793-ACDD-4EE3-A5FF-81F00032FEE2}" srcOrd="2" destOrd="0" parTransId="{3EED1EC6-C621-4439-A828-F58ECE51AE10}" sibTransId="{7037F790-EA94-4CE7-AF96-9BCB7EEBD4A2}"/>
    <dgm:cxn modelId="{82A57B35-6820-4C24-B067-5A745B00DA0F}" type="presOf" srcId="{A4DBBAFA-BFDC-430D-B841-BBC58E34E989}" destId="{1C4BEFD3-DF0C-40C7-BA7B-28E3F34B2748}" srcOrd="0" destOrd="0" presId="urn:microsoft.com/office/officeart/2005/8/layout/hProcess6"/>
    <dgm:cxn modelId="{70584FC2-F480-437D-8746-63F67C94F705}" type="presOf" srcId="{E08F1793-ACDD-4EE3-A5FF-81F00032FEE2}" destId="{7817EFA6-19C0-441F-9AC4-0AC6C3728C54}" srcOrd="0" destOrd="2" presId="urn:microsoft.com/office/officeart/2005/8/layout/hProcess6"/>
    <dgm:cxn modelId="{F6B98455-0CE4-455D-B62B-BB263B6DC480}" type="presOf" srcId="{E08F1793-ACDD-4EE3-A5FF-81F00032FEE2}" destId="{F3B6D985-4131-459A-BE56-61C76C9DEE50}" srcOrd="1" destOrd="2" presId="urn:microsoft.com/office/officeart/2005/8/layout/hProcess6"/>
    <dgm:cxn modelId="{E821FB8C-93CC-4142-822D-564B09B9A913}" type="presOf" srcId="{B45DA05F-149F-4E29-99D8-E47E21EA7C38}" destId="{7817EFA6-19C0-441F-9AC4-0AC6C3728C54}" srcOrd="0" destOrd="1" presId="urn:microsoft.com/office/officeart/2005/8/layout/hProcess6"/>
    <dgm:cxn modelId="{5BCF1681-40E1-4ECF-AD72-E88120368563}" type="presOf" srcId="{4871299D-2978-40C3-B00E-48535BADA6B8}" destId="{7AABDC4F-6BB0-4B6B-BF8B-E2DF2C71762E}" srcOrd="1" destOrd="0" presId="urn:microsoft.com/office/officeart/2005/8/layout/hProcess6"/>
    <dgm:cxn modelId="{E7FBD6EC-1823-4DAA-9C78-9259B5A33D4A}" type="presOf" srcId="{4871299D-2978-40C3-B00E-48535BADA6B8}" destId="{338AB552-941D-41ED-B51F-487A06CE4FC2}" srcOrd="0" destOrd="0" presId="urn:microsoft.com/office/officeart/2005/8/layout/hProcess6"/>
    <dgm:cxn modelId="{8A2A3A79-3F32-40E4-895A-F5610E59FF63}" srcId="{20E37388-E611-4411-9331-A6A0D9BCCEA9}" destId="{669FBD53-C208-4E9C-9D62-CC286871D4CD}" srcOrd="2" destOrd="0" parTransId="{5223DCE8-3D98-4A87-ABEC-1D7B237B4568}" sibTransId="{0144FB4C-9CD8-4C64-94B9-5A2627C00265}"/>
    <dgm:cxn modelId="{9F290C03-9724-4345-A512-134361CA627D}" type="presOf" srcId="{741DCD1E-747B-4CDF-AA79-6CF4FA8D43F6}" destId="{F3B6D985-4131-459A-BE56-61C76C9DEE50}" srcOrd="1" destOrd="0" presId="urn:microsoft.com/office/officeart/2005/8/layout/hProcess6"/>
    <dgm:cxn modelId="{586D1117-FD3E-45FF-A856-5924E8A43609}" srcId="{5554A424-053F-40E2-8FFF-4166346B82B7}" destId="{741DCD1E-747B-4CDF-AA79-6CF4FA8D43F6}" srcOrd="0" destOrd="0" parTransId="{2E42A117-FB14-4150-B40F-179D2F128162}" sibTransId="{A39B52A2-7FE1-4109-AE3C-859BB9785878}"/>
    <dgm:cxn modelId="{B9EFD617-8A7E-44B9-8397-EFD7A1127599}" type="presOf" srcId="{20E37388-E611-4411-9331-A6A0D9BCCEA9}" destId="{BA68F08D-07C4-4FEF-B6ED-83D1EE534BA4}" srcOrd="0" destOrd="0" presId="urn:microsoft.com/office/officeart/2005/8/layout/hProcess6"/>
    <dgm:cxn modelId="{84F4492F-C2A1-4D30-8C95-BE056EC7B962}" srcId="{A4DBBAFA-BFDC-430D-B841-BBC58E34E989}" destId="{4871299D-2978-40C3-B00E-48535BADA6B8}" srcOrd="0" destOrd="0" parTransId="{1D5E9FF9-634B-4BAA-A6C6-4A9D17C4CD96}" sibTransId="{62B4EA3D-7A86-407F-8DA7-333DC648A334}"/>
    <dgm:cxn modelId="{0D73462D-4DB0-4CF5-ABD1-164E32584B91}" srcId="{5554A424-053F-40E2-8FFF-4166346B82B7}" destId="{B45DA05F-149F-4E29-99D8-E47E21EA7C38}" srcOrd="1" destOrd="0" parTransId="{622B8B06-F607-4201-AA36-532390ADA833}" sibTransId="{CB664586-EACB-4C45-9509-9524EA16B114}"/>
    <dgm:cxn modelId="{71973B4E-8BA1-4DB2-BDBA-29302353B80C}" srcId="{20E37388-E611-4411-9331-A6A0D9BCCEA9}" destId="{5554A424-053F-40E2-8FFF-4166346B82B7}" srcOrd="1" destOrd="0" parTransId="{B5E1D5D5-5580-439A-8C87-B958E1B3352A}" sibTransId="{A450D7D0-C68E-4076-88F7-9784477EDC8B}"/>
    <dgm:cxn modelId="{ED76AACC-F1B3-44F6-9FB0-49FE954CA552}" type="presParOf" srcId="{BA68F08D-07C4-4FEF-B6ED-83D1EE534BA4}" destId="{78743D9B-7300-4BD3-8469-1DDAE8AE7193}" srcOrd="0" destOrd="0" presId="urn:microsoft.com/office/officeart/2005/8/layout/hProcess6"/>
    <dgm:cxn modelId="{BFCD1084-D287-4F86-96B6-836A988C43D3}" type="presParOf" srcId="{78743D9B-7300-4BD3-8469-1DDAE8AE7193}" destId="{5ED983CC-6EA9-46AD-85BE-52975A1CCAD2}" srcOrd="0" destOrd="0" presId="urn:microsoft.com/office/officeart/2005/8/layout/hProcess6"/>
    <dgm:cxn modelId="{751799AC-04D7-45D1-9459-7DCECA0BDA4C}" type="presParOf" srcId="{78743D9B-7300-4BD3-8469-1DDAE8AE7193}" destId="{338AB552-941D-41ED-B51F-487A06CE4FC2}" srcOrd="1" destOrd="0" presId="urn:microsoft.com/office/officeart/2005/8/layout/hProcess6"/>
    <dgm:cxn modelId="{EA210EF7-330B-4A08-9B0A-3B5CF00916E0}" type="presParOf" srcId="{78743D9B-7300-4BD3-8469-1DDAE8AE7193}" destId="{7AABDC4F-6BB0-4B6B-BF8B-E2DF2C71762E}" srcOrd="2" destOrd="0" presId="urn:microsoft.com/office/officeart/2005/8/layout/hProcess6"/>
    <dgm:cxn modelId="{B7A277AD-FBDD-4768-B34F-5842B2167C64}" type="presParOf" srcId="{78743D9B-7300-4BD3-8469-1DDAE8AE7193}" destId="{1C4BEFD3-DF0C-40C7-BA7B-28E3F34B2748}" srcOrd="3" destOrd="0" presId="urn:microsoft.com/office/officeart/2005/8/layout/hProcess6"/>
    <dgm:cxn modelId="{A90B8977-A4BE-4069-9DD1-FEA68AEFE3CB}" type="presParOf" srcId="{BA68F08D-07C4-4FEF-B6ED-83D1EE534BA4}" destId="{676BFDB8-1363-4BC3-B4CD-B9D1F97713D9}" srcOrd="1" destOrd="0" presId="urn:microsoft.com/office/officeart/2005/8/layout/hProcess6"/>
    <dgm:cxn modelId="{89F4A92D-9D9B-4DCA-968F-EEB7D303CC64}" type="presParOf" srcId="{BA68F08D-07C4-4FEF-B6ED-83D1EE534BA4}" destId="{0AECFF59-169A-4899-A8D2-64BBDD38612C}" srcOrd="2" destOrd="0" presId="urn:microsoft.com/office/officeart/2005/8/layout/hProcess6"/>
    <dgm:cxn modelId="{98654F24-CCCC-4DA2-956D-C7F8A6FCA18D}" type="presParOf" srcId="{0AECFF59-169A-4899-A8D2-64BBDD38612C}" destId="{8931EC13-9717-4DD9-870D-A7CAD72B387F}" srcOrd="0" destOrd="0" presId="urn:microsoft.com/office/officeart/2005/8/layout/hProcess6"/>
    <dgm:cxn modelId="{65F83240-1707-4832-A69C-E068303ACF03}" type="presParOf" srcId="{0AECFF59-169A-4899-A8D2-64BBDD38612C}" destId="{7817EFA6-19C0-441F-9AC4-0AC6C3728C54}" srcOrd="1" destOrd="0" presId="urn:microsoft.com/office/officeart/2005/8/layout/hProcess6"/>
    <dgm:cxn modelId="{C49FE16E-FC82-41DA-AF60-5FEC658D8A1A}" type="presParOf" srcId="{0AECFF59-169A-4899-A8D2-64BBDD38612C}" destId="{F3B6D985-4131-459A-BE56-61C76C9DEE50}" srcOrd="2" destOrd="0" presId="urn:microsoft.com/office/officeart/2005/8/layout/hProcess6"/>
    <dgm:cxn modelId="{8BFBEB6C-E8A4-4752-86EA-91011EF9712D}" type="presParOf" srcId="{0AECFF59-169A-4899-A8D2-64BBDD38612C}" destId="{17526AB0-E633-46BB-AC51-1F96B286C2C4}" srcOrd="3" destOrd="0" presId="urn:microsoft.com/office/officeart/2005/8/layout/hProcess6"/>
    <dgm:cxn modelId="{69EC0D44-D92A-48D0-A95D-3888444E899B}" type="presParOf" srcId="{BA68F08D-07C4-4FEF-B6ED-83D1EE534BA4}" destId="{D578D376-5094-47C7-A4D4-07D1135A86CF}" srcOrd="3" destOrd="0" presId="urn:microsoft.com/office/officeart/2005/8/layout/hProcess6"/>
    <dgm:cxn modelId="{1E62427B-AFE3-4D93-B9B4-5053431E8B00}" type="presParOf" srcId="{BA68F08D-07C4-4FEF-B6ED-83D1EE534BA4}" destId="{33DFE697-B1F4-4DDA-8178-9CAA1AE76853}" srcOrd="4" destOrd="0" presId="urn:microsoft.com/office/officeart/2005/8/layout/hProcess6"/>
    <dgm:cxn modelId="{7651AD9C-D6F1-42DF-9C87-D9BF3727217C}" type="presParOf" srcId="{33DFE697-B1F4-4DDA-8178-9CAA1AE76853}" destId="{1986EC39-3034-47F3-AA3F-C7E4D31F24DA}" srcOrd="0" destOrd="0" presId="urn:microsoft.com/office/officeart/2005/8/layout/hProcess6"/>
    <dgm:cxn modelId="{BC653F1A-E09F-4DC7-91F1-4C2029A73332}" type="presParOf" srcId="{33DFE697-B1F4-4DDA-8178-9CAA1AE76853}" destId="{D6F905B2-A8CA-4372-8D3D-19F2503C3A06}" srcOrd="1" destOrd="0" presId="urn:microsoft.com/office/officeart/2005/8/layout/hProcess6"/>
    <dgm:cxn modelId="{2F8F982C-ABD8-4F33-9834-A62F8B165DAC}" type="presParOf" srcId="{33DFE697-B1F4-4DDA-8178-9CAA1AE76853}" destId="{31B5B11A-C554-4443-AF5A-E28FC7F8B16E}" srcOrd="2" destOrd="0" presId="urn:microsoft.com/office/officeart/2005/8/layout/hProcess6"/>
    <dgm:cxn modelId="{B4B2C0CA-A66B-4CD7-BE72-CF206EBE4E31}" type="presParOf" srcId="{33DFE697-B1F4-4DDA-8178-9CAA1AE76853}" destId="{6492E1DA-6BB8-4CB0-826E-4D535A0A7203}" srcOrd="3" destOrd="0" presId="urn:microsoft.com/office/officeart/2005/8/layout/hProcess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94FAF7DC-F284-4C06-850B-BFB0A59E5DF4}" type="doc">
      <dgm:prSet loTypeId="urn:microsoft.com/office/officeart/2005/8/layout/process1" loCatId="process" qsTypeId="urn:microsoft.com/office/officeart/2005/8/quickstyle/simple1" qsCatId="simple" csTypeId="urn:microsoft.com/office/officeart/2005/8/colors/accent1_2" csCatId="accent1" phldr="1"/>
      <dgm:spPr/>
    </dgm:pt>
    <dgm:pt modelId="{3CB2D39F-4A3E-4D9E-A57C-AC4DF00ECB82}">
      <dgm:prSet phldrT="[文字]" custT="1"/>
      <dgm:spPr>
        <a:solidFill>
          <a:srgbClr val="6FC8D7"/>
        </a:solidFill>
      </dgm:spPr>
      <dgm:t>
        <a:bodyPr/>
        <a:lstStyle/>
        <a:p>
          <a:r>
            <a:rPr lang="zh-TW" altLang="en-US" sz="2000" dirty="0">
              <a:latin typeface="標楷體" panose="03000509000000000000" pitchFamily="65" charset="-120"/>
              <a:ea typeface="標楷體" panose="03000509000000000000" pitchFamily="65" charset="-120"/>
            </a:rPr>
            <a:t>修畢師資職前教育課程</a:t>
          </a:r>
          <a:endParaRPr lang="en-US" altLang="zh-TW" sz="2000" dirty="0">
            <a:latin typeface="標楷體" panose="03000509000000000000" pitchFamily="65" charset="-120"/>
            <a:ea typeface="標楷體" panose="03000509000000000000" pitchFamily="65" charset="-120"/>
          </a:endParaRPr>
        </a:p>
        <a:p>
          <a:r>
            <a:rPr lang="en-US" altLang="zh-TW" sz="2000" dirty="0">
              <a:latin typeface="標楷體" panose="03000509000000000000" pitchFamily="65" charset="-120"/>
              <a:ea typeface="標楷體" panose="03000509000000000000" pitchFamily="65" charset="-120"/>
            </a:rPr>
            <a:t>(</a:t>
          </a:r>
          <a:r>
            <a:rPr lang="zh-TW" altLang="en-US" sz="2000" dirty="0">
              <a:latin typeface="標楷體" panose="03000509000000000000" pitchFamily="65" charset="-120"/>
              <a:ea typeface="標楷體" panose="03000509000000000000" pitchFamily="65" charset="-120"/>
            </a:rPr>
            <a:t>取得師資職前證明書</a:t>
          </a:r>
          <a:r>
            <a:rPr lang="en-US" altLang="zh-TW" sz="2000" dirty="0">
              <a:latin typeface="標楷體" panose="03000509000000000000" pitchFamily="65" charset="-120"/>
              <a:ea typeface="標楷體" panose="03000509000000000000" pitchFamily="65" charset="-120"/>
            </a:rPr>
            <a:t>)</a:t>
          </a:r>
          <a:endParaRPr lang="zh-TW" altLang="en-US" sz="2000" dirty="0">
            <a:latin typeface="標楷體" panose="03000509000000000000" pitchFamily="65" charset="-120"/>
            <a:ea typeface="標楷體" panose="03000509000000000000" pitchFamily="65" charset="-120"/>
          </a:endParaRPr>
        </a:p>
      </dgm:t>
    </dgm:pt>
    <dgm:pt modelId="{C0E9A263-C049-4CA3-9D70-D17E119AEDE5}" type="parTrans" cxnId="{0E4C971C-3D98-443B-A0E9-31767B14D9C4}">
      <dgm:prSet/>
      <dgm:spPr/>
      <dgm:t>
        <a:bodyPr/>
        <a:lstStyle/>
        <a:p>
          <a:endParaRPr lang="zh-TW" altLang="en-US"/>
        </a:p>
      </dgm:t>
    </dgm:pt>
    <dgm:pt modelId="{82CBE4F3-A3A4-4FFE-AA69-CA96CF1E3908}" type="sibTrans" cxnId="{0E4C971C-3D98-443B-A0E9-31767B14D9C4}">
      <dgm:prSet/>
      <dgm:spPr>
        <a:solidFill>
          <a:srgbClr val="ABDBFF"/>
        </a:solidFill>
      </dgm:spPr>
      <dgm:t>
        <a:bodyPr/>
        <a:lstStyle/>
        <a:p>
          <a:endParaRPr lang="zh-TW" altLang="en-US"/>
        </a:p>
      </dgm:t>
    </dgm:pt>
    <dgm:pt modelId="{0B1D586D-5182-4E86-8081-E02EFA75A0CB}">
      <dgm:prSet phldrT="[文字]"/>
      <dgm:spPr>
        <a:solidFill>
          <a:srgbClr val="6FC8D7"/>
        </a:solidFill>
      </dgm:spPr>
      <dgm:t>
        <a:bodyPr/>
        <a:lstStyle/>
        <a:p>
          <a:r>
            <a:rPr lang="zh-TW" altLang="en-US" dirty="0">
              <a:latin typeface="標楷體" panose="03000509000000000000" pitchFamily="65" charset="-120"/>
              <a:ea typeface="標楷體" panose="03000509000000000000" pitchFamily="65" charset="-120"/>
            </a:rPr>
            <a:t>參加檢定考及格</a:t>
          </a:r>
        </a:p>
      </dgm:t>
    </dgm:pt>
    <dgm:pt modelId="{82CF30D6-4DF5-4AE4-B5B1-9844EDA738B6}" type="parTrans" cxnId="{C4199F56-D813-47BF-9809-524B0ED230E8}">
      <dgm:prSet/>
      <dgm:spPr/>
      <dgm:t>
        <a:bodyPr/>
        <a:lstStyle/>
        <a:p>
          <a:endParaRPr lang="zh-TW" altLang="en-US"/>
        </a:p>
      </dgm:t>
    </dgm:pt>
    <dgm:pt modelId="{C993309A-D172-4F3C-934B-6C9E5CD05197}" type="sibTrans" cxnId="{C4199F56-D813-47BF-9809-524B0ED230E8}">
      <dgm:prSet/>
      <dgm:spPr>
        <a:solidFill>
          <a:srgbClr val="ABDBFF"/>
        </a:solidFill>
      </dgm:spPr>
      <dgm:t>
        <a:bodyPr/>
        <a:lstStyle/>
        <a:p>
          <a:endParaRPr lang="zh-TW" altLang="en-US"/>
        </a:p>
      </dgm:t>
    </dgm:pt>
    <dgm:pt modelId="{179B835F-89B5-4209-B2D1-9840979AAD8B}">
      <dgm:prSet phldrT="[文字]"/>
      <dgm:spPr>
        <a:solidFill>
          <a:srgbClr val="6FC8D7"/>
        </a:solidFill>
      </dgm:spPr>
      <dgm:t>
        <a:bodyPr/>
        <a:lstStyle/>
        <a:p>
          <a:r>
            <a:rPr lang="zh-TW" altLang="en-US" dirty="0">
              <a:latin typeface="標楷體" panose="03000509000000000000" pitchFamily="65" charset="-120"/>
              <a:ea typeface="標楷體" panose="03000509000000000000" pitchFamily="65" charset="-120"/>
            </a:rPr>
            <a:t>教育部核發教師證</a:t>
          </a:r>
        </a:p>
      </dgm:t>
    </dgm:pt>
    <dgm:pt modelId="{E012665B-7A89-415C-BA39-392300B7DDB9}" type="parTrans" cxnId="{98306E6B-57C9-4926-850D-297338D24591}">
      <dgm:prSet/>
      <dgm:spPr/>
      <dgm:t>
        <a:bodyPr/>
        <a:lstStyle/>
        <a:p>
          <a:endParaRPr lang="zh-TW" altLang="en-US"/>
        </a:p>
      </dgm:t>
    </dgm:pt>
    <dgm:pt modelId="{ED291C39-9048-46CB-844A-0F0370AB024A}" type="sibTrans" cxnId="{98306E6B-57C9-4926-850D-297338D24591}">
      <dgm:prSet/>
      <dgm:spPr/>
      <dgm:t>
        <a:bodyPr/>
        <a:lstStyle/>
        <a:p>
          <a:endParaRPr lang="zh-TW" altLang="en-US"/>
        </a:p>
      </dgm:t>
    </dgm:pt>
    <dgm:pt modelId="{F6D03840-494C-413B-925D-505EE24149F2}" type="pres">
      <dgm:prSet presAssocID="{94FAF7DC-F284-4C06-850B-BFB0A59E5DF4}" presName="Name0" presStyleCnt="0">
        <dgm:presLayoutVars>
          <dgm:dir/>
          <dgm:resizeHandles val="exact"/>
        </dgm:presLayoutVars>
      </dgm:prSet>
      <dgm:spPr/>
    </dgm:pt>
    <dgm:pt modelId="{D18178E5-4DC0-4A70-B6BC-2ECEE06F3553}" type="pres">
      <dgm:prSet presAssocID="{3CB2D39F-4A3E-4D9E-A57C-AC4DF00ECB82}" presName="node" presStyleLbl="node1" presStyleIdx="0" presStyleCnt="3" custScaleX="147995">
        <dgm:presLayoutVars>
          <dgm:bulletEnabled val="1"/>
        </dgm:presLayoutVars>
      </dgm:prSet>
      <dgm:spPr/>
      <dgm:t>
        <a:bodyPr/>
        <a:lstStyle/>
        <a:p>
          <a:endParaRPr lang="zh-TW" altLang="en-US"/>
        </a:p>
      </dgm:t>
    </dgm:pt>
    <dgm:pt modelId="{5DB78F11-0A93-4832-9EF9-2F1D2925E44C}" type="pres">
      <dgm:prSet presAssocID="{82CBE4F3-A3A4-4FFE-AA69-CA96CF1E3908}" presName="sibTrans" presStyleLbl="sibTrans2D1" presStyleIdx="0" presStyleCnt="2"/>
      <dgm:spPr/>
      <dgm:t>
        <a:bodyPr/>
        <a:lstStyle/>
        <a:p>
          <a:endParaRPr lang="zh-TW" altLang="en-US"/>
        </a:p>
      </dgm:t>
    </dgm:pt>
    <dgm:pt modelId="{CDEE9636-A22A-4211-97A9-F38CC75FBA39}" type="pres">
      <dgm:prSet presAssocID="{82CBE4F3-A3A4-4FFE-AA69-CA96CF1E3908}" presName="connectorText" presStyleLbl="sibTrans2D1" presStyleIdx="0" presStyleCnt="2"/>
      <dgm:spPr/>
      <dgm:t>
        <a:bodyPr/>
        <a:lstStyle/>
        <a:p>
          <a:endParaRPr lang="zh-TW" altLang="en-US"/>
        </a:p>
      </dgm:t>
    </dgm:pt>
    <dgm:pt modelId="{51317B84-8066-4C5E-A9F6-2D6C6DEF3028}" type="pres">
      <dgm:prSet presAssocID="{0B1D586D-5182-4E86-8081-E02EFA75A0CB}" presName="node" presStyleLbl="node1" presStyleIdx="1" presStyleCnt="3">
        <dgm:presLayoutVars>
          <dgm:bulletEnabled val="1"/>
        </dgm:presLayoutVars>
      </dgm:prSet>
      <dgm:spPr/>
      <dgm:t>
        <a:bodyPr/>
        <a:lstStyle/>
        <a:p>
          <a:endParaRPr lang="zh-TW" altLang="en-US"/>
        </a:p>
      </dgm:t>
    </dgm:pt>
    <dgm:pt modelId="{6601CCEA-4D35-4E95-960C-D5C2C9853A15}" type="pres">
      <dgm:prSet presAssocID="{C993309A-D172-4F3C-934B-6C9E5CD05197}" presName="sibTrans" presStyleLbl="sibTrans2D1" presStyleIdx="1" presStyleCnt="2"/>
      <dgm:spPr/>
      <dgm:t>
        <a:bodyPr/>
        <a:lstStyle/>
        <a:p>
          <a:endParaRPr lang="zh-TW" altLang="en-US"/>
        </a:p>
      </dgm:t>
    </dgm:pt>
    <dgm:pt modelId="{6D94E234-D843-409E-9EBE-86C4CDBC2E35}" type="pres">
      <dgm:prSet presAssocID="{C993309A-D172-4F3C-934B-6C9E5CD05197}" presName="connectorText" presStyleLbl="sibTrans2D1" presStyleIdx="1" presStyleCnt="2"/>
      <dgm:spPr/>
      <dgm:t>
        <a:bodyPr/>
        <a:lstStyle/>
        <a:p>
          <a:endParaRPr lang="zh-TW" altLang="en-US"/>
        </a:p>
      </dgm:t>
    </dgm:pt>
    <dgm:pt modelId="{EA3A27FD-B2B5-4A9F-BBB7-CDBA3DCB7FCF}" type="pres">
      <dgm:prSet presAssocID="{179B835F-89B5-4209-B2D1-9840979AAD8B}" presName="node" presStyleLbl="node1" presStyleIdx="2" presStyleCnt="3">
        <dgm:presLayoutVars>
          <dgm:bulletEnabled val="1"/>
        </dgm:presLayoutVars>
      </dgm:prSet>
      <dgm:spPr/>
      <dgm:t>
        <a:bodyPr/>
        <a:lstStyle/>
        <a:p>
          <a:endParaRPr lang="zh-TW" altLang="en-US"/>
        </a:p>
      </dgm:t>
    </dgm:pt>
  </dgm:ptLst>
  <dgm:cxnLst>
    <dgm:cxn modelId="{11AA35D2-C1ED-4056-802B-DFE52F2D94C0}" type="presOf" srcId="{C993309A-D172-4F3C-934B-6C9E5CD05197}" destId="{6D94E234-D843-409E-9EBE-86C4CDBC2E35}" srcOrd="1" destOrd="0" presId="urn:microsoft.com/office/officeart/2005/8/layout/process1"/>
    <dgm:cxn modelId="{0E4C971C-3D98-443B-A0E9-31767B14D9C4}" srcId="{94FAF7DC-F284-4C06-850B-BFB0A59E5DF4}" destId="{3CB2D39F-4A3E-4D9E-A57C-AC4DF00ECB82}" srcOrd="0" destOrd="0" parTransId="{C0E9A263-C049-4CA3-9D70-D17E119AEDE5}" sibTransId="{82CBE4F3-A3A4-4FFE-AA69-CA96CF1E3908}"/>
    <dgm:cxn modelId="{7C78BD51-7962-4537-8152-5FABB8B067DB}" type="presOf" srcId="{82CBE4F3-A3A4-4FFE-AA69-CA96CF1E3908}" destId="{CDEE9636-A22A-4211-97A9-F38CC75FBA39}" srcOrd="1" destOrd="0" presId="urn:microsoft.com/office/officeart/2005/8/layout/process1"/>
    <dgm:cxn modelId="{18148B0E-BA2B-490B-9890-9C3AEB5D7225}" type="presOf" srcId="{179B835F-89B5-4209-B2D1-9840979AAD8B}" destId="{EA3A27FD-B2B5-4A9F-BBB7-CDBA3DCB7FCF}" srcOrd="0" destOrd="0" presId="urn:microsoft.com/office/officeart/2005/8/layout/process1"/>
    <dgm:cxn modelId="{491C7DDB-18D7-4C5D-95C1-10DBE0E04706}" type="presOf" srcId="{3CB2D39F-4A3E-4D9E-A57C-AC4DF00ECB82}" destId="{D18178E5-4DC0-4A70-B6BC-2ECEE06F3553}" srcOrd="0" destOrd="0" presId="urn:microsoft.com/office/officeart/2005/8/layout/process1"/>
    <dgm:cxn modelId="{4F22623F-BBDE-4D95-9663-6E43C85DCF38}" type="presOf" srcId="{C993309A-D172-4F3C-934B-6C9E5CD05197}" destId="{6601CCEA-4D35-4E95-960C-D5C2C9853A15}" srcOrd="0" destOrd="0" presId="urn:microsoft.com/office/officeart/2005/8/layout/process1"/>
    <dgm:cxn modelId="{767E12EA-A5B6-4189-A4F5-A5EA70230125}" type="presOf" srcId="{0B1D586D-5182-4E86-8081-E02EFA75A0CB}" destId="{51317B84-8066-4C5E-A9F6-2D6C6DEF3028}" srcOrd="0" destOrd="0" presId="urn:microsoft.com/office/officeart/2005/8/layout/process1"/>
    <dgm:cxn modelId="{C4199F56-D813-47BF-9809-524B0ED230E8}" srcId="{94FAF7DC-F284-4C06-850B-BFB0A59E5DF4}" destId="{0B1D586D-5182-4E86-8081-E02EFA75A0CB}" srcOrd="1" destOrd="0" parTransId="{82CF30D6-4DF5-4AE4-B5B1-9844EDA738B6}" sibTransId="{C993309A-D172-4F3C-934B-6C9E5CD05197}"/>
    <dgm:cxn modelId="{8A60751E-6D6B-4AEB-B7B6-98ECC47F4B4B}" type="presOf" srcId="{94FAF7DC-F284-4C06-850B-BFB0A59E5DF4}" destId="{F6D03840-494C-413B-925D-505EE24149F2}" srcOrd="0" destOrd="0" presId="urn:microsoft.com/office/officeart/2005/8/layout/process1"/>
    <dgm:cxn modelId="{98306E6B-57C9-4926-850D-297338D24591}" srcId="{94FAF7DC-F284-4C06-850B-BFB0A59E5DF4}" destId="{179B835F-89B5-4209-B2D1-9840979AAD8B}" srcOrd="2" destOrd="0" parTransId="{E012665B-7A89-415C-BA39-392300B7DDB9}" sibTransId="{ED291C39-9048-46CB-844A-0F0370AB024A}"/>
    <dgm:cxn modelId="{3C6C2C7D-C647-41BF-A008-3E467564FADA}" type="presOf" srcId="{82CBE4F3-A3A4-4FFE-AA69-CA96CF1E3908}" destId="{5DB78F11-0A93-4832-9EF9-2F1D2925E44C}" srcOrd="0" destOrd="0" presId="urn:microsoft.com/office/officeart/2005/8/layout/process1"/>
    <dgm:cxn modelId="{C17F03F6-DFC2-4BB1-B9BA-8C71665BCC3B}" type="presParOf" srcId="{F6D03840-494C-413B-925D-505EE24149F2}" destId="{D18178E5-4DC0-4A70-B6BC-2ECEE06F3553}" srcOrd="0" destOrd="0" presId="urn:microsoft.com/office/officeart/2005/8/layout/process1"/>
    <dgm:cxn modelId="{0FA9C6DB-9F40-4309-A315-7988980D2EE1}" type="presParOf" srcId="{F6D03840-494C-413B-925D-505EE24149F2}" destId="{5DB78F11-0A93-4832-9EF9-2F1D2925E44C}" srcOrd="1" destOrd="0" presId="urn:microsoft.com/office/officeart/2005/8/layout/process1"/>
    <dgm:cxn modelId="{7331BB07-60CC-4E75-ADA9-F969150667DE}" type="presParOf" srcId="{5DB78F11-0A93-4832-9EF9-2F1D2925E44C}" destId="{CDEE9636-A22A-4211-97A9-F38CC75FBA39}" srcOrd="0" destOrd="0" presId="urn:microsoft.com/office/officeart/2005/8/layout/process1"/>
    <dgm:cxn modelId="{7C31799F-F3A3-440C-AD52-DB5E5CC99EE1}" type="presParOf" srcId="{F6D03840-494C-413B-925D-505EE24149F2}" destId="{51317B84-8066-4C5E-A9F6-2D6C6DEF3028}" srcOrd="2" destOrd="0" presId="urn:microsoft.com/office/officeart/2005/8/layout/process1"/>
    <dgm:cxn modelId="{F787747A-23B3-4887-8A06-F97EEBECE23F}" type="presParOf" srcId="{F6D03840-494C-413B-925D-505EE24149F2}" destId="{6601CCEA-4D35-4E95-960C-D5C2C9853A15}" srcOrd="3" destOrd="0" presId="urn:microsoft.com/office/officeart/2005/8/layout/process1"/>
    <dgm:cxn modelId="{121C5392-EC70-45B9-9D30-A9540FB92018}" type="presParOf" srcId="{6601CCEA-4D35-4E95-960C-D5C2C9853A15}" destId="{6D94E234-D843-409E-9EBE-86C4CDBC2E35}" srcOrd="0" destOrd="0" presId="urn:microsoft.com/office/officeart/2005/8/layout/process1"/>
    <dgm:cxn modelId="{00EE9DD0-A065-463E-8A36-F59533273C1D}" type="presParOf" srcId="{F6D03840-494C-413B-925D-505EE24149F2}" destId="{EA3A27FD-B2B5-4A9F-BBB7-CDBA3DCB7FCF}" srcOrd="4"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94FAF7DC-F284-4C06-850B-BFB0A59E5DF4}" type="doc">
      <dgm:prSet loTypeId="urn:microsoft.com/office/officeart/2005/8/layout/process1" loCatId="process" qsTypeId="urn:microsoft.com/office/officeart/2005/8/quickstyle/simple1" qsCatId="simple" csTypeId="urn:microsoft.com/office/officeart/2005/8/colors/accent1_2" csCatId="accent1" phldr="1"/>
      <dgm:spPr/>
    </dgm:pt>
    <dgm:pt modelId="{3CB2D39F-4A3E-4D9E-A57C-AC4DF00ECB82}">
      <dgm:prSet phldrT="[文字]" custT="1"/>
      <dgm:spPr>
        <a:solidFill>
          <a:srgbClr val="6FC8D7"/>
        </a:solidFill>
      </dgm:spPr>
      <dgm:t>
        <a:bodyPr/>
        <a:lstStyle/>
        <a:p>
          <a:r>
            <a:rPr lang="zh-TW" altLang="en-US" sz="2000" dirty="0">
              <a:latin typeface="標楷體" panose="03000509000000000000" pitchFamily="65" charset="-120"/>
              <a:ea typeface="標楷體" panose="03000509000000000000" pitchFamily="65" charset="-120"/>
            </a:rPr>
            <a:t>修畢師資職前教育課程</a:t>
          </a:r>
          <a:endParaRPr lang="en-US" altLang="zh-TW" sz="2000" dirty="0">
            <a:latin typeface="標楷體" panose="03000509000000000000" pitchFamily="65" charset="-120"/>
            <a:ea typeface="標楷體" panose="03000509000000000000" pitchFamily="65" charset="-120"/>
          </a:endParaRPr>
        </a:p>
        <a:p>
          <a:r>
            <a:rPr lang="en-US" altLang="zh-TW" sz="2000" dirty="0">
              <a:latin typeface="標楷體" panose="03000509000000000000" pitchFamily="65" charset="-120"/>
              <a:ea typeface="標楷體" panose="03000509000000000000" pitchFamily="65" charset="-120"/>
            </a:rPr>
            <a:t>(</a:t>
          </a:r>
          <a:r>
            <a:rPr lang="zh-TW" altLang="en-US" sz="2000" dirty="0">
              <a:latin typeface="標楷體" panose="03000509000000000000" pitchFamily="65" charset="-120"/>
              <a:ea typeface="標楷體" panose="03000509000000000000" pitchFamily="65" charset="-120"/>
            </a:rPr>
            <a:t>取得師資職前證明書</a:t>
          </a:r>
          <a:r>
            <a:rPr lang="en-US" altLang="zh-TW" sz="2000" dirty="0">
              <a:latin typeface="標楷體" panose="03000509000000000000" pitchFamily="65" charset="-120"/>
              <a:ea typeface="標楷體" panose="03000509000000000000" pitchFamily="65" charset="-120"/>
            </a:rPr>
            <a:t>)</a:t>
          </a:r>
        </a:p>
      </dgm:t>
    </dgm:pt>
    <dgm:pt modelId="{C0E9A263-C049-4CA3-9D70-D17E119AEDE5}" type="parTrans" cxnId="{0E4C971C-3D98-443B-A0E9-31767B14D9C4}">
      <dgm:prSet/>
      <dgm:spPr/>
      <dgm:t>
        <a:bodyPr/>
        <a:lstStyle/>
        <a:p>
          <a:endParaRPr lang="zh-TW" altLang="en-US"/>
        </a:p>
      </dgm:t>
    </dgm:pt>
    <dgm:pt modelId="{82CBE4F3-A3A4-4FFE-AA69-CA96CF1E3908}" type="sibTrans" cxnId="{0E4C971C-3D98-443B-A0E9-31767B14D9C4}">
      <dgm:prSet/>
      <dgm:spPr>
        <a:solidFill>
          <a:srgbClr val="ABDBFF"/>
        </a:solidFill>
      </dgm:spPr>
      <dgm:t>
        <a:bodyPr/>
        <a:lstStyle/>
        <a:p>
          <a:endParaRPr lang="zh-TW" altLang="en-US"/>
        </a:p>
      </dgm:t>
    </dgm:pt>
    <dgm:pt modelId="{0B1D586D-5182-4E86-8081-E02EFA75A0CB}">
      <dgm:prSet phldrT="[文字]"/>
      <dgm:spPr>
        <a:solidFill>
          <a:srgbClr val="6FC8D7"/>
        </a:solidFill>
      </dgm:spPr>
      <dgm:t>
        <a:bodyPr/>
        <a:lstStyle/>
        <a:p>
          <a:r>
            <a:rPr lang="zh-TW" altLang="en-US" dirty="0">
              <a:latin typeface="標楷體" panose="03000509000000000000" pitchFamily="65" charset="-120"/>
              <a:ea typeface="標楷體" panose="03000509000000000000" pitchFamily="65" charset="-120"/>
            </a:rPr>
            <a:t>參加教師資格考試</a:t>
          </a:r>
        </a:p>
      </dgm:t>
    </dgm:pt>
    <dgm:pt modelId="{82CF30D6-4DF5-4AE4-B5B1-9844EDA738B6}" type="parTrans" cxnId="{C4199F56-D813-47BF-9809-524B0ED230E8}">
      <dgm:prSet/>
      <dgm:spPr/>
      <dgm:t>
        <a:bodyPr/>
        <a:lstStyle/>
        <a:p>
          <a:endParaRPr lang="zh-TW" altLang="en-US"/>
        </a:p>
      </dgm:t>
    </dgm:pt>
    <dgm:pt modelId="{C993309A-D172-4F3C-934B-6C9E5CD05197}" type="sibTrans" cxnId="{C4199F56-D813-47BF-9809-524B0ED230E8}">
      <dgm:prSet/>
      <dgm:spPr>
        <a:solidFill>
          <a:srgbClr val="ABDBFF"/>
        </a:solidFill>
      </dgm:spPr>
      <dgm:t>
        <a:bodyPr/>
        <a:lstStyle/>
        <a:p>
          <a:endParaRPr lang="zh-TW" altLang="en-US"/>
        </a:p>
      </dgm:t>
    </dgm:pt>
    <dgm:pt modelId="{179B835F-89B5-4209-B2D1-9840979AAD8B}">
      <dgm:prSet phldrT="[文字]"/>
      <dgm:spPr>
        <a:solidFill>
          <a:srgbClr val="6FC8D7"/>
        </a:solidFill>
      </dgm:spPr>
      <dgm:t>
        <a:bodyPr/>
        <a:lstStyle/>
        <a:p>
          <a:r>
            <a:rPr lang="zh-TW" altLang="en-US" dirty="0">
              <a:latin typeface="標楷體" panose="03000509000000000000" pitchFamily="65" charset="-120"/>
              <a:ea typeface="標楷體" panose="03000509000000000000" pitchFamily="65" charset="-120"/>
            </a:rPr>
            <a:t>教育部核發教師證書</a:t>
          </a:r>
        </a:p>
      </dgm:t>
    </dgm:pt>
    <dgm:pt modelId="{E012665B-7A89-415C-BA39-392300B7DDB9}" type="parTrans" cxnId="{98306E6B-57C9-4926-850D-297338D24591}">
      <dgm:prSet/>
      <dgm:spPr/>
      <dgm:t>
        <a:bodyPr/>
        <a:lstStyle/>
        <a:p>
          <a:endParaRPr lang="zh-TW" altLang="en-US"/>
        </a:p>
      </dgm:t>
    </dgm:pt>
    <dgm:pt modelId="{ED291C39-9048-46CB-844A-0F0370AB024A}" type="sibTrans" cxnId="{98306E6B-57C9-4926-850D-297338D24591}">
      <dgm:prSet/>
      <dgm:spPr>
        <a:solidFill>
          <a:srgbClr val="ABDBFF"/>
        </a:solidFill>
      </dgm:spPr>
      <dgm:t>
        <a:bodyPr/>
        <a:lstStyle/>
        <a:p>
          <a:endParaRPr lang="zh-TW" altLang="en-US"/>
        </a:p>
      </dgm:t>
    </dgm:pt>
    <dgm:pt modelId="{569A6D6F-B245-4447-9AA8-13EF7AD65D1D}">
      <dgm:prSet/>
      <dgm:spPr>
        <a:solidFill>
          <a:srgbClr val="6FC8D7"/>
        </a:solidFill>
      </dgm:spPr>
      <dgm:t>
        <a:bodyPr/>
        <a:lstStyle/>
        <a:p>
          <a:r>
            <a:rPr lang="zh-TW" altLang="en-US" dirty="0"/>
            <a:t>教育</a:t>
          </a:r>
          <a:endParaRPr lang="en-US" altLang="zh-TW" dirty="0"/>
        </a:p>
        <a:p>
          <a:r>
            <a:rPr lang="zh-TW" altLang="en-US" dirty="0"/>
            <a:t>實習</a:t>
          </a:r>
          <a:endParaRPr lang="en-US" altLang="zh-TW" dirty="0"/>
        </a:p>
      </dgm:t>
    </dgm:pt>
    <dgm:pt modelId="{93495D09-CAD5-42EB-AC30-AAD1FAEB0308}" type="parTrans" cxnId="{419FF9CE-85DD-4F52-B99E-45F363ADDB23}">
      <dgm:prSet/>
      <dgm:spPr/>
      <dgm:t>
        <a:bodyPr/>
        <a:lstStyle/>
        <a:p>
          <a:endParaRPr lang="zh-TW" altLang="en-US"/>
        </a:p>
      </dgm:t>
    </dgm:pt>
    <dgm:pt modelId="{D22CF852-99F2-4E7F-9A9A-A74FC130B26C}" type="sibTrans" cxnId="{419FF9CE-85DD-4F52-B99E-45F363ADDB23}">
      <dgm:prSet/>
      <dgm:spPr/>
      <dgm:t>
        <a:bodyPr/>
        <a:lstStyle/>
        <a:p>
          <a:endParaRPr lang="zh-TW" altLang="en-US"/>
        </a:p>
      </dgm:t>
    </dgm:pt>
    <dgm:pt modelId="{F6D03840-494C-413B-925D-505EE24149F2}" type="pres">
      <dgm:prSet presAssocID="{94FAF7DC-F284-4C06-850B-BFB0A59E5DF4}" presName="Name0" presStyleCnt="0">
        <dgm:presLayoutVars>
          <dgm:dir/>
          <dgm:resizeHandles val="exact"/>
        </dgm:presLayoutVars>
      </dgm:prSet>
      <dgm:spPr/>
    </dgm:pt>
    <dgm:pt modelId="{D18178E5-4DC0-4A70-B6BC-2ECEE06F3553}" type="pres">
      <dgm:prSet presAssocID="{3CB2D39F-4A3E-4D9E-A57C-AC4DF00ECB82}" presName="node" presStyleLbl="node1" presStyleIdx="0" presStyleCnt="4" custScaleX="147995">
        <dgm:presLayoutVars>
          <dgm:bulletEnabled val="1"/>
        </dgm:presLayoutVars>
      </dgm:prSet>
      <dgm:spPr/>
      <dgm:t>
        <a:bodyPr/>
        <a:lstStyle/>
        <a:p>
          <a:endParaRPr lang="zh-TW" altLang="en-US"/>
        </a:p>
      </dgm:t>
    </dgm:pt>
    <dgm:pt modelId="{5DB78F11-0A93-4832-9EF9-2F1D2925E44C}" type="pres">
      <dgm:prSet presAssocID="{82CBE4F3-A3A4-4FFE-AA69-CA96CF1E3908}" presName="sibTrans" presStyleLbl="sibTrans2D1" presStyleIdx="0" presStyleCnt="3"/>
      <dgm:spPr/>
      <dgm:t>
        <a:bodyPr/>
        <a:lstStyle/>
        <a:p>
          <a:endParaRPr lang="zh-TW" altLang="en-US"/>
        </a:p>
      </dgm:t>
    </dgm:pt>
    <dgm:pt modelId="{CDEE9636-A22A-4211-97A9-F38CC75FBA39}" type="pres">
      <dgm:prSet presAssocID="{82CBE4F3-A3A4-4FFE-AA69-CA96CF1E3908}" presName="connectorText" presStyleLbl="sibTrans2D1" presStyleIdx="0" presStyleCnt="3"/>
      <dgm:spPr/>
      <dgm:t>
        <a:bodyPr/>
        <a:lstStyle/>
        <a:p>
          <a:endParaRPr lang="zh-TW" altLang="en-US"/>
        </a:p>
      </dgm:t>
    </dgm:pt>
    <dgm:pt modelId="{51317B84-8066-4C5E-A9F6-2D6C6DEF3028}" type="pres">
      <dgm:prSet presAssocID="{0B1D586D-5182-4E86-8081-E02EFA75A0CB}" presName="node" presStyleLbl="node1" presStyleIdx="1" presStyleCnt="4">
        <dgm:presLayoutVars>
          <dgm:bulletEnabled val="1"/>
        </dgm:presLayoutVars>
      </dgm:prSet>
      <dgm:spPr/>
      <dgm:t>
        <a:bodyPr/>
        <a:lstStyle/>
        <a:p>
          <a:endParaRPr lang="zh-TW" altLang="en-US"/>
        </a:p>
      </dgm:t>
    </dgm:pt>
    <dgm:pt modelId="{6601CCEA-4D35-4E95-960C-D5C2C9853A15}" type="pres">
      <dgm:prSet presAssocID="{C993309A-D172-4F3C-934B-6C9E5CD05197}" presName="sibTrans" presStyleLbl="sibTrans2D1" presStyleIdx="1" presStyleCnt="3"/>
      <dgm:spPr/>
      <dgm:t>
        <a:bodyPr/>
        <a:lstStyle/>
        <a:p>
          <a:endParaRPr lang="zh-TW" altLang="en-US"/>
        </a:p>
      </dgm:t>
    </dgm:pt>
    <dgm:pt modelId="{6D94E234-D843-409E-9EBE-86C4CDBC2E35}" type="pres">
      <dgm:prSet presAssocID="{C993309A-D172-4F3C-934B-6C9E5CD05197}" presName="connectorText" presStyleLbl="sibTrans2D1" presStyleIdx="1" presStyleCnt="3"/>
      <dgm:spPr/>
      <dgm:t>
        <a:bodyPr/>
        <a:lstStyle/>
        <a:p>
          <a:endParaRPr lang="zh-TW" altLang="en-US"/>
        </a:p>
      </dgm:t>
    </dgm:pt>
    <dgm:pt modelId="{EA3A27FD-B2B5-4A9F-BBB7-CDBA3DCB7FCF}" type="pres">
      <dgm:prSet presAssocID="{179B835F-89B5-4209-B2D1-9840979AAD8B}" presName="node" presStyleLbl="node1" presStyleIdx="2" presStyleCnt="4">
        <dgm:presLayoutVars>
          <dgm:bulletEnabled val="1"/>
        </dgm:presLayoutVars>
      </dgm:prSet>
      <dgm:spPr/>
      <dgm:t>
        <a:bodyPr/>
        <a:lstStyle/>
        <a:p>
          <a:endParaRPr lang="zh-TW" altLang="en-US"/>
        </a:p>
      </dgm:t>
    </dgm:pt>
    <dgm:pt modelId="{3B010669-90EA-4AF3-A375-7420BC24A805}" type="pres">
      <dgm:prSet presAssocID="{ED291C39-9048-46CB-844A-0F0370AB024A}" presName="sibTrans" presStyleLbl="sibTrans2D1" presStyleIdx="2" presStyleCnt="3"/>
      <dgm:spPr/>
      <dgm:t>
        <a:bodyPr/>
        <a:lstStyle/>
        <a:p>
          <a:endParaRPr lang="zh-TW" altLang="en-US"/>
        </a:p>
      </dgm:t>
    </dgm:pt>
    <dgm:pt modelId="{558F1F97-C2C1-4336-8156-35CFDFC35A14}" type="pres">
      <dgm:prSet presAssocID="{ED291C39-9048-46CB-844A-0F0370AB024A}" presName="connectorText" presStyleLbl="sibTrans2D1" presStyleIdx="2" presStyleCnt="3"/>
      <dgm:spPr/>
      <dgm:t>
        <a:bodyPr/>
        <a:lstStyle/>
        <a:p>
          <a:endParaRPr lang="zh-TW" altLang="en-US"/>
        </a:p>
      </dgm:t>
    </dgm:pt>
    <dgm:pt modelId="{B0286591-0537-4DF0-A116-48606B80EF4C}" type="pres">
      <dgm:prSet presAssocID="{569A6D6F-B245-4447-9AA8-13EF7AD65D1D}" presName="node" presStyleLbl="node1" presStyleIdx="3" presStyleCnt="4">
        <dgm:presLayoutVars>
          <dgm:bulletEnabled val="1"/>
        </dgm:presLayoutVars>
      </dgm:prSet>
      <dgm:spPr/>
      <dgm:t>
        <a:bodyPr/>
        <a:lstStyle/>
        <a:p>
          <a:endParaRPr lang="zh-TW" altLang="en-US"/>
        </a:p>
      </dgm:t>
    </dgm:pt>
  </dgm:ptLst>
  <dgm:cxnLst>
    <dgm:cxn modelId="{0E4C971C-3D98-443B-A0E9-31767B14D9C4}" srcId="{94FAF7DC-F284-4C06-850B-BFB0A59E5DF4}" destId="{3CB2D39F-4A3E-4D9E-A57C-AC4DF00ECB82}" srcOrd="0" destOrd="0" parTransId="{C0E9A263-C049-4CA3-9D70-D17E119AEDE5}" sibTransId="{82CBE4F3-A3A4-4FFE-AA69-CA96CF1E3908}"/>
    <dgm:cxn modelId="{D9B8EFC3-4B55-4861-B003-02A096F0906E}" type="presOf" srcId="{179B835F-89B5-4209-B2D1-9840979AAD8B}" destId="{EA3A27FD-B2B5-4A9F-BBB7-CDBA3DCB7FCF}" srcOrd="0" destOrd="0" presId="urn:microsoft.com/office/officeart/2005/8/layout/process1"/>
    <dgm:cxn modelId="{500515C7-863D-4BD8-9622-86557736CAB4}" type="presOf" srcId="{569A6D6F-B245-4447-9AA8-13EF7AD65D1D}" destId="{B0286591-0537-4DF0-A116-48606B80EF4C}" srcOrd="0" destOrd="0" presId="urn:microsoft.com/office/officeart/2005/8/layout/process1"/>
    <dgm:cxn modelId="{C4199F56-D813-47BF-9809-524B0ED230E8}" srcId="{94FAF7DC-F284-4C06-850B-BFB0A59E5DF4}" destId="{0B1D586D-5182-4E86-8081-E02EFA75A0CB}" srcOrd="1" destOrd="0" parTransId="{82CF30D6-4DF5-4AE4-B5B1-9844EDA738B6}" sibTransId="{C993309A-D172-4F3C-934B-6C9E5CD05197}"/>
    <dgm:cxn modelId="{98306E6B-57C9-4926-850D-297338D24591}" srcId="{94FAF7DC-F284-4C06-850B-BFB0A59E5DF4}" destId="{179B835F-89B5-4209-B2D1-9840979AAD8B}" srcOrd="2" destOrd="0" parTransId="{E012665B-7A89-415C-BA39-392300B7DDB9}" sibTransId="{ED291C39-9048-46CB-844A-0F0370AB024A}"/>
    <dgm:cxn modelId="{0D9A2CCB-B1E2-4EF1-81DC-957C8BF4CF46}" type="presOf" srcId="{3CB2D39F-4A3E-4D9E-A57C-AC4DF00ECB82}" destId="{D18178E5-4DC0-4A70-B6BC-2ECEE06F3553}" srcOrd="0" destOrd="0" presId="urn:microsoft.com/office/officeart/2005/8/layout/process1"/>
    <dgm:cxn modelId="{EAAE386E-CB45-4640-A8A5-E64B1505ED36}" type="presOf" srcId="{82CBE4F3-A3A4-4FFE-AA69-CA96CF1E3908}" destId="{5DB78F11-0A93-4832-9EF9-2F1D2925E44C}" srcOrd="0" destOrd="0" presId="urn:microsoft.com/office/officeart/2005/8/layout/process1"/>
    <dgm:cxn modelId="{C1D34FEF-C939-4B85-BDAF-B5DDB85426F1}" type="presOf" srcId="{C993309A-D172-4F3C-934B-6C9E5CD05197}" destId="{6601CCEA-4D35-4E95-960C-D5C2C9853A15}" srcOrd="0" destOrd="0" presId="urn:microsoft.com/office/officeart/2005/8/layout/process1"/>
    <dgm:cxn modelId="{6636159A-03DE-47E7-B463-A883734DB0BA}" type="presOf" srcId="{ED291C39-9048-46CB-844A-0F0370AB024A}" destId="{3B010669-90EA-4AF3-A375-7420BC24A805}" srcOrd="0" destOrd="0" presId="urn:microsoft.com/office/officeart/2005/8/layout/process1"/>
    <dgm:cxn modelId="{A4EA5943-D1E2-4D20-A891-4DF76AB1A2F0}" type="presOf" srcId="{C993309A-D172-4F3C-934B-6C9E5CD05197}" destId="{6D94E234-D843-409E-9EBE-86C4CDBC2E35}" srcOrd="1" destOrd="0" presId="urn:microsoft.com/office/officeart/2005/8/layout/process1"/>
    <dgm:cxn modelId="{BBF3ABFD-6050-4403-A6B1-79961AD73F88}" type="presOf" srcId="{94FAF7DC-F284-4C06-850B-BFB0A59E5DF4}" destId="{F6D03840-494C-413B-925D-505EE24149F2}" srcOrd="0" destOrd="0" presId="urn:microsoft.com/office/officeart/2005/8/layout/process1"/>
    <dgm:cxn modelId="{3E87A9F3-4619-4773-A876-82B781E2092D}" type="presOf" srcId="{ED291C39-9048-46CB-844A-0F0370AB024A}" destId="{558F1F97-C2C1-4336-8156-35CFDFC35A14}" srcOrd="1" destOrd="0" presId="urn:microsoft.com/office/officeart/2005/8/layout/process1"/>
    <dgm:cxn modelId="{419FF9CE-85DD-4F52-B99E-45F363ADDB23}" srcId="{94FAF7DC-F284-4C06-850B-BFB0A59E5DF4}" destId="{569A6D6F-B245-4447-9AA8-13EF7AD65D1D}" srcOrd="3" destOrd="0" parTransId="{93495D09-CAD5-42EB-AC30-AAD1FAEB0308}" sibTransId="{D22CF852-99F2-4E7F-9A9A-A74FC130B26C}"/>
    <dgm:cxn modelId="{FEB07AC0-69DD-43EF-911D-7163E48DF47F}" type="presOf" srcId="{82CBE4F3-A3A4-4FFE-AA69-CA96CF1E3908}" destId="{CDEE9636-A22A-4211-97A9-F38CC75FBA39}" srcOrd="1" destOrd="0" presId="urn:microsoft.com/office/officeart/2005/8/layout/process1"/>
    <dgm:cxn modelId="{B4DFB1FE-9C1E-4B46-8AA0-6EB67108357E}" type="presOf" srcId="{0B1D586D-5182-4E86-8081-E02EFA75A0CB}" destId="{51317B84-8066-4C5E-A9F6-2D6C6DEF3028}" srcOrd="0" destOrd="0" presId="urn:microsoft.com/office/officeart/2005/8/layout/process1"/>
    <dgm:cxn modelId="{983460A9-5310-4B7B-B13C-003AA6434F8A}" type="presParOf" srcId="{F6D03840-494C-413B-925D-505EE24149F2}" destId="{D18178E5-4DC0-4A70-B6BC-2ECEE06F3553}" srcOrd="0" destOrd="0" presId="urn:microsoft.com/office/officeart/2005/8/layout/process1"/>
    <dgm:cxn modelId="{1E5557B2-C361-471E-9DE8-E74331A7B5C4}" type="presParOf" srcId="{F6D03840-494C-413B-925D-505EE24149F2}" destId="{5DB78F11-0A93-4832-9EF9-2F1D2925E44C}" srcOrd="1" destOrd="0" presId="urn:microsoft.com/office/officeart/2005/8/layout/process1"/>
    <dgm:cxn modelId="{0EB4EAA6-30FF-49DD-9DCE-843AA4AC73CB}" type="presParOf" srcId="{5DB78F11-0A93-4832-9EF9-2F1D2925E44C}" destId="{CDEE9636-A22A-4211-97A9-F38CC75FBA39}" srcOrd="0" destOrd="0" presId="urn:microsoft.com/office/officeart/2005/8/layout/process1"/>
    <dgm:cxn modelId="{6095793D-44C8-4E93-9D7C-1AEB78FFFB9C}" type="presParOf" srcId="{F6D03840-494C-413B-925D-505EE24149F2}" destId="{51317B84-8066-4C5E-A9F6-2D6C6DEF3028}" srcOrd="2" destOrd="0" presId="urn:microsoft.com/office/officeart/2005/8/layout/process1"/>
    <dgm:cxn modelId="{5CB8AF91-0E12-4DD8-A3C6-A29355FB2A9E}" type="presParOf" srcId="{F6D03840-494C-413B-925D-505EE24149F2}" destId="{6601CCEA-4D35-4E95-960C-D5C2C9853A15}" srcOrd="3" destOrd="0" presId="urn:microsoft.com/office/officeart/2005/8/layout/process1"/>
    <dgm:cxn modelId="{7EACD78B-F8D6-41F2-8F47-335D765EA67F}" type="presParOf" srcId="{6601CCEA-4D35-4E95-960C-D5C2C9853A15}" destId="{6D94E234-D843-409E-9EBE-86C4CDBC2E35}" srcOrd="0" destOrd="0" presId="urn:microsoft.com/office/officeart/2005/8/layout/process1"/>
    <dgm:cxn modelId="{769D1469-F402-4B70-AC51-2616F30D2DEC}" type="presParOf" srcId="{F6D03840-494C-413B-925D-505EE24149F2}" destId="{EA3A27FD-B2B5-4A9F-BBB7-CDBA3DCB7FCF}" srcOrd="4" destOrd="0" presId="urn:microsoft.com/office/officeart/2005/8/layout/process1"/>
    <dgm:cxn modelId="{D8BB0B3F-E0DB-4593-B4A1-B8D5ABC13558}" type="presParOf" srcId="{F6D03840-494C-413B-925D-505EE24149F2}" destId="{3B010669-90EA-4AF3-A375-7420BC24A805}" srcOrd="5" destOrd="0" presId="urn:microsoft.com/office/officeart/2005/8/layout/process1"/>
    <dgm:cxn modelId="{D6177298-7565-4DA0-8449-0B534777CC4A}" type="presParOf" srcId="{3B010669-90EA-4AF3-A375-7420BC24A805}" destId="{558F1F97-C2C1-4336-8156-35CFDFC35A14}" srcOrd="0" destOrd="0" presId="urn:microsoft.com/office/officeart/2005/8/layout/process1"/>
    <dgm:cxn modelId="{52305B22-7806-4ACC-BE9E-6E7621F73F84}" type="presParOf" srcId="{F6D03840-494C-413B-925D-505EE24149F2}" destId="{B0286591-0537-4DF0-A116-48606B80EF4C}" srcOrd="6"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D747D60D-7A92-4B1C-8B1E-6F1D8684E53F}" type="doc">
      <dgm:prSet loTypeId="urn:microsoft.com/office/officeart/2005/8/layout/process1" loCatId="process" qsTypeId="urn:microsoft.com/office/officeart/2005/8/quickstyle/simple1" qsCatId="simple" csTypeId="urn:microsoft.com/office/officeart/2005/8/colors/accent1_2" csCatId="accent1" phldr="1"/>
      <dgm:spPr/>
    </dgm:pt>
    <dgm:pt modelId="{863D0C69-FDE4-49CE-84F6-F0A93D780B36}">
      <dgm:prSet phldrT="[文字]" custT="1"/>
      <dgm:spPr/>
      <dgm:t>
        <a:bodyPr/>
        <a:lstStyle/>
        <a:p>
          <a:r>
            <a:rPr lang="zh-TW" altLang="en-US" sz="2800" dirty="0">
              <a:latin typeface="標楷體" panose="03000509000000000000" pitchFamily="65" charset="-120"/>
              <a:ea typeface="標楷體" panose="03000509000000000000" pitchFamily="65" charset="-120"/>
            </a:rPr>
            <a:t>第三階段報名</a:t>
          </a:r>
          <a:r>
            <a:rPr lang="en-US" altLang="zh-TW" sz="2800" dirty="0">
              <a:latin typeface="標楷體" panose="03000509000000000000" pitchFamily="65" charset="-120"/>
              <a:ea typeface="標楷體" panose="03000509000000000000" pitchFamily="65" charset="-120"/>
            </a:rPr>
            <a:t/>
          </a:r>
          <a:br>
            <a:rPr lang="en-US" altLang="zh-TW" sz="2800" dirty="0">
              <a:latin typeface="標楷體" panose="03000509000000000000" pitchFamily="65" charset="-120"/>
              <a:ea typeface="標楷體" panose="03000509000000000000" pitchFamily="65" charset="-120"/>
            </a:rPr>
          </a:br>
          <a:r>
            <a:rPr lang="zh-TW" altLang="en-US" sz="2800" dirty="0">
              <a:latin typeface="標楷體" panose="03000509000000000000" pitchFamily="65" charset="-120"/>
              <a:ea typeface="標楷體" panose="03000509000000000000" pitchFamily="65" charset="-120"/>
            </a:rPr>
            <a:t>敘</a:t>
          </a:r>
          <a:r>
            <a:rPr lang="en-US" altLang="zh-TW" sz="2800" dirty="0">
              <a:latin typeface="標楷體" panose="03000509000000000000" pitchFamily="65" charset="-120"/>
              <a:ea typeface="標楷體" panose="03000509000000000000" pitchFamily="65" charset="-120"/>
            </a:rPr>
            <a:t>170</a:t>
          </a:r>
          <a:r>
            <a:rPr lang="zh-TW" altLang="en-US" sz="2800" dirty="0">
              <a:latin typeface="標楷體" panose="03000509000000000000" pitchFamily="65" charset="-120"/>
              <a:ea typeface="標楷體" panose="03000509000000000000" pitchFamily="65" charset="-120"/>
            </a:rPr>
            <a:t>元薪點</a:t>
          </a:r>
        </a:p>
      </dgm:t>
    </dgm:pt>
    <dgm:pt modelId="{44184F4C-2D8B-4EC8-9833-D0B7A1862E64}" type="parTrans" cxnId="{9D06BA39-F19A-406E-AC4A-CE85869E599F}">
      <dgm:prSet/>
      <dgm:spPr/>
      <dgm:t>
        <a:bodyPr/>
        <a:lstStyle/>
        <a:p>
          <a:endParaRPr lang="zh-TW" altLang="en-US"/>
        </a:p>
      </dgm:t>
    </dgm:pt>
    <dgm:pt modelId="{4F6002D3-13C2-48F0-8744-B44C0C080999}" type="sibTrans" cxnId="{9D06BA39-F19A-406E-AC4A-CE85869E599F}">
      <dgm:prSet/>
      <dgm:spPr/>
      <dgm:t>
        <a:bodyPr/>
        <a:lstStyle/>
        <a:p>
          <a:endParaRPr lang="zh-TW" altLang="en-US"/>
        </a:p>
      </dgm:t>
    </dgm:pt>
    <dgm:pt modelId="{26ED83F3-68DB-4E48-9BC4-03D1F7DDA420}">
      <dgm:prSet custT="1"/>
      <dgm:spPr/>
      <dgm:t>
        <a:bodyPr/>
        <a:lstStyle/>
        <a:p>
          <a:r>
            <a:rPr lang="zh-TW" altLang="en-US" sz="2800" dirty="0">
              <a:latin typeface="標楷體" panose="03000509000000000000" pitchFamily="65" charset="-120"/>
              <a:ea typeface="標楷體" panose="03000509000000000000" pitchFamily="65" charset="-120"/>
            </a:rPr>
            <a:t>師資職前教育課程學分證明</a:t>
          </a:r>
          <a:endParaRPr lang="zh-TW" altLang="en-US" sz="2900" dirty="0">
            <a:latin typeface="標楷體" panose="03000509000000000000" pitchFamily="65" charset="-120"/>
            <a:ea typeface="標楷體" panose="03000509000000000000" pitchFamily="65" charset="-120"/>
          </a:endParaRPr>
        </a:p>
      </dgm:t>
    </dgm:pt>
    <dgm:pt modelId="{5DBF455D-1C62-4E73-BCA2-70D3755DFCBD}" type="parTrans" cxnId="{38182602-9C5D-40EF-99EF-44C58BED4F32}">
      <dgm:prSet/>
      <dgm:spPr/>
      <dgm:t>
        <a:bodyPr/>
        <a:lstStyle/>
        <a:p>
          <a:endParaRPr lang="zh-TW" altLang="en-US"/>
        </a:p>
      </dgm:t>
    </dgm:pt>
    <dgm:pt modelId="{92FF27CB-960D-4C1C-9D92-8F33BA46A9FE}" type="sibTrans" cxnId="{38182602-9C5D-40EF-99EF-44C58BED4F32}">
      <dgm:prSet/>
      <dgm:spPr/>
      <dgm:t>
        <a:bodyPr/>
        <a:lstStyle/>
        <a:p>
          <a:endParaRPr lang="zh-TW" altLang="en-US"/>
        </a:p>
      </dgm:t>
    </dgm:pt>
    <dgm:pt modelId="{F94D2739-592E-406B-BF5F-584E8CFD8CC7}" type="pres">
      <dgm:prSet presAssocID="{D747D60D-7A92-4B1C-8B1E-6F1D8684E53F}" presName="Name0" presStyleCnt="0">
        <dgm:presLayoutVars>
          <dgm:dir/>
          <dgm:resizeHandles val="exact"/>
        </dgm:presLayoutVars>
      </dgm:prSet>
      <dgm:spPr/>
    </dgm:pt>
    <dgm:pt modelId="{60699C1D-34FE-4F05-89D8-D225ECA95F87}" type="pres">
      <dgm:prSet presAssocID="{26ED83F3-68DB-4E48-9BC4-03D1F7DDA420}" presName="node" presStyleLbl="node1" presStyleIdx="0" presStyleCnt="2">
        <dgm:presLayoutVars>
          <dgm:bulletEnabled val="1"/>
        </dgm:presLayoutVars>
      </dgm:prSet>
      <dgm:spPr/>
      <dgm:t>
        <a:bodyPr/>
        <a:lstStyle/>
        <a:p>
          <a:endParaRPr lang="zh-TW" altLang="en-US"/>
        </a:p>
      </dgm:t>
    </dgm:pt>
    <dgm:pt modelId="{2FD946DD-6FCF-4540-A0CC-8824C64395B1}" type="pres">
      <dgm:prSet presAssocID="{92FF27CB-960D-4C1C-9D92-8F33BA46A9FE}" presName="sibTrans" presStyleLbl="sibTrans2D1" presStyleIdx="0" presStyleCnt="1"/>
      <dgm:spPr/>
      <dgm:t>
        <a:bodyPr/>
        <a:lstStyle/>
        <a:p>
          <a:endParaRPr lang="zh-TW" altLang="en-US"/>
        </a:p>
      </dgm:t>
    </dgm:pt>
    <dgm:pt modelId="{18E1F3DF-78FD-43A7-A74D-08019A4C29DA}" type="pres">
      <dgm:prSet presAssocID="{92FF27CB-960D-4C1C-9D92-8F33BA46A9FE}" presName="connectorText" presStyleLbl="sibTrans2D1" presStyleIdx="0" presStyleCnt="1"/>
      <dgm:spPr/>
      <dgm:t>
        <a:bodyPr/>
        <a:lstStyle/>
        <a:p>
          <a:endParaRPr lang="zh-TW" altLang="en-US"/>
        </a:p>
      </dgm:t>
    </dgm:pt>
    <dgm:pt modelId="{479359A9-898F-4664-AC34-23099166ECB0}" type="pres">
      <dgm:prSet presAssocID="{863D0C69-FDE4-49CE-84F6-F0A93D780B36}" presName="node" presStyleLbl="node1" presStyleIdx="1" presStyleCnt="2">
        <dgm:presLayoutVars>
          <dgm:bulletEnabled val="1"/>
        </dgm:presLayoutVars>
      </dgm:prSet>
      <dgm:spPr/>
      <dgm:t>
        <a:bodyPr/>
        <a:lstStyle/>
        <a:p>
          <a:endParaRPr lang="zh-TW" altLang="en-US"/>
        </a:p>
      </dgm:t>
    </dgm:pt>
  </dgm:ptLst>
  <dgm:cxnLst>
    <dgm:cxn modelId="{3A93EA40-BCF2-4168-92CA-95C329C4262E}" type="presOf" srcId="{92FF27CB-960D-4C1C-9D92-8F33BA46A9FE}" destId="{18E1F3DF-78FD-43A7-A74D-08019A4C29DA}" srcOrd="1" destOrd="0" presId="urn:microsoft.com/office/officeart/2005/8/layout/process1"/>
    <dgm:cxn modelId="{737A76EB-037C-4137-85A4-D4CD0B6C5F47}" type="presOf" srcId="{863D0C69-FDE4-49CE-84F6-F0A93D780B36}" destId="{479359A9-898F-4664-AC34-23099166ECB0}" srcOrd="0" destOrd="0" presId="urn:microsoft.com/office/officeart/2005/8/layout/process1"/>
    <dgm:cxn modelId="{9DC4310E-5261-498A-8869-6559442DCBF5}" type="presOf" srcId="{92FF27CB-960D-4C1C-9D92-8F33BA46A9FE}" destId="{2FD946DD-6FCF-4540-A0CC-8824C64395B1}" srcOrd="0" destOrd="0" presId="urn:microsoft.com/office/officeart/2005/8/layout/process1"/>
    <dgm:cxn modelId="{946610AF-1E8E-46F0-9511-C2EBD15F62E3}" type="presOf" srcId="{D747D60D-7A92-4B1C-8B1E-6F1D8684E53F}" destId="{F94D2739-592E-406B-BF5F-584E8CFD8CC7}" srcOrd="0" destOrd="0" presId="urn:microsoft.com/office/officeart/2005/8/layout/process1"/>
    <dgm:cxn modelId="{9D06BA39-F19A-406E-AC4A-CE85869E599F}" srcId="{D747D60D-7A92-4B1C-8B1E-6F1D8684E53F}" destId="{863D0C69-FDE4-49CE-84F6-F0A93D780B36}" srcOrd="1" destOrd="0" parTransId="{44184F4C-2D8B-4EC8-9833-D0B7A1862E64}" sibTransId="{4F6002D3-13C2-48F0-8744-B44C0C080999}"/>
    <dgm:cxn modelId="{38182602-9C5D-40EF-99EF-44C58BED4F32}" srcId="{D747D60D-7A92-4B1C-8B1E-6F1D8684E53F}" destId="{26ED83F3-68DB-4E48-9BC4-03D1F7DDA420}" srcOrd="0" destOrd="0" parTransId="{5DBF455D-1C62-4E73-BCA2-70D3755DFCBD}" sibTransId="{92FF27CB-960D-4C1C-9D92-8F33BA46A9FE}"/>
    <dgm:cxn modelId="{E32CC890-E869-4DD4-8F17-2277F50E30E4}" type="presOf" srcId="{26ED83F3-68DB-4E48-9BC4-03D1F7DDA420}" destId="{60699C1D-34FE-4F05-89D8-D225ECA95F87}" srcOrd="0" destOrd="0" presId="urn:microsoft.com/office/officeart/2005/8/layout/process1"/>
    <dgm:cxn modelId="{6B180CC4-C328-4BF8-8B98-4BB7D394CC88}" type="presParOf" srcId="{F94D2739-592E-406B-BF5F-584E8CFD8CC7}" destId="{60699C1D-34FE-4F05-89D8-D225ECA95F87}" srcOrd="0" destOrd="0" presId="urn:microsoft.com/office/officeart/2005/8/layout/process1"/>
    <dgm:cxn modelId="{F3D0ECA7-68BB-430E-BB9B-CEE522494DAC}" type="presParOf" srcId="{F94D2739-592E-406B-BF5F-584E8CFD8CC7}" destId="{2FD946DD-6FCF-4540-A0CC-8824C64395B1}" srcOrd="1" destOrd="0" presId="urn:microsoft.com/office/officeart/2005/8/layout/process1"/>
    <dgm:cxn modelId="{46A6649B-401B-4BB7-9FCF-76EFA2EB16F2}" type="presParOf" srcId="{2FD946DD-6FCF-4540-A0CC-8824C64395B1}" destId="{18E1F3DF-78FD-43A7-A74D-08019A4C29DA}" srcOrd="0" destOrd="0" presId="urn:microsoft.com/office/officeart/2005/8/layout/process1"/>
    <dgm:cxn modelId="{3E431898-FFA3-4F22-9783-6F9076A06CAF}" type="presParOf" srcId="{F94D2739-592E-406B-BF5F-584E8CFD8CC7}" destId="{479359A9-898F-4664-AC34-23099166ECB0}" srcOrd="2"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287AAFE4-AAC5-4AD3-B912-87F44EAFE66C}" type="doc">
      <dgm:prSet loTypeId="urn:microsoft.com/office/officeart/2005/8/layout/process1" loCatId="process" qsTypeId="urn:microsoft.com/office/officeart/2005/8/quickstyle/simple1" qsCatId="simple" csTypeId="urn:microsoft.com/office/officeart/2005/8/colors/accent1_2" csCatId="accent1" phldr="1"/>
      <dgm:spPr/>
    </dgm:pt>
    <dgm:pt modelId="{94B6596C-E2E3-42D0-BFA9-969C8FBB9430}">
      <dgm:prSet phldrT="[文字]"/>
      <dgm:spPr/>
      <dgm:t>
        <a:bodyPr/>
        <a:lstStyle/>
        <a:p>
          <a:r>
            <a:rPr lang="zh-TW" altLang="en-US" dirty="0">
              <a:latin typeface="標楷體" panose="03000509000000000000" pitchFamily="65" charset="-120"/>
              <a:ea typeface="標楷體" panose="03000509000000000000" pitchFamily="65" charset="-120"/>
            </a:rPr>
            <a:t>第二階段報名</a:t>
          </a:r>
          <a:r>
            <a:rPr lang="en-US" altLang="zh-TW" dirty="0">
              <a:latin typeface="標楷體" panose="03000509000000000000" pitchFamily="65" charset="-120"/>
              <a:ea typeface="標楷體" panose="03000509000000000000" pitchFamily="65" charset="-120"/>
            </a:rPr>
            <a:t/>
          </a:r>
          <a:br>
            <a:rPr lang="en-US" altLang="zh-TW" dirty="0">
              <a:latin typeface="標楷體" panose="03000509000000000000" pitchFamily="65" charset="-120"/>
              <a:ea typeface="標楷體" panose="03000509000000000000" pitchFamily="65" charset="-120"/>
            </a:rPr>
          </a:br>
          <a:r>
            <a:rPr lang="zh-TW" altLang="en-US" dirty="0">
              <a:latin typeface="標楷體" panose="03000509000000000000" pitchFamily="65" charset="-120"/>
              <a:ea typeface="標楷體" panose="03000509000000000000" pitchFamily="65" charset="-120"/>
            </a:rPr>
            <a:t>敘</a:t>
          </a:r>
          <a:r>
            <a:rPr lang="en-US" altLang="zh-TW" dirty="0">
              <a:latin typeface="標楷體" panose="03000509000000000000" pitchFamily="65" charset="-120"/>
              <a:ea typeface="標楷體" panose="03000509000000000000" pitchFamily="65" charset="-120"/>
            </a:rPr>
            <a:t>180</a:t>
          </a:r>
          <a:r>
            <a:rPr lang="zh-TW" altLang="en-US" dirty="0">
              <a:latin typeface="標楷體" panose="03000509000000000000" pitchFamily="65" charset="-120"/>
              <a:ea typeface="標楷體" panose="03000509000000000000" pitchFamily="65" charset="-120"/>
            </a:rPr>
            <a:t>元薪點</a:t>
          </a:r>
        </a:p>
      </dgm:t>
    </dgm:pt>
    <dgm:pt modelId="{FE5D59C0-F88D-42D2-8949-AA0E02549526}" type="parTrans" cxnId="{B2D4BB32-F7FA-43DA-8365-942236DBDCA3}">
      <dgm:prSet/>
      <dgm:spPr/>
      <dgm:t>
        <a:bodyPr/>
        <a:lstStyle/>
        <a:p>
          <a:endParaRPr lang="zh-TW" altLang="en-US"/>
        </a:p>
      </dgm:t>
    </dgm:pt>
    <dgm:pt modelId="{CBCFBC32-AEF4-4F88-B8C3-F687E0273F57}" type="sibTrans" cxnId="{B2D4BB32-F7FA-43DA-8365-942236DBDCA3}">
      <dgm:prSet/>
      <dgm:spPr/>
      <dgm:t>
        <a:bodyPr/>
        <a:lstStyle/>
        <a:p>
          <a:endParaRPr lang="zh-TW" altLang="en-US"/>
        </a:p>
      </dgm:t>
    </dgm:pt>
    <dgm:pt modelId="{1D4E4C50-3D3E-4625-A601-124064CBCD32}">
      <dgm:prSet custT="1"/>
      <dgm:spPr/>
      <dgm:t>
        <a:bodyPr/>
        <a:lstStyle/>
        <a:p>
          <a:r>
            <a:rPr lang="zh-TW" altLang="en-US" sz="2400" dirty="0">
              <a:latin typeface="標楷體" panose="03000509000000000000" pitchFamily="65" charset="-120"/>
              <a:ea typeface="標楷體" panose="03000509000000000000" pitchFamily="65" charset="-120"/>
            </a:rPr>
            <a:t>師資職前教育課程學分證明</a:t>
          </a:r>
        </a:p>
      </dgm:t>
    </dgm:pt>
    <dgm:pt modelId="{AA2C96D5-AFA3-4B09-A1FA-44A3D4B2FB60}" type="parTrans" cxnId="{9C17192E-F65B-4B0E-81C2-42BFEE8816CB}">
      <dgm:prSet/>
      <dgm:spPr/>
      <dgm:t>
        <a:bodyPr/>
        <a:lstStyle/>
        <a:p>
          <a:endParaRPr lang="zh-TW" altLang="en-US"/>
        </a:p>
      </dgm:t>
    </dgm:pt>
    <dgm:pt modelId="{994E1CCA-18AA-4207-A90A-5FF8F4B2416E}" type="sibTrans" cxnId="{9C17192E-F65B-4B0E-81C2-42BFEE8816CB}">
      <dgm:prSet/>
      <dgm:spPr/>
      <dgm:t>
        <a:bodyPr/>
        <a:lstStyle/>
        <a:p>
          <a:endParaRPr lang="zh-TW" altLang="en-US"/>
        </a:p>
      </dgm:t>
    </dgm:pt>
    <dgm:pt modelId="{69DCAE33-3820-4463-B81E-DCACCFE60C55}">
      <dgm:prSet/>
      <dgm:spPr/>
      <dgm:t>
        <a:bodyPr/>
        <a:lstStyle/>
        <a:p>
          <a:r>
            <a:rPr lang="zh-TW" altLang="en-US" dirty="0">
              <a:latin typeface="標楷體" panose="03000509000000000000" pitchFamily="65" charset="-120"/>
              <a:ea typeface="標楷體" panose="03000509000000000000" pitchFamily="65" charset="-120"/>
            </a:rPr>
            <a:t>回原師培學校</a:t>
          </a:r>
          <a:r>
            <a:rPr lang="en-US" altLang="zh-TW" dirty="0">
              <a:latin typeface="標楷體" panose="03000509000000000000" pitchFamily="65" charset="-120"/>
              <a:ea typeface="標楷體" panose="03000509000000000000" pitchFamily="65" charset="-120"/>
            </a:rPr>
            <a:t/>
          </a:r>
          <a:br>
            <a:rPr lang="en-US" altLang="zh-TW" dirty="0">
              <a:latin typeface="標楷體" panose="03000509000000000000" pitchFamily="65" charset="-120"/>
              <a:ea typeface="標楷體" panose="03000509000000000000" pitchFamily="65" charset="-120"/>
            </a:rPr>
          </a:br>
          <a:r>
            <a:rPr lang="zh-TW" altLang="en-US" dirty="0">
              <a:latin typeface="標楷體" panose="03000509000000000000" pitchFamily="65" charset="-120"/>
              <a:ea typeface="標楷體" panose="03000509000000000000" pitchFamily="65" charset="-120"/>
            </a:rPr>
            <a:t>取得師資職前證明書</a:t>
          </a:r>
        </a:p>
      </dgm:t>
    </dgm:pt>
    <dgm:pt modelId="{61151D24-8ED9-481A-8783-52AEEB0D0903}" type="parTrans" cxnId="{382434D0-730A-4764-9A16-4388B5B5F1EE}">
      <dgm:prSet/>
      <dgm:spPr/>
      <dgm:t>
        <a:bodyPr/>
        <a:lstStyle/>
        <a:p>
          <a:endParaRPr lang="zh-TW" altLang="en-US"/>
        </a:p>
      </dgm:t>
    </dgm:pt>
    <dgm:pt modelId="{3106ECB5-780D-4FBF-BE9D-705B2DC9F9C1}" type="sibTrans" cxnId="{382434D0-730A-4764-9A16-4388B5B5F1EE}">
      <dgm:prSet/>
      <dgm:spPr/>
      <dgm:t>
        <a:bodyPr/>
        <a:lstStyle/>
        <a:p>
          <a:endParaRPr lang="zh-TW" altLang="en-US"/>
        </a:p>
      </dgm:t>
    </dgm:pt>
    <dgm:pt modelId="{B9C8E741-C012-4606-B77B-52AC24E3B7B7}" type="pres">
      <dgm:prSet presAssocID="{287AAFE4-AAC5-4AD3-B912-87F44EAFE66C}" presName="Name0" presStyleCnt="0">
        <dgm:presLayoutVars>
          <dgm:dir/>
          <dgm:resizeHandles val="exact"/>
        </dgm:presLayoutVars>
      </dgm:prSet>
      <dgm:spPr/>
    </dgm:pt>
    <dgm:pt modelId="{DCBFF186-CF62-405D-9864-67625DF8D527}" type="pres">
      <dgm:prSet presAssocID="{1D4E4C50-3D3E-4625-A601-124064CBCD32}" presName="node" presStyleLbl="node1" presStyleIdx="0" presStyleCnt="3">
        <dgm:presLayoutVars>
          <dgm:bulletEnabled val="1"/>
        </dgm:presLayoutVars>
      </dgm:prSet>
      <dgm:spPr/>
      <dgm:t>
        <a:bodyPr/>
        <a:lstStyle/>
        <a:p>
          <a:endParaRPr lang="zh-TW" altLang="en-US"/>
        </a:p>
      </dgm:t>
    </dgm:pt>
    <dgm:pt modelId="{A8713AE7-A78D-4BD5-AE4E-B73D68564945}" type="pres">
      <dgm:prSet presAssocID="{994E1CCA-18AA-4207-A90A-5FF8F4B2416E}" presName="sibTrans" presStyleLbl="sibTrans2D1" presStyleIdx="0" presStyleCnt="2"/>
      <dgm:spPr/>
      <dgm:t>
        <a:bodyPr/>
        <a:lstStyle/>
        <a:p>
          <a:endParaRPr lang="zh-TW" altLang="en-US"/>
        </a:p>
      </dgm:t>
    </dgm:pt>
    <dgm:pt modelId="{9C2EB8BC-2E1B-42DE-BD8E-D5B6C260A58F}" type="pres">
      <dgm:prSet presAssocID="{994E1CCA-18AA-4207-A90A-5FF8F4B2416E}" presName="connectorText" presStyleLbl="sibTrans2D1" presStyleIdx="0" presStyleCnt="2"/>
      <dgm:spPr/>
      <dgm:t>
        <a:bodyPr/>
        <a:lstStyle/>
        <a:p>
          <a:endParaRPr lang="zh-TW" altLang="en-US"/>
        </a:p>
      </dgm:t>
    </dgm:pt>
    <dgm:pt modelId="{C688A4F9-7376-4E4A-882E-829F7647EC23}" type="pres">
      <dgm:prSet presAssocID="{69DCAE33-3820-4463-B81E-DCACCFE60C55}" presName="node" presStyleLbl="node1" presStyleIdx="1" presStyleCnt="3">
        <dgm:presLayoutVars>
          <dgm:bulletEnabled val="1"/>
        </dgm:presLayoutVars>
      </dgm:prSet>
      <dgm:spPr/>
      <dgm:t>
        <a:bodyPr/>
        <a:lstStyle/>
        <a:p>
          <a:endParaRPr lang="zh-TW" altLang="en-US"/>
        </a:p>
      </dgm:t>
    </dgm:pt>
    <dgm:pt modelId="{4E4AF636-8E5A-4C17-92E5-9B1CBD878525}" type="pres">
      <dgm:prSet presAssocID="{3106ECB5-780D-4FBF-BE9D-705B2DC9F9C1}" presName="sibTrans" presStyleLbl="sibTrans2D1" presStyleIdx="1" presStyleCnt="2"/>
      <dgm:spPr/>
      <dgm:t>
        <a:bodyPr/>
        <a:lstStyle/>
        <a:p>
          <a:endParaRPr lang="zh-TW" altLang="en-US"/>
        </a:p>
      </dgm:t>
    </dgm:pt>
    <dgm:pt modelId="{4DF29736-20DA-4578-AEDA-59837646B0CA}" type="pres">
      <dgm:prSet presAssocID="{3106ECB5-780D-4FBF-BE9D-705B2DC9F9C1}" presName="connectorText" presStyleLbl="sibTrans2D1" presStyleIdx="1" presStyleCnt="2"/>
      <dgm:spPr/>
      <dgm:t>
        <a:bodyPr/>
        <a:lstStyle/>
        <a:p>
          <a:endParaRPr lang="zh-TW" altLang="en-US"/>
        </a:p>
      </dgm:t>
    </dgm:pt>
    <dgm:pt modelId="{602744EA-BD8E-4AD0-B305-18CC95050BED}" type="pres">
      <dgm:prSet presAssocID="{94B6596C-E2E3-42D0-BFA9-969C8FBB9430}" presName="node" presStyleLbl="node1" presStyleIdx="2" presStyleCnt="3">
        <dgm:presLayoutVars>
          <dgm:bulletEnabled val="1"/>
        </dgm:presLayoutVars>
      </dgm:prSet>
      <dgm:spPr/>
      <dgm:t>
        <a:bodyPr/>
        <a:lstStyle/>
        <a:p>
          <a:endParaRPr lang="zh-TW" altLang="en-US"/>
        </a:p>
      </dgm:t>
    </dgm:pt>
  </dgm:ptLst>
  <dgm:cxnLst>
    <dgm:cxn modelId="{9C17192E-F65B-4B0E-81C2-42BFEE8816CB}" srcId="{287AAFE4-AAC5-4AD3-B912-87F44EAFE66C}" destId="{1D4E4C50-3D3E-4625-A601-124064CBCD32}" srcOrd="0" destOrd="0" parTransId="{AA2C96D5-AFA3-4B09-A1FA-44A3D4B2FB60}" sibTransId="{994E1CCA-18AA-4207-A90A-5FF8F4B2416E}"/>
    <dgm:cxn modelId="{0DD5B809-7FDA-495D-AA58-6F49BDBFEFA3}" type="presOf" srcId="{994E1CCA-18AA-4207-A90A-5FF8F4B2416E}" destId="{9C2EB8BC-2E1B-42DE-BD8E-D5B6C260A58F}" srcOrd="1" destOrd="0" presId="urn:microsoft.com/office/officeart/2005/8/layout/process1"/>
    <dgm:cxn modelId="{B2D4BB32-F7FA-43DA-8365-942236DBDCA3}" srcId="{287AAFE4-AAC5-4AD3-B912-87F44EAFE66C}" destId="{94B6596C-E2E3-42D0-BFA9-969C8FBB9430}" srcOrd="2" destOrd="0" parTransId="{FE5D59C0-F88D-42D2-8949-AA0E02549526}" sibTransId="{CBCFBC32-AEF4-4F88-B8C3-F687E0273F57}"/>
    <dgm:cxn modelId="{3F51D994-F0E4-43F6-BFE3-3E75EB449CBD}" type="presOf" srcId="{3106ECB5-780D-4FBF-BE9D-705B2DC9F9C1}" destId="{4E4AF636-8E5A-4C17-92E5-9B1CBD878525}" srcOrd="0" destOrd="0" presId="urn:microsoft.com/office/officeart/2005/8/layout/process1"/>
    <dgm:cxn modelId="{E2388A6F-F2DE-418B-A157-A4E11F3E9303}" type="presOf" srcId="{3106ECB5-780D-4FBF-BE9D-705B2DC9F9C1}" destId="{4DF29736-20DA-4578-AEDA-59837646B0CA}" srcOrd="1" destOrd="0" presId="urn:microsoft.com/office/officeart/2005/8/layout/process1"/>
    <dgm:cxn modelId="{382434D0-730A-4764-9A16-4388B5B5F1EE}" srcId="{287AAFE4-AAC5-4AD3-B912-87F44EAFE66C}" destId="{69DCAE33-3820-4463-B81E-DCACCFE60C55}" srcOrd="1" destOrd="0" parTransId="{61151D24-8ED9-481A-8783-52AEEB0D0903}" sibTransId="{3106ECB5-780D-4FBF-BE9D-705B2DC9F9C1}"/>
    <dgm:cxn modelId="{2DC42FF5-24E9-4D32-A2D1-7662DE44FAB0}" type="presOf" srcId="{994E1CCA-18AA-4207-A90A-5FF8F4B2416E}" destId="{A8713AE7-A78D-4BD5-AE4E-B73D68564945}" srcOrd="0" destOrd="0" presId="urn:microsoft.com/office/officeart/2005/8/layout/process1"/>
    <dgm:cxn modelId="{1F1A2644-B02E-47CD-ABF6-5AAC6C4767F5}" type="presOf" srcId="{287AAFE4-AAC5-4AD3-B912-87F44EAFE66C}" destId="{B9C8E741-C012-4606-B77B-52AC24E3B7B7}" srcOrd="0" destOrd="0" presId="urn:microsoft.com/office/officeart/2005/8/layout/process1"/>
    <dgm:cxn modelId="{A61A0FF2-99F1-498E-A3C6-DF88D8568674}" type="presOf" srcId="{94B6596C-E2E3-42D0-BFA9-969C8FBB9430}" destId="{602744EA-BD8E-4AD0-B305-18CC95050BED}" srcOrd="0" destOrd="0" presId="urn:microsoft.com/office/officeart/2005/8/layout/process1"/>
    <dgm:cxn modelId="{7DB083C2-8976-4C4C-87A8-4E1AD8C93213}" type="presOf" srcId="{1D4E4C50-3D3E-4625-A601-124064CBCD32}" destId="{DCBFF186-CF62-405D-9864-67625DF8D527}" srcOrd="0" destOrd="0" presId="urn:microsoft.com/office/officeart/2005/8/layout/process1"/>
    <dgm:cxn modelId="{B6F8F731-3860-4748-AE1E-AD46E36F5416}" type="presOf" srcId="{69DCAE33-3820-4463-B81E-DCACCFE60C55}" destId="{C688A4F9-7376-4E4A-882E-829F7647EC23}" srcOrd="0" destOrd="0" presId="urn:microsoft.com/office/officeart/2005/8/layout/process1"/>
    <dgm:cxn modelId="{2A507557-61BA-4DA6-A2B6-AAEB87CC06C3}" type="presParOf" srcId="{B9C8E741-C012-4606-B77B-52AC24E3B7B7}" destId="{DCBFF186-CF62-405D-9864-67625DF8D527}" srcOrd="0" destOrd="0" presId="urn:microsoft.com/office/officeart/2005/8/layout/process1"/>
    <dgm:cxn modelId="{80A74A5F-8A72-4FAF-A6A1-9F2FF557CE57}" type="presParOf" srcId="{B9C8E741-C012-4606-B77B-52AC24E3B7B7}" destId="{A8713AE7-A78D-4BD5-AE4E-B73D68564945}" srcOrd="1" destOrd="0" presId="urn:microsoft.com/office/officeart/2005/8/layout/process1"/>
    <dgm:cxn modelId="{6C5EB610-036D-4629-AAF6-FB6F10AA7447}" type="presParOf" srcId="{A8713AE7-A78D-4BD5-AE4E-B73D68564945}" destId="{9C2EB8BC-2E1B-42DE-BD8E-D5B6C260A58F}" srcOrd="0" destOrd="0" presId="urn:microsoft.com/office/officeart/2005/8/layout/process1"/>
    <dgm:cxn modelId="{C457AF75-A34D-4AE4-B16B-31C74DE25B99}" type="presParOf" srcId="{B9C8E741-C012-4606-B77B-52AC24E3B7B7}" destId="{C688A4F9-7376-4E4A-882E-829F7647EC23}" srcOrd="2" destOrd="0" presId="urn:microsoft.com/office/officeart/2005/8/layout/process1"/>
    <dgm:cxn modelId="{A9F81944-0845-4B62-B4FD-D1C8AAEF20DC}" type="presParOf" srcId="{B9C8E741-C012-4606-B77B-52AC24E3B7B7}" destId="{4E4AF636-8E5A-4C17-92E5-9B1CBD878525}" srcOrd="3" destOrd="0" presId="urn:microsoft.com/office/officeart/2005/8/layout/process1"/>
    <dgm:cxn modelId="{F39801B5-CC1D-4C7A-A56F-410AC09D394D}" type="presParOf" srcId="{4E4AF636-8E5A-4C17-92E5-9B1CBD878525}" destId="{4DF29736-20DA-4578-AEDA-59837646B0CA}" srcOrd="0" destOrd="0" presId="urn:microsoft.com/office/officeart/2005/8/layout/process1"/>
    <dgm:cxn modelId="{F9EA61E9-AD4D-484F-B4A0-76ACE8D95A3E}" type="presParOf" srcId="{B9C8E741-C012-4606-B77B-52AC24E3B7B7}" destId="{602744EA-BD8E-4AD0-B305-18CC95050BED}" srcOrd="4" destOrd="0" presId="urn:microsoft.com/office/officeart/2005/8/layout/process1"/>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1F8DA4CA-6176-416D-B0EB-40FBF164ED0D}" type="doc">
      <dgm:prSet loTypeId="urn:microsoft.com/office/officeart/2009/3/layout/HorizontalOrganizationChart" loCatId="hierarchy" qsTypeId="urn:microsoft.com/office/officeart/2005/8/quickstyle/simple2" qsCatId="simple" csTypeId="urn:microsoft.com/office/officeart/2005/8/colors/accent1_2" csCatId="accent1" phldr="1"/>
      <dgm:spPr/>
      <dgm:t>
        <a:bodyPr/>
        <a:lstStyle/>
        <a:p>
          <a:endParaRPr lang="zh-TW" altLang="en-US"/>
        </a:p>
      </dgm:t>
    </dgm:pt>
    <dgm:pt modelId="{30C796DD-C161-439C-8BA9-7A7F21829D1B}">
      <dgm:prSet/>
      <dgm:spPr/>
      <dgm:t>
        <a:bodyPr/>
        <a:lstStyle/>
        <a:p>
          <a:pPr rtl="0"/>
          <a:r>
            <a:rPr lang="en-US" dirty="0">
              <a:latin typeface="標楷體" panose="03000509000000000000" pitchFamily="65" charset="-120"/>
              <a:ea typeface="標楷體" panose="03000509000000000000" pitchFamily="65" charset="-120"/>
            </a:rPr>
            <a:t>450</a:t>
          </a:r>
          <a:r>
            <a:rPr lang="zh-TW" dirty="0">
              <a:latin typeface="標楷體" panose="03000509000000000000" pitchFamily="65" charset="-120"/>
              <a:ea typeface="標楷體" panose="03000509000000000000" pitchFamily="65" charset="-120"/>
            </a:rPr>
            <a:t>薪點</a:t>
          </a:r>
        </a:p>
      </dgm:t>
    </dgm:pt>
    <dgm:pt modelId="{7BBA4E1B-15B7-4173-A24B-23C08C7979D7}" type="parTrans" cxnId="{0D2F0B40-38BA-43B9-87B3-CD554812712D}">
      <dgm:prSet/>
      <dgm:spPr/>
      <dgm:t>
        <a:bodyPr/>
        <a:lstStyle/>
        <a:p>
          <a:endParaRPr lang="zh-TW" altLang="en-US"/>
        </a:p>
      </dgm:t>
    </dgm:pt>
    <dgm:pt modelId="{5E68DFDA-7AE2-4CE4-BE2F-AC9A9703E41D}" type="sibTrans" cxnId="{0D2F0B40-38BA-43B9-87B3-CD554812712D}">
      <dgm:prSet/>
      <dgm:spPr/>
      <dgm:t>
        <a:bodyPr/>
        <a:lstStyle/>
        <a:p>
          <a:endParaRPr lang="zh-TW" altLang="en-US"/>
        </a:p>
      </dgm:t>
    </dgm:pt>
    <dgm:pt modelId="{740B3CCA-31AE-4971-9E59-8493B1276EA2}">
      <dgm:prSet/>
      <dgm:spPr/>
      <dgm:t>
        <a:bodyPr/>
        <a:lstStyle/>
        <a:p>
          <a:r>
            <a:rPr lang="en-US" altLang="zh-TW" dirty="0">
              <a:latin typeface="標楷體" panose="03000509000000000000" pitchFamily="65" charset="-120"/>
              <a:ea typeface="標楷體" panose="03000509000000000000" pitchFamily="65" charset="-120"/>
            </a:rPr>
            <a:t>525</a:t>
          </a:r>
          <a:r>
            <a:rPr lang="zh-TW" altLang="en-US" dirty="0">
              <a:latin typeface="標楷體" panose="03000509000000000000" pitchFamily="65" charset="-120"/>
              <a:ea typeface="標楷體" panose="03000509000000000000" pitchFamily="65" charset="-120"/>
            </a:rPr>
            <a:t>薪點</a:t>
          </a:r>
        </a:p>
      </dgm:t>
    </dgm:pt>
    <dgm:pt modelId="{489259D2-F55D-42A7-8515-C8814B16090E}" type="parTrans" cxnId="{D7B6FD89-4B13-4A92-9C77-4DF8FC0A34C8}">
      <dgm:prSet/>
      <dgm:spPr/>
      <dgm:t>
        <a:bodyPr/>
        <a:lstStyle/>
        <a:p>
          <a:endParaRPr lang="zh-TW" altLang="en-US"/>
        </a:p>
      </dgm:t>
    </dgm:pt>
    <dgm:pt modelId="{84B7D9AC-664A-4102-AE2D-7AEC3802D747}" type="sibTrans" cxnId="{D7B6FD89-4B13-4A92-9C77-4DF8FC0A34C8}">
      <dgm:prSet/>
      <dgm:spPr/>
      <dgm:t>
        <a:bodyPr/>
        <a:lstStyle/>
        <a:p>
          <a:endParaRPr lang="zh-TW" altLang="en-US"/>
        </a:p>
      </dgm:t>
    </dgm:pt>
    <dgm:pt modelId="{D51D9340-59DB-4561-8349-2789E04F0642}">
      <dgm:prSet/>
      <dgm:spPr/>
      <dgm:t>
        <a:bodyPr/>
        <a:lstStyle/>
        <a:p>
          <a:r>
            <a:rPr lang="en-US" altLang="zh-TW" dirty="0">
              <a:latin typeface="標楷體" panose="03000509000000000000" pitchFamily="65" charset="-120"/>
              <a:ea typeface="標楷體" panose="03000509000000000000" pitchFamily="65" charset="-120"/>
            </a:rPr>
            <a:t>550</a:t>
          </a:r>
          <a:r>
            <a:rPr lang="zh-TW" altLang="en-US" dirty="0">
              <a:latin typeface="標楷體" panose="03000509000000000000" pitchFamily="65" charset="-120"/>
              <a:ea typeface="標楷體" panose="03000509000000000000" pitchFamily="65" charset="-120"/>
            </a:rPr>
            <a:t>薪點</a:t>
          </a:r>
        </a:p>
      </dgm:t>
    </dgm:pt>
    <dgm:pt modelId="{2D7AF872-040A-44BD-B92D-946753E91C70}" type="parTrans" cxnId="{120AA7E9-17CC-4A26-BFB6-EFA4C1780A29}">
      <dgm:prSet/>
      <dgm:spPr/>
      <dgm:t>
        <a:bodyPr/>
        <a:lstStyle/>
        <a:p>
          <a:endParaRPr lang="zh-TW" altLang="en-US"/>
        </a:p>
      </dgm:t>
    </dgm:pt>
    <dgm:pt modelId="{554568BD-0963-4659-B799-4E44582F974A}" type="sibTrans" cxnId="{120AA7E9-17CC-4A26-BFB6-EFA4C1780A29}">
      <dgm:prSet/>
      <dgm:spPr/>
      <dgm:t>
        <a:bodyPr/>
        <a:lstStyle/>
        <a:p>
          <a:endParaRPr lang="zh-TW" altLang="en-US"/>
        </a:p>
      </dgm:t>
    </dgm:pt>
    <dgm:pt modelId="{A3920705-A84C-4B6B-808B-B9DEFC0F7953}">
      <dgm:prSet/>
      <dgm:spPr/>
      <dgm:t>
        <a:bodyPr/>
        <a:lstStyle/>
        <a:p>
          <a:r>
            <a:rPr lang="en-US" altLang="zh-TW" dirty="0">
              <a:latin typeface="標楷體" panose="03000509000000000000" pitchFamily="65" charset="-120"/>
              <a:ea typeface="標楷體" panose="03000509000000000000" pitchFamily="65" charset="-120"/>
            </a:rPr>
            <a:t>525</a:t>
          </a:r>
          <a:r>
            <a:rPr lang="zh-TW" altLang="en-US" dirty="0">
              <a:latin typeface="標楷體" panose="03000509000000000000" pitchFamily="65" charset="-120"/>
              <a:ea typeface="標楷體" panose="03000509000000000000" pitchFamily="65" charset="-120"/>
            </a:rPr>
            <a:t>薪點</a:t>
          </a:r>
        </a:p>
      </dgm:t>
    </dgm:pt>
    <dgm:pt modelId="{9A15A9C5-8241-49E9-A844-15CC05379621}" type="parTrans" cxnId="{F79D64A6-0DFD-41E8-B6A6-C1CC552E0D8B}">
      <dgm:prSet/>
      <dgm:spPr/>
      <dgm:t>
        <a:bodyPr/>
        <a:lstStyle/>
        <a:p>
          <a:endParaRPr lang="zh-TW" altLang="en-US"/>
        </a:p>
      </dgm:t>
    </dgm:pt>
    <dgm:pt modelId="{7BF33D39-AC82-4324-A16A-1FE9C7300294}" type="sibTrans" cxnId="{F79D64A6-0DFD-41E8-B6A6-C1CC552E0D8B}">
      <dgm:prSet/>
      <dgm:spPr/>
      <dgm:t>
        <a:bodyPr/>
        <a:lstStyle/>
        <a:p>
          <a:endParaRPr lang="zh-TW" altLang="en-US"/>
        </a:p>
      </dgm:t>
    </dgm:pt>
    <dgm:pt modelId="{8EB35B80-73F6-464B-90EB-6DBC99707B8E}" type="pres">
      <dgm:prSet presAssocID="{1F8DA4CA-6176-416D-B0EB-40FBF164ED0D}" presName="hierChild1" presStyleCnt="0">
        <dgm:presLayoutVars>
          <dgm:orgChart val="1"/>
          <dgm:chPref val="1"/>
          <dgm:dir/>
          <dgm:animOne val="branch"/>
          <dgm:animLvl val="lvl"/>
          <dgm:resizeHandles/>
        </dgm:presLayoutVars>
      </dgm:prSet>
      <dgm:spPr/>
      <dgm:t>
        <a:bodyPr/>
        <a:lstStyle/>
        <a:p>
          <a:endParaRPr lang="zh-TW" altLang="en-US"/>
        </a:p>
      </dgm:t>
    </dgm:pt>
    <dgm:pt modelId="{46F9D9B3-081A-439F-ACE1-2EF957B5EEE9}" type="pres">
      <dgm:prSet presAssocID="{30C796DD-C161-439C-8BA9-7A7F21829D1B}" presName="hierRoot1" presStyleCnt="0">
        <dgm:presLayoutVars>
          <dgm:hierBranch val="init"/>
        </dgm:presLayoutVars>
      </dgm:prSet>
      <dgm:spPr/>
    </dgm:pt>
    <dgm:pt modelId="{76ADC23C-1BEF-47E1-9E82-5885A6B02632}" type="pres">
      <dgm:prSet presAssocID="{30C796DD-C161-439C-8BA9-7A7F21829D1B}" presName="rootComposite1" presStyleCnt="0"/>
      <dgm:spPr/>
    </dgm:pt>
    <dgm:pt modelId="{462AC078-CD40-4385-931A-09AA4CE3557D}" type="pres">
      <dgm:prSet presAssocID="{30C796DD-C161-439C-8BA9-7A7F21829D1B}" presName="rootText1" presStyleLbl="node0" presStyleIdx="0" presStyleCnt="1" custScaleX="52009" custScaleY="97022" custLinFactNeighborX="-7212" custLinFactNeighborY="-2561">
        <dgm:presLayoutVars>
          <dgm:chPref val="3"/>
        </dgm:presLayoutVars>
      </dgm:prSet>
      <dgm:spPr/>
      <dgm:t>
        <a:bodyPr/>
        <a:lstStyle/>
        <a:p>
          <a:endParaRPr lang="zh-TW" altLang="en-US"/>
        </a:p>
      </dgm:t>
    </dgm:pt>
    <dgm:pt modelId="{533519F1-7FDB-4BE0-866A-6AE4284E48A9}" type="pres">
      <dgm:prSet presAssocID="{30C796DD-C161-439C-8BA9-7A7F21829D1B}" presName="rootConnector1" presStyleLbl="node1" presStyleIdx="0" presStyleCnt="0"/>
      <dgm:spPr/>
      <dgm:t>
        <a:bodyPr/>
        <a:lstStyle/>
        <a:p>
          <a:endParaRPr lang="zh-TW" altLang="en-US"/>
        </a:p>
      </dgm:t>
    </dgm:pt>
    <dgm:pt modelId="{D8EE9D23-F3BB-4006-BFE6-026DBBC5A284}" type="pres">
      <dgm:prSet presAssocID="{30C796DD-C161-439C-8BA9-7A7F21829D1B}" presName="hierChild2" presStyleCnt="0"/>
      <dgm:spPr/>
    </dgm:pt>
    <dgm:pt modelId="{8F54E507-A6C1-4674-944F-FBE7F38D81A6}" type="pres">
      <dgm:prSet presAssocID="{489259D2-F55D-42A7-8515-C8814B16090E}" presName="Name64" presStyleLbl="parChTrans1D2" presStyleIdx="0" presStyleCnt="2"/>
      <dgm:spPr/>
      <dgm:t>
        <a:bodyPr/>
        <a:lstStyle/>
        <a:p>
          <a:endParaRPr lang="zh-TW" altLang="en-US"/>
        </a:p>
      </dgm:t>
    </dgm:pt>
    <dgm:pt modelId="{506926B5-B4F0-4841-AC8F-E62F8418DEB0}" type="pres">
      <dgm:prSet presAssocID="{740B3CCA-31AE-4971-9E59-8493B1276EA2}" presName="hierRoot2" presStyleCnt="0">
        <dgm:presLayoutVars>
          <dgm:hierBranch val="init"/>
        </dgm:presLayoutVars>
      </dgm:prSet>
      <dgm:spPr/>
    </dgm:pt>
    <dgm:pt modelId="{09C46950-B6EC-4292-9495-2D8DDD9F4950}" type="pres">
      <dgm:prSet presAssocID="{740B3CCA-31AE-4971-9E59-8493B1276EA2}" presName="rootComposite" presStyleCnt="0"/>
      <dgm:spPr/>
    </dgm:pt>
    <dgm:pt modelId="{6D4E0134-5005-41DB-AC5C-2DEC163C57BE}" type="pres">
      <dgm:prSet presAssocID="{740B3CCA-31AE-4971-9E59-8493B1276EA2}" presName="rootText" presStyleLbl="node2" presStyleIdx="0" presStyleCnt="2" custScaleX="51986" custScaleY="97022" custLinFactNeighborX="15836" custLinFactNeighborY="-83">
        <dgm:presLayoutVars>
          <dgm:chPref val="3"/>
        </dgm:presLayoutVars>
      </dgm:prSet>
      <dgm:spPr/>
      <dgm:t>
        <a:bodyPr/>
        <a:lstStyle/>
        <a:p>
          <a:endParaRPr lang="zh-TW" altLang="en-US"/>
        </a:p>
      </dgm:t>
    </dgm:pt>
    <dgm:pt modelId="{A6DF8F67-081D-42E8-8925-DA1F9FFDBABE}" type="pres">
      <dgm:prSet presAssocID="{740B3CCA-31AE-4971-9E59-8493B1276EA2}" presName="rootConnector" presStyleLbl="node2" presStyleIdx="0" presStyleCnt="2"/>
      <dgm:spPr/>
      <dgm:t>
        <a:bodyPr/>
        <a:lstStyle/>
        <a:p>
          <a:endParaRPr lang="zh-TW" altLang="en-US"/>
        </a:p>
      </dgm:t>
    </dgm:pt>
    <dgm:pt modelId="{F1642FDB-0616-49DD-BEB2-D573383E5F58}" type="pres">
      <dgm:prSet presAssocID="{740B3CCA-31AE-4971-9E59-8493B1276EA2}" presName="hierChild4" presStyleCnt="0"/>
      <dgm:spPr/>
    </dgm:pt>
    <dgm:pt modelId="{4546F7FD-9ED7-4F16-B41E-72F2674C867D}" type="pres">
      <dgm:prSet presAssocID="{2D7AF872-040A-44BD-B92D-946753E91C70}" presName="Name64" presStyleLbl="parChTrans1D3" presStyleIdx="0" presStyleCnt="1"/>
      <dgm:spPr/>
      <dgm:t>
        <a:bodyPr/>
        <a:lstStyle/>
        <a:p>
          <a:endParaRPr lang="zh-TW" altLang="en-US"/>
        </a:p>
      </dgm:t>
    </dgm:pt>
    <dgm:pt modelId="{46BCDDB1-EA57-4808-90CA-2BDE1BFF6DC5}" type="pres">
      <dgm:prSet presAssocID="{D51D9340-59DB-4561-8349-2789E04F0642}" presName="hierRoot2" presStyleCnt="0">
        <dgm:presLayoutVars>
          <dgm:hierBranch val="init"/>
        </dgm:presLayoutVars>
      </dgm:prSet>
      <dgm:spPr/>
    </dgm:pt>
    <dgm:pt modelId="{AFBD5F23-8852-4967-82ED-0CF2E6ACAE44}" type="pres">
      <dgm:prSet presAssocID="{D51D9340-59DB-4561-8349-2789E04F0642}" presName="rootComposite" presStyleCnt="0"/>
      <dgm:spPr/>
    </dgm:pt>
    <dgm:pt modelId="{9E950BA0-A70C-41AE-A85F-AAD65003CFFF}" type="pres">
      <dgm:prSet presAssocID="{D51D9340-59DB-4561-8349-2789E04F0642}" presName="rootText" presStyleLbl="node3" presStyleIdx="0" presStyleCnt="1" custScaleX="51298" custScaleY="97022" custLinFactNeighborX="40234" custLinFactNeighborY="-739">
        <dgm:presLayoutVars>
          <dgm:chPref val="3"/>
        </dgm:presLayoutVars>
      </dgm:prSet>
      <dgm:spPr/>
      <dgm:t>
        <a:bodyPr/>
        <a:lstStyle/>
        <a:p>
          <a:endParaRPr lang="zh-TW" altLang="en-US"/>
        </a:p>
      </dgm:t>
    </dgm:pt>
    <dgm:pt modelId="{50052414-4AB3-4019-BADD-779C36891C7A}" type="pres">
      <dgm:prSet presAssocID="{D51D9340-59DB-4561-8349-2789E04F0642}" presName="rootConnector" presStyleLbl="node3" presStyleIdx="0" presStyleCnt="1"/>
      <dgm:spPr/>
      <dgm:t>
        <a:bodyPr/>
        <a:lstStyle/>
        <a:p>
          <a:endParaRPr lang="zh-TW" altLang="en-US"/>
        </a:p>
      </dgm:t>
    </dgm:pt>
    <dgm:pt modelId="{A7ABC127-E8FE-4A0A-816F-7DA59A8FABE5}" type="pres">
      <dgm:prSet presAssocID="{D51D9340-59DB-4561-8349-2789E04F0642}" presName="hierChild4" presStyleCnt="0"/>
      <dgm:spPr/>
    </dgm:pt>
    <dgm:pt modelId="{6F512469-FE25-461A-80F6-A50221F00D67}" type="pres">
      <dgm:prSet presAssocID="{D51D9340-59DB-4561-8349-2789E04F0642}" presName="hierChild5" presStyleCnt="0"/>
      <dgm:spPr/>
    </dgm:pt>
    <dgm:pt modelId="{99AD8341-B5E8-4ED5-9CFE-451518BF0407}" type="pres">
      <dgm:prSet presAssocID="{740B3CCA-31AE-4971-9E59-8493B1276EA2}" presName="hierChild5" presStyleCnt="0"/>
      <dgm:spPr/>
    </dgm:pt>
    <dgm:pt modelId="{FC414EAE-BB0D-4CDC-BCE0-D5EF78FC09E6}" type="pres">
      <dgm:prSet presAssocID="{9A15A9C5-8241-49E9-A844-15CC05379621}" presName="Name64" presStyleLbl="parChTrans1D2" presStyleIdx="1" presStyleCnt="2"/>
      <dgm:spPr/>
      <dgm:t>
        <a:bodyPr/>
        <a:lstStyle/>
        <a:p>
          <a:endParaRPr lang="zh-TW" altLang="en-US"/>
        </a:p>
      </dgm:t>
    </dgm:pt>
    <dgm:pt modelId="{1A6792AB-083D-4217-B437-19273DA4FF40}" type="pres">
      <dgm:prSet presAssocID="{A3920705-A84C-4B6B-808B-B9DEFC0F7953}" presName="hierRoot2" presStyleCnt="0">
        <dgm:presLayoutVars>
          <dgm:hierBranch val="init"/>
        </dgm:presLayoutVars>
      </dgm:prSet>
      <dgm:spPr/>
    </dgm:pt>
    <dgm:pt modelId="{00C08E3E-AC5E-476E-87CC-776DB02FFCD8}" type="pres">
      <dgm:prSet presAssocID="{A3920705-A84C-4B6B-808B-B9DEFC0F7953}" presName="rootComposite" presStyleCnt="0"/>
      <dgm:spPr/>
    </dgm:pt>
    <dgm:pt modelId="{D6802803-962B-4002-9DDA-399A5D3F17A3}" type="pres">
      <dgm:prSet presAssocID="{A3920705-A84C-4B6B-808B-B9DEFC0F7953}" presName="rootText" presStyleLbl="node2" presStyleIdx="1" presStyleCnt="2" custScaleX="49540" custLinFactNeighborX="16788" custLinFactNeighborY="-6519">
        <dgm:presLayoutVars>
          <dgm:chPref val="3"/>
        </dgm:presLayoutVars>
      </dgm:prSet>
      <dgm:spPr/>
      <dgm:t>
        <a:bodyPr/>
        <a:lstStyle/>
        <a:p>
          <a:endParaRPr lang="zh-TW" altLang="en-US"/>
        </a:p>
      </dgm:t>
    </dgm:pt>
    <dgm:pt modelId="{365E7961-4CA1-4A8F-BC06-2AB4D1EC196C}" type="pres">
      <dgm:prSet presAssocID="{A3920705-A84C-4B6B-808B-B9DEFC0F7953}" presName="rootConnector" presStyleLbl="node2" presStyleIdx="1" presStyleCnt="2"/>
      <dgm:spPr/>
      <dgm:t>
        <a:bodyPr/>
        <a:lstStyle/>
        <a:p>
          <a:endParaRPr lang="zh-TW" altLang="en-US"/>
        </a:p>
      </dgm:t>
    </dgm:pt>
    <dgm:pt modelId="{580B9318-66DA-4AD5-90D8-505A4F4689D1}" type="pres">
      <dgm:prSet presAssocID="{A3920705-A84C-4B6B-808B-B9DEFC0F7953}" presName="hierChild4" presStyleCnt="0"/>
      <dgm:spPr/>
    </dgm:pt>
    <dgm:pt modelId="{0155B7D5-9735-4A87-8849-DF137D1A2C39}" type="pres">
      <dgm:prSet presAssocID="{A3920705-A84C-4B6B-808B-B9DEFC0F7953}" presName="hierChild5" presStyleCnt="0"/>
      <dgm:spPr/>
    </dgm:pt>
    <dgm:pt modelId="{5B66A2D1-061F-4FCA-B275-94FA16D8E5AF}" type="pres">
      <dgm:prSet presAssocID="{30C796DD-C161-439C-8BA9-7A7F21829D1B}" presName="hierChild3" presStyleCnt="0"/>
      <dgm:spPr/>
    </dgm:pt>
  </dgm:ptLst>
  <dgm:cxnLst>
    <dgm:cxn modelId="{BF827DC5-98A7-4444-852B-08560D489E92}" type="presOf" srcId="{740B3CCA-31AE-4971-9E59-8493B1276EA2}" destId="{A6DF8F67-081D-42E8-8925-DA1F9FFDBABE}" srcOrd="1" destOrd="0" presId="urn:microsoft.com/office/officeart/2009/3/layout/HorizontalOrganizationChart"/>
    <dgm:cxn modelId="{0D2F0B40-38BA-43B9-87B3-CD554812712D}" srcId="{1F8DA4CA-6176-416D-B0EB-40FBF164ED0D}" destId="{30C796DD-C161-439C-8BA9-7A7F21829D1B}" srcOrd="0" destOrd="0" parTransId="{7BBA4E1B-15B7-4173-A24B-23C08C7979D7}" sibTransId="{5E68DFDA-7AE2-4CE4-BE2F-AC9A9703E41D}"/>
    <dgm:cxn modelId="{9BEB3CA3-D447-4BF3-B798-8801264E714D}" type="presOf" srcId="{A3920705-A84C-4B6B-808B-B9DEFC0F7953}" destId="{365E7961-4CA1-4A8F-BC06-2AB4D1EC196C}" srcOrd="1" destOrd="0" presId="urn:microsoft.com/office/officeart/2009/3/layout/HorizontalOrganizationChart"/>
    <dgm:cxn modelId="{1A00E708-EE03-467E-AFC7-6320BD400EE2}" type="presOf" srcId="{489259D2-F55D-42A7-8515-C8814B16090E}" destId="{8F54E507-A6C1-4674-944F-FBE7F38D81A6}" srcOrd="0" destOrd="0" presId="urn:microsoft.com/office/officeart/2009/3/layout/HorizontalOrganizationChart"/>
    <dgm:cxn modelId="{B7F896F5-404C-4D41-8DBD-FC149C59D22A}" type="presOf" srcId="{A3920705-A84C-4B6B-808B-B9DEFC0F7953}" destId="{D6802803-962B-4002-9DDA-399A5D3F17A3}" srcOrd="0" destOrd="0" presId="urn:microsoft.com/office/officeart/2009/3/layout/HorizontalOrganizationChart"/>
    <dgm:cxn modelId="{1A18C0C4-E063-43A3-8D3B-A3D261AF966B}" type="presOf" srcId="{2D7AF872-040A-44BD-B92D-946753E91C70}" destId="{4546F7FD-9ED7-4F16-B41E-72F2674C867D}" srcOrd="0" destOrd="0" presId="urn:microsoft.com/office/officeart/2009/3/layout/HorizontalOrganizationChart"/>
    <dgm:cxn modelId="{F79D64A6-0DFD-41E8-B6A6-C1CC552E0D8B}" srcId="{30C796DD-C161-439C-8BA9-7A7F21829D1B}" destId="{A3920705-A84C-4B6B-808B-B9DEFC0F7953}" srcOrd="1" destOrd="0" parTransId="{9A15A9C5-8241-49E9-A844-15CC05379621}" sibTransId="{7BF33D39-AC82-4324-A16A-1FE9C7300294}"/>
    <dgm:cxn modelId="{0A0E44F1-BAF1-4319-8C8E-14CEC83378EA}" type="presOf" srcId="{740B3CCA-31AE-4971-9E59-8493B1276EA2}" destId="{6D4E0134-5005-41DB-AC5C-2DEC163C57BE}" srcOrd="0" destOrd="0" presId="urn:microsoft.com/office/officeart/2009/3/layout/HorizontalOrganizationChart"/>
    <dgm:cxn modelId="{BCA93952-70FB-4D83-96D1-6A5BC992A24A}" type="presOf" srcId="{30C796DD-C161-439C-8BA9-7A7F21829D1B}" destId="{462AC078-CD40-4385-931A-09AA4CE3557D}" srcOrd="0" destOrd="0" presId="urn:microsoft.com/office/officeart/2009/3/layout/HorizontalOrganizationChart"/>
    <dgm:cxn modelId="{6F5BB5A5-0453-4501-83DF-2439F6238B4A}" type="presOf" srcId="{D51D9340-59DB-4561-8349-2789E04F0642}" destId="{9E950BA0-A70C-41AE-A85F-AAD65003CFFF}" srcOrd="0" destOrd="0" presId="urn:microsoft.com/office/officeart/2009/3/layout/HorizontalOrganizationChart"/>
    <dgm:cxn modelId="{D7B6FD89-4B13-4A92-9C77-4DF8FC0A34C8}" srcId="{30C796DD-C161-439C-8BA9-7A7F21829D1B}" destId="{740B3CCA-31AE-4971-9E59-8493B1276EA2}" srcOrd="0" destOrd="0" parTransId="{489259D2-F55D-42A7-8515-C8814B16090E}" sibTransId="{84B7D9AC-664A-4102-AE2D-7AEC3802D747}"/>
    <dgm:cxn modelId="{120AA7E9-17CC-4A26-BFB6-EFA4C1780A29}" srcId="{740B3CCA-31AE-4971-9E59-8493B1276EA2}" destId="{D51D9340-59DB-4561-8349-2789E04F0642}" srcOrd="0" destOrd="0" parTransId="{2D7AF872-040A-44BD-B92D-946753E91C70}" sibTransId="{554568BD-0963-4659-B799-4E44582F974A}"/>
    <dgm:cxn modelId="{D1930A70-A5D1-4A7E-B01F-938807EE88D0}" type="presOf" srcId="{30C796DD-C161-439C-8BA9-7A7F21829D1B}" destId="{533519F1-7FDB-4BE0-866A-6AE4284E48A9}" srcOrd="1" destOrd="0" presId="urn:microsoft.com/office/officeart/2009/3/layout/HorizontalOrganizationChart"/>
    <dgm:cxn modelId="{26217328-C9FE-4D25-8C55-E5876F8C35C2}" type="presOf" srcId="{D51D9340-59DB-4561-8349-2789E04F0642}" destId="{50052414-4AB3-4019-BADD-779C36891C7A}" srcOrd="1" destOrd="0" presId="urn:microsoft.com/office/officeart/2009/3/layout/HorizontalOrganizationChart"/>
    <dgm:cxn modelId="{D692E28E-E449-41BB-9F2B-7E42BA614368}" type="presOf" srcId="{1F8DA4CA-6176-416D-B0EB-40FBF164ED0D}" destId="{8EB35B80-73F6-464B-90EB-6DBC99707B8E}" srcOrd="0" destOrd="0" presId="urn:microsoft.com/office/officeart/2009/3/layout/HorizontalOrganizationChart"/>
    <dgm:cxn modelId="{FE132D1F-2D48-4F2D-B14C-FE594BFEE048}" type="presOf" srcId="{9A15A9C5-8241-49E9-A844-15CC05379621}" destId="{FC414EAE-BB0D-4CDC-BCE0-D5EF78FC09E6}" srcOrd="0" destOrd="0" presId="urn:microsoft.com/office/officeart/2009/3/layout/HorizontalOrganizationChart"/>
    <dgm:cxn modelId="{6B800D5C-5A6D-4A90-B538-CA2343E5640F}" type="presParOf" srcId="{8EB35B80-73F6-464B-90EB-6DBC99707B8E}" destId="{46F9D9B3-081A-439F-ACE1-2EF957B5EEE9}" srcOrd="0" destOrd="0" presId="urn:microsoft.com/office/officeart/2009/3/layout/HorizontalOrganizationChart"/>
    <dgm:cxn modelId="{653E5D4F-5D91-41F4-AE92-8094C72C5553}" type="presParOf" srcId="{46F9D9B3-081A-439F-ACE1-2EF957B5EEE9}" destId="{76ADC23C-1BEF-47E1-9E82-5885A6B02632}" srcOrd="0" destOrd="0" presId="urn:microsoft.com/office/officeart/2009/3/layout/HorizontalOrganizationChart"/>
    <dgm:cxn modelId="{3E3507CA-A050-4E10-B470-16A64511F67C}" type="presParOf" srcId="{76ADC23C-1BEF-47E1-9E82-5885A6B02632}" destId="{462AC078-CD40-4385-931A-09AA4CE3557D}" srcOrd="0" destOrd="0" presId="urn:microsoft.com/office/officeart/2009/3/layout/HorizontalOrganizationChart"/>
    <dgm:cxn modelId="{BCAAD479-8B3B-4CC8-BF3D-7C0648AC1692}" type="presParOf" srcId="{76ADC23C-1BEF-47E1-9E82-5885A6B02632}" destId="{533519F1-7FDB-4BE0-866A-6AE4284E48A9}" srcOrd="1" destOrd="0" presId="urn:microsoft.com/office/officeart/2009/3/layout/HorizontalOrganizationChart"/>
    <dgm:cxn modelId="{48C5CEAB-164F-4369-B08D-B7AB96BC0AA9}" type="presParOf" srcId="{46F9D9B3-081A-439F-ACE1-2EF957B5EEE9}" destId="{D8EE9D23-F3BB-4006-BFE6-026DBBC5A284}" srcOrd="1" destOrd="0" presId="urn:microsoft.com/office/officeart/2009/3/layout/HorizontalOrganizationChart"/>
    <dgm:cxn modelId="{0A85C3F6-9E4D-49B3-80DD-0EBD5135A43F}" type="presParOf" srcId="{D8EE9D23-F3BB-4006-BFE6-026DBBC5A284}" destId="{8F54E507-A6C1-4674-944F-FBE7F38D81A6}" srcOrd="0" destOrd="0" presId="urn:microsoft.com/office/officeart/2009/3/layout/HorizontalOrganizationChart"/>
    <dgm:cxn modelId="{69271125-D067-42B0-A634-86FE6DBD5927}" type="presParOf" srcId="{D8EE9D23-F3BB-4006-BFE6-026DBBC5A284}" destId="{506926B5-B4F0-4841-AC8F-E62F8418DEB0}" srcOrd="1" destOrd="0" presId="urn:microsoft.com/office/officeart/2009/3/layout/HorizontalOrganizationChart"/>
    <dgm:cxn modelId="{625BCDB4-B7FD-48CC-BCA7-01CDA06776CD}" type="presParOf" srcId="{506926B5-B4F0-4841-AC8F-E62F8418DEB0}" destId="{09C46950-B6EC-4292-9495-2D8DDD9F4950}" srcOrd="0" destOrd="0" presId="urn:microsoft.com/office/officeart/2009/3/layout/HorizontalOrganizationChart"/>
    <dgm:cxn modelId="{CF2B5650-1AEF-4DDC-AB4F-919B3662CB6C}" type="presParOf" srcId="{09C46950-B6EC-4292-9495-2D8DDD9F4950}" destId="{6D4E0134-5005-41DB-AC5C-2DEC163C57BE}" srcOrd="0" destOrd="0" presId="urn:microsoft.com/office/officeart/2009/3/layout/HorizontalOrganizationChart"/>
    <dgm:cxn modelId="{387D00DA-180B-41BE-A094-33E5E11D9D1E}" type="presParOf" srcId="{09C46950-B6EC-4292-9495-2D8DDD9F4950}" destId="{A6DF8F67-081D-42E8-8925-DA1F9FFDBABE}" srcOrd="1" destOrd="0" presId="urn:microsoft.com/office/officeart/2009/3/layout/HorizontalOrganizationChart"/>
    <dgm:cxn modelId="{B4A6AD6B-B0BD-4532-8F3F-2A8838532F55}" type="presParOf" srcId="{506926B5-B4F0-4841-AC8F-E62F8418DEB0}" destId="{F1642FDB-0616-49DD-BEB2-D573383E5F58}" srcOrd="1" destOrd="0" presId="urn:microsoft.com/office/officeart/2009/3/layout/HorizontalOrganizationChart"/>
    <dgm:cxn modelId="{FA820E9D-401C-4736-8DE4-76DED3A03917}" type="presParOf" srcId="{F1642FDB-0616-49DD-BEB2-D573383E5F58}" destId="{4546F7FD-9ED7-4F16-B41E-72F2674C867D}" srcOrd="0" destOrd="0" presId="urn:microsoft.com/office/officeart/2009/3/layout/HorizontalOrganizationChart"/>
    <dgm:cxn modelId="{A289DD2C-A5CF-4AE8-9C47-89B62C992DCE}" type="presParOf" srcId="{F1642FDB-0616-49DD-BEB2-D573383E5F58}" destId="{46BCDDB1-EA57-4808-90CA-2BDE1BFF6DC5}" srcOrd="1" destOrd="0" presId="urn:microsoft.com/office/officeart/2009/3/layout/HorizontalOrganizationChart"/>
    <dgm:cxn modelId="{0561D5A7-EF0E-4C75-BA88-92BF13A29146}" type="presParOf" srcId="{46BCDDB1-EA57-4808-90CA-2BDE1BFF6DC5}" destId="{AFBD5F23-8852-4967-82ED-0CF2E6ACAE44}" srcOrd="0" destOrd="0" presId="urn:microsoft.com/office/officeart/2009/3/layout/HorizontalOrganizationChart"/>
    <dgm:cxn modelId="{220E5888-178B-4D64-AAF9-927A164D15C3}" type="presParOf" srcId="{AFBD5F23-8852-4967-82ED-0CF2E6ACAE44}" destId="{9E950BA0-A70C-41AE-A85F-AAD65003CFFF}" srcOrd="0" destOrd="0" presId="urn:microsoft.com/office/officeart/2009/3/layout/HorizontalOrganizationChart"/>
    <dgm:cxn modelId="{0969E7F8-5630-4127-9723-F88D16A41FDA}" type="presParOf" srcId="{AFBD5F23-8852-4967-82ED-0CF2E6ACAE44}" destId="{50052414-4AB3-4019-BADD-779C36891C7A}" srcOrd="1" destOrd="0" presId="urn:microsoft.com/office/officeart/2009/3/layout/HorizontalOrganizationChart"/>
    <dgm:cxn modelId="{DACC9C3A-63F0-409E-A1A9-49283D72AB00}" type="presParOf" srcId="{46BCDDB1-EA57-4808-90CA-2BDE1BFF6DC5}" destId="{A7ABC127-E8FE-4A0A-816F-7DA59A8FABE5}" srcOrd="1" destOrd="0" presId="urn:microsoft.com/office/officeart/2009/3/layout/HorizontalOrganizationChart"/>
    <dgm:cxn modelId="{5E85D51A-242A-46D7-BE2B-D072D055CE68}" type="presParOf" srcId="{46BCDDB1-EA57-4808-90CA-2BDE1BFF6DC5}" destId="{6F512469-FE25-461A-80F6-A50221F00D67}" srcOrd="2" destOrd="0" presId="urn:microsoft.com/office/officeart/2009/3/layout/HorizontalOrganizationChart"/>
    <dgm:cxn modelId="{997EA85A-08BA-46B0-BF9D-F68DC8F6E65A}" type="presParOf" srcId="{506926B5-B4F0-4841-AC8F-E62F8418DEB0}" destId="{99AD8341-B5E8-4ED5-9CFE-451518BF0407}" srcOrd="2" destOrd="0" presId="urn:microsoft.com/office/officeart/2009/3/layout/HorizontalOrganizationChart"/>
    <dgm:cxn modelId="{63849C53-7A12-4CAA-82FE-CAC6667D1930}" type="presParOf" srcId="{D8EE9D23-F3BB-4006-BFE6-026DBBC5A284}" destId="{FC414EAE-BB0D-4CDC-BCE0-D5EF78FC09E6}" srcOrd="2" destOrd="0" presId="urn:microsoft.com/office/officeart/2009/3/layout/HorizontalOrganizationChart"/>
    <dgm:cxn modelId="{C80120EF-67EB-4D17-A7F5-5ADC200BE0D4}" type="presParOf" srcId="{D8EE9D23-F3BB-4006-BFE6-026DBBC5A284}" destId="{1A6792AB-083D-4217-B437-19273DA4FF40}" srcOrd="3" destOrd="0" presId="urn:microsoft.com/office/officeart/2009/3/layout/HorizontalOrganizationChart"/>
    <dgm:cxn modelId="{0611FAF5-D1DD-41F7-9A44-B664EE1F69C3}" type="presParOf" srcId="{1A6792AB-083D-4217-B437-19273DA4FF40}" destId="{00C08E3E-AC5E-476E-87CC-776DB02FFCD8}" srcOrd="0" destOrd="0" presId="urn:microsoft.com/office/officeart/2009/3/layout/HorizontalOrganizationChart"/>
    <dgm:cxn modelId="{9BE2869D-1003-46DB-93A1-8CF7C113485F}" type="presParOf" srcId="{00C08E3E-AC5E-476E-87CC-776DB02FFCD8}" destId="{D6802803-962B-4002-9DDA-399A5D3F17A3}" srcOrd="0" destOrd="0" presId="urn:microsoft.com/office/officeart/2009/3/layout/HorizontalOrganizationChart"/>
    <dgm:cxn modelId="{D583A861-FFBA-44A5-9C8C-5C1CC0638161}" type="presParOf" srcId="{00C08E3E-AC5E-476E-87CC-776DB02FFCD8}" destId="{365E7961-4CA1-4A8F-BC06-2AB4D1EC196C}" srcOrd="1" destOrd="0" presId="urn:microsoft.com/office/officeart/2009/3/layout/HorizontalOrganizationChart"/>
    <dgm:cxn modelId="{87DCB6D0-303B-4D1A-AF14-0712D46ED954}" type="presParOf" srcId="{1A6792AB-083D-4217-B437-19273DA4FF40}" destId="{580B9318-66DA-4AD5-90D8-505A4F4689D1}" srcOrd="1" destOrd="0" presId="urn:microsoft.com/office/officeart/2009/3/layout/HorizontalOrganizationChart"/>
    <dgm:cxn modelId="{BBC956C5-C42B-4F50-BFC9-00C2A46D61CE}" type="presParOf" srcId="{1A6792AB-083D-4217-B437-19273DA4FF40}" destId="{0155B7D5-9735-4A87-8849-DF137D1A2C39}" srcOrd="2" destOrd="0" presId="urn:microsoft.com/office/officeart/2009/3/layout/HorizontalOrganizationChart"/>
    <dgm:cxn modelId="{7BFF328A-B8C8-4609-AE9F-2D17521D60DD}" type="presParOf" srcId="{46F9D9B3-081A-439F-ACE1-2EF957B5EEE9}" destId="{5B66A2D1-061F-4FCA-B275-94FA16D8E5AF}" srcOrd="2" destOrd="0" presId="urn:microsoft.com/office/officeart/2009/3/layout/HorizontalOrganizationChar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C00A5D3E-473F-4C40-8124-59C0A12B4EA1}" type="doc">
      <dgm:prSet loTypeId="urn:microsoft.com/office/officeart/2008/layout/HorizontalMultiLevelHierarchy" loCatId="hierarchy" qsTypeId="urn:microsoft.com/office/officeart/2005/8/quickstyle/simple1" qsCatId="simple" csTypeId="urn:microsoft.com/office/officeart/2005/8/colors/accent1_2" csCatId="accent1" phldr="1"/>
      <dgm:spPr/>
      <dgm:t>
        <a:bodyPr/>
        <a:lstStyle/>
        <a:p>
          <a:endParaRPr lang="zh-TW" altLang="en-US"/>
        </a:p>
      </dgm:t>
    </dgm:pt>
    <dgm:pt modelId="{15A53BAD-832A-476E-A1C3-CDC9F777541D}">
      <dgm:prSet phldrT="[文字]" custT="1"/>
      <dgm:spPr>
        <a:solidFill>
          <a:srgbClr val="0070C0"/>
        </a:solidFill>
      </dgm:spPr>
      <dgm:t>
        <a:bodyPr vert="vert"/>
        <a:lstStyle/>
        <a:p>
          <a:r>
            <a:rPr lang="en-US" altLang="zh-TW" sz="3000" dirty="0">
              <a:latin typeface="標楷體" panose="03000509000000000000" pitchFamily="65" charset="-120"/>
              <a:ea typeface="標楷體" panose="03000509000000000000" pitchFamily="65" charset="-120"/>
            </a:rPr>
            <a:t>475</a:t>
          </a:r>
          <a:r>
            <a:rPr lang="zh-TW" altLang="en-US" sz="3000" dirty="0">
              <a:latin typeface="標楷體" panose="03000509000000000000" pitchFamily="65" charset="-120"/>
              <a:ea typeface="標楷體" panose="03000509000000000000" pitchFamily="65" charset="-120"/>
            </a:rPr>
            <a:t>薪點</a:t>
          </a:r>
        </a:p>
      </dgm:t>
    </dgm:pt>
    <dgm:pt modelId="{3F8C5391-BE6F-476D-8DDF-49956A62C6FD}" type="parTrans" cxnId="{90FCE620-EF93-4BCE-B71B-CEAF9355D4FD}">
      <dgm:prSet/>
      <dgm:spPr/>
      <dgm:t>
        <a:bodyPr/>
        <a:lstStyle/>
        <a:p>
          <a:endParaRPr lang="zh-TW" altLang="en-US"/>
        </a:p>
      </dgm:t>
    </dgm:pt>
    <dgm:pt modelId="{C370E7E2-172D-4ECA-A856-1F8D988D406F}" type="sibTrans" cxnId="{90FCE620-EF93-4BCE-B71B-CEAF9355D4FD}">
      <dgm:prSet/>
      <dgm:spPr/>
      <dgm:t>
        <a:bodyPr/>
        <a:lstStyle/>
        <a:p>
          <a:endParaRPr lang="zh-TW" altLang="en-US"/>
        </a:p>
      </dgm:t>
    </dgm:pt>
    <dgm:pt modelId="{4424B413-1A4C-4735-93E4-BE608E07C476}">
      <dgm:prSet phldrT="[文字]" custT="1"/>
      <dgm:spPr>
        <a:solidFill>
          <a:srgbClr val="0070C0"/>
        </a:solidFill>
      </dgm:spPr>
      <dgm:t>
        <a:bodyPr/>
        <a:lstStyle/>
        <a:p>
          <a:r>
            <a:rPr lang="en-US" altLang="zh-TW" sz="3000" dirty="0">
              <a:latin typeface="標楷體" panose="03000509000000000000" pitchFamily="65" charset="-120"/>
              <a:ea typeface="標楷體" panose="03000509000000000000" pitchFamily="65" charset="-120"/>
            </a:rPr>
            <a:t>525</a:t>
          </a:r>
          <a:r>
            <a:rPr lang="zh-TW" altLang="en-US" sz="3000" dirty="0">
              <a:latin typeface="標楷體" panose="03000509000000000000" pitchFamily="65" charset="-120"/>
              <a:ea typeface="標楷體" panose="03000509000000000000" pitchFamily="65" charset="-120"/>
            </a:rPr>
            <a:t>薪點</a:t>
          </a:r>
        </a:p>
      </dgm:t>
    </dgm:pt>
    <dgm:pt modelId="{84783AE7-9B60-4B5C-96AF-B17CEEC79283}" type="parTrans" cxnId="{9F153BCF-1AA0-4A14-84D5-C85EC52A2594}">
      <dgm:prSet/>
      <dgm:spPr>
        <a:ln>
          <a:solidFill>
            <a:srgbClr val="0070C0"/>
          </a:solidFill>
        </a:ln>
      </dgm:spPr>
      <dgm:t>
        <a:bodyPr/>
        <a:lstStyle/>
        <a:p>
          <a:endParaRPr lang="zh-TW" altLang="en-US"/>
        </a:p>
      </dgm:t>
    </dgm:pt>
    <dgm:pt modelId="{84F60DD5-8751-4262-9098-EFDFF5E74B49}" type="sibTrans" cxnId="{9F153BCF-1AA0-4A14-84D5-C85EC52A2594}">
      <dgm:prSet/>
      <dgm:spPr/>
      <dgm:t>
        <a:bodyPr/>
        <a:lstStyle/>
        <a:p>
          <a:endParaRPr lang="zh-TW" altLang="en-US"/>
        </a:p>
      </dgm:t>
    </dgm:pt>
    <dgm:pt modelId="{103265A1-C94A-4142-B103-F2B34E0985B3}">
      <dgm:prSet phldrT="[文字]" custT="1"/>
      <dgm:spPr>
        <a:solidFill>
          <a:srgbClr val="0070C0"/>
        </a:solidFill>
      </dgm:spPr>
      <dgm:t>
        <a:bodyPr/>
        <a:lstStyle/>
        <a:p>
          <a:r>
            <a:rPr lang="en-US" altLang="zh-TW" sz="3000" dirty="0">
              <a:latin typeface="標楷體" panose="03000509000000000000" pitchFamily="65" charset="-120"/>
              <a:ea typeface="標楷體" panose="03000509000000000000" pitchFamily="65" charset="-120"/>
            </a:rPr>
            <a:t>525</a:t>
          </a:r>
          <a:r>
            <a:rPr lang="zh-TW" altLang="en-US" sz="3000" dirty="0">
              <a:latin typeface="標楷體" panose="03000509000000000000" pitchFamily="65" charset="-120"/>
              <a:ea typeface="標楷體" panose="03000509000000000000" pitchFamily="65" charset="-120"/>
            </a:rPr>
            <a:t>薪點</a:t>
          </a:r>
        </a:p>
      </dgm:t>
    </dgm:pt>
    <dgm:pt modelId="{23A512D4-C832-4A00-9427-B6BF0A20BF7A}" type="parTrans" cxnId="{FFA81AAC-DD69-4BD1-A137-D02E5DB6BFDC}">
      <dgm:prSet/>
      <dgm:spPr>
        <a:ln>
          <a:solidFill>
            <a:srgbClr val="0070C0"/>
          </a:solidFill>
        </a:ln>
      </dgm:spPr>
      <dgm:t>
        <a:bodyPr/>
        <a:lstStyle/>
        <a:p>
          <a:endParaRPr lang="zh-TW" altLang="en-US"/>
        </a:p>
      </dgm:t>
    </dgm:pt>
    <dgm:pt modelId="{5E35261E-F230-437F-A1B1-AD8442A9D12B}" type="sibTrans" cxnId="{FFA81AAC-DD69-4BD1-A137-D02E5DB6BFDC}">
      <dgm:prSet/>
      <dgm:spPr/>
      <dgm:t>
        <a:bodyPr/>
        <a:lstStyle/>
        <a:p>
          <a:endParaRPr lang="zh-TW" altLang="en-US"/>
        </a:p>
      </dgm:t>
    </dgm:pt>
    <dgm:pt modelId="{C71417DE-84EB-4BC6-B941-6D30DE83C51A}">
      <dgm:prSet custT="1"/>
      <dgm:spPr>
        <a:solidFill>
          <a:srgbClr val="0070C0"/>
        </a:solidFill>
      </dgm:spPr>
      <dgm:t>
        <a:bodyPr/>
        <a:lstStyle/>
        <a:p>
          <a:r>
            <a:rPr lang="en-US" altLang="zh-TW" sz="3000" dirty="0">
              <a:latin typeface="標楷體" panose="03000509000000000000" pitchFamily="65" charset="-120"/>
              <a:ea typeface="標楷體" panose="03000509000000000000" pitchFamily="65" charset="-120"/>
            </a:rPr>
            <a:t>550</a:t>
          </a:r>
          <a:r>
            <a:rPr lang="zh-TW" altLang="en-US" sz="3000" dirty="0">
              <a:latin typeface="標楷體" panose="03000509000000000000" pitchFamily="65" charset="-120"/>
              <a:ea typeface="標楷體" panose="03000509000000000000" pitchFamily="65" charset="-120"/>
            </a:rPr>
            <a:t>薪點</a:t>
          </a:r>
        </a:p>
      </dgm:t>
    </dgm:pt>
    <dgm:pt modelId="{8B78647C-6245-448E-A1D4-43115519FD00}" type="parTrans" cxnId="{0CA063B5-0531-4499-8FC3-4A14DD3D7D50}">
      <dgm:prSet/>
      <dgm:spPr>
        <a:ln>
          <a:solidFill>
            <a:srgbClr val="0070C0"/>
          </a:solidFill>
        </a:ln>
      </dgm:spPr>
      <dgm:t>
        <a:bodyPr/>
        <a:lstStyle/>
        <a:p>
          <a:endParaRPr lang="zh-TW" altLang="en-US"/>
        </a:p>
      </dgm:t>
    </dgm:pt>
    <dgm:pt modelId="{F48AEDAB-AB24-4B05-A442-C93969DFF44E}" type="sibTrans" cxnId="{0CA063B5-0531-4499-8FC3-4A14DD3D7D50}">
      <dgm:prSet/>
      <dgm:spPr/>
      <dgm:t>
        <a:bodyPr/>
        <a:lstStyle/>
        <a:p>
          <a:endParaRPr lang="zh-TW" altLang="en-US"/>
        </a:p>
      </dgm:t>
    </dgm:pt>
    <dgm:pt modelId="{49F20AD6-4995-4C68-BF8C-FC77D0A40F85}" type="pres">
      <dgm:prSet presAssocID="{C00A5D3E-473F-4C40-8124-59C0A12B4EA1}" presName="Name0" presStyleCnt="0">
        <dgm:presLayoutVars>
          <dgm:chPref val="1"/>
          <dgm:dir/>
          <dgm:animOne val="branch"/>
          <dgm:animLvl val="lvl"/>
          <dgm:resizeHandles val="exact"/>
        </dgm:presLayoutVars>
      </dgm:prSet>
      <dgm:spPr/>
      <dgm:t>
        <a:bodyPr/>
        <a:lstStyle/>
        <a:p>
          <a:endParaRPr lang="zh-TW" altLang="en-US"/>
        </a:p>
      </dgm:t>
    </dgm:pt>
    <dgm:pt modelId="{234EF734-E46D-40ED-928B-05DCCF9EFD7D}" type="pres">
      <dgm:prSet presAssocID="{15A53BAD-832A-476E-A1C3-CDC9F777541D}" presName="root1" presStyleCnt="0"/>
      <dgm:spPr/>
    </dgm:pt>
    <dgm:pt modelId="{0B30FFD2-46F8-4E77-8DE6-6BC0B033D26F}" type="pres">
      <dgm:prSet presAssocID="{15A53BAD-832A-476E-A1C3-CDC9F777541D}" presName="LevelOneTextNode" presStyleLbl="node0" presStyleIdx="0" presStyleCnt="1" custScaleX="427955" custScaleY="36392" custLinFactX="-126378" custLinFactNeighborX="-200000" custLinFactNeighborY="-1870">
        <dgm:presLayoutVars>
          <dgm:chPref val="3"/>
        </dgm:presLayoutVars>
      </dgm:prSet>
      <dgm:spPr/>
      <dgm:t>
        <a:bodyPr/>
        <a:lstStyle/>
        <a:p>
          <a:endParaRPr lang="zh-TW" altLang="en-US"/>
        </a:p>
      </dgm:t>
    </dgm:pt>
    <dgm:pt modelId="{35CAE538-71E0-44CA-A148-C277281193D4}" type="pres">
      <dgm:prSet presAssocID="{15A53BAD-832A-476E-A1C3-CDC9F777541D}" presName="level2hierChild" presStyleCnt="0"/>
      <dgm:spPr/>
    </dgm:pt>
    <dgm:pt modelId="{9B33B122-43A4-4176-BC48-5D50FBA2D1EC}" type="pres">
      <dgm:prSet presAssocID="{84783AE7-9B60-4B5C-96AF-B17CEEC79283}" presName="conn2-1" presStyleLbl="parChTrans1D2" presStyleIdx="0" presStyleCnt="2"/>
      <dgm:spPr/>
      <dgm:t>
        <a:bodyPr/>
        <a:lstStyle/>
        <a:p>
          <a:endParaRPr lang="zh-TW" altLang="en-US"/>
        </a:p>
      </dgm:t>
    </dgm:pt>
    <dgm:pt modelId="{D87BC7FC-3C3C-4769-91C6-3DA0BCC58696}" type="pres">
      <dgm:prSet presAssocID="{84783AE7-9B60-4B5C-96AF-B17CEEC79283}" presName="connTx" presStyleLbl="parChTrans1D2" presStyleIdx="0" presStyleCnt="2"/>
      <dgm:spPr/>
      <dgm:t>
        <a:bodyPr/>
        <a:lstStyle/>
        <a:p>
          <a:endParaRPr lang="zh-TW" altLang="en-US"/>
        </a:p>
      </dgm:t>
    </dgm:pt>
    <dgm:pt modelId="{245BD1F8-E7E0-4A5A-84D3-7324B84AD3DB}" type="pres">
      <dgm:prSet presAssocID="{4424B413-1A4C-4735-93E4-BE608E07C476}" presName="root2" presStyleCnt="0"/>
      <dgm:spPr/>
    </dgm:pt>
    <dgm:pt modelId="{FAD1B7A5-8643-40C5-A63D-937F1B1592C8}" type="pres">
      <dgm:prSet presAssocID="{4424B413-1A4C-4735-93E4-BE608E07C476}" presName="LevelTwoTextNode" presStyleLbl="node2" presStyleIdx="0" presStyleCnt="2" custScaleX="116731" custScaleY="165803">
        <dgm:presLayoutVars>
          <dgm:chPref val="3"/>
        </dgm:presLayoutVars>
      </dgm:prSet>
      <dgm:spPr/>
      <dgm:t>
        <a:bodyPr/>
        <a:lstStyle/>
        <a:p>
          <a:endParaRPr lang="zh-TW" altLang="en-US"/>
        </a:p>
      </dgm:t>
    </dgm:pt>
    <dgm:pt modelId="{E135CF1F-89B2-4431-B461-538736AB4E0F}" type="pres">
      <dgm:prSet presAssocID="{4424B413-1A4C-4735-93E4-BE608E07C476}" presName="level3hierChild" presStyleCnt="0"/>
      <dgm:spPr/>
    </dgm:pt>
    <dgm:pt modelId="{31C7DE16-5103-4225-8028-E8A8AD85FF01}" type="pres">
      <dgm:prSet presAssocID="{8B78647C-6245-448E-A1D4-43115519FD00}" presName="conn2-1" presStyleLbl="parChTrans1D3" presStyleIdx="0" presStyleCnt="1"/>
      <dgm:spPr/>
      <dgm:t>
        <a:bodyPr/>
        <a:lstStyle/>
        <a:p>
          <a:endParaRPr lang="zh-TW" altLang="en-US"/>
        </a:p>
      </dgm:t>
    </dgm:pt>
    <dgm:pt modelId="{04621AF7-1925-4719-AFAD-B9CC471BBF3B}" type="pres">
      <dgm:prSet presAssocID="{8B78647C-6245-448E-A1D4-43115519FD00}" presName="connTx" presStyleLbl="parChTrans1D3" presStyleIdx="0" presStyleCnt="1"/>
      <dgm:spPr/>
      <dgm:t>
        <a:bodyPr/>
        <a:lstStyle/>
        <a:p>
          <a:endParaRPr lang="zh-TW" altLang="en-US"/>
        </a:p>
      </dgm:t>
    </dgm:pt>
    <dgm:pt modelId="{845B2C0D-31E1-42BF-8339-B7A73E4892C6}" type="pres">
      <dgm:prSet presAssocID="{C71417DE-84EB-4BC6-B941-6D30DE83C51A}" presName="root2" presStyleCnt="0"/>
      <dgm:spPr/>
    </dgm:pt>
    <dgm:pt modelId="{E0BCC1EC-8639-44EB-A1C0-40E1318EE24D}" type="pres">
      <dgm:prSet presAssocID="{C71417DE-84EB-4BC6-B941-6D30DE83C51A}" presName="LevelTwoTextNode" presStyleLbl="node3" presStyleIdx="0" presStyleCnt="1" custScaleX="116571" custScaleY="145356" custLinFactNeighborX="77587" custLinFactNeighborY="-281">
        <dgm:presLayoutVars>
          <dgm:chPref val="3"/>
        </dgm:presLayoutVars>
      </dgm:prSet>
      <dgm:spPr/>
      <dgm:t>
        <a:bodyPr/>
        <a:lstStyle/>
        <a:p>
          <a:endParaRPr lang="zh-TW" altLang="en-US"/>
        </a:p>
      </dgm:t>
    </dgm:pt>
    <dgm:pt modelId="{036034BD-970E-4829-92C5-393E0416F594}" type="pres">
      <dgm:prSet presAssocID="{C71417DE-84EB-4BC6-B941-6D30DE83C51A}" presName="level3hierChild" presStyleCnt="0"/>
      <dgm:spPr/>
    </dgm:pt>
    <dgm:pt modelId="{F609AEC1-BC96-428A-B21D-9308DFC87E5B}" type="pres">
      <dgm:prSet presAssocID="{23A512D4-C832-4A00-9427-B6BF0A20BF7A}" presName="conn2-1" presStyleLbl="parChTrans1D2" presStyleIdx="1" presStyleCnt="2"/>
      <dgm:spPr/>
      <dgm:t>
        <a:bodyPr/>
        <a:lstStyle/>
        <a:p>
          <a:endParaRPr lang="zh-TW" altLang="en-US"/>
        </a:p>
      </dgm:t>
    </dgm:pt>
    <dgm:pt modelId="{2241DBD8-7E34-494C-8E8D-78FF3F492426}" type="pres">
      <dgm:prSet presAssocID="{23A512D4-C832-4A00-9427-B6BF0A20BF7A}" presName="connTx" presStyleLbl="parChTrans1D2" presStyleIdx="1" presStyleCnt="2"/>
      <dgm:spPr/>
      <dgm:t>
        <a:bodyPr/>
        <a:lstStyle/>
        <a:p>
          <a:endParaRPr lang="zh-TW" altLang="en-US"/>
        </a:p>
      </dgm:t>
    </dgm:pt>
    <dgm:pt modelId="{44101727-E59D-4EDE-A184-E004E11D1E13}" type="pres">
      <dgm:prSet presAssocID="{103265A1-C94A-4142-B103-F2B34E0985B3}" presName="root2" presStyleCnt="0"/>
      <dgm:spPr/>
    </dgm:pt>
    <dgm:pt modelId="{31D9BC30-429B-4F4C-A098-1ED0B999219A}" type="pres">
      <dgm:prSet presAssocID="{103265A1-C94A-4142-B103-F2B34E0985B3}" presName="LevelTwoTextNode" presStyleLbl="node2" presStyleIdx="1" presStyleCnt="2" custScaleX="111133" custScaleY="168179" custLinFactNeighborX="3245" custLinFactNeighborY="66187">
        <dgm:presLayoutVars>
          <dgm:chPref val="3"/>
        </dgm:presLayoutVars>
      </dgm:prSet>
      <dgm:spPr/>
      <dgm:t>
        <a:bodyPr/>
        <a:lstStyle/>
        <a:p>
          <a:endParaRPr lang="zh-TW" altLang="en-US"/>
        </a:p>
      </dgm:t>
    </dgm:pt>
    <dgm:pt modelId="{38A4DF40-BD39-47E8-81C5-AA3DEDCB897C}" type="pres">
      <dgm:prSet presAssocID="{103265A1-C94A-4142-B103-F2B34E0985B3}" presName="level3hierChild" presStyleCnt="0"/>
      <dgm:spPr/>
    </dgm:pt>
  </dgm:ptLst>
  <dgm:cxnLst>
    <dgm:cxn modelId="{CB500215-8C6F-4808-B203-50368BBB011E}" type="presOf" srcId="{8B78647C-6245-448E-A1D4-43115519FD00}" destId="{31C7DE16-5103-4225-8028-E8A8AD85FF01}" srcOrd="0" destOrd="0" presId="urn:microsoft.com/office/officeart/2008/layout/HorizontalMultiLevelHierarchy"/>
    <dgm:cxn modelId="{88995C98-7775-4839-BBB5-5056F3B9334E}" type="presOf" srcId="{103265A1-C94A-4142-B103-F2B34E0985B3}" destId="{31D9BC30-429B-4F4C-A098-1ED0B999219A}" srcOrd="0" destOrd="0" presId="urn:microsoft.com/office/officeart/2008/layout/HorizontalMultiLevelHierarchy"/>
    <dgm:cxn modelId="{0CA063B5-0531-4499-8FC3-4A14DD3D7D50}" srcId="{4424B413-1A4C-4735-93E4-BE608E07C476}" destId="{C71417DE-84EB-4BC6-B941-6D30DE83C51A}" srcOrd="0" destOrd="0" parTransId="{8B78647C-6245-448E-A1D4-43115519FD00}" sibTransId="{F48AEDAB-AB24-4B05-A442-C93969DFF44E}"/>
    <dgm:cxn modelId="{8D100083-A5C0-4416-BCF3-4D2EC5F6976C}" type="presOf" srcId="{84783AE7-9B60-4B5C-96AF-B17CEEC79283}" destId="{9B33B122-43A4-4176-BC48-5D50FBA2D1EC}" srcOrd="0" destOrd="0" presId="urn:microsoft.com/office/officeart/2008/layout/HorizontalMultiLevelHierarchy"/>
    <dgm:cxn modelId="{9F153BCF-1AA0-4A14-84D5-C85EC52A2594}" srcId="{15A53BAD-832A-476E-A1C3-CDC9F777541D}" destId="{4424B413-1A4C-4735-93E4-BE608E07C476}" srcOrd="0" destOrd="0" parTransId="{84783AE7-9B60-4B5C-96AF-B17CEEC79283}" sibTransId="{84F60DD5-8751-4262-9098-EFDFF5E74B49}"/>
    <dgm:cxn modelId="{85D83342-E1E3-4D21-B5A2-7D781A023D56}" type="presOf" srcId="{84783AE7-9B60-4B5C-96AF-B17CEEC79283}" destId="{D87BC7FC-3C3C-4769-91C6-3DA0BCC58696}" srcOrd="1" destOrd="0" presId="urn:microsoft.com/office/officeart/2008/layout/HorizontalMultiLevelHierarchy"/>
    <dgm:cxn modelId="{78DBCF85-4E5B-451A-A998-AA943AFE7CC3}" type="presOf" srcId="{8B78647C-6245-448E-A1D4-43115519FD00}" destId="{04621AF7-1925-4719-AFAD-B9CC471BBF3B}" srcOrd="1" destOrd="0" presId="urn:microsoft.com/office/officeart/2008/layout/HorizontalMultiLevelHierarchy"/>
    <dgm:cxn modelId="{235A8E64-2BF8-454C-AB61-AA73D7BFBD7C}" type="presOf" srcId="{23A512D4-C832-4A00-9427-B6BF0A20BF7A}" destId="{2241DBD8-7E34-494C-8E8D-78FF3F492426}" srcOrd="1" destOrd="0" presId="urn:microsoft.com/office/officeart/2008/layout/HorizontalMultiLevelHierarchy"/>
    <dgm:cxn modelId="{90FCE620-EF93-4BCE-B71B-CEAF9355D4FD}" srcId="{C00A5D3E-473F-4C40-8124-59C0A12B4EA1}" destId="{15A53BAD-832A-476E-A1C3-CDC9F777541D}" srcOrd="0" destOrd="0" parTransId="{3F8C5391-BE6F-476D-8DDF-49956A62C6FD}" sibTransId="{C370E7E2-172D-4ECA-A856-1F8D988D406F}"/>
    <dgm:cxn modelId="{B94EA397-03CB-457E-972C-9DB054982E19}" type="presOf" srcId="{4424B413-1A4C-4735-93E4-BE608E07C476}" destId="{FAD1B7A5-8643-40C5-A63D-937F1B1592C8}" srcOrd="0" destOrd="0" presId="urn:microsoft.com/office/officeart/2008/layout/HorizontalMultiLevelHierarchy"/>
    <dgm:cxn modelId="{37D48163-C5E4-435B-BDAB-FDF26CE12406}" type="presOf" srcId="{15A53BAD-832A-476E-A1C3-CDC9F777541D}" destId="{0B30FFD2-46F8-4E77-8DE6-6BC0B033D26F}" srcOrd="0" destOrd="0" presId="urn:microsoft.com/office/officeart/2008/layout/HorizontalMultiLevelHierarchy"/>
    <dgm:cxn modelId="{0D462138-CE72-4B2A-A49C-F853B49DE7F2}" type="presOf" srcId="{C00A5D3E-473F-4C40-8124-59C0A12B4EA1}" destId="{49F20AD6-4995-4C68-BF8C-FC77D0A40F85}" srcOrd="0" destOrd="0" presId="urn:microsoft.com/office/officeart/2008/layout/HorizontalMultiLevelHierarchy"/>
    <dgm:cxn modelId="{AC71E6DC-1273-4DBE-8328-3BDC90B3CB18}" type="presOf" srcId="{23A512D4-C832-4A00-9427-B6BF0A20BF7A}" destId="{F609AEC1-BC96-428A-B21D-9308DFC87E5B}" srcOrd="0" destOrd="0" presId="urn:microsoft.com/office/officeart/2008/layout/HorizontalMultiLevelHierarchy"/>
    <dgm:cxn modelId="{239CBA9B-D245-4F61-958B-BC33B1DAE61C}" type="presOf" srcId="{C71417DE-84EB-4BC6-B941-6D30DE83C51A}" destId="{E0BCC1EC-8639-44EB-A1C0-40E1318EE24D}" srcOrd="0" destOrd="0" presId="urn:microsoft.com/office/officeart/2008/layout/HorizontalMultiLevelHierarchy"/>
    <dgm:cxn modelId="{FFA81AAC-DD69-4BD1-A137-D02E5DB6BFDC}" srcId="{15A53BAD-832A-476E-A1C3-CDC9F777541D}" destId="{103265A1-C94A-4142-B103-F2B34E0985B3}" srcOrd="1" destOrd="0" parTransId="{23A512D4-C832-4A00-9427-B6BF0A20BF7A}" sibTransId="{5E35261E-F230-437F-A1B1-AD8442A9D12B}"/>
    <dgm:cxn modelId="{D1C11B4F-650E-42CC-AD96-F09E34A16AAF}" type="presParOf" srcId="{49F20AD6-4995-4C68-BF8C-FC77D0A40F85}" destId="{234EF734-E46D-40ED-928B-05DCCF9EFD7D}" srcOrd="0" destOrd="0" presId="urn:microsoft.com/office/officeart/2008/layout/HorizontalMultiLevelHierarchy"/>
    <dgm:cxn modelId="{2FE4AEBD-11B7-420D-B122-1A184A21F62F}" type="presParOf" srcId="{234EF734-E46D-40ED-928B-05DCCF9EFD7D}" destId="{0B30FFD2-46F8-4E77-8DE6-6BC0B033D26F}" srcOrd="0" destOrd="0" presId="urn:microsoft.com/office/officeart/2008/layout/HorizontalMultiLevelHierarchy"/>
    <dgm:cxn modelId="{12BC0DAD-45E3-4118-AA6A-83310AE1CF36}" type="presParOf" srcId="{234EF734-E46D-40ED-928B-05DCCF9EFD7D}" destId="{35CAE538-71E0-44CA-A148-C277281193D4}" srcOrd="1" destOrd="0" presId="urn:microsoft.com/office/officeart/2008/layout/HorizontalMultiLevelHierarchy"/>
    <dgm:cxn modelId="{AEE7FEDD-1A74-425A-B0BF-8459C4A1AFB6}" type="presParOf" srcId="{35CAE538-71E0-44CA-A148-C277281193D4}" destId="{9B33B122-43A4-4176-BC48-5D50FBA2D1EC}" srcOrd="0" destOrd="0" presId="urn:microsoft.com/office/officeart/2008/layout/HorizontalMultiLevelHierarchy"/>
    <dgm:cxn modelId="{9E56992A-8550-4FF5-A011-87F0764A51CA}" type="presParOf" srcId="{9B33B122-43A4-4176-BC48-5D50FBA2D1EC}" destId="{D87BC7FC-3C3C-4769-91C6-3DA0BCC58696}" srcOrd="0" destOrd="0" presId="urn:microsoft.com/office/officeart/2008/layout/HorizontalMultiLevelHierarchy"/>
    <dgm:cxn modelId="{C50910F3-3143-48CD-B764-49F9E197C7D5}" type="presParOf" srcId="{35CAE538-71E0-44CA-A148-C277281193D4}" destId="{245BD1F8-E7E0-4A5A-84D3-7324B84AD3DB}" srcOrd="1" destOrd="0" presId="urn:microsoft.com/office/officeart/2008/layout/HorizontalMultiLevelHierarchy"/>
    <dgm:cxn modelId="{B81E21D1-EA4F-42D3-BE76-2B5B7533A141}" type="presParOf" srcId="{245BD1F8-E7E0-4A5A-84D3-7324B84AD3DB}" destId="{FAD1B7A5-8643-40C5-A63D-937F1B1592C8}" srcOrd="0" destOrd="0" presId="urn:microsoft.com/office/officeart/2008/layout/HorizontalMultiLevelHierarchy"/>
    <dgm:cxn modelId="{3F3DCF1A-3747-4E63-A305-1289FC153CDA}" type="presParOf" srcId="{245BD1F8-E7E0-4A5A-84D3-7324B84AD3DB}" destId="{E135CF1F-89B2-4431-B461-538736AB4E0F}" srcOrd="1" destOrd="0" presId="urn:microsoft.com/office/officeart/2008/layout/HorizontalMultiLevelHierarchy"/>
    <dgm:cxn modelId="{9FF0F6FC-A323-41A9-A79A-35CE4EF8EB70}" type="presParOf" srcId="{E135CF1F-89B2-4431-B461-538736AB4E0F}" destId="{31C7DE16-5103-4225-8028-E8A8AD85FF01}" srcOrd="0" destOrd="0" presId="urn:microsoft.com/office/officeart/2008/layout/HorizontalMultiLevelHierarchy"/>
    <dgm:cxn modelId="{304FD8D3-9512-4E56-8B2A-68EF00455F91}" type="presParOf" srcId="{31C7DE16-5103-4225-8028-E8A8AD85FF01}" destId="{04621AF7-1925-4719-AFAD-B9CC471BBF3B}" srcOrd="0" destOrd="0" presId="urn:microsoft.com/office/officeart/2008/layout/HorizontalMultiLevelHierarchy"/>
    <dgm:cxn modelId="{AC17FB94-4D47-4D5B-A7EF-B0400FDBF5E4}" type="presParOf" srcId="{E135CF1F-89B2-4431-B461-538736AB4E0F}" destId="{845B2C0D-31E1-42BF-8339-B7A73E4892C6}" srcOrd="1" destOrd="0" presId="urn:microsoft.com/office/officeart/2008/layout/HorizontalMultiLevelHierarchy"/>
    <dgm:cxn modelId="{1C28298E-C038-4D29-AB83-8C4D67D71C62}" type="presParOf" srcId="{845B2C0D-31E1-42BF-8339-B7A73E4892C6}" destId="{E0BCC1EC-8639-44EB-A1C0-40E1318EE24D}" srcOrd="0" destOrd="0" presId="urn:microsoft.com/office/officeart/2008/layout/HorizontalMultiLevelHierarchy"/>
    <dgm:cxn modelId="{BBD4DE68-FBE9-4307-AFA7-3CFEE5FF1C16}" type="presParOf" srcId="{845B2C0D-31E1-42BF-8339-B7A73E4892C6}" destId="{036034BD-970E-4829-92C5-393E0416F594}" srcOrd="1" destOrd="0" presId="urn:microsoft.com/office/officeart/2008/layout/HorizontalMultiLevelHierarchy"/>
    <dgm:cxn modelId="{8EC84A30-A749-4353-8AD5-6FEB3A998AEB}" type="presParOf" srcId="{35CAE538-71E0-44CA-A148-C277281193D4}" destId="{F609AEC1-BC96-428A-B21D-9308DFC87E5B}" srcOrd="2" destOrd="0" presId="urn:microsoft.com/office/officeart/2008/layout/HorizontalMultiLevelHierarchy"/>
    <dgm:cxn modelId="{D8F541D4-6A38-478A-89BE-5D335435551C}" type="presParOf" srcId="{F609AEC1-BC96-428A-B21D-9308DFC87E5B}" destId="{2241DBD8-7E34-494C-8E8D-78FF3F492426}" srcOrd="0" destOrd="0" presId="urn:microsoft.com/office/officeart/2008/layout/HorizontalMultiLevelHierarchy"/>
    <dgm:cxn modelId="{8F7D4D05-D70B-4154-99DB-435B9BD9EED4}" type="presParOf" srcId="{35CAE538-71E0-44CA-A148-C277281193D4}" destId="{44101727-E59D-4EDE-A184-E004E11D1E13}" srcOrd="3" destOrd="0" presId="urn:microsoft.com/office/officeart/2008/layout/HorizontalMultiLevelHierarchy"/>
    <dgm:cxn modelId="{44324E90-4FF8-408A-90E5-D99422433B72}" type="presParOf" srcId="{44101727-E59D-4EDE-A184-E004E11D1E13}" destId="{31D9BC30-429B-4F4C-A098-1ED0B999219A}" srcOrd="0" destOrd="0" presId="urn:microsoft.com/office/officeart/2008/layout/HorizontalMultiLevelHierarchy"/>
    <dgm:cxn modelId="{ED6B5FEF-E276-4AA7-8EB2-FED60E4CF99F}" type="presParOf" srcId="{44101727-E59D-4EDE-A184-E004E11D1E13}" destId="{38A4DF40-BD39-47E8-81C5-AA3DEDCB897C}" srcOrd="1" destOrd="0" presId="urn:microsoft.com/office/officeart/2008/layout/HorizontalMultiLevelHierarchy"/>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E634C0D-AFE3-4292-AB13-ACEF4CAD9FFC}">
      <dsp:nvSpPr>
        <dsp:cNvPr id="0" name=""/>
        <dsp:cNvSpPr/>
      </dsp:nvSpPr>
      <dsp:spPr>
        <a:xfrm>
          <a:off x="7752" y="162917"/>
          <a:ext cx="2075656" cy="1691219"/>
        </a:xfrm>
        <a:prstGeom prst="roundRect">
          <a:avLst>
            <a:gd name="adj" fmla="val 10000"/>
          </a:avLst>
        </a:prstGeom>
        <a:solidFill>
          <a:srgbClr val="6FC8D7"/>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zh-TW" altLang="en-US" sz="2000" kern="1200" dirty="0">
              <a:latin typeface="標楷體" panose="03000509000000000000" pitchFamily="65" charset="-120"/>
              <a:ea typeface="標楷體" panose="03000509000000000000" pitchFamily="65" charset="-120"/>
            </a:rPr>
            <a:t>參加甄試錄取或公費分發至學校擔任教師</a:t>
          </a:r>
          <a:endParaRPr lang="en-US" altLang="zh-TW" sz="2000" kern="1200" dirty="0">
            <a:latin typeface="標楷體" panose="03000509000000000000" pitchFamily="65" charset="-120"/>
            <a:ea typeface="標楷體" panose="03000509000000000000" pitchFamily="65" charset="-120"/>
          </a:endParaRPr>
        </a:p>
      </dsp:txBody>
      <dsp:txXfrm>
        <a:off x="57286" y="212451"/>
        <a:ext cx="1976588" cy="1592151"/>
      </dsp:txXfrm>
    </dsp:sp>
    <dsp:sp modelId="{3C9C85FE-DBA0-40CB-A9F2-FDDF5D85B3BB}">
      <dsp:nvSpPr>
        <dsp:cNvPr id="0" name=""/>
        <dsp:cNvSpPr/>
      </dsp:nvSpPr>
      <dsp:spPr>
        <a:xfrm rot="68769">
          <a:off x="2290930" y="780464"/>
          <a:ext cx="440127" cy="514762"/>
        </a:xfrm>
        <a:prstGeom prst="rightArrow">
          <a:avLst>
            <a:gd name="adj1" fmla="val 60000"/>
            <a:gd name="adj2" fmla="val 50000"/>
          </a:avLst>
        </a:prstGeom>
        <a:solidFill>
          <a:srgbClr val="ABDBFF"/>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00100">
            <a:lnSpc>
              <a:spcPct val="90000"/>
            </a:lnSpc>
            <a:spcBef>
              <a:spcPct val="0"/>
            </a:spcBef>
            <a:spcAft>
              <a:spcPct val="35000"/>
            </a:spcAft>
          </a:pPr>
          <a:endParaRPr lang="zh-TW" altLang="en-US" sz="1800" kern="1200"/>
        </a:p>
      </dsp:txBody>
      <dsp:txXfrm>
        <a:off x="2290943" y="882095"/>
        <a:ext cx="308089" cy="308858"/>
      </dsp:txXfrm>
    </dsp:sp>
    <dsp:sp modelId="{02F19ECF-0D04-4B0F-B6B7-87DEC3B9C813}">
      <dsp:nvSpPr>
        <dsp:cNvPr id="0" name=""/>
        <dsp:cNvSpPr/>
      </dsp:nvSpPr>
      <dsp:spPr>
        <a:xfrm>
          <a:off x="2913671" y="175683"/>
          <a:ext cx="2300657" cy="1786467"/>
        </a:xfrm>
        <a:prstGeom prst="roundRect">
          <a:avLst>
            <a:gd name="adj" fmla="val 10000"/>
          </a:avLst>
        </a:prstGeom>
        <a:solidFill>
          <a:srgbClr val="6FC8D7"/>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ctr" defTabSz="977900">
            <a:lnSpc>
              <a:spcPct val="90000"/>
            </a:lnSpc>
            <a:spcBef>
              <a:spcPct val="0"/>
            </a:spcBef>
            <a:spcAft>
              <a:spcPct val="35000"/>
            </a:spcAft>
          </a:pPr>
          <a:r>
            <a:rPr lang="zh-TW" altLang="en-US" sz="2200" kern="1200" dirty="0">
              <a:latin typeface="標楷體" panose="03000509000000000000" pitchFamily="65" charset="-120"/>
              <a:ea typeface="標楷體" panose="03000509000000000000" pitchFamily="65" charset="-120"/>
            </a:rPr>
            <a:t>服務學校報請教育部中部辦公室或臺北市、高雄市教育局</a:t>
          </a:r>
        </a:p>
      </dsp:txBody>
      <dsp:txXfrm>
        <a:off x="2965995" y="228007"/>
        <a:ext cx="2196009" cy="1681819"/>
      </dsp:txXfrm>
    </dsp:sp>
    <dsp:sp modelId="{5D89AED3-977A-45FA-A765-CC2EF715742D}">
      <dsp:nvSpPr>
        <dsp:cNvPr id="0" name=""/>
        <dsp:cNvSpPr/>
      </dsp:nvSpPr>
      <dsp:spPr>
        <a:xfrm>
          <a:off x="5421894" y="811535"/>
          <a:ext cx="440039" cy="514762"/>
        </a:xfrm>
        <a:prstGeom prst="rightArrow">
          <a:avLst>
            <a:gd name="adj1" fmla="val 60000"/>
            <a:gd name="adj2" fmla="val 50000"/>
          </a:avLst>
        </a:prstGeom>
        <a:solidFill>
          <a:srgbClr val="ABDBFF"/>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00100">
            <a:lnSpc>
              <a:spcPct val="90000"/>
            </a:lnSpc>
            <a:spcBef>
              <a:spcPct val="0"/>
            </a:spcBef>
            <a:spcAft>
              <a:spcPct val="35000"/>
            </a:spcAft>
          </a:pPr>
          <a:endParaRPr lang="zh-TW" altLang="en-US" sz="1800" kern="1200"/>
        </a:p>
      </dsp:txBody>
      <dsp:txXfrm>
        <a:off x="5421894" y="914487"/>
        <a:ext cx="308027" cy="308858"/>
      </dsp:txXfrm>
    </dsp:sp>
    <dsp:sp modelId="{2CF0EFB4-C3D6-499B-B936-355E64F89C02}">
      <dsp:nvSpPr>
        <dsp:cNvPr id="0" name=""/>
        <dsp:cNvSpPr/>
      </dsp:nvSpPr>
      <dsp:spPr>
        <a:xfrm>
          <a:off x="6044591" y="446220"/>
          <a:ext cx="2075656" cy="1245393"/>
        </a:xfrm>
        <a:prstGeom prst="roundRect">
          <a:avLst>
            <a:gd name="adj" fmla="val 10000"/>
          </a:avLst>
        </a:prstGeom>
        <a:solidFill>
          <a:srgbClr val="6FC8D7"/>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zh-TW" altLang="en-US" sz="2400" kern="1200" dirty="0">
              <a:latin typeface="標楷體" panose="03000509000000000000" pitchFamily="65" charset="-120"/>
              <a:ea typeface="標楷體" panose="03000509000000000000" pitchFamily="65" charset="-120"/>
            </a:rPr>
            <a:t>核發教師登記證</a:t>
          </a:r>
        </a:p>
      </dsp:txBody>
      <dsp:txXfrm>
        <a:off x="6081067" y="482696"/>
        <a:ext cx="2002704" cy="117244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38AB552-941D-41ED-B51F-487A06CE4FC2}">
      <dsp:nvSpPr>
        <dsp:cNvPr id="0" name=""/>
        <dsp:cNvSpPr/>
      </dsp:nvSpPr>
      <dsp:spPr>
        <a:xfrm>
          <a:off x="488817" y="120997"/>
          <a:ext cx="2555483" cy="1939445"/>
        </a:xfrm>
        <a:prstGeom prst="rightArrow">
          <a:avLst>
            <a:gd name="adj1" fmla="val 70000"/>
            <a:gd name="adj2" fmla="val 50000"/>
          </a:avLst>
        </a:prstGeom>
        <a:solidFill>
          <a:srgbClr val="ABDBFF">
            <a:alpha val="90000"/>
          </a:srgb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3020" tIns="8255" rIns="16510" bIns="8255" numCol="1" spcCol="1270" anchor="ctr" anchorCtr="0">
          <a:noAutofit/>
        </a:bodyPr>
        <a:lstStyle/>
        <a:p>
          <a:pPr lvl="0" algn="ctr" defTabSz="577850">
            <a:lnSpc>
              <a:spcPct val="90000"/>
            </a:lnSpc>
            <a:spcBef>
              <a:spcPct val="0"/>
            </a:spcBef>
            <a:spcAft>
              <a:spcPct val="35000"/>
            </a:spcAft>
          </a:pPr>
          <a:r>
            <a:rPr lang="zh-TW" altLang="en-US" sz="1300" kern="1200" dirty="0"/>
            <a:t>  修畢師資職前教育課程</a:t>
          </a:r>
        </a:p>
      </dsp:txBody>
      <dsp:txXfrm>
        <a:off x="1127688" y="411914"/>
        <a:ext cx="1245798" cy="1357611"/>
      </dsp:txXfrm>
    </dsp:sp>
    <dsp:sp modelId="{1C4BEFD3-DF0C-40C7-BA7B-28E3F34B2748}">
      <dsp:nvSpPr>
        <dsp:cNvPr id="0" name=""/>
        <dsp:cNvSpPr/>
      </dsp:nvSpPr>
      <dsp:spPr>
        <a:xfrm>
          <a:off x="0" y="533471"/>
          <a:ext cx="1061948" cy="1038607"/>
        </a:xfrm>
        <a:prstGeom prst="ellipse">
          <a:avLst/>
        </a:prstGeom>
        <a:solidFill>
          <a:srgbClr val="6FC8D7"/>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lvl="0" algn="ctr" defTabSz="1155700">
            <a:lnSpc>
              <a:spcPct val="90000"/>
            </a:lnSpc>
            <a:spcBef>
              <a:spcPct val="0"/>
            </a:spcBef>
            <a:spcAft>
              <a:spcPct val="35000"/>
            </a:spcAft>
          </a:pPr>
          <a:r>
            <a:rPr lang="zh-TW" altLang="en-US" sz="2600" kern="1200" dirty="0"/>
            <a:t>初檢</a:t>
          </a:r>
        </a:p>
      </dsp:txBody>
      <dsp:txXfrm>
        <a:off x="155519" y="685571"/>
        <a:ext cx="750910" cy="734407"/>
      </dsp:txXfrm>
    </dsp:sp>
    <dsp:sp modelId="{7817EFA6-19C0-441F-9AC4-0AC6C3728C54}">
      <dsp:nvSpPr>
        <dsp:cNvPr id="0" name=""/>
        <dsp:cNvSpPr/>
      </dsp:nvSpPr>
      <dsp:spPr>
        <a:xfrm>
          <a:off x="3588865" y="125651"/>
          <a:ext cx="3042006" cy="1939445"/>
        </a:xfrm>
        <a:prstGeom prst="rightArrow">
          <a:avLst>
            <a:gd name="adj1" fmla="val 70000"/>
            <a:gd name="adj2" fmla="val 50000"/>
          </a:avLst>
        </a:prstGeom>
        <a:solidFill>
          <a:srgbClr val="ABDBFF">
            <a:alpha val="90000"/>
          </a:srgb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3020" tIns="8255" rIns="16510" bIns="8255" numCol="1" spcCol="1270" anchor="ctr" anchorCtr="0">
          <a:noAutofit/>
        </a:bodyPr>
        <a:lstStyle/>
        <a:p>
          <a:pPr marL="114300" lvl="1" indent="-114300" algn="l" defTabSz="577850">
            <a:lnSpc>
              <a:spcPct val="90000"/>
            </a:lnSpc>
            <a:spcBef>
              <a:spcPct val="0"/>
            </a:spcBef>
            <a:spcAft>
              <a:spcPct val="15000"/>
            </a:spcAft>
            <a:buChar char="••"/>
          </a:pPr>
          <a:r>
            <a:rPr lang="zh-TW" altLang="en-US" sz="1300" kern="1200" dirty="0"/>
            <a:t>實習</a:t>
          </a:r>
          <a:r>
            <a:rPr lang="en-US" altLang="zh-TW" sz="1300" kern="1200" dirty="0"/>
            <a:t>1</a:t>
          </a:r>
          <a:r>
            <a:rPr lang="zh-TW" altLang="en-US" sz="1300" kern="1200" dirty="0"/>
            <a:t>年</a:t>
          </a:r>
        </a:p>
        <a:p>
          <a:pPr marL="114300" lvl="1" indent="-114300" algn="l" defTabSz="577850">
            <a:lnSpc>
              <a:spcPct val="90000"/>
            </a:lnSpc>
            <a:spcBef>
              <a:spcPct val="0"/>
            </a:spcBef>
            <a:spcAft>
              <a:spcPct val="15000"/>
            </a:spcAft>
            <a:buChar char="••"/>
          </a:pPr>
          <a:r>
            <a:rPr lang="zh-TW" altLang="en-US" sz="1300" kern="1200" dirty="0"/>
            <a:t>代理教師年資</a:t>
          </a:r>
          <a:r>
            <a:rPr lang="en-US" altLang="zh-TW" sz="1300" kern="1200" dirty="0"/>
            <a:t>2</a:t>
          </a:r>
          <a:r>
            <a:rPr lang="zh-TW" altLang="en-US" sz="1300" kern="1200" dirty="0"/>
            <a:t>年折抵實習</a:t>
          </a:r>
          <a:r>
            <a:rPr lang="en-US" altLang="zh-TW" sz="1300" kern="1200" dirty="0"/>
            <a:t>1</a:t>
          </a:r>
          <a:r>
            <a:rPr lang="zh-TW" altLang="en-US" sz="1300" kern="1200" dirty="0"/>
            <a:t>年</a:t>
          </a:r>
          <a:r>
            <a:rPr lang="en-US" altLang="zh-TW" sz="1300" kern="1200" dirty="0"/>
            <a:t>(84.11.16)</a:t>
          </a:r>
          <a:endParaRPr lang="zh-TW" altLang="en-US" sz="1300" kern="1200" dirty="0"/>
        </a:p>
        <a:p>
          <a:pPr marL="114300" lvl="1" indent="-114300" algn="l" defTabSz="577850">
            <a:lnSpc>
              <a:spcPct val="90000"/>
            </a:lnSpc>
            <a:spcBef>
              <a:spcPct val="0"/>
            </a:spcBef>
            <a:spcAft>
              <a:spcPct val="15000"/>
            </a:spcAft>
            <a:buChar char="••"/>
          </a:pPr>
          <a:r>
            <a:rPr lang="zh-TW" altLang="en-US" sz="1300" kern="1200" dirty="0"/>
            <a:t>代理教師年資</a:t>
          </a:r>
          <a:r>
            <a:rPr lang="en-US" altLang="zh-TW" sz="1300" kern="1200" dirty="0"/>
            <a:t>1</a:t>
          </a:r>
          <a:r>
            <a:rPr lang="zh-TW" altLang="en-US" sz="1300" kern="1200" dirty="0"/>
            <a:t>年折抵實習</a:t>
          </a:r>
          <a:r>
            <a:rPr lang="en-US" altLang="zh-TW" sz="1300" kern="1200" dirty="0"/>
            <a:t>1</a:t>
          </a:r>
          <a:r>
            <a:rPr lang="zh-TW" altLang="en-US" sz="1300" kern="1200" dirty="0"/>
            <a:t>年</a:t>
          </a:r>
          <a:r>
            <a:rPr lang="en-US" altLang="zh-TW" sz="1300" kern="1200" dirty="0"/>
            <a:t>(87.6.18)</a:t>
          </a:r>
          <a:endParaRPr lang="zh-TW" altLang="en-US" sz="1300" kern="1200" dirty="0"/>
        </a:p>
      </dsp:txBody>
      <dsp:txXfrm>
        <a:off x="4349366" y="416568"/>
        <a:ext cx="1602698" cy="1357611"/>
      </dsp:txXfrm>
    </dsp:sp>
    <dsp:sp modelId="{17526AB0-E633-46BB-AC51-1F96B286C2C4}">
      <dsp:nvSpPr>
        <dsp:cNvPr id="0" name=""/>
        <dsp:cNvSpPr/>
      </dsp:nvSpPr>
      <dsp:spPr>
        <a:xfrm>
          <a:off x="3083605" y="501854"/>
          <a:ext cx="1109362" cy="1109362"/>
        </a:xfrm>
        <a:prstGeom prst="ellipse">
          <a:avLst/>
        </a:prstGeom>
        <a:solidFill>
          <a:srgbClr val="6FC8D7"/>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lvl="0" algn="ctr" defTabSz="1155700">
            <a:lnSpc>
              <a:spcPct val="90000"/>
            </a:lnSpc>
            <a:spcBef>
              <a:spcPct val="0"/>
            </a:spcBef>
            <a:spcAft>
              <a:spcPct val="35000"/>
            </a:spcAft>
          </a:pPr>
          <a:r>
            <a:rPr lang="zh-TW" altLang="en-US" sz="2600" kern="1200" dirty="0"/>
            <a:t>複檢</a:t>
          </a:r>
        </a:p>
      </dsp:txBody>
      <dsp:txXfrm>
        <a:off x="3246067" y="664316"/>
        <a:ext cx="784438" cy="784438"/>
      </dsp:txXfrm>
    </dsp:sp>
    <dsp:sp modelId="{D6F905B2-A8CA-4372-8D3D-19F2503C3A06}">
      <dsp:nvSpPr>
        <dsp:cNvPr id="0" name=""/>
        <dsp:cNvSpPr/>
      </dsp:nvSpPr>
      <dsp:spPr>
        <a:xfrm>
          <a:off x="8165158" y="696818"/>
          <a:ext cx="660226" cy="797112"/>
        </a:xfrm>
        <a:prstGeom prst="rightArrow">
          <a:avLst>
            <a:gd name="adj1" fmla="val 70000"/>
            <a:gd name="adj2" fmla="val 50000"/>
          </a:avLst>
        </a:prstGeom>
        <a:no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6492E1DA-6BB8-4CB0-826E-4D535A0A7203}">
      <dsp:nvSpPr>
        <dsp:cNvPr id="0" name=""/>
        <dsp:cNvSpPr/>
      </dsp:nvSpPr>
      <dsp:spPr>
        <a:xfrm>
          <a:off x="6772703" y="280980"/>
          <a:ext cx="1951291" cy="1647381"/>
        </a:xfrm>
        <a:prstGeom prst="ellipse">
          <a:avLst/>
        </a:prstGeom>
        <a:solidFill>
          <a:srgbClr val="33A8FF"/>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lvl="0" algn="ctr" defTabSz="1155700">
            <a:lnSpc>
              <a:spcPct val="90000"/>
            </a:lnSpc>
            <a:spcBef>
              <a:spcPct val="0"/>
            </a:spcBef>
            <a:spcAft>
              <a:spcPct val="35000"/>
            </a:spcAft>
          </a:pPr>
          <a:r>
            <a:rPr lang="zh-TW" altLang="en-US" sz="2600" kern="1200" dirty="0"/>
            <a:t>教育部核發教師證</a:t>
          </a:r>
        </a:p>
      </dsp:txBody>
      <dsp:txXfrm>
        <a:off x="7058463" y="522233"/>
        <a:ext cx="1379771" cy="116487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18178E5-4DC0-4A70-B6BC-2ECEE06F3553}">
      <dsp:nvSpPr>
        <dsp:cNvPr id="0" name=""/>
        <dsp:cNvSpPr/>
      </dsp:nvSpPr>
      <dsp:spPr>
        <a:xfrm>
          <a:off x="4055" y="482798"/>
          <a:ext cx="2807749" cy="1139428"/>
        </a:xfrm>
        <a:prstGeom prst="roundRect">
          <a:avLst>
            <a:gd name="adj" fmla="val 10000"/>
          </a:avLst>
        </a:prstGeom>
        <a:solidFill>
          <a:srgbClr val="6FC8D7"/>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zh-TW" altLang="en-US" sz="2000" kern="1200" dirty="0">
              <a:latin typeface="標楷體" panose="03000509000000000000" pitchFamily="65" charset="-120"/>
              <a:ea typeface="標楷體" panose="03000509000000000000" pitchFamily="65" charset="-120"/>
            </a:rPr>
            <a:t>修畢師資職前教育課程</a:t>
          </a:r>
          <a:endParaRPr lang="en-US" altLang="zh-TW" sz="2000" kern="1200" dirty="0">
            <a:latin typeface="標楷體" panose="03000509000000000000" pitchFamily="65" charset="-120"/>
            <a:ea typeface="標楷體" panose="03000509000000000000" pitchFamily="65" charset="-120"/>
          </a:endParaRPr>
        </a:p>
        <a:p>
          <a:pPr lvl="0" algn="ctr" defTabSz="889000">
            <a:lnSpc>
              <a:spcPct val="90000"/>
            </a:lnSpc>
            <a:spcBef>
              <a:spcPct val="0"/>
            </a:spcBef>
            <a:spcAft>
              <a:spcPct val="35000"/>
            </a:spcAft>
          </a:pPr>
          <a:r>
            <a:rPr lang="en-US" altLang="zh-TW" sz="2000" kern="1200" dirty="0">
              <a:latin typeface="標楷體" panose="03000509000000000000" pitchFamily="65" charset="-120"/>
              <a:ea typeface="標楷體" panose="03000509000000000000" pitchFamily="65" charset="-120"/>
            </a:rPr>
            <a:t>(</a:t>
          </a:r>
          <a:r>
            <a:rPr lang="zh-TW" altLang="en-US" sz="2000" kern="1200" dirty="0">
              <a:latin typeface="標楷體" panose="03000509000000000000" pitchFamily="65" charset="-120"/>
              <a:ea typeface="標楷體" panose="03000509000000000000" pitchFamily="65" charset="-120"/>
            </a:rPr>
            <a:t>取得師資職前證明書</a:t>
          </a:r>
          <a:r>
            <a:rPr lang="en-US" altLang="zh-TW" sz="2000" kern="1200" dirty="0">
              <a:latin typeface="標楷體" panose="03000509000000000000" pitchFamily="65" charset="-120"/>
              <a:ea typeface="標楷體" panose="03000509000000000000" pitchFamily="65" charset="-120"/>
            </a:rPr>
            <a:t>)</a:t>
          </a:r>
          <a:endParaRPr lang="zh-TW" altLang="en-US" sz="2000" kern="1200" dirty="0">
            <a:latin typeface="標楷體" panose="03000509000000000000" pitchFamily="65" charset="-120"/>
            <a:ea typeface="標楷體" panose="03000509000000000000" pitchFamily="65" charset="-120"/>
          </a:endParaRPr>
        </a:p>
      </dsp:txBody>
      <dsp:txXfrm>
        <a:off x="37428" y="516171"/>
        <a:ext cx="2741003" cy="1072682"/>
      </dsp:txXfrm>
    </dsp:sp>
    <dsp:sp modelId="{5DB78F11-0A93-4832-9EF9-2F1D2925E44C}">
      <dsp:nvSpPr>
        <dsp:cNvPr id="0" name=""/>
        <dsp:cNvSpPr/>
      </dsp:nvSpPr>
      <dsp:spPr>
        <a:xfrm>
          <a:off x="3001524" y="817260"/>
          <a:ext cx="402204" cy="470503"/>
        </a:xfrm>
        <a:prstGeom prst="rightArrow">
          <a:avLst>
            <a:gd name="adj1" fmla="val 60000"/>
            <a:gd name="adj2" fmla="val 50000"/>
          </a:avLst>
        </a:prstGeom>
        <a:solidFill>
          <a:srgbClr val="ABDBFF"/>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89000">
            <a:lnSpc>
              <a:spcPct val="90000"/>
            </a:lnSpc>
            <a:spcBef>
              <a:spcPct val="0"/>
            </a:spcBef>
            <a:spcAft>
              <a:spcPct val="35000"/>
            </a:spcAft>
          </a:pPr>
          <a:endParaRPr lang="zh-TW" altLang="en-US" sz="2000" kern="1200"/>
        </a:p>
      </dsp:txBody>
      <dsp:txXfrm>
        <a:off x="3001524" y="911361"/>
        <a:ext cx="281543" cy="282301"/>
      </dsp:txXfrm>
    </dsp:sp>
    <dsp:sp modelId="{51317B84-8066-4C5E-A9F6-2D6C6DEF3028}">
      <dsp:nvSpPr>
        <dsp:cNvPr id="0" name=""/>
        <dsp:cNvSpPr/>
      </dsp:nvSpPr>
      <dsp:spPr>
        <a:xfrm>
          <a:off x="3570682" y="482798"/>
          <a:ext cx="1897192" cy="1139428"/>
        </a:xfrm>
        <a:prstGeom prst="roundRect">
          <a:avLst>
            <a:gd name="adj" fmla="val 10000"/>
          </a:avLst>
        </a:prstGeom>
        <a:solidFill>
          <a:srgbClr val="6FC8D7"/>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zh-TW" altLang="en-US" sz="2800" kern="1200" dirty="0">
              <a:latin typeface="標楷體" panose="03000509000000000000" pitchFamily="65" charset="-120"/>
              <a:ea typeface="標楷體" panose="03000509000000000000" pitchFamily="65" charset="-120"/>
            </a:rPr>
            <a:t>參加檢定考及格</a:t>
          </a:r>
        </a:p>
      </dsp:txBody>
      <dsp:txXfrm>
        <a:off x="3604055" y="516171"/>
        <a:ext cx="1830446" cy="1072682"/>
      </dsp:txXfrm>
    </dsp:sp>
    <dsp:sp modelId="{6601CCEA-4D35-4E95-960C-D5C2C9853A15}">
      <dsp:nvSpPr>
        <dsp:cNvPr id="0" name=""/>
        <dsp:cNvSpPr/>
      </dsp:nvSpPr>
      <dsp:spPr>
        <a:xfrm>
          <a:off x="5657594" y="817260"/>
          <a:ext cx="402204" cy="470503"/>
        </a:xfrm>
        <a:prstGeom prst="rightArrow">
          <a:avLst>
            <a:gd name="adj1" fmla="val 60000"/>
            <a:gd name="adj2" fmla="val 50000"/>
          </a:avLst>
        </a:prstGeom>
        <a:solidFill>
          <a:srgbClr val="ABDBFF"/>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89000">
            <a:lnSpc>
              <a:spcPct val="90000"/>
            </a:lnSpc>
            <a:spcBef>
              <a:spcPct val="0"/>
            </a:spcBef>
            <a:spcAft>
              <a:spcPct val="35000"/>
            </a:spcAft>
          </a:pPr>
          <a:endParaRPr lang="zh-TW" altLang="en-US" sz="2000" kern="1200"/>
        </a:p>
      </dsp:txBody>
      <dsp:txXfrm>
        <a:off x="5657594" y="911361"/>
        <a:ext cx="281543" cy="282301"/>
      </dsp:txXfrm>
    </dsp:sp>
    <dsp:sp modelId="{EA3A27FD-B2B5-4A9F-BBB7-CDBA3DCB7FCF}">
      <dsp:nvSpPr>
        <dsp:cNvPr id="0" name=""/>
        <dsp:cNvSpPr/>
      </dsp:nvSpPr>
      <dsp:spPr>
        <a:xfrm>
          <a:off x="6226751" y="482798"/>
          <a:ext cx="1897192" cy="1139428"/>
        </a:xfrm>
        <a:prstGeom prst="roundRect">
          <a:avLst>
            <a:gd name="adj" fmla="val 10000"/>
          </a:avLst>
        </a:prstGeom>
        <a:solidFill>
          <a:srgbClr val="6FC8D7"/>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zh-TW" altLang="en-US" sz="2800" kern="1200" dirty="0">
              <a:latin typeface="標楷體" panose="03000509000000000000" pitchFamily="65" charset="-120"/>
              <a:ea typeface="標楷體" panose="03000509000000000000" pitchFamily="65" charset="-120"/>
            </a:rPr>
            <a:t>教育部核發教師證</a:t>
          </a:r>
        </a:p>
      </dsp:txBody>
      <dsp:txXfrm>
        <a:off x="6260124" y="516171"/>
        <a:ext cx="1830446" cy="1072682"/>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18178E5-4DC0-4A70-B6BC-2ECEE06F3553}">
      <dsp:nvSpPr>
        <dsp:cNvPr id="0" name=""/>
        <dsp:cNvSpPr/>
      </dsp:nvSpPr>
      <dsp:spPr>
        <a:xfrm>
          <a:off x="825" y="272830"/>
          <a:ext cx="2330939" cy="1559364"/>
        </a:xfrm>
        <a:prstGeom prst="roundRect">
          <a:avLst>
            <a:gd name="adj" fmla="val 10000"/>
          </a:avLst>
        </a:prstGeom>
        <a:solidFill>
          <a:srgbClr val="6FC8D7"/>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zh-TW" altLang="en-US" sz="2000" kern="1200" dirty="0">
              <a:latin typeface="標楷體" panose="03000509000000000000" pitchFamily="65" charset="-120"/>
              <a:ea typeface="標楷體" panose="03000509000000000000" pitchFamily="65" charset="-120"/>
            </a:rPr>
            <a:t>修畢師資職前教育課程</a:t>
          </a:r>
          <a:endParaRPr lang="en-US" altLang="zh-TW" sz="2000" kern="1200" dirty="0">
            <a:latin typeface="標楷體" panose="03000509000000000000" pitchFamily="65" charset="-120"/>
            <a:ea typeface="標楷體" panose="03000509000000000000" pitchFamily="65" charset="-120"/>
          </a:endParaRPr>
        </a:p>
        <a:p>
          <a:pPr lvl="0" algn="ctr" defTabSz="889000">
            <a:lnSpc>
              <a:spcPct val="90000"/>
            </a:lnSpc>
            <a:spcBef>
              <a:spcPct val="0"/>
            </a:spcBef>
            <a:spcAft>
              <a:spcPct val="35000"/>
            </a:spcAft>
          </a:pPr>
          <a:r>
            <a:rPr lang="en-US" altLang="zh-TW" sz="2000" kern="1200" dirty="0">
              <a:latin typeface="標楷體" panose="03000509000000000000" pitchFamily="65" charset="-120"/>
              <a:ea typeface="標楷體" panose="03000509000000000000" pitchFamily="65" charset="-120"/>
            </a:rPr>
            <a:t>(</a:t>
          </a:r>
          <a:r>
            <a:rPr lang="zh-TW" altLang="en-US" sz="2000" kern="1200" dirty="0">
              <a:latin typeface="標楷體" panose="03000509000000000000" pitchFamily="65" charset="-120"/>
              <a:ea typeface="標楷體" panose="03000509000000000000" pitchFamily="65" charset="-120"/>
            </a:rPr>
            <a:t>取得師資職前證明書</a:t>
          </a:r>
          <a:r>
            <a:rPr lang="en-US" altLang="zh-TW" sz="2000" kern="1200" dirty="0">
              <a:latin typeface="標楷體" panose="03000509000000000000" pitchFamily="65" charset="-120"/>
              <a:ea typeface="標楷體" panose="03000509000000000000" pitchFamily="65" charset="-120"/>
            </a:rPr>
            <a:t>)</a:t>
          </a:r>
        </a:p>
      </dsp:txBody>
      <dsp:txXfrm>
        <a:off x="46497" y="318502"/>
        <a:ext cx="2239595" cy="1468020"/>
      </dsp:txXfrm>
    </dsp:sp>
    <dsp:sp modelId="{5DB78F11-0A93-4832-9EF9-2F1D2925E44C}">
      <dsp:nvSpPr>
        <dsp:cNvPr id="0" name=""/>
        <dsp:cNvSpPr/>
      </dsp:nvSpPr>
      <dsp:spPr>
        <a:xfrm>
          <a:off x="2489266" y="857211"/>
          <a:ext cx="333902" cy="390602"/>
        </a:xfrm>
        <a:prstGeom prst="rightArrow">
          <a:avLst>
            <a:gd name="adj1" fmla="val 60000"/>
            <a:gd name="adj2" fmla="val 50000"/>
          </a:avLst>
        </a:prstGeom>
        <a:solidFill>
          <a:srgbClr val="ABDBFF"/>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711200">
            <a:lnSpc>
              <a:spcPct val="90000"/>
            </a:lnSpc>
            <a:spcBef>
              <a:spcPct val="0"/>
            </a:spcBef>
            <a:spcAft>
              <a:spcPct val="35000"/>
            </a:spcAft>
          </a:pPr>
          <a:endParaRPr lang="zh-TW" altLang="en-US" sz="1600" kern="1200"/>
        </a:p>
      </dsp:txBody>
      <dsp:txXfrm>
        <a:off x="2489266" y="935331"/>
        <a:ext cx="233731" cy="234362"/>
      </dsp:txXfrm>
    </dsp:sp>
    <dsp:sp modelId="{51317B84-8066-4C5E-A9F6-2D6C6DEF3028}">
      <dsp:nvSpPr>
        <dsp:cNvPr id="0" name=""/>
        <dsp:cNvSpPr/>
      </dsp:nvSpPr>
      <dsp:spPr>
        <a:xfrm>
          <a:off x="2961769" y="272830"/>
          <a:ext cx="1575012" cy="1559364"/>
        </a:xfrm>
        <a:prstGeom prst="roundRect">
          <a:avLst>
            <a:gd name="adj" fmla="val 10000"/>
          </a:avLst>
        </a:prstGeom>
        <a:solidFill>
          <a:srgbClr val="6FC8D7"/>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lvl="0" algn="ctr" defTabSz="1200150">
            <a:lnSpc>
              <a:spcPct val="90000"/>
            </a:lnSpc>
            <a:spcBef>
              <a:spcPct val="0"/>
            </a:spcBef>
            <a:spcAft>
              <a:spcPct val="35000"/>
            </a:spcAft>
          </a:pPr>
          <a:r>
            <a:rPr lang="zh-TW" altLang="en-US" sz="2700" kern="1200" dirty="0">
              <a:latin typeface="標楷體" panose="03000509000000000000" pitchFamily="65" charset="-120"/>
              <a:ea typeface="標楷體" panose="03000509000000000000" pitchFamily="65" charset="-120"/>
            </a:rPr>
            <a:t>參加教師資格考試</a:t>
          </a:r>
        </a:p>
      </dsp:txBody>
      <dsp:txXfrm>
        <a:off x="3007441" y="318502"/>
        <a:ext cx="1483668" cy="1468020"/>
      </dsp:txXfrm>
    </dsp:sp>
    <dsp:sp modelId="{6601CCEA-4D35-4E95-960C-D5C2C9853A15}">
      <dsp:nvSpPr>
        <dsp:cNvPr id="0" name=""/>
        <dsp:cNvSpPr/>
      </dsp:nvSpPr>
      <dsp:spPr>
        <a:xfrm>
          <a:off x="4694282" y="857211"/>
          <a:ext cx="333902" cy="390602"/>
        </a:xfrm>
        <a:prstGeom prst="rightArrow">
          <a:avLst>
            <a:gd name="adj1" fmla="val 60000"/>
            <a:gd name="adj2" fmla="val 50000"/>
          </a:avLst>
        </a:prstGeom>
        <a:solidFill>
          <a:srgbClr val="ABDBFF"/>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711200">
            <a:lnSpc>
              <a:spcPct val="90000"/>
            </a:lnSpc>
            <a:spcBef>
              <a:spcPct val="0"/>
            </a:spcBef>
            <a:spcAft>
              <a:spcPct val="35000"/>
            </a:spcAft>
          </a:pPr>
          <a:endParaRPr lang="zh-TW" altLang="en-US" sz="1600" kern="1200"/>
        </a:p>
      </dsp:txBody>
      <dsp:txXfrm>
        <a:off x="4694282" y="935331"/>
        <a:ext cx="233731" cy="234362"/>
      </dsp:txXfrm>
    </dsp:sp>
    <dsp:sp modelId="{EA3A27FD-B2B5-4A9F-BBB7-CDBA3DCB7FCF}">
      <dsp:nvSpPr>
        <dsp:cNvPr id="0" name=""/>
        <dsp:cNvSpPr/>
      </dsp:nvSpPr>
      <dsp:spPr>
        <a:xfrm>
          <a:off x="5166786" y="272830"/>
          <a:ext cx="1575012" cy="1559364"/>
        </a:xfrm>
        <a:prstGeom prst="roundRect">
          <a:avLst>
            <a:gd name="adj" fmla="val 10000"/>
          </a:avLst>
        </a:prstGeom>
        <a:solidFill>
          <a:srgbClr val="6FC8D7"/>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lvl="0" algn="ctr" defTabSz="1200150">
            <a:lnSpc>
              <a:spcPct val="90000"/>
            </a:lnSpc>
            <a:spcBef>
              <a:spcPct val="0"/>
            </a:spcBef>
            <a:spcAft>
              <a:spcPct val="35000"/>
            </a:spcAft>
          </a:pPr>
          <a:r>
            <a:rPr lang="zh-TW" altLang="en-US" sz="2700" kern="1200" dirty="0">
              <a:latin typeface="標楷體" panose="03000509000000000000" pitchFamily="65" charset="-120"/>
              <a:ea typeface="標楷體" panose="03000509000000000000" pitchFamily="65" charset="-120"/>
            </a:rPr>
            <a:t>教育部核發教師證書</a:t>
          </a:r>
        </a:p>
      </dsp:txBody>
      <dsp:txXfrm>
        <a:off x="5212458" y="318502"/>
        <a:ext cx="1483668" cy="1468020"/>
      </dsp:txXfrm>
    </dsp:sp>
    <dsp:sp modelId="{3B010669-90EA-4AF3-A375-7420BC24A805}">
      <dsp:nvSpPr>
        <dsp:cNvPr id="0" name=""/>
        <dsp:cNvSpPr/>
      </dsp:nvSpPr>
      <dsp:spPr>
        <a:xfrm>
          <a:off x="6899299" y="857211"/>
          <a:ext cx="333902" cy="390602"/>
        </a:xfrm>
        <a:prstGeom prst="rightArrow">
          <a:avLst>
            <a:gd name="adj1" fmla="val 60000"/>
            <a:gd name="adj2" fmla="val 50000"/>
          </a:avLst>
        </a:prstGeom>
        <a:solidFill>
          <a:srgbClr val="ABDBFF"/>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711200">
            <a:lnSpc>
              <a:spcPct val="90000"/>
            </a:lnSpc>
            <a:spcBef>
              <a:spcPct val="0"/>
            </a:spcBef>
            <a:spcAft>
              <a:spcPct val="35000"/>
            </a:spcAft>
          </a:pPr>
          <a:endParaRPr lang="zh-TW" altLang="en-US" sz="1600" kern="1200"/>
        </a:p>
      </dsp:txBody>
      <dsp:txXfrm>
        <a:off x="6899299" y="935331"/>
        <a:ext cx="233731" cy="234362"/>
      </dsp:txXfrm>
    </dsp:sp>
    <dsp:sp modelId="{B0286591-0537-4DF0-A116-48606B80EF4C}">
      <dsp:nvSpPr>
        <dsp:cNvPr id="0" name=""/>
        <dsp:cNvSpPr/>
      </dsp:nvSpPr>
      <dsp:spPr>
        <a:xfrm>
          <a:off x="7371803" y="272830"/>
          <a:ext cx="1575012" cy="1559364"/>
        </a:xfrm>
        <a:prstGeom prst="roundRect">
          <a:avLst>
            <a:gd name="adj" fmla="val 10000"/>
          </a:avLst>
        </a:prstGeom>
        <a:solidFill>
          <a:srgbClr val="6FC8D7"/>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lvl="0" algn="ctr" defTabSz="1200150">
            <a:lnSpc>
              <a:spcPct val="90000"/>
            </a:lnSpc>
            <a:spcBef>
              <a:spcPct val="0"/>
            </a:spcBef>
            <a:spcAft>
              <a:spcPct val="35000"/>
            </a:spcAft>
          </a:pPr>
          <a:r>
            <a:rPr lang="zh-TW" altLang="en-US" sz="2700" kern="1200" dirty="0"/>
            <a:t>教育</a:t>
          </a:r>
          <a:endParaRPr lang="en-US" altLang="zh-TW" sz="2700" kern="1200" dirty="0"/>
        </a:p>
        <a:p>
          <a:pPr lvl="0" algn="ctr" defTabSz="1200150">
            <a:lnSpc>
              <a:spcPct val="90000"/>
            </a:lnSpc>
            <a:spcBef>
              <a:spcPct val="0"/>
            </a:spcBef>
            <a:spcAft>
              <a:spcPct val="35000"/>
            </a:spcAft>
          </a:pPr>
          <a:r>
            <a:rPr lang="zh-TW" altLang="en-US" sz="2700" kern="1200" dirty="0"/>
            <a:t>實習</a:t>
          </a:r>
          <a:endParaRPr lang="en-US" altLang="zh-TW" sz="2700" kern="1200" dirty="0"/>
        </a:p>
      </dsp:txBody>
      <dsp:txXfrm>
        <a:off x="7417475" y="318502"/>
        <a:ext cx="1483668" cy="146802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0699C1D-34FE-4F05-89D8-D225ECA95F87}">
      <dsp:nvSpPr>
        <dsp:cNvPr id="0" name=""/>
        <dsp:cNvSpPr/>
      </dsp:nvSpPr>
      <dsp:spPr>
        <a:xfrm>
          <a:off x="1250" y="0"/>
          <a:ext cx="2665958" cy="1173192"/>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zh-TW" altLang="en-US" sz="2800" kern="1200" dirty="0">
              <a:latin typeface="標楷體" panose="03000509000000000000" pitchFamily="65" charset="-120"/>
              <a:ea typeface="標楷體" panose="03000509000000000000" pitchFamily="65" charset="-120"/>
            </a:rPr>
            <a:t>師資職前教育課程學分證明</a:t>
          </a:r>
          <a:endParaRPr lang="zh-TW" altLang="en-US" sz="2900" kern="1200" dirty="0">
            <a:latin typeface="標楷體" panose="03000509000000000000" pitchFamily="65" charset="-120"/>
            <a:ea typeface="標楷體" panose="03000509000000000000" pitchFamily="65" charset="-120"/>
          </a:endParaRPr>
        </a:p>
      </dsp:txBody>
      <dsp:txXfrm>
        <a:off x="35612" y="34362"/>
        <a:ext cx="2597234" cy="1104468"/>
      </dsp:txXfrm>
    </dsp:sp>
    <dsp:sp modelId="{2FD946DD-6FCF-4540-A0CC-8824C64395B1}">
      <dsp:nvSpPr>
        <dsp:cNvPr id="0" name=""/>
        <dsp:cNvSpPr/>
      </dsp:nvSpPr>
      <dsp:spPr>
        <a:xfrm>
          <a:off x="2933804" y="256017"/>
          <a:ext cx="565183" cy="661157"/>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244600">
            <a:lnSpc>
              <a:spcPct val="90000"/>
            </a:lnSpc>
            <a:spcBef>
              <a:spcPct val="0"/>
            </a:spcBef>
            <a:spcAft>
              <a:spcPct val="35000"/>
            </a:spcAft>
          </a:pPr>
          <a:endParaRPr lang="zh-TW" altLang="en-US" sz="2800" kern="1200"/>
        </a:p>
      </dsp:txBody>
      <dsp:txXfrm>
        <a:off x="2933804" y="388248"/>
        <a:ext cx="395628" cy="396695"/>
      </dsp:txXfrm>
    </dsp:sp>
    <dsp:sp modelId="{479359A9-898F-4664-AC34-23099166ECB0}">
      <dsp:nvSpPr>
        <dsp:cNvPr id="0" name=""/>
        <dsp:cNvSpPr/>
      </dsp:nvSpPr>
      <dsp:spPr>
        <a:xfrm>
          <a:off x="3733591" y="0"/>
          <a:ext cx="2665958" cy="1173192"/>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zh-TW" altLang="en-US" sz="2800" kern="1200" dirty="0">
              <a:latin typeface="標楷體" panose="03000509000000000000" pitchFamily="65" charset="-120"/>
              <a:ea typeface="標楷體" panose="03000509000000000000" pitchFamily="65" charset="-120"/>
            </a:rPr>
            <a:t>第三階段報名</a:t>
          </a:r>
          <a:r>
            <a:rPr lang="en-US" altLang="zh-TW" sz="2800" kern="1200" dirty="0">
              <a:latin typeface="標楷體" panose="03000509000000000000" pitchFamily="65" charset="-120"/>
              <a:ea typeface="標楷體" panose="03000509000000000000" pitchFamily="65" charset="-120"/>
            </a:rPr>
            <a:t/>
          </a:r>
          <a:br>
            <a:rPr lang="en-US" altLang="zh-TW" sz="2800" kern="1200" dirty="0">
              <a:latin typeface="標楷體" panose="03000509000000000000" pitchFamily="65" charset="-120"/>
              <a:ea typeface="標楷體" panose="03000509000000000000" pitchFamily="65" charset="-120"/>
            </a:rPr>
          </a:br>
          <a:r>
            <a:rPr lang="zh-TW" altLang="en-US" sz="2800" kern="1200" dirty="0">
              <a:latin typeface="標楷體" panose="03000509000000000000" pitchFamily="65" charset="-120"/>
              <a:ea typeface="標楷體" panose="03000509000000000000" pitchFamily="65" charset="-120"/>
            </a:rPr>
            <a:t>敘</a:t>
          </a:r>
          <a:r>
            <a:rPr lang="en-US" altLang="zh-TW" sz="2800" kern="1200" dirty="0">
              <a:latin typeface="標楷體" panose="03000509000000000000" pitchFamily="65" charset="-120"/>
              <a:ea typeface="標楷體" panose="03000509000000000000" pitchFamily="65" charset="-120"/>
            </a:rPr>
            <a:t>170</a:t>
          </a:r>
          <a:r>
            <a:rPr lang="zh-TW" altLang="en-US" sz="2800" kern="1200" dirty="0">
              <a:latin typeface="標楷體" panose="03000509000000000000" pitchFamily="65" charset="-120"/>
              <a:ea typeface="標楷體" panose="03000509000000000000" pitchFamily="65" charset="-120"/>
            </a:rPr>
            <a:t>元薪點</a:t>
          </a:r>
        </a:p>
      </dsp:txBody>
      <dsp:txXfrm>
        <a:off x="3767953" y="34362"/>
        <a:ext cx="2597234" cy="1104468"/>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CBFF186-CF62-405D-9864-67625DF8D527}">
      <dsp:nvSpPr>
        <dsp:cNvPr id="0" name=""/>
        <dsp:cNvSpPr/>
      </dsp:nvSpPr>
      <dsp:spPr>
        <a:xfrm>
          <a:off x="7581" y="0"/>
          <a:ext cx="2266118" cy="1276709"/>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zh-TW" altLang="en-US" sz="2400" kern="1200" dirty="0">
              <a:latin typeface="標楷體" panose="03000509000000000000" pitchFamily="65" charset="-120"/>
              <a:ea typeface="標楷體" panose="03000509000000000000" pitchFamily="65" charset="-120"/>
            </a:rPr>
            <a:t>師資職前教育課程學分證明</a:t>
          </a:r>
        </a:p>
      </dsp:txBody>
      <dsp:txXfrm>
        <a:off x="44975" y="37394"/>
        <a:ext cx="2191330" cy="1201921"/>
      </dsp:txXfrm>
    </dsp:sp>
    <dsp:sp modelId="{A8713AE7-A78D-4BD5-AE4E-B73D68564945}">
      <dsp:nvSpPr>
        <dsp:cNvPr id="0" name=""/>
        <dsp:cNvSpPr/>
      </dsp:nvSpPr>
      <dsp:spPr>
        <a:xfrm>
          <a:off x="2500312" y="357356"/>
          <a:ext cx="480417" cy="561997"/>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00100">
            <a:lnSpc>
              <a:spcPct val="90000"/>
            </a:lnSpc>
            <a:spcBef>
              <a:spcPct val="0"/>
            </a:spcBef>
            <a:spcAft>
              <a:spcPct val="35000"/>
            </a:spcAft>
          </a:pPr>
          <a:endParaRPr lang="zh-TW" altLang="en-US" sz="1800" kern="1200"/>
        </a:p>
      </dsp:txBody>
      <dsp:txXfrm>
        <a:off x="2500312" y="469755"/>
        <a:ext cx="336292" cy="337199"/>
      </dsp:txXfrm>
    </dsp:sp>
    <dsp:sp modelId="{C688A4F9-7376-4E4A-882E-829F7647EC23}">
      <dsp:nvSpPr>
        <dsp:cNvPr id="0" name=""/>
        <dsp:cNvSpPr/>
      </dsp:nvSpPr>
      <dsp:spPr>
        <a:xfrm>
          <a:off x="3180148" y="0"/>
          <a:ext cx="2266118" cy="1276709"/>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ctr" defTabSz="977900">
            <a:lnSpc>
              <a:spcPct val="90000"/>
            </a:lnSpc>
            <a:spcBef>
              <a:spcPct val="0"/>
            </a:spcBef>
            <a:spcAft>
              <a:spcPct val="35000"/>
            </a:spcAft>
          </a:pPr>
          <a:r>
            <a:rPr lang="zh-TW" altLang="en-US" sz="2200" kern="1200" dirty="0">
              <a:latin typeface="標楷體" panose="03000509000000000000" pitchFamily="65" charset="-120"/>
              <a:ea typeface="標楷體" panose="03000509000000000000" pitchFamily="65" charset="-120"/>
            </a:rPr>
            <a:t>回原師培學校</a:t>
          </a:r>
          <a:r>
            <a:rPr lang="en-US" altLang="zh-TW" sz="2200" kern="1200" dirty="0">
              <a:latin typeface="標楷體" panose="03000509000000000000" pitchFamily="65" charset="-120"/>
              <a:ea typeface="標楷體" panose="03000509000000000000" pitchFamily="65" charset="-120"/>
            </a:rPr>
            <a:t/>
          </a:r>
          <a:br>
            <a:rPr lang="en-US" altLang="zh-TW" sz="2200" kern="1200" dirty="0">
              <a:latin typeface="標楷體" panose="03000509000000000000" pitchFamily="65" charset="-120"/>
              <a:ea typeface="標楷體" panose="03000509000000000000" pitchFamily="65" charset="-120"/>
            </a:rPr>
          </a:br>
          <a:r>
            <a:rPr lang="zh-TW" altLang="en-US" sz="2200" kern="1200" dirty="0">
              <a:latin typeface="標楷體" panose="03000509000000000000" pitchFamily="65" charset="-120"/>
              <a:ea typeface="標楷體" panose="03000509000000000000" pitchFamily="65" charset="-120"/>
            </a:rPr>
            <a:t>取得師資職前證明書</a:t>
          </a:r>
        </a:p>
      </dsp:txBody>
      <dsp:txXfrm>
        <a:off x="3217542" y="37394"/>
        <a:ext cx="2191330" cy="1201921"/>
      </dsp:txXfrm>
    </dsp:sp>
    <dsp:sp modelId="{4E4AF636-8E5A-4C17-92E5-9B1CBD878525}">
      <dsp:nvSpPr>
        <dsp:cNvPr id="0" name=""/>
        <dsp:cNvSpPr/>
      </dsp:nvSpPr>
      <dsp:spPr>
        <a:xfrm>
          <a:off x="5672878" y="357356"/>
          <a:ext cx="480417" cy="561997"/>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00100">
            <a:lnSpc>
              <a:spcPct val="90000"/>
            </a:lnSpc>
            <a:spcBef>
              <a:spcPct val="0"/>
            </a:spcBef>
            <a:spcAft>
              <a:spcPct val="35000"/>
            </a:spcAft>
          </a:pPr>
          <a:endParaRPr lang="zh-TW" altLang="en-US" sz="1800" kern="1200"/>
        </a:p>
      </dsp:txBody>
      <dsp:txXfrm>
        <a:off x="5672878" y="469755"/>
        <a:ext cx="336292" cy="337199"/>
      </dsp:txXfrm>
    </dsp:sp>
    <dsp:sp modelId="{602744EA-BD8E-4AD0-B305-18CC95050BED}">
      <dsp:nvSpPr>
        <dsp:cNvPr id="0" name=""/>
        <dsp:cNvSpPr/>
      </dsp:nvSpPr>
      <dsp:spPr>
        <a:xfrm>
          <a:off x="6352714" y="0"/>
          <a:ext cx="2266118" cy="1276709"/>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ctr" defTabSz="977900">
            <a:lnSpc>
              <a:spcPct val="90000"/>
            </a:lnSpc>
            <a:spcBef>
              <a:spcPct val="0"/>
            </a:spcBef>
            <a:spcAft>
              <a:spcPct val="35000"/>
            </a:spcAft>
          </a:pPr>
          <a:r>
            <a:rPr lang="zh-TW" altLang="en-US" sz="2200" kern="1200" dirty="0">
              <a:latin typeface="標楷體" panose="03000509000000000000" pitchFamily="65" charset="-120"/>
              <a:ea typeface="標楷體" panose="03000509000000000000" pitchFamily="65" charset="-120"/>
            </a:rPr>
            <a:t>第二階段報名</a:t>
          </a:r>
          <a:r>
            <a:rPr lang="en-US" altLang="zh-TW" sz="2200" kern="1200" dirty="0">
              <a:latin typeface="標楷體" panose="03000509000000000000" pitchFamily="65" charset="-120"/>
              <a:ea typeface="標楷體" panose="03000509000000000000" pitchFamily="65" charset="-120"/>
            </a:rPr>
            <a:t/>
          </a:r>
          <a:br>
            <a:rPr lang="en-US" altLang="zh-TW" sz="2200" kern="1200" dirty="0">
              <a:latin typeface="標楷體" panose="03000509000000000000" pitchFamily="65" charset="-120"/>
              <a:ea typeface="標楷體" panose="03000509000000000000" pitchFamily="65" charset="-120"/>
            </a:rPr>
          </a:br>
          <a:r>
            <a:rPr lang="zh-TW" altLang="en-US" sz="2200" kern="1200" dirty="0">
              <a:latin typeface="標楷體" panose="03000509000000000000" pitchFamily="65" charset="-120"/>
              <a:ea typeface="標楷體" panose="03000509000000000000" pitchFamily="65" charset="-120"/>
            </a:rPr>
            <a:t>敘</a:t>
          </a:r>
          <a:r>
            <a:rPr lang="en-US" altLang="zh-TW" sz="2200" kern="1200" dirty="0">
              <a:latin typeface="標楷體" panose="03000509000000000000" pitchFamily="65" charset="-120"/>
              <a:ea typeface="標楷體" panose="03000509000000000000" pitchFamily="65" charset="-120"/>
            </a:rPr>
            <a:t>180</a:t>
          </a:r>
          <a:r>
            <a:rPr lang="zh-TW" altLang="en-US" sz="2200" kern="1200" dirty="0">
              <a:latin typeface="標楷體" panose="03000509000000000000" pitchFamily="65" charset="-120"/>
              <a:ea typeface="標楷體" panose="03000509000000000000" pitchFamily="65" charset="-120"/>
            </a:rPr>
            <a:t>元薪點</a:t>
          </a:r>
        </a:p>
      </dsp:txBody>
      <dsp:txXfrm>
        <a:off x="6390108" y="37394"/>
        <a:ext cx="2191330" cy="1201921"/>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C414EAE-BB0D-4CDC-BCE0-D5EF78FC09E6}">
      <dsp:nvSpPr>
        <dsp:cNvPr id="0" name=""/>
        <dsp:cNvSpPr/>
      </dsp:nvSpPr>
      <dsp:spPr>
        <a:xfrm>
          <a:off x="2702367" y="993820"/>
          <a:ext cx="1230388" cy="554755"/>
        </a:xfrm>
        <a:custGeom>
          <a:avLst/>
          <a:gdLst/>
          <a:ahLst/>
          <a:cxnLst/>
          <a:rect l="0" t="0" r="0" b="0"/>
          <a:pathLst>
            <a:path>
              <a:moveTo>
                <a:pt x="0" y="0"/>
              </a:moveTo>
              <a:lnTo>
                <a:pt x="950754" y="0"/>
              </a:lnTo>
              <a:lnTo>
                <a:pt x="950754" y="554755"/>
              </a:lnTo>
              <a:lnTo>
                <a:pt x="1230388" y="554755"/>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546F7FD-9ED7-4F16-B41E-72F2674C867D}">
      <dsp:nvSpPr>
        <dsp:cNvPr id="0" name=""/>
        <dsp:cNvSpPr/>
      </dsp:nvSpPr>
      <dsp:spPr>
        <a:xfrm>
          <a:off x="5359837" y="368021"/>
          <a:ext cx="1241517" cy="91440"/>
        </a:xfrm>
        <a:custGeom>
          <a:avLst/>
          <a:gdLst/>
          <a:ahLst/>
          <a:cxnLst/>
          <a:rect l="0" t="0" r="0" b="0"/>
          <a:pathLst>
            <a:path>
              <a:moveTo>
                <a:pt x="0" y="45720"/>
              </a:moveTo>
              <a:lnTo>
                <a:pt x="961883" y="45720"/>
              </a:lnTo>
              <a:lnTo>
                <a:pt x="961883" y="45720"/>
              </a:lnTo>
              <a:lnTo>
                <a:pt x="1241517" y="45720"/>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8F54E507-A6C1-4674-944F-FBE7F38D81A6}">
      <dsp:nvSpPr>
        <dsp:cNvPr id="0" name=""/>
        <dsp:cNvSpPr/>
      </dsp:nvSpPr>
      <dsp:spPr>
        <a:xfrm>
          <a:off x="2702367" y="413742"/>
          <a:ext cx="1203766" cy="580077"/>
        </a:xfrm>
        <a:custGeom>
          <a:avLst/>
          <a:gdLst/>
          <a:ahLst/>
          <a:cxnLst/>
          <a:rect l="0" t="0" r="0" b="0"/>
          <a:pathLst>
            <a:path>
              <a:moveTo>
                <a:pt x="0" y="580077"/>
              </a:moveTo>
              <a:lnTo>
                <a:pt x="924133" y="580077"/>
              </a:lnTo>
              <a:lnTo>
                <a:pt x="924133" y="0"/>
              </a:lnTo>
              <a:lnTo>
                <a:pt x="1203766" y="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62AC078-CD40-4385-931A-09AA4CE3557D}">
      <dsp:nvSpPr>
        <dsp:cNvPr id="0" name=""/>
        <dsp:cNvSpPr/>
      </dsp:nvSpPr>
      <dsp:spPr>
        <a:xfrm>
          <a:off x="1248020" y="580078"/>
          <a:ext cx="1454346" cy="827483"/>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9050" tIns="19050" rIns="19050" bIns="19050" numCol="1" spcCol="1270" anchor="ctr" anchorCtr="0">
          <a:noAutofit/>
        </a:bodyPr>
        <a:lstStyle/>
        <a:p>
          <a:pPr lvl="0" algn="ctr" defTabSz="1333500" rtl="0">
            <a:lnSpc>
              <a:spcPct val="90000"/>
            </a:lnSpc>
            <a:spcBef>
              <a:spcPct val="0"/>
            </a:spcBef>
            <a:spcAft>
              <a:spcPct val="35000"/>
            </a:spcAft>
          </a:pPr>
          <a:r>
            <a:rPr lang="en-US" sz="3000" kern="1200" dirty="0">
              <a:latin typeface="標楷體" panose="03000509000000000000" pitchFamily="65" charset="-120"/>
              <a:ea typeface="標楷體" panose="03000509000000000000" pitchFamily="65" charset="-120"/>
            </a:rPr>
            <a:t>450</a:t>
          </a:r>
          <a:r>
            <a:rPr lang="zh-TW" sz="3000" kern="1200" dirty="0">
              <a:latin typeface="標楷體" panose="03000509000000000000" pitchFamily="65" charset="-120"/>
              <a:ea typeface="標楷體" panose="03000509000000000000" pitchFamily="65" charset="-120"/>
            </a:rPr>
            <a:t>薪點</a:t>
          </a:r>
        </a:p>
      </dsp:txBody>
      <dsp:txXfrm>
        <a:off x="1248020" y="580078"/>
        <a:ext cx="1454346" cy="827483"/>
      </dsp:txXfrm>
    </dsp:sp>
    <dsp:sp modelId="{6D4E0134-5005-41DB-AC5C-2DEC163C57BE}">
      <dsp:nvSpPr>
        <dsp:cNvPr id="0" name=""/>
        <dsp:cNvSpPr/>
      </dsp:nvSpPr>
      <dsp:spPr>
        <a:xfrm>
          <a:off x="3906134" y="0"/>
          <a:ext cx="1453703" cy="827483"/>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9050" tIns="19050" rIns="19050" bIns="19050" numCol="1" spcCol="1270" anchor="ctr" anchorCtr="0">
          <a:noAutofit/>
        </a:bodyPr>
        <a:lstStyle/>
        <a:p>
          <a:pPr lvl="0" algn="ctr" defTabSz="1333500">
            <a:lnSpc>
              <a:spcPct val="90000"/>
            </a:lnSpc>
            <a:spcBef>
              <a:spcPct val="0"/>
            </a:spcBef>
            <a:spcAft>
              <a:spcPct val="35000"/>
            </a:spcAft>
          </a:pPr>
          <a:r>
            <a:rPr lang="en-US" altLang="zh-TW" sz="3000" kern="1200" dirty="0">
              <a:latin typeface="標楷體" panose="03000509000000000000" pitchFamily="65" charset="-120"/>
              <a:ea typeface="標楷體" panose="03000509000000000000" pitchFamily="65" charset="-120"/>
            </a:rPr>
            <a:t>525</a:t>
          </a:r>
          <a:r>
            <a:rPr lang="zh-TW" altLang="en-US" sz="3000" kern="1200" dirty="0">
              <a:latin typeface="標楷體" panose="03000509000000000000" pitchFamily="65" charset="-120"/>
              <a:ea typeface="標楷體" panose="03000509000000000000" pitchFamily="65" charset="-120"/>
            </a:rPr>
            <a:t>薪點</a:t>
          </a:r>
        </a:p>
      </dsp:txBody>
      <dsp:txXfrm>
        <a:off x="3906134" y="0"/>
        <a:ext cx="1453703" cy="827483"/>
      </dsp:txXfrm>
    </dsp:sp>
    <dsp:sp modelId="{9E950BA0-A70C-41AE-A85F-AAD65003CFFF}">
      <dsp:nvSpPr>
        <dsp:cNvPr id="0" name=""/>
        <dsp:cNvSpPr/>
      </dsp:nvSpPr>
      <dsp:spPr>
        <a:xfrm>
          <a:off x="6601355" y="0"/>
          <a:ext cx="1434464" cy="827483"/>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9050" tIns="19050" rIns="19050" bIns="19050" numCol="1" spcCol="1270" anchor="ctr" anchorCtr="0">
          <a:noAutofit/>
        </a:bodyPr>
        <a:lstStyle/>
        <a:p>
          <a:pPr lvl="0" algn="ctr" defTabSz="1333500">
            <a:lnSpc>
              <a:spcPct val="90000"/>
            </a:lnSpc>
            <a:spcBef>
              <a:spcPct val="0"/>
            </a:spcBef>
            <a:spcAft>
              <a:spcPct val="35000"/>
            </a:spcAft>
          </a:pPr>
          <a:r>
            <a:rPr lang="en-US" altLang="zh-TW" sz="3000" kern="1200" dirty="0">
              <a:latin typeface="標楷體" panose="03000509000000000000" pitchFamily="65" charset="-120"/>
              <a:ea typeface="標楷體" panose="03000509000000000000" pitchFamily="65" charset="-120"/>
            </a:rPr>
            <a:t>550</a:t>
          </a:r>
          <a:r>
            <a:rPr lang="zh-TW" altLang="en-US" sz="3000" kern="1200" dirty="0">
              <a:latin typeface="標楷體" panose="03000509000000000000" pitchFamily="65" charset="-120"/>
              <a:ea typeface="標楷體" panose="03000509000000000000" pitchFamily="65" charset="-120"/>
            </a:rPr>
            <a:t>薪點</a:t>
          </a:r>
        </a:p>
      </dsp:txBody>
      <dsp:txXfrm>
        <a:off x="6601355" y="0"/>
        <a:ext cx="1434464" cy="827483"/>
      </dsp:txXfrm>
    </dsp:sp>
    <dsp:sp modelId="{D6802803-962B-4002-9DDA-399A5D3F17A3}">
      <dsp:nvSpPr>
        <dsp:cNvPr id="0" name=""/>
        <dsp:cNvSpPr/>
      </dsp:nvSpPr>
      <dsp:spPr>
        <a:xfrm>
          <a:off x="3932755" y="1122134"/>
          <a:ext cx="1385305" cy="852882"/>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9050" tIns="19050" rIns="19050" bIns="19050" numCol="1" spcCol="1270" anchor="ctr" anchorCtr="0">
          <a:noAutofit/>
        </a:bodyPr>
        <a:lstStyle/>
        <a:p>
          <a:pPr lvl="0" algn="ctr" defTabSz="1333500">
            <a:lnSpc>
              <a:spcPct val="90000"/>
            </a:lnSpc>
            <a:spcBef>
              <a:spcPct val="0"/>
            </a:spcBef>
            <a:spcAft>
              <a:spcPct val="35000"/>
            </a:spcAft>
          </a:pPr>
          <a:r>
            <a:rPr lang="en-US" altLang="zh-TW" sz="3000" kern="1200" dirty="0">
              <a:latin typeface="標楷體" panose="03000509000000000000" pitchFamily="65" charset="-120"/>
              <a:ea typeface="標楷體" panose="03000509000000000000" pitchFamily="65" charset="-120"/>
            </a:rPr>
            <a:t>525</a:t>
          </a:r>
          <a:r>
            <a:rPr lang="zh-TW" altLang="en-US" sz="3000" kern="1200" dirty="0">
              <a:latin typeface="標楷體" panose="03000509000000000000" pitchFamily="65" charset="-120"/>
              <a:ea typeface="標楷體" panose="03000509000000000000" pitchFamily="65" charset="-120"/>
            </a:rPr>
            <a:t>薪點</a:t>
          </a:r>
        </a:p>
      </dsp:txBody>
      <dsp:txXfrm>
        <a:off x="3932755" y="1122134"/>
        <a:ext cx="1385305" cy="852882"/>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609AEC1-BC96-428A-B21D-9308DFC87E5B}">
      <dsp:nvSpPr>
        <dsp:cNvPr id="0" name=""/>
        <dsp:cNvSpPr/>
      </dsp:nvSpPr>
      <dsp:spPr>
        <a:xfrm>
          <a:off x="1945018" y="959413"/>
          <a:ext cx="1521804" cy="647963"/>
        </a:xfrm>
        <a:custGeom>
          <a:avLst/>
          <a:gdLst/>
          <a:ahLst/>
          <a:cxnLst/>
          <a:rect l="0" t="0" r="0" b="0"/>
          <a:pathLst>
            <a:path>
              <a:moveTo>
                <a:pt x="0" y="0"/>
              </a:moveTo>
              <a:lnTo>
                <a:pt x="760902" y="0"/>
              </a:lnTo>
              <a:lnTo>
                <a:pt x="760902" y="647963"/>
              </a:lnTo>
              <a:lnTo>
                <a:pt x="1521804" y="647963"/>
              </a:lnTo>
            </a:path>
          </a:pathLst>
        </a:custGeom>
        <a:noFill/>
        <a:ln w="12700" cap="flat" cmpd="sng" algn="ctr">
          <a:solidFill>
            <a:srgbClr val="0070C0"/>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zh-TW" altLang="en-US" sz="500" kern="1200"/>
        </a:p>
      </dsp:txBody>
      <dsp:txXfrm>
        <a:off x="2664570" y="1242044"/>
        <a:ext cx="82700" cy="82700"/>
      </dsp:txXfrm>
    </dsp:sp>
    <dsp:sp modelId="{31C7DE16-5103-4225-8028-E8A8AD85FF01}">
      <dsp:nvSpPr>
        <dsp:cNvPr id="0" name=""/>
        <dsp:cNvSpPr/>
      </dsp:nvSpPr>
      <dsp:spPr>
        <a:xfrm>
          <a:off x="4873771" y="584748"/>
          <a:ext cx="1209839" cy="91440"/>
        </a:xfrm>
        <a:custGeom>
          <a:avLst/>
          <a:gdLst/>
          <a:ahLst/>
          <a:cxnLst/>
          <a:rect l="0" t="0" r="0" b="0"/>
          <a:pathLst>
            <a:path>
              <a:moveTo>
                <a:pt x="0" y="46782"/>
              </a:moveTo>
              <a:lnTo>
                <a:pt x="604919" y="46782"/>
              </a:lnTo>
              <a:lnTo>
                <a:pt x="604919" y="45720"/>
              </a:lnTo>
              <a:lnTo>
                <a:pt x="1209839" y="45720"/>
              </a:lnTo>
            </a:path>
          </a:pathLst>
        </a:custGeom>
        <a:noFill/>
        <a:ln w="12700" cap="flat" cmpd="sng" algn="ctr">
          <a:solidFill>
            <a:srgbClr val="0070C0"/>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zh-TW" altLang="en-US" sz="500" kern="1200"/>
        </a:p>
      </dsp:txBody>
      <dsp:txXfrm>
        <a:off x="5448444" y="600222"/>
        <a:ext cx="60491" cy="60491"/>
      </dsp:txXfrm>
    </dsp:sp>
    <dsp:sp modelId="{9B33B122-43A4-4176-BC48-5D50FBA2D1EC}">
      <dsp:nvSpPr>
        <dsp:cNvPr id="0" name=""/>
        <dsp:cNvSpPr/>
      </dsp:nvSpPr>
      <dsp:spPr>
        <a:xfrm>
          <a:off x="1945018" y="631530"/>
          <a:ext cx="1481574" cy="327882"/>
        </a:xfrm>
        <a:custGeom>
          <a:avLst/>
          <a:gdLst/>
          <a:ahLst/>
          <a:cxnLst/>
          <a:rect l="0" t="0" r="0" b="0"/>
          <a:pathLst>
            <a:path>
              <a:moveTo>
                <a:pt x="0" y="327882"/>
              </a:moveTo>
              <a:lnTo>
                <a:pt x="740787" y="327882"/>
              </a:lnTo>
              <a:lnTo>
                <a:pt x="740787" y="0"/>
              </a:lnTo>
              <a:lnTo>
                <a:pt x="1481574" y="0"/>
              </a:lnTo>
            </a:path>
          </a:pathLst>
        </a:custGeom>
        <a:noFill/>
        <a:ln w="12700" cap="flat" cmpd="sng" algn="ctr">
          <a:solidFill>
            <a:srgbClr val="0070C0"/>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zh-TW" altLang="en-US" sz="500" kern="1200"/>
        </a:p>
      </dsp:txBody>
      <dsp:txXfrm>
        <a:off x="2647869" y="757536"/>
        <a:ext cx="75871" cy="75871"/>
      </dsp:txXfrm>
    </dsp:sp>
    <dsp:sp modelId="{0B30FFD2-46F8-4E77-8DE6-6BC0B033D26F}">
      <dsp:nvSpPr>
        <dsp:cNvPr id="0" name=""/>
        <dsp:cNvSpPr/>
      </dsp:nvSpPr>
      <dsp:spPr>
        <a:xfrm rot="16200000">
          <a:off x="774259" y="150634"/>
          <a:ext cx="723959" cy="1617558"/>
        </a:xfrm>
        <a:prstGeom prst="rect">
          <a:avLst/>
        </a:prstGeom>
        <a:solidFill>
          <a:srgbClr val="0070C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vert" wrap="square" lIns="19050" tIns="19050" rIns="19050" bIns="19050" numCol="1" spcCol="1270" anchor="ctr" anchorCtr="0">
          <a:noAutofit/>
        </a:bodyPr>
        <a:lstStyle/>
        <a:p>
          <a:pPr lvl="0" algn="ctr" defTabSz="1333500">
            <a:lnSpc>
              <a:spcPct val="90000"/>
            </a:lnSpc>
            <a:spcBef>
              <a:spcPct val="0"/>
            </a:spcBef>
            <a:spcAft>
              <a:spcPct val="35000"/>
            </a:spcAft>
          </a:pPr>
          <a:r>
            <a:rPr lang="en-US" altLang="zh-TW" sz="3000" kern="1200" dirty="0">
              <a:latin typeface="標楷體" panose="03000509000000000000" pitchFamily="65" charset="-120"/>
              <a:ea typeface="標楷體" panose="03000509000000000000" pitchFamily="65" charset="-120"/>
            </a:rPr>
            <a:t>475</a:t>
          </a:r>
          <a:r>
            <a:rPr lang="zh-TW" altLang="en-US" sz="3000" kern="1200" dirty="0">
              <a:latin typeface="標楷體" panose="03000509000000000000" pitchFamily="65" charset="-120"/>
              <a:ea typeface="標楷體" panose="03000509000000000000" pitchFamily="65" charset="-120"/>
            </a:rPr>
            <a:t>薪點</a:t>
          </a:r>
        </a:p>
      </dsp:txBody>
      <dsp:txXfrm>
        <a:off x="774259" y="150634"/>
        <a:ext cx="723959" cy="1617558"/>
      </dsp:txXfrm>
    </dsp:sp>
    <dsp:sp modelId="{FAD1B7A5-8643-40C5-A63D-937F1B1592C8}">
      <dsp:nvSpPr>
        <dsp:cNvPr id="0" name=""/>
        <dsp:cNvSpPr/>
      </dsp:nvSpPr>
      <dsp:spPr>
        <a:xfrm>
          <a:off x="3426593" y="318184"/>
          <a:ext cx="1447178" cy="626692"/>
        </a:xfrm>
        <a:prstGeom prst="rect">
          <a:avLst/>
        </a:prstGeom>
        <a:solidFill>
          <a:srgbClr val="0070C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lvl="0" algn="ctr" defTabSz="1333500">
            <a:lnSpc>
              <a:spcPct val="90000"/>
            </a:lnSpc>
            <a:spcBef>
              <a:spcPct val="0"/>
            </a:spcBef>
            <a:spcAft>
              <a:spcPct val="35000"/>
            </a:spcAft>
          </a:pPr>
          <a:r>
            <a:rPr lang="en-US" altLang="zh-TW" sz="3000" kern="1200" dirty="0">
              <a:latin typeface="標楷體" panose="03000509000000000000" pitchFamily="65" charset="-120"/>
              <a:ea typeface="標楷體" panose="03000509000000000000" pitchFamily="65" charset="-120"/>
            </a:rPr>
            <a:t>525</a:t>
          </a:r>
          <a:r>
            <a:rPr lang="zh-TW" altLang="en-US" sz="3000" kern="1200" dirty="0">
              <a:latin typeface="標楷體" panose="03000509000000000000" pitchFamily="65" charset="-120"/>
              <a:ea typeface="標楷體" panose="03000509000000000000" pitchFamily="65" charset="-120"/>
            </a:rPr>
            <a:t>薪點</a:t>
          </a:r>
        </a:p>
      </dsp:txBody>
      <dsp:txXfrm>
        <a:off x="3426593" y="318184"/>
        <a:ext cx="1447178" cy="626692"/>
      </dsp:txXfrm>
    </dsp:sp>
    <dsp:sp modelId="{E0BCC1EC-8639-44EB-A1C0-40E1318EE24D}">
      <dsp:nvSpPr>
        <dsp:cNvPr id="0" name=""/>
        <dsp:cNvSpPr/>
      </dsp:nvSpPr>
      <dsp:spPr>
        <a:xfrm>
          <a:off x="6083610" y="355764"/>
          <a:ext cx="1445194" cy="549407"/>
        </a:xfrm>
        <a:prstGeom prst="rect">
          <a:avLst/>
        </a:prstGeom>
        <a:solidFill>
          <a:srgbClr val="0070C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lvl="0" algn="ctr" defTabSz="1333500">
            <a:lnSpc>
              <a:spcPct val="90000"/>
            </a:lnSpc>
            <a:spcBef>
              <a:spcPct val="0"/>
            </a:spcBef>
            <a:spcAft>
              <a:spcPct val="35000"/>
            </a:spcAft>
          </a:pPr>
          <a:r>
            <a:rPr lang="en-US" altLang="zh-TW" sz="3000" kern="1200" dirty="0">
              <a:latin typeface="標楷體" panose="03000509000000000000" pitchFamily="65" charset="-120"/>
              <a:ea typeface="標楷體" panose="03000509000000000000" pitchFamily="65" charset="-120"/>
            </a:rPr>
            <a:t>550</a:t>
          </a:r>
          <a:r>
            <a:rPr lang="zh-TW" altLang="en-US" sz="3000" kern="1200" dirty="0">
              <a:latin typeface="標楷體" panose="03000509000000000000" pitchFamily="65" charset="-120"/>
              <a:ea typeface="標楷體" panose="03000509000000000000" pitchFamily="65" charset="-120"/>
            </a:rPr>
            <a:t>薪點</a:t>
          </a:r>
        </a:p>
      </dsp:txBody>
      <dsp:txXfrm>
        <a:off x="6083610" y="355764"/>
        <a:ext cx="1445194" cy="549407"/>
      </dsp:txXfrm>
    </dsp:sp>
    <dsp:sp modelId="{31D9BC30-429B-4F4C-A098-1ED0B999219A}">
      <dsp:nvSpPr>
        <dsp:cNvPr id="0" name=""/>
        <dsp:cNvSpPr/>
      </dsp:nvSpPr>
      <dsp:spPr>
        <a:xfrm>
          <a:off x="3466823" y="1289540"/>
          <a:ext cx="1377776" cy="635672"/>
        </a:xfrm>
        <a:prstGeom prst="rect">
          <a:avLst/>
        </a:prstGeom>
        <a:solidFill>
          <a:srgbClr val="0070C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lvl="0" algn="ctr" defTabSz="1333500">
            <a:lnSpc>
              <a:spcPct val="90000"/>
            </a:lnSpc>
            <a:spcBef>
              <a:spcPct val="0"/>
            </a:spcBef>
            <a:spcAft>
              <a:spcPct val="35000"/>
            </a:spcAft>
          </a:pPr>
          <a:r>
            <a:rPr lang="en-US" altLang="zh-TW" sz="3000" kern="1200" dirty="0">
              <a:latin typeface="標楷體" panose="03000509000000000000" pitchFamily="65" charset="-120"/>
              <a:ea typeface="標楷體" panose="03000509000000000000" pitchFamily="65" charset="-120"/>
            </a:rPr>
            <a:t>525</a:t>
          </a:r>
          <a:r>
            <a:rPr lang="zh-TW" altLang="en-US" sz="3000" kern="1200" dirty="0">
              <a:latin typeface="標楷體" panose="03000509000000000000" pitchFamily="65" charset="-120"/>
              <a:ea typeface="標楷體" panose="03000509000000000000" pitchFamily="65" charset="-120"/>
            </a:rPr>
            <a:t>薪點</a:t>
          </a:r>
        </a:p>
      </dsp:txBody>
      <dsp:txXfrm>
        <a:off x="3466823" y="1289540"/>
        <a:ext cx="1377776" cy="635672"/>
      </dsp:txXfrm>
    </dsp:sp>
  </dsp:spTree>
</dsp:drawing>
</file>

<file path=ppt/diagrams/layout1.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Process6">
  <dgm:title val=""/>
  <dgm:desc val=""/>
  <dgm:catLst>
    <dgm:cat type="process"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theList">
    <dgm:varLst>
      <dgm:dir/>
      <dgm:animLvl val="lvl"/>
      <dgm:resizeHandles val="exact"/>
    </dgm:varLst>
    <dgm:choose name="Name0">
      <dgm:if name="Name1" func="var" arg="dir" op="equ" val="norm">
        <dgm:alg type="lin">
          <dgm:param type="linDir" val="fromL"/>
          <dgm:param type="nodeHorzAlign" val="l"/>
        </dgm:alg>
      </dgm:if>
      <dgm:else name="Name2">
        <dgm:alg type="lin">
          <dgm:param type="linDir" val="fromR"/>
          <dgm:param type="nodeHorzAlign" val="r"/>
        </dgm:alg>
      </dgm:else>
    </dgm:choose>
    <dgm:shape xmlns:r="http://schemas.openxmlformats.org/officeDocument/2006/relationships" r:blip="">
      <dgm:adjLst/>
    </dgm:shape>
    <dgm:presOf/>
    <dgm:constrLst>
      <dgm:constr type="w" for="ch" forName="compNode" refType="w"/>
      <dgm:constr type="h" for="ch" forName="compNode" refType="w" refFor="ch" refForName="compNode" fact="0.7"/>
      <dgm:constr type="ctrY" for="ch" forName="compNode" refType="h" fact="0.5"/>
      <dgm:constr type="w" for="ch" forName="aSpace" refType="w" fact="0.05"/>
      <dgm:constr type="primFontSz" for="des" forName="childTextHidden" op="equ" val="65"/>
      <dgm:constr type="primFontSz" for="des" forName="parentText" op="equ"/>
    </dgm:constrLst>
    <dgm:ruleLst/>
    <dgm:forEach name="aNodeForEach" axis="ch" ptType="node">
      <dgm:layoutNode name="compNode">
        <dgm:alg type="composite">
          <dgm:param type="ar" val="1.43"/>
        </dgm:alg>
        <dgm:shape xmlns:r="http://schemas.openxmlformats.org/officeDocument/2006/relationships" r:blip="">
          <dgm:adjLst/>
        </dgm:shape>
        <dgm:presOf/>
        <dgm:choose name="Name3">
          <dgm:if name="Name4" func="var" arg="dir" op="equ" val="norm">
            <dgm:constrLst>
              <dgm:constr type="w" for="ch" forName="childTextVisible" refType="w" fact="0.8"/>
              <dgm:constr type="h" for="ch" forName="childTextVisible" refType="h"/>
              <dgm:constr type="r" for="ch" forName="childTextVisible" refType="w"/>
              <dgm:constr type="w" for="ch" forName="childTextHidden" refType="w" fact="0.6"/>
              <dgm:constr type="h" for="ch" forName="childTextHidden" refType="h"/>
              <dgm:constr type="r" for="ch" forName="childTextHidden" refType="w"/>
              <dgm:constr type="l" for="ch" forName="parentText"/>
              <dgm:constr type="w" for="ch" forName="parentText" refType="w" fact="0.4"/>
              <dgm:constr type="h" for="ch" forName="parentText" refType="w" refFor="ch" refForName="parentText" op="equ"/>
              <dgm:constr type="ctrY" for="ch" forName="parentText" refType="h" fact="0.5"/>
            </dgm:constrLst>
          </dgm:if>
          <dgm:else name="Name5">
            <dgm:constrLst>
              <dgm:constr type="w" for="ch" forName="childTextVisible" refType="w" fact="0.8"/>
              <dgm:constr type="h" for="ch" forName="childTextVisible" refType="h"/>
              <dgm:constr type="l" for="ch" forName="childTextVisible"/>
              <dgm:constr type="w" for="ch" forName="childTextHidden" refType="w" fact="0.6"/>
              <dgm:constr type="h" for="ch" forName="childTextHidden" refType="h"/>
              <dgm:constr type="l" for="ch" forName="childTextHidden"/>
              <dgm:constr type="r" for="ch" forName="parentText" refType="w"/>
              <dgm:constr type="w" for="ch" forName="parentText" refType="w" fact="0.4"/>
              <dgm:constr type="h" for="ch" forName="parentText" refType="w" refFor="ch" refForName="parentText" op="equ"/>
              <dgm:constr type="ctrY" for="ch" forName="parentText" refType="h" fact="0.5"/>
            </dgm:constrLst>
          </dgm:else>
        </dgm:choose>
        <dgm:ruleLst/>
        <dgm:layoutNode name="noGeometry">
          <dgm:alg type="sp"/>
          <dgm:shape xmlns:r="http://schemas.openxmlformats.org/officeDocument/2006/relationships" r:blip="">
            <dgm:adjLst/>
          </dgm:shape>
          <dgm:presOf/>
          <dgm:constrLst/>
          <dgm:ruleLst/>
        </dgm:layoutNode>
        <dgm:layoutNode name="childTextVisible" styleLbl="bgAccFollowNode1">
          <dgm:varLst>
            <dgm:bulletEnabled val="1"/>
          </dgm:varLst>
          <dgm:alg type="sp"/>
          <dgm:choose name="Name6">
            <dgm:if name="Name7" func="var" arg="dir" op="equ" val="norm">
              <dgm:shape xmlns:r="http://schemas.openxmlformats.org/officeDocument/2006/relationships" type="rightArrow" r:blip="">
                <dgm:adjLst>
                  <dgm:adj idx="1" val="0.7"/>
                  <dgm:adj idx="2" val="0.5"/>
                </dgm:adjLst>
              </dgm:shape>
            </dgm:if>
            <dgm:else name="Name8">
              <dgm:shape xmlns:r="http://schemas.openxmlformats.org/officeDocument/2006/relationships" type="leftArrow" r:blip="">
                <dgm:adjLst>
                  <dgm:adj idx="1" val="0.7"/>
                  <dgm:adj idx="2" val="0.5"/>
                </dgm:adjLst>
              </dgm:shape>
            </dgm:else>
          </dgm:choose>
          <dgm:presOf axis="des" ptType="node"/>
          <dgm:constrLst/>
          <dgm:ruleLst/>
        </dgm:layoutNode>
        <dgm:layoutNode name="childTextHidden" styleLbl="bgAccFollowNode1">
          <dgm:choose name="Name9">
            <dgm:if name="Name10" axis="des followSib" ptType="node node" st="1 1" cnt="1 0" func="cnt" op="gte" val="1">
              <dgm:alg type="tx">
                <dgm:param type="stBulletLvl" val="1"/>
                <dgm:param type="txAnchorVertCh" val="mid"/>
              </dgm:alg>
            </dgm:if>
            <dgm:else name="Name11">
              <dgm:alg type="tx">
                <dgm:param type="stBulletLvl" val="2"/>
                <dgm:param type="txAnchorVertCh" val="mid"/>
              </dgm:alg>
            </dgm:else>
          </dgm:choose>
          <dgm:choose name="Name12">
            <dgm:if name="Name13" func="var" arg="dir" op="equ" val="norm">
              <dgm:shape xmlns:r="http://schemas.openxmlformats.org/officeDocument/2006/relationships" type="rightArrow" r:blip="" hideGeom="1">
                <dgm:adjLst>
                  <dgm:adj idx="1" val="0.7"/>
                  <dgm:adj idx="2" val="0.5"/>
                </dgm:adjLst>
              </dgm:shape>
            </dgm:if>
            <dgm:else name="Name14">
              <dgm:shape xmlns:r="http://schemas.openxmlformats.org/officeDocument/2006/relationships" type="leftArrow" r:blip="" hideGeom="1">
                <dgm:adjLst>
                  <dgm:adj idx="1" val="0.7"/>
                  <dgm:adj idx="2" val="0.5"/>
                </dgm:adjLst>
              </dgm:shape>
            </dgm:else>
          </dgm:choose>
          <dgm:presOf axis="des" ptType="node"/>
          <dgm:constrLst>
            <dgm:constr type="secFontSz" refType="primFontSz"/>
            <dgm:constr type="tMarg" refType="primFontSz" fact="0.05"/>
            <dgm:constr type="bMarg" refType="primFontSz" fact="0.05"/>
            <dgm:constr type="rMarg" refType="primFontSz" fact="0.1"/>
            <dgm:constr type="lMarg" refType="primFontSz" fact="0.2"/>
          </dgm:constrLst>
          <dgm:ruleLst>
            <dgm:rule type="primFontSz" val="5" fact="NaN" max="NaN"/>
          </dgm:ruleLst>
        </dgm:layoutNode>
        <dgm:layoutNode name="parentText" styleLbl="node1">
          <dgm:varLst>
            <dgm:chMax val="1"/>
            <dgm:bulletEnabled val="1"/>
          </dgm:varLst>
          <dgm:alg type="tx"/>
          <dgm:shape xmlns:r="http://schemas.openxmlformats.org/officeDocument/2006/relationships" type="ellipse" r:blip="">
            <dgm:adjLst/>
          </dgm:shape>
          <dgm:presOf axis="self"/>
          <dgm:constrLst>
            <dgm:constr type="primFontSz" val="65"/>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choose name="Name15">
        <dgm:if name="Name16" axis="self" ptType="node" func="revPos" op="gte" val="2">
          <dgm:layoutNode name="aSpace">
            <dgm:alg type="sp"/>
            <dgm:shape xmlns:r="http://schemas.openxmlformats.org/officeDocument/2006/relationships" r:blip="">
              <dgm:adjLst/>
            </dgm:shape>
            <dgm:presOf/>
            <dgm:constrLst/>
            <dgm:ruleLst/>
          </dgm:layoutNode>
        </dgm:if>
        <dgm:else name="Name17"/>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9/3/layout/HorizontalOrganizationChart">
  <dgm:title val=""/>
  <dgm:desc val=""/>
  <dgm:catLst>
    <dgm:cat type="hierarchy" pri="43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305"/>
      <dgm:constr type="w" for="des" forName="rootComposite" refType="w" fact="10"/>
      <dgm:constr type="h" for="des" forName="rootComposite" refType="w" refFor="des" refForName="rootComposite1" fact="0.305"/>
      <dgm:constr type="w" for="des" forName="rootComposite3" refType="w" fact="10"/>
      <dgm:constr type="h" for="des" forName="rootComposite3" refType="w" refFor="des" refForName="rootComposite1" fact="0.305"/>
      <dgm:constr type="primFontSz" for="des" ptType="node" op="equ"/>
      <dgm:constr type="sp" for="des" op="equ"/>
      <dgm:constr type="sp" for="des" forName="hierRoot1" refType="w" refFor="des" refForName="rootComposite1" fact="0.2"/>
      <dgm:constr type="sp" for="des" forName="hierRoot2" refType="sp" refFor="des" refForName="hierRoot1"/>
      <dgm:constr type="sp" for="des" forName="hierRoot3" refType="sp" refFor="des" refForName="hierRoot1"/>
      <dgm:constr type="sibSp" refType="w" refFor="des" refForName="rootComposite1" fact="0.125"/>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125"/>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func="var" arg="dir" op="equ" val="norm">
                  <dgm:alg type="hierRoot">
                    <dgm:param type="hierAlign" val="lT"/>
                  </dgm:alg>
                  <dgm:constrLst>
                    <dgm:constr type="alignOff" val="0.75"/>
                  </dgm:constrLst>
                </dgm:if>
                <dgm:else name="Name9">
                  <dgm:alg type="hierRoot">
                    <dgm:param type="hierAlign" val="rT"/>
                  </dgm:alg>
                  <dgm:constrLst>
                    <dgm:constr type="alignOff" val="0.75"/>
                  </dgm:constrLst>
                </dgm:else>
              </dgm:choose>
            </dgm:if>
            <dgm:if name="Name10" func="var" arg="hierBranch" op="equ" val="r">
              <dgm:choose name="Name11">
                <dgm:if name="Name12" func="var" arg="dir" op="equ" val="norm">
                  <dgm:alg type="hierRoot">
                    <dgm:param type="hierAlign" val="lB"/>
                  </dgm:alg>
                  <dgm:constrLst>
                    <dgm:constr type="alignOff" val="0.75"/>
                  </dgm:constrLst>
                </dgm:if>
                <dgm:else name="Name13">
                  <dgm:alg type="hierRoot">
                    <dgm:param type="hierAlign" val="rB"/>
                  </dgm:alg>
                  <dgm:constrLst>
                    <dgm:constr type="alignOff" val="0.75"/>
                  </dgm:constrLst>
                </dgm:else>
              </dgm:choose>
            </dgm:if>
            <dgm:if name="Name14" func="var" arg="hierBranch" op="equ" val="hang">
              <dgm:choose name="Name15">
                <dgm:if name="Name16" func="var" arg="dir" op="equ" val="norm">
                  <dgm:alg type="hierRoot">
                    <dgm:param type="hierAlign" val="lCtrCh"/>
                  </dgm:alg>
                  <dgm:constrLst>
                    <dgm:constr type="alignOff" val="0.65"/>
                  </dgm:constrLst>
                </dgm:if>
                <dgm:else name="Name17">
                  <dgm:alg type="hierRoot">
                    <dgm:param type="hierAlign" val="rCtrCh"/>
                  </dgm:alg>
                  <dgm:constrLst>
                    <dgm:constr type="alignOff" val="0.65"/>
                  </dgm:constrLst>
                </dgm:else>
              </dgm:choose>
            </dgm:if>
            <dgm:else name="Name18">
              <dgm:choose name="Name19">
                <dgm:if name="Name20" func="var" arg="dir" op="equ" val="norm">
                  <dgm:alg type="hierRoot">
                    <dgm:param type="hierAlign" val="lCtrCh"/>
                  </dgm:alg>
                  <dgm:constrLst>
                    <dgm:constr type="alignOff"/>
                    <dgm:constr type="bendDist" for="des" ptType="parTrans" refType="sp" fact="0.5"/>
                  </dgm:constrLst>
                </dgm:if>
                <dgm:else name="Name21">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22">
              <dgm:if name="Name23"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24"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25"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6">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7">
              <dgm:if name="Name28" func="var" arg="hierBranch" op="equ" val="l">
                <dgm:choose name="Name29">
                  <dgm:if name="Name30" func="var" arg="dir" op="equ" val="norm">
                    <dgm:alg type="hierChild">
                      <dgm:param type="chAlign" val="t"/>
                      <dgm:param type="linDir" val="fromL"/>
                    </dgm:alg>
                  </dgm:if>
                  <dgm:else name="Name31">
                    <dgm:alg type="hierChild">
                      <dgm:param type="chAlign" val="t"/>
                      <dgm:param type="linDir" val="fromR"/>
                    </dgm:alg>
                  </dgm:else>
                </dgm:choose>
              </dgm:if>
              <dgm:if name="Name32" func="var" arg="hierBranch" op="equ" val="r">
                <dgm:choose name="Name33">
                  <dgm:if name="Name34" func="var" arg="dir" op="equ" val="norm">
                    <dgm:alg type="hierChild">
                      <dgm:param type="chAlign" val="b"/>
                      <dgm:param type="linDir" val="fromL"/>
                    </dgm:alg>
                  </dgm:if>
                  <dgm:else name="Name35">
                    <dgm:alg type="hierChild">
                      <dgm:param type="chAlign" val="b"/>
                      <dgm:param type="linDir" val="fromR"/>
                    </dgm:alg>
                  </dgm:else>
                </dgm:choose>
              </dgm:if>
              <dgm:if name="Name36" func="var" arg="hierBranch" op="equ" val="hang">
                <dgm:choose name="Name37">
                  <dgm:if name="Name38" func="var" arg="dir" op="equ" val="norm">
                    <dgm:alg type="hierChild">
                      <dgm:param type="chAlign" val="l"/>
                      <dgm:param type="linDir" val="fromT"/>
                      <dgm:param type="secChAlign" val="t"/>
                      <dgm:param type="secLinDir" val="fromL"/>
                    </dgm:alg>
                  </dgm:if>
                  <dgm:else name="Name39">
                    <dgm:alg type="hierChild">
                      <dgm:param type="chAlign" val="r"/>
                      <dgm:param type="linDir" val="fromT"/>
                      <dgm:param type="secChAlign" val="t"/>
                      <dgm:param type="secLinDir" val="fromR"/>
                    </dgm:alg>
                  </dgm:else>
                </dgm:choose>
              </dgm:if>
              <dgm:else name="Name40">
                <dgm:choose name="Name41">
                  <dgm:if name="Name42" func="var" arg="dir" op="equ" val="norm">
                    <dgm:alg type="hierChild">
                      <dgm:param type="linDir" val="fromT"/>
                      <dgm:param type="chAlign" val="l"/>
                    </dgm:alg>
                  </dgm:if>
                  <dgm:else name="Name43">
                    <dgm:alg type="hierChild">
                      <dgm:param type="linDir" val="fromT"/>
                      <dgm:param type="chAlign" val="r"/>
                    </dgm:alg>
                  </dgm:else>
                </dgm:choose>
              </dgm:else>
            </dgm:choose>
            <dgm:shape xmlns:r="http://schemas.openxmlformats.org/officeDocument/2006/relationships" r:blip="">
              <dgm:adjLst/>
            </dgm:shape>
            <dgm:presOf/>
            <dgm:constrLst/>
            <dgm:ruleLst/>
            <dgm:forEach name="rep2a" axis="ch" ptType="nonAsst">
              <dgm:forEach name="Name44" axis="precedSib" ptType="parTrans" st="-1" cnt="1">
                <dgm:choose name="Name45">
                  <dgm:if name="Name46" func="var" arg="hierBranch" op="equ" val="hang">
                    <dgm:layoutNode name="Name47">
                      <dgm:choose name="Name48">
                        <dgm:if name="Name49" func="var" arg="dir" op="equ" val="norm">
                          <dgm:alg type="conn">
                            <dgm:param type="connRout" val="bend"/>
                            <dgm:param type="dim" val="1D"/>
                            <dgm:param type="endSty" val="noArr"/>
                            <dgm:param type="begPts" val="midR"/>
                            <dgm:param type="endPts" val="bCtr tCtr"/>
                          </dgm:alg>
                        </dgm:if>
                        <dgm:else name="Name50">
                          <dgm:alg type="conn">
                            <dgm:param type="connRout" val="bend"/>
                            <dgm:param type="dim" val="1D"/>
                            <dgm:param type="endSty" val="noArr"/>
                            <dgm:param type="begPts" val="midL"/>
                            <dgm:param type="endPts" val="bCtr tCtr"/>
                          </dgm:alg>
                        </dgm:else>
                      </dgm:choose>
                      <dgm:shape xmlns:r="http://schemas.openxmlformats.org/officeDocument/2006/relationships" type="conn" r:blip="" zOrderOff="-99999">
                        <dgm:adjLst/>
                      </dgm:shape>
                      <dgm:presOf axis="self"/>
                      <dgm:constrLst>
                        <dgm:constr type="begPad"/>
                        <dgm:constr type="endPad"/>
                      </dgm:constrLst>
                      <dgm:ruleLst/>
                    </dgm:layoutNode>
                  </dgm:if>
                  <dgm:if name="Name51" func="var" arg="hierBranch" op="equ" val="l">
                    <dgm:layoutNode name="Name52">
                      <dgm:choose name="Name53">
                        <dgm:if name="Name54" func="var" arg="dir" op="equ" val="norm">
                          <dgm:alg type="conn">
                            <dgm:param type="connRout" val="bend"/>
                            <dgm:param type="dim" val="1D"/>
                            <dgm:param type="endSty" val="noArr"/>
                            <dgm:param type="begPts" val="midR"/>
                            <dgm:param type="endPts" val="tCtr"/>
                          </dgm:alg>
                        </dgm:if>
                        <dgm:else name="Name55">
                          <dgm:alg type="conn">
                            <dgm:param type="connRout" val="bend"/>
                            <dgm:param type="dim" val="1D"/>
                            <dgm:param type="endSty" val="noArr"/>
                            <dgm:param type="begPts" val="midL"/>
                            <dgm:param type="endPts" val="tCtr"/>
                          </dgm:alg>
                        </dgm:else>
                      </dgm:choose>
                      <dgm:shape xmlns:r="http://schemas.openxmlformats.org/officeDocument/2006/relationships" type="conn" r:blip="" zOrderOff="-99999">
                        <dgm:adjLst/>
                      </dgm:shape>
                      <dgm:presOf axis="self"/>
                      <dgm:constrLst>
                        <dgm:constr type="begPad"/>
                        <dgm:constr type="endPad"/>
                      </dgm:constrLst>
                      <dgm:ruleLst/>
                    </dgm:layoutNode>
                  </dgm:if>
                  <dgm:if name="Name56" func="var" arg="hierBranch" op="equ" val="r">
                    <dgm:layoutNode name="Name57">
                      <dgm:choose name="Name58">
                        <dgm:if name="Name59" func="var" arg="dir" op="equ" val="norm">
                          <dgm:alg type="conn">
                            <dgm:param type="connRout" val="bend"/>
                            <dgm:param type="dim" val="1D"/>
                            <dgm:param type="endSty" val="noArr"/>
                            <dgm:param type="begPts" val="midR"/>
                            <dgm:param type="endPts" val="bCtr"/>
                          </dgm:alg>
                        </dgm:if>
                        <dgm:else name="Name60">
                          <dgm:alg type="conn">
                            <dgm:param type="connRout" val="bend"/>
                            <dgm:param type="dim" val="1D"/>
                            <dgm:param type="endSty" val="noArr"/>
                            <dgm:param type="begPts" val="midL"/>
                            <dgm:param type="endPts" val="bCtr"/>
                          </dgm:alg>
                        </dgm:else>
                      </dgm:choose>
                      <dgm:shape xmlns:r="http://schemas.openxmlformats.org/officeDocument/2006/relationships" type="conn" r:blip="" zOrderOff="-99999">
                        <dgm:adjLst/>
                      </dgm:shape>
                      <dgm:presOf axis="self"/>
                      <dgm:constrLst>
                        <dgm:constr type="begPad"/>
                        <dgm:constr type="endPad"/>
                      </dgm:constrLst>
                      <dgm:ruleLst/>
                    </dgm:layoutNode>
                  </dgm:if>
                  <dgm:else name="Name61">
                    <dgm:choose name="Name62">
                      <dgm:if name="Name63" func="var" arg="dir" op="equ" val="norm">
                        <dgm:layoutNode name="Name64">
                          <dgm:alg type="conn">
                            <dgm:param type="connRout" val="bend"/>
                            <dgm:param type="dim" val="1D"/>
                            <dgm:param type="endSty" val="noArr"/>
                            <dgm:param type="begPts" val="midR"/>
                            <dgm:param type="endPts" val="midL"/>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else name="Name65">
                        <dgm:layoutNode name="Name66">
                          <dgm:alg type="conn">
                            <dgm:param type="connRout" val="bend"/>
                            <dgm:param type="dim" val="1D"/>
                            <dgm:param type="endSty" val="noArr"/>
                            <dgm:param type="begPts" val="midL"/>
                            <dgm:param type="endPts" val="midR"/>
                            <dgm:param type="bendPt" val="end"/>
                          </dgm:alg>
                          <dgm:shape xmlns:r="http://schemas.openxmlformats.org/officeDocument/2006/relationships" type="conn" r:blip="" zOrderOff="-99999">
                            <dgm:adjLst/>
                          </dgm:shape>
                          <dgm:presOf axis="self"/>
                          <dgm:constrLst>
                            <dgm:constr type="begPad"/>
                            <dgm:constr type="endPad"/>
                          </dgm:constrLst>
                          <dgm:ruleLst/>
                        </dgm:layoutNode>
                      </dgm:else>
                    </dgm:choose>
                  </dgm:else>
                </dgm:choose>
              </dgm:forEach>
              <dgm:layoutNode name="hierRoot2">
                <dgm:varLst>
                  <dgm:hierBranch val="init"/>
                </dgm:varLst>
                <dgm:choose name="Name67">
                  <dgm:if name="Name68" func="var" arg="hierBranch" op="equ" val="l">
                    <dgm:choose name="Name69">
                      <dgm:if name="Name70" func="var" arg="dir" op="equ" val="norm">
                        <dgm:alg type="hierRoot">
                          <dgm:param type="hierAlign" val="lT"/>
                        </dgm:alg>
                        <dgm:constrLst>
                          <dgm:constr type="alignOff" val="0.75"/>
                        </dgm:constrLst>
                      </dgm:if>
                      <dgm:else name="Name71">
                        <dgm:alg type="hierRoot">
                          <dgm:param type="hierAlign" val="rT"/>
                        </dgm:alg>
                        <dgm:constrLst>
                          <dgm:constr type="alignOff" val="0.75"/>
                        </dgm:constrLst>
                      </dgm:else>
                    </dgm:choose>
                  </dgm:if>
                  <dgm:if name="Name72" func="var" arg="hierBranch" op="equ" val="r">
                    <dgm:choose name="Name73">
                      <dgm:if name="Name74" func="var" arg="dir" op="equ" val="norm">
                        <dgm:alg type="hierRoot">
                          <dgm:param type="hierAlign" val="lB"/>
                        </dgm:alg>
                        <dgm:constrLst>
                          <dgm:constr type="alignOff" val="0.75"/>
                        </dgm:constrLst>
                      </dgm:if>
                      <dgm:else name="Name75">
                        <dgm:alg type="hierRoot">
                          <dgm:param type="hierAlign" val="rB"/>
                        </dgm:alg>
                        <dgm:constrLst>
                          <dgm:constr type="alignOff" val="0.75"/>
                        </dgm:constrLst>
                      </dgm:else>
                    </dgm:choose>
                  </dgm:if>
                  <dgm:if name="Name76" func="var" arg="hierBranch" op="equ" val="hang">
                    <dgm:choose name="Name77">
                      <dgm:if name="Name78" func="var" arg="dir" op="equ" val="norm">
                        <dgm:alg type="hierRoot">
                          <dgm:param type="hierAlign" val="lCtrCh"/>
                        </dgm:alg>
                        <dgm:constrLst>
                          <dgm:constr type="alignOff" val="0.65"/>
                        </dgm:constrLst>
                      </dgm:if>
                      <dgm:else name="Name79">
                        <dgm:alg type="hierRoot">
                          <dgm:param type="hierAlign" val="rCtrCh"/>
                        </dgm:alg>
                        <dgm:constrLst>
                          <dgm:constr type="alignOff" val="0.65"/>
                        </dgm:constrLst>
                      </dgm:else>
                    </dgm:choose>
                  </dgm:if>
                  <dgm:else name="Name80">
                    <dgm:choose name="Name81">
                      <dgm:if name="Name82" func="var" arg="dir" op="equ" val="norm">
                        <dgm:alg type="hierRoot">
                          <dgm:param type="hierAlign" val="lCtrCh"/>
                        </dgm:alg>
                        <dgm:constrLst>
                          <dgm:constr type="alignOff"/>
                          <dgm:constr type="bendDist" for="des" ptType="parTrans" refType="sp" fact="0.5"/>
                        </dgm:constrLst>
                      </dgm:if>
                      <dgm:else name="Name83">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
                  <dgm:alg type="composite"/>
                  <dgm:shape xmlns:r="http://schemas.openxmlformats.org/officeDocument/2006/relationships" r:blip="">
                    <dgm:adjLst/>
                  </dgm:shape>
                  <dgm:presOf axis="self" ptType="node" cnt="1"/>
                  <dgm:choose name="Name84">
                    <dgm:if name="Name85"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6"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7"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8">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9">
                    <dgm:if name="Name90" func="var" arg="hierBranch" op="equ" val="l">
                      <dgm:choose name="Name91">
                        <dgm:if name="Name92" func="var" arg="dir" op="equ" val="norm">
                          <dgm:alg type="hierChild">
                            <dgm:param type="chAlign" val="t"/>
                            <dgm:param type="linDir" val="fromL"/>
                          </dgm:alg>
                        </dgm:if>
                        <dgm:else name="Name93">
                          <dgm:alg type="hierChild">
                            <dgm:param type="chAlign" val="t"/>
                            <dgm:param type="linDir" val="fromR"/>
                          </dgm:alg>
                        </dgm:else>
                      </dgm:choose>
                    </dgm:if>
                    <dgm:if name="Name94" func="var" arg="hierBranch" op="equ" val="r">
                      <dgm:choose name="Name95">
                        <dgm:if name="Name96" func="var" arg="dir" op="equ" val="norm">
                          <dgm:alg type="hierChild">
                            <dgm:param type="chAlign" val="b"/>
                            <dgm:param type="linDir" val="fromL"/>
                          </dgm:alg>
                        </dgm:if>
                        <dgm:else name="Name97">
                          <dgm:alg type="hierChild">
                            <dgm:param type="chAlign" val="b"/>
                            <dgm:param type="linDir" val="fromR"/>
                          </dgm:alg>
                        </dgm:else>
                      </dgm:choose>
                    </dgm:if>
                    <dgm:if name="Name98" func="var" arg="hierBranch" op="equ" val="hang">
                      <dgm:choose name="Name99">
                        <dgm:if name="Name100" func="var" arg="dir" op="equ" val="norm">
                          <dgm:alg type="hierChild">
                            <dgm:param type="chAlign" val="l"/>
                            <dgm:param type="linDir" val="fromT"/>
                            <dgm:param type="secChAlign" val="t"/>
                            <dgm:param type="secLinDir" val="fromL"/>
                          </dgm:alg>
                        </dgm:if>
                        <dgm:else name="Name101">
                          <dgm:alg type="hierChild">
                            <dgm:param type="chAlign" val="r"/>
                            <dgm:param type="linDir" val="fromT"/>
                            <dgm:param type="secChAlign" val="t"/>
                            <dgm:param type="secLinDir" val="fromR"/>
                          </dgm:alg>
                        </dgm:else>
                      </dgm:choose>
                    </dgm:if>
                    <dgm:else name="Name102">
                      <dgm:choose name="Name103">
                        <dgm:if name="Name104" func="var" arg="dir" op="equ" val="norm">
                          <dgm:alg type="hierChild">
                            <dgm:param type="linDir" val="fromT"/>
                            <dgm:param type="chAlign" val="l"/>
                          </dgm:alg>
                        </dgm:if>
                        <dgm:else name="Name105">
                          <dgm:alg type="hierChild">
                            <dgm:param type="linDir" val="fromT"/>
                            <dgm:param type="chAlign" val="r"/>
                          </dgm:alg>
                        </dgm:else>
                      </dgm:choose>
                    </dgm:else>
                  </dgm:choose>
                  <dgm:shape xmlns:r="http://schemas.openxmlformats.org/officeDocument/2006/relationships" r:blip="">
                    <dgm:adjLst/>
                  </dgm:shape>
                  <dgm:presOf/>
                  <dgm:constrLst/>
                  <dgm:ruleLst/>
                  <dgm:forEach name="Name106" ref="rep2a"/>
                </dgm:layoutNode>
                <dgm:layoutNode name="hierChild5">
                  <dgm:choose name="Name107">
                    <dgm:if name="Name108" func="var" arg="dir" op="equ" val="norm">
                      <dgm:alg type="hierChild">
                        <dgm:param type="chAlign" val="l"/>
                        <dgm:param type="linDir" val="fromT"/>
                        <dgm:param type="secChAlign" val="t"/>
                        <dgm:param type="secLinDir" val="fromL"/>
                      </dgm:alg>
                    </dgm:if>
                    <dgm:else name="Name109">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Name110" ref="rep2b"/>
                </dgm:layoutNode>
              </dgm:layoutNode>
            </dgm:forEach>
          </dgm:layoutNode>
          <dgm:layoutNode name="hierChild3">
            <dgm:choose name="Name111">
              <dgm:if name="Name112" func="var" arg="dir" op="equ" val="norm">
                <dgm:alg type="hierChild">
                  <dgm:param type="chAlign" val="l"/>
                  <dgm:param type="linDir" val="fromT"/>
                  <dgm:param type="secChAlign" val="t"/>
                  <dgm:param type="secLinDir" val="fromL"/>
                </dgm:alg>
              </dgm:if>
              <dgm:else name="Name113">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rep2b" axis="ch" ptType="asst">
              <dgm:forEach name="Name114" axis="precedSib" ptType="parTrans" st="-1" cnt="1">
                <dgm:layoutNode name="Name115">
                  <dgm:choose name="Name116">
                    <dgm:if name="Name117" func="var" arg="dir" op="equ" val="norm">
                      <dgm:alg type="conn">
                        <dgm:param type="connRout" val="bend"/>
                        <dgm:param type="dim" val="1D"/>
                        <dgm:param type="endSty" val="noArr"/>
                        <dgm:param type="begPts" val="midR"/>
                        <dgm:param type="endPts" val="bCtr tCtr"/>
                      </dgm:alg>
                    </dgm:if>
                    <dgm:else name="Name118">
                      <dgm:alg type="conn">
                        <dgm:param type="connRout" val="bend"/>
                        <dgm:param type="dim" val="1D"/>
                        <dgm:param type="endSty" val="noArr"/>
                        <dgm:param type="begPts" val="midL"/>
                        <dgm:param type="endPts" val="bCtr tCtr"/>
                      </dgm:alg>
                    </dgm:else>
                  </dgm:choose>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9">
                  <dgm:if name="Name120" func="var" arg="hierBranch" op="equ" val="l">
                    <dgm:choose name="Name121">
                      <dgm:if name="Name122" func="var" arg="dir" op="equ" val="norm">
                        <dgm:alg type="hierRoot">
                          <dgm:param type="hierAlign" val="lT"/>
                        </dgm:alg>
                        <dgm:constrLst>
                          <dgm:constr type="alignOff" val="0.75"/>
                        </dgm:constrLst>
                      </dgm:if>
                      <dgm:else name="Name123">
                        <dgm:alg type="hierRoot">
                          <dgm:param type="hierAlign" val="rT"/>
                        </dgm:alg>
                        <dgm:constrLst>
                          <dgm:constr type="alignOff" val="0.75"/>
                        </dgm:constrLst>
                      </dgm:else>
                    </dgm:choose>
                  </dgm:if>
                  <dgm:if name="Name124" func="var" arg="hierBranch" op="equ" val="r">
                    <dgm:choose name="Name125">
                      <dgm:if name="Name126" func="var" arg="dir" op="equ" val="norm">
                        <dgm:alg type="hierRoot">
                          <dgm:param type="hierAlign" val="lB"/>
                        </dgm:alg>
                        <dgm:constrLst>
                          <dgm:constr type="alignOff" val="0.75"/>
                        </dgm:constrLst>
                      </dgm:if>
                      <dgm:else name="Name127">
                        <dgm:alg type="hierRoot">
                          <dgm:param type="hierAlign" val="rB"/>
                        </dgm:alg>
                        <dgm:constrLst>
                          <dgm:constr type="alignOff" val="0.75"/>
                        </dgm:constrLst>
                      </dgm:else>
                    </dgm:choose>
                  </dgm:if>
                  <dgm:if name="Name128" func="var" arg="hierBranch" op="equ" val="hang">
                    <dgm:choose name="Name129">
                      <dgm:if name="Name130" func="var" arg="dir" op="equ" val="norm">
                        <dgm:alg type="hierRoot">
                          <dgm:param type="hierAlign" val="lCtrCh"/>
                        </dgm:alg>
                        <dgm:constrLst>
                          <dgm:constr type="alignOff" val="0.65"/>
                        </dgm:constrLst>
                      </dgm:if>
                      <dgm:else name="Name131">
                        <dgm:alg type="hierRoot">
                          <dgm:param type="hierAlign" val="rCtrCh"/>
                        </dgm:alg>
                        <dgm:constrLst>
                          <dgm:constr type="alignOff" val="0.65"/>
                        </dgm:constrLst>
                      </dgm:else>
                    </dgm:choose>
                  </dgm:if>
                  <dgm:else name="Name132">
                    <dgm:choose name="Name133">
                      <dgm:if name="Name134" func="var" arg="dir" op="equ" val="norm">
                        <dgm:alg type="hierRoot">
                          <dgm:param type="hierAlign" val="lCtrCh"/>
                        </dgm:alg>
                        <dgm:constrLst>
                          <dgm:constr type="alignOff"/>
                          <dgm:constr type="bendDist" for="des" ptType="parTrans" refType="sp" fact="0.5"/>
                        </dgm:constrLst>
                      </dgm:if>
                      <dgm:else name="Name135">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3">
                  <dgm:alg type="composite"/>
                  <dgm:shape xmlns:r="http://schemas.openxmlformats.org/officeDocument/2006/relationships" r:blip="">
                    <dgm:adjLst/>
                  </dgm:shape>
                  <dgm:presOf axis="self" ptType="node" cnt="1"/>
                  <dgm:choose name="Name136">
                    <dgm:if name="Name137"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38"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39"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40">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41">
                    <dgm:if name="Name142" func="var" arg="hierBranch" op="equ" val="l">
                      <dgm:choose name="Name143">
                        <dgm:if name="Name144" func="var" arg="dir" op="equ" val="norm">
                          <dgm:alg type="hierChild">
                            <dgm:param type="chAlign" val="t"/>
                            <dgm:param type="linDir" val="fromL"/>
                          </dgm:alg>
                        </dgm:if>
                        <dgm:else name="Name145">
                          <dgm:alg type="hierChild">
                            <dgm:param type="chAlign" val="t"/>
                            <dgm:param type="linDir" val="fromR"/>
                          </dgm:alg>
                        </dgm:else>
                      </dgm:choose>
                    </dgm:if>
                    <dgm:if name="Name146" func="var" arg="hierBranch" op="equ" val="r">
                      <dgm:choose name="Name147">
                        <dgm:if name="Name148" func="var" arg="dir" op="equ" val="norm">
                          <dgm:alg type="hierChild">
                            <dgm:param type="chAlign" val="b"/>
                            <dgm:param type="linDir" val="fromL"/>
                          </dgm:alg>
                        </dgm:if>
                        <dgm:else name="Name149">
                          <dgm:alg type="hierChild">
                            <dgm:param type="chAlign" val="b"/>
                            <dgm:param type="linDir" val="fromR"/>
                          </dgm:alg>
                        </dgm:else>
                      </dgm:choose>
                    </dgm:if>
                    <dgm:if name="Name150" func="var" arg="hierBranch" op="equ" val="hang">
                      <dgm:choose name="Name151">
                        <dgm:if name="Name152" func="var" arg="dir" op="equ" val="norm">
                          <dgm:alg type="hierChild">
                            <dgm:param type="chAlign" val="l"/>
                            <dgm:param type="linDir" val="fromT"/>
                            <dgm:param type="secChAlign" val="t"/>
                            <dgm:param type="secLinDir" val="fromL"/>
                          </dgm:alg>
                        </dgm:if>
                        <dgm:else name="Name153">
                          <dgm:alg type="hierChild">
                            <dgm:param type="chAlign" val="r"/>
                            <dgm:param type="linDir" val="fromT"/>
                            <dgm:param type="secChAlign" val="t"/>
                            <dgm:param type="secLinDir" val="fromR"/>
                          </dgm:alg>
                        </dgm:else>
                      </dgm:choose>
                    </dgm:if>
                    <dgm:else name="Name154">
                      <dgm:choose name="Name155">
                        <dgm:if name="Name156" func="var" arg="dir" op="equ" val="norm">
                          <dgm:alg type="hierChild">
                            <dgm:param type="linDir" val="fromT"/>
                            <dgm:param type="chAlign" val="l"/>
                          </dgm:alg>
                        </dgm:if>
                        <dgm:else name="Name157">
                          <dgm:alg type="hierChild">
                            <dgm:param type="linDir" val="fromT"/>
                            <dgm:param type="chAlign" val="r"/>
                          </dgm:alg>
                        </dgm:else>
                      </dgm:choose>
                    </dgm:else>
                  </dgm:choose>
                  <dgm:shape xmlns:r="http://schemas.openxmlformats.org/officeDocument/2006/relationships" r:blip="">
                    <dgm:adjLst/>
                  </dgm:shape>
                  <dgm:presOf/>
                  <dgm:constrLst/>
                  <dgm:ruleLst/>
                  <dgm:forEach name="Name158" ref="rep2a"/>
                </dgm:layoutNode>
                <dgm:layoutNode name="hierChild7">
                  <dgm:choose name="Name159">
                    <dgm:if name="Name160" func="var" arg="dir" op="equ" val="norm">
                      <dgm:alg type="hierChild">
                        <dgm:param type="chAlign" val="l"/>
                        <dgm:param type="linDir" val="fromT"/>
                        <dgm:param type="secChAlign" val="t"/>
                        <dgm:param type="secLinDir" val="fromL"/>
                      </dgm:alg>
                    </dgm:if>
                    <dgm:else name="Name161">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Name162" ref="rep2b"/>
                </dgm:layoutNode>
              </dgm:layoutNode>
            </dgm:forEach>
          </dgm:layoutNode>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71800" cy="458788"/>
          </a:xfrm>
          <a:prstGeom prst="rect">
            <a:avLst/>
          </a:prstGeom>
        </p:spPr>
        <p:txBody>
          <a:bodyPr vert="horz" lIns="91440" tIns="45720" rIns="91440" bIns="45720" rtlCol="0"/>
          <a:lstStyle>
            <a:lvl1pPr algn="l" latinLnBrk="0">
              <a:defRPr lang="zh-TW" sz="1200"/>
            </a:lvl1pPr>
          </a:lstStyle>
          <a:p>
            <a:endParaRPr lang="zh-TW"/>
          </a:p>
        </p:txBody>
      </p:sp>
      <p:sp>
        <p:nvSpPr>
          <p:cNvPr id="3" name="日期版面配置區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latinLnBrk="0">
              <a:defRPr lang="zh-TW" sz="1200"/>
            </a:lvl1pPr>
          </a:lstStyle>
          <a:p>
            <a:fld id="{20EA5F0D-C1DC-412F-A146-DDB3A74B588F}" type="datetimeFigureOut">
              <a:rPr lang="en-US" altLang="zh-TW"/>
              <a:pPr/>
              <a:t>8/19/2019</a:t>
            </a:fld>
            <a:endParaRPr lang="zh-TW"/>
          </a:p>
        </p:txBody>
      </p:sp>
      <p:sp>
        <p:nvSpPr>
          <p:cNvPr id="4" name="頁尾版面配置區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latinLnBrk="0">
              <a:defRPr lang="zh-TW" sz="1200"/>
            </a:lvl1pPr>
          </a:lstStyle>
          <a:p>
            <a:endParaRPr lang="zh-TW"/>
          </a:p>
        </p:txBody>
      </p:sp>
      <p:sp>
        <p:nvSpPr>
          <p:cNvPr id="5" name="投影片編號版面配置區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latinLnBrk="0">
              <a:defRPr lang="zh-TW" sz="1200"/>
            </a:lvl1pPr>
          </a:lstStyle>
          <a:p>
            <a:fld id="{7BAE14B8-3CC9-472D-9BC5-A84D80684DE2}" type="slidenum">
              <a:rPr lang="zh-TW"/>
              <a:pPr/>
              <a:t>‹#›</a:t>
            </a:fld>
            <a:endParaRPr lang="zh-TW"/>
          </a:p>
        </p:txBody>
      </p:sp>
    </p:spTree>
    <p:extLst>
      <p:ext uri="{BB962C8B-B14F-4D97-AF65-F5344CB8AC3E}">
        <p14:creationId xmlns:p14="http://schemas.microsoft.com/office/powerpoint/2010/main" val="257782754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71800" cy="458788"/>
          </a:xfrm>
          <a:prstGeom prst="rect">
            <a:avLst/>
          </a:prstGeom>
        </p:spPr>
        <p:txBody>
          <a:bodyPr vert="horz" lIns="91440" tIns="45720" rIns="91440" bIns="45720" rtlCol="0"/>
          <a:lstStyle>
            <a:lvl1pPr algn="l" latinLnBrk="0">
              <a:defRPr lang="zh-TW" sz="1200"/>
            </a:lvl1pPr>
          </a:lstStyle>
          <a:p>
            <a:endParaRPr lang="zh-TW"/>
          </a:p>
        </p:txBody>
      </p:sp>
      <p:sp>
        <p:nvSpPr>
          <p:cNvPr id="3" name="日期版面配置區 2"/>
          <p:cNvSpPr>
            <a:spLocks noGrp="1"/>
          </p:cNvSpPr>
          <p:nvPr>
            <p:ph type="dt" idx="1"/>
          </p:nvPr>
        </p:nvSpPr>
        <p:spPr>
          <a:xfrm>
            <a:off x="3884613" y="0"/>
            <a:ext cx="2971800" cy="458788"/>
          </a:xfrm>
          <a:prstGeom prst="rect">
            <a:avLst/>
          </a:prstGeom>
        </p:spPr>
        <p:txBody>
          <a:bodyPr vert="horz" lIns="91440" tIns="45720" rIns="91440" bIns="45720" rtlCol="0"/>
          <a:lstStyle>
            <a:lvl1pPr algn="r" latinLnBrk="0">
              <a:defRPr lang="zh-TW" sz="1200"/>
            </a:lvl1pPr>
          </a:lstStyle>
          <a:p>
            <a:fld id="{A8CDE508-72C8-4AB5-AA9C-1584D31690E0}" type="datetimeFigureOut">
              <a:rPr lang="zh-TW" altLang="en-US"/>
              <a:pPr/>
              <a:t>2019/8/19</a:t>
            </a:fld>
            <a:endParaRPr lang="zh-TW"/>
          </a:p>
        </p:txBody>
      </p:sp>
      <p:sp>
        <p:nvSpPr>
          <p:cNvPr id="4" name="投影片圖像版面配置區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TW"/>
          </a:p>
        </p:txBody>
      </p:sp>
      <p:sp>
        <p:nvSpPr>
          <p:cNvPr id="5" name="備忘稿版面配置區 4"/>
          <p:cNvSpPr>
            <a:spLocks noGrp="1"/>
          </p:cNvSpPr>
          <p:nvPr>
            <p:ph type="body" sz="quarter" idx="3"/>
          </p:nvPr>
        </p:nvSpPr>
        <p:spPr>
          <a:xfrm>
            <a:off x="685800" y="4400550"/>
            <a:ext cx="5486400" cy="3086100"/>
          </a:xfrm>
          <a:prstGeom prst="rect">
            <a:avLst/>
          </a:prstGeom>
        </p:spPr>
        <p:txBody>
          <a:bodyPr vert="horz" lIns="91440" tIns="45720" rIns="91440" bIns="45720" rtlCol="0"/>
          <a:lstStyle/>
          <a:p>
            <a:pPr lvl="0"/>
            <a:r>
              <a:rPr lang="zh-TW"/>
              <a:t>按一下以編輯母片文字樣式</a:t>
            </a:r>
          </a:p>
          <a:p>
            <a:pPr lvl="1"/>
            <a:r>
              <a:rPr lang="zh-TW"/>
              <a:t>第二層</a:t>
            </a:r>
          </a:p>
          <a:p>
            <a:pPr lvl="2"/>
            <a:r>
              <a:rPr lang="zh-TW"/>
              <a:t>第三層</a:t>
            </a:r>
          </a:p>
          <a:p>
            <a:pPr lvl="3"/>
            <a:r>
              <a:rPr lang="zh-TW"/>
              <a:t>第四層</a:t>
            </a:r>
          </a:p>
          <a:p>
            <a:pPr lvl="4"/>
            <a:r>
              <a:rPr lang="zh-TW"/>
              <a:t>第五層</a:t>
            </a:r>
          </a:p>
        </p:txBody>
      </p:sp>
      <p:sp>
        <p:nvSpPr>
          <p:cNvPr id="6" name="頁尾版面配置區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latinLnBrk="0">
              <a:defRPr lang="zh-TW" sz="1200"/>
            </a:lvl1pPr>
          </a:lstStyle>
          <a:p>
            <a:endParaRPr lang="zh-TW"/>
          </a:p>
        </p:txBody>
      </p:sp>
      <p:sp>
        <p:nvSpPr>
          <p:cNvPr id="7" name="投影片編號版面配置區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latinLnBrk="0">
              <a:defRPr lang="zh-TW" sz="1200"/>
            </a:lvl1pPr>
          </a:lstStyle>
          <a:p>
            <a:fld id="{7FB667E1-E601-4AAF-B95C-B25720D70A60}" type="slidenum">
              <a:rPr/>
              <a:pPr/>
              <a:t>‹#›</a:t>
            </a:fld>
            <a:endParaRPr lang="zh-TW"/>
          </a:p>
        </p:txBody>
      </p:sp>
    </p:spTree>
    <p:extLst>
      <p:ext uri="{BB962C8B-B14F-4D97-AF65-F5344CB8AC3E}">
        <p14:creationId xmlns:p14="http://schemas.microsoft.com/office/powerpoint/2010/main" val="711136715"/>
      </p:ext>
    </p:extLst>
  </p:cSld>
  <p:clrMap bg1="lt1" tx1="dk1" bg2="lt2" tx2="dk2" accent1="accent1" accent2="accent2" accent3="accent3" accent4="accent4" accent5="accent5" accent6="accent6" hlink="hlink" folHlink="folHlink"/>
  <p:notesStyle>
    <a:lvl1pPr marL="0" algn="l" defTabSz="914400" rtl="0" eaLnBrk="1" latinLnBrk="0" hangingPunct="1">
      <a:defRPr lang="zh-TW" sz="1200" kern="1200">
        <a:solidFill>
          <a:schemeClr val="tx1"/>
        </a:solidFill>
        <a:latin typeface="+mn-lt"/>
        <a:ea typeface="+mn-ea"/>
        <a:cs typeface="+mn-cs"/>
      </a:defRPr>
    </a:lvl1pPr>
    <a:lvl2pPr marL="457200" algn="l" defTabSz="914400" rtl="0" eaLnBrk="1" latinLnBrk="0" hangingPunct="1">
      <a:defRPr lang="zh-TW" sz="1200" kern="1200">
        <a:solidFill>
          <a:schemeClr val="tx1"/>
        </a:solidFill>
        <a:latin typeface="+mn-lt"/>
        <a:ea typeface="+mn-ea"/>
        <a:cs typeface="+mn-cs"/>
      </a:defRPr>
    </a:lvl2pPr>
    <a:lvl3pPr marL="914400" algn="l" defTabSz="914400" rtl="0" eaLnBrk="1" latinLnBrk="0" hangingPunct="1">
      <a:defRPr lang="zh-TW" sz="1200" kern="1200">
        <a:solidFill>
          <a:schemeClr val="tx1"/>
        </a:solidFill>
        <a:latin typeface="+mn-lt"/>
        <a:ea typeface="+mn-ea"/>
        <a:cs typeface="+mn-cs"/>
      </a:defRPr>
    </a:lvl3pPr>
    <a:lvl4pPr marL="1371600" algn="l" defTabSz="914400" rtl="0" eaLnBrk="1" latinLnBrk="0" hangingPunct="1">
      <a:defRPr lang="zh-TW" sz="1200" kern="1200">
        <a:solidFill>
          <a:schemeClr val="tx1"/>
        </a:solidFill>
        <a:latin typeface="+mn-lt"/>
        <a:ea typeface="+mn-ea"/>
        <a:cs typeface="+mn-cs"/>
      </a:defRPr>
    </a:lvl4pPr>
    <a:lvl5pPr marL="1828800" algn="l" defTabSz="914400" rtl="0" eaLnBrk="1" latinLnBrk="0" hangingPunct="1">
      <a:defRPr lang="zh-TW" sz="1200" kern="1200">
        <a:solidFill>
          <a:schemeClr val="tx1"/>
        </a:solidFill>
        <a:latin typeface="+mn-lt"/>
        <a:ea typeface="+mn-ea"/>
        <a:cs typeface="+mn-cs"/>
      </a:defRPr>
    </a:lvl5pPr>
    <a:lvl6pPr marL="2286000" algn="l" defTabSz="914400" rtl="0" eaLnBrk="1" latinLnBrk="0" hangingPunct="1">
      <a:defRPr lang="zh-TW" sz="1200" kern="1200">
        <a:solidFill>
          <a:schemeClr val="tx1"/>
        </a:solidFill>
        <a:latin typeface="+mn-lt"/>
        <a:ea typeface="+mn-ea"/>
        <a:cs typeface="+mn-cs"/>
      </a:defRPr>
    </a:lvl6pPr>
    <a:lvl7pPr marL="2743200" algn="l" defTabSz="914400" rtl="0" eaLnBrk="1" latinLnBrk="0" hangingPunct="1">
      <a:defRPr lang="zh-TW" sz="1200" kern="1200">
        <a:solidFill>
          <a:schemeClr val="tx1"/>
        </a:solidFill>
        <a:latin typeface="+mn-lt"/>
        <a:ea typeface="+mn-ea"/>
        <a:cs typeface="+mn-cs"/>
      </a:defRPr>
    </a:lvl7pPr>
    <a:lvl8pPr marL="3200400" algn="l" defTabSz="914400" rtl="0" eaLnBrk="1" latinLnBrk="0" hangingPunct="1">
      <a:defRPr lang="zh-TW" sz="1200" kern="1200">
        <a:solidFill>
          <a:schemeClr val="tx1"/>
        </a:solidFill>
        <a:latin typeface="+mn-lt"/>
        <a:ea typeface="+mn-ea"/>
        <a:cs typeface="+mn-cs"/>
      </a:defRPr>
    </a:lvl8pPr>
    <a:lvl9pPr marL="3657600" algn="l" defTabSz="914400" rtl="0" eaLnBrk="1" latinLnBrk="0" hangingPunct="1">
      <a:defRPr lang="zh-TW"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7FB667E1-E601-4AAF-B95C-B25720D70A60}" type="slidenum">
              <a:rPr lang="en-US" altLang="zh-TW" smtClean="0"/>
              <a:pPr/>
              <a:t>73</a:t>
            </a:fld>
            <a:endParaRPr lang="zh-TW" altLang="en-US"/>
          </a:p>
        </p:txBody>
      </p:sp>
    </p:spTree>
    <p:extLst>
      <p:ext uri="{BB962C8B-B14F-4D97-AF65-F5344CB8AC3E}">
        <p14:creationId xmlns:p14="http://schemas.microsoft.com/office/powerpoint/2010/main" val="36101184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标题幻灯片">
    <p:spTree>
      <p:nvGrpSpPr>
        <p:cNvPr id="1" name=""/>
        <p:cNvGrpSpPr/>
        <p:nvPr/>
      </p:nvGrpSpPr>
      <p:grpSpPr>
        <a:xfrm>
          <a:off x="0" y="0"/>
          <a:ext cx="0" cy="0"/>
          <a:chOff x="0" y="0"/>
          <a:chExt cx="0" cy="0"/>
        </a:xfrm>
      </p:grpSpPr>
      <p:pic>
        <p:nvPicPr>
          <p:cNvPr id="7" name="图片 6">
            <a:extLst>
              <a:ext uri="{FF2B5EF4-FFF2-40B4-BE49-F238E27FC236}">
                <a16:creationId xmlns:a16="http://schemas.microsoft.com/office/drawing/2014/main" xmlns="" id="{FB5CE008-2CA4-45B1-AF0E-42C13D7F95C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3920067"/>
            <a:ext cx="12192000" cy="2937933"/>
          </a:xfrm>
          <a:prstGeom prst="rect">
            <a:avLst/>
          </a:prstGeom>
        </p:spPr>
      </p:pic>
    </p:spTree>
    <p:extLst>
      <p:ext uri="{BB962C8B-B14F-4D97-AF65-F5344CB8AC3E}">
        <p14:creationId xmlns:p14="http://schemas.microsoft.com/office/powerpoint/2010/main" val="20023956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28C318F3-6697-4B60-9B27-B1A1C6CC1E9A}"/>
              </a:ext>
            </a:extLst>
          </p:cNvPr>
          <p:cNvSpPr>
            <a:spLocks noGrp="1"/>
          </p:cNvSpPr>
          <p:nvPr>
            <p:ph type="title"/>
          </p:nvPr>
        </p:nvSpPr>
        <p:spPr>
          <a:xfrm>
            <a:off x="839788" y="457200"/>
            <a:ext cx="3932237" cy="1600200"/>
          </a:xfrm>
        </p:spPr>
        <p:txBody>
          <a:bodyPr anchor="b"/>
          <a:lstStyle>
            <a:lvl1pPr>
              <a:defRPr sz="3200"/>
            </a:lvl1pPr>
          </a:lstStyle>
          <a:p>
            <a:r>
              <a:rPr lang="zh-TW" altLang="en-US"/>
              <a:t>按一下以編輯母片標題樣式</a:t>
            </a:r>
            <a:endParaRPr lang="zh-CN" altLang="en-US"/>
          </a:p>
        </p:txBody>
      </p:sp>
      <p:sp>
        <p:nvSpPr>
          <p:cNvPr id="3" name="图片占位符 2">
            <a:extLst>
              <a:ext uri="{FF2B5EF4-FFF2-40B4-BE49-F238E27FC236}">
                <a16:creationId xmlns:a16="http://schemas.microsoft.com/office/drawing/2014/main" xmlns="" id="{55F63B05-D298-4D20-97E8-06C75D5BD88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TW" altLang="en-US"/>
              <a:t>按一下圖示以新增圖片</a:t>
            </a:r>
            <a:endParaRPr lang="zh-CN" altLang="en-US"/>
          </a:p>
        </p:txBody>
      </p:sp>
      <p:sp>
        <p:nvSpPr>
          <p:cNvPr id="4" name="文本占位符 3">
            <a:extLst>
              <a:ext uri="{FF2B5EF4-FFF2-40B4-BE49-F238E27FC236}">
                <a16:creationId xmlns:a16="http://schemas.microsoft.com/office/drawing/2014/main" xmlns="" id="{A396B616-3E56-4D41-B4CC-17C7B19679A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a:t>按一下以編輯母片文字樣式</a:t>
            </a:r>
          </a:p>
        </p:txBody>
      </p:sp>
      <p:sp>
        <p:nvSpPr>
          <p:cNvPr id="5" name="日期占位符 4">
            <a:extLst>
              <a:ext uri="{FF2B5EF4-FFF2-40B4-BE49-F238E27FC236}">
                <a16:creationId xmlns:a16="http://schemas.microsoft.com/office/drawing/2014/main" xmlns="" id="{ADC3AF39-6C1E-4A7F-8835-2F8F8A2BD360}"/>
              </a:ext>
            </a:extLst>
          </p:cNvPr>
          <p:cNvSpPr>
            <a:spLocks noGrp="1"/>
          </p:cNvSpPr>
          <p:nvPr>
            <p:ph type="dt" sz="half" idx="10"/>
          </p:nvPr>
        </p:nvSpPr>
        <p:spPr/>
        <p:txBody>
          <a:bodyPr/>
          <a:lstStyle/>
          <a:p>
            <a:fld id="{BBC4234C-F9A5-42A0-9582-EDA1C72603E2}" type="datetimeFigureOut">
              <a:rPr lang="zh-TW" altLang="en-US" smtClean="0"/>
              <a:t>2019/8/19</a:t>
            </a:fld>
            <a:endParaRPr lang="zh-TW" altLang="en-US"/>
          </a:p>
        </p:txBody>
      </p:sp>
      <p:sp>
        <p:nvSpPr>
          <p:cNvPr id="6" name="页脚占位符 5">
            <a:extLst>
              <a:ext uri="{FF2B5EF4-FFF2-40B4-BE49-F238E27FC236}">
                <a16:creationId xmlns:a16="http://schemas.microsoft.com/office/drawing/2014/main" xmlns="" id="{D222E12D-3765-43FD-943D-D7A8AF593CB2}"/>
              </a:ext>
            </a:extLst>
          </p:cNvPr>
          <p:cNvSpPr>
            <a:spLocks noGrp="1"/>
          </p:cNvSpPr>
          <p:nvPr>
            <p:ph type="ftr" sz="quarter" idx="11"/>
          </p:nvPr>
        </p:nvSpPr>
        <p:spPr/>
        <p:txBody>
          <a:bodyPr/>
          <a:lstStyle/>
          <a:p>
            <a:endParaRPr lang="zh-TW" altLang="en-US"/>
          </a:p>
        </p:txBody>
      </p:sp>
      <p:sp>
        <p:nvSpPr>
          <p:cNvPr id="7" name="灯片编号占位符 6">
            <a:extLst>
              <a:ext uri="{FF2B5EF4-FFF2-40B4-BE49-F238E27FC236}">
                <a16:creationId xmlns:a16="http://schemas.microsoft.com/office/drawing/2014/main" xmlns="" id="{B6B317FB-DC78-4A21-B695-7CD2D8FF2BE1}"/>
              </a:ext>
            </a:extLst>
          </p:cNvPr>
          <p:cNvSpPr>
            <a:spLocks noGrp="1"/>
          </p:cNvSpPr>
          <p:nvPr>
            <p:ph type="sldNum" sz="quarter" idx="12"/>
          </p:nvPr>
        </p:nvSpPr>
        <p:spPr/>
        <p:txBody>
          <a:bodyPr/>
          <a:lstStyle/>
          <a:p>
            <a:fld id="{1CC926A1-394B-4F20-995A-14F0F6D274D9}" type="slidenum">
              <a:rPr lang="zh-TW" altLang="en-US" smtClean="0"/>
              <a:t>‹#›</a:t>
            </a:fld>
            <a:endParaRPr lang="zh-TW" altLang="en-US"/>
          </a:p>
        </p:txBody>
      </p:sp>
    </p:spTree>
    <p:extLst>
      <p:ext uri="{BB962C8B-B14F-4D97-AF65-F5344CB8AC3E}">
        <p14:creationId xmlns:p14="http://schemas.microsoft.com/office/powerpoint/2010/main" val="23521282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4F637A1B-F2AA-46E9-96E7-D1B8E7255E36}"/>
              </a:ext>
            </a:extLst>
          </p:cNvPr>
          <p:cNvSpPr>
            <a:spLocks noGrp="1"/>
          </p:cNvSpPr>
          <p:nvPr>
            <p:ph type="title"/>
          </p:nvPr>
        </p:nvSpPr>
        <p:spPr/>
        <p:txBody>
          <a:bodyPr/>
          <a:lstStyle/>
          <a:p>
            <a:r>
              <a:rPr lang="zh-TW" altLang="en-US"/>
              <a:t>按一下以編輯母片標題樣式</a:t>
            </a:r>
            <a:endParaRPr lang="zh-CN" altLang="en-US"/>
          </a:p>
        </p:txBody>
      </p:sp>
      <p:sp>
        <p:nvSpPr>
          <p:cNvPr id="3" name="竖排文字占位符 2">
            <a:extLst>
              <a:ext uri="{FF2B5EF4-FFF2-40B4-BE49-F238E27FC236}">
                <a16:creationId xmlns:a16="http://schemas.microsoft.com/office/drawing/2014/main" xmlns="" id="{7D501EF0-2346-4246-A6D7-D8189EBB313B}"/>
              </a:ext>
            </a:extLst>
          </p:cNvPr>
          <p:cNvSpPr>
            <a:spLocks noGrp="1"/>
          </p:cNvSpPr>
          <p:nvPr>
            <p:ph type="body" orient="vert" idx="1"/>
          </p:nvPr>
        </p:nvSpPr>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zh-CN" altLang="en-US"/>
          </a:p>
        </p:txBody>
      </p:sp>
      <p:sp>
        <p:nvSpPr>
          <p:cNvPr id="4" name="日期占位符 3">
            <a:extLst>
              <a:ext uri="{FF2B5EF4-FFF2-40B4-BE49-F238E27FC236}">
                <a16:creationId xmlns:a16="http://schemas.microsoft.com/office/drawing/2014/main" xmlns="" id="{5E6FA2FF-8B12-404D-847C-AB59FD6130E7}"/>
              </a:ext>
            </a:extLst>
          </p:cNvPr>
          <p:cNvSpPr>
            <a:spLocks noGrp="1"/>
          </p:cNvSpPr>
          <p:nvPr>
            <p:ph type="dt" sz="half" idx="10"/>
          </p:nvPr>
        </p:nvSpPr>
        <p:spPr/>
        <p:txBody>
          <a:bodyPr/>
          <a:lstStyle/>
          <a:p>
            <a:fld id="{BBC4234C-F9A5-42A0-9582-EDA1C72603E2}" type="datetimeFigureOut">
              <a:rPr lang="zh-TW" altLang="en-US" smtClean="0"/>
              <a:t>2019/8/19</a:t>
            </a:fld>
            <a:endParaRPr lang="zh-TW" altLang="en-US"/>
          </a:p>
        </p:txBody>
      </p:sp>
      <p:sp>
        <p:nvSpPr>
          <p:cNvPr id="5" name="页脚占位符 4">
            <a:extLst>
              <a:ext uri="{FF2B5EF4-FFF2-40B4-BE49-F238E27FC236}">
                <a16:creationId xmlns:a16="http://schemas.microsoft.com/office/drawing/2014/main" xmlns="" id="{81DD0DE1-8B67-4DC9-BD2D-3A7F806ACD29}"/>
              </a:ext>
            </a:extLst>
          </p:cNvPr>
          <p:cNvSpPr>
            <a:spLocks noGrp="1"/>
          </p:cNvSpPr>
          <p:nvPr>
            <p:ph type="ftr" sz="quarter" idx="11"/>
          </p:nvPr>
        </p:nvSpPr>
        <p:spPr/>
        <p:txBody>
          <a:bodyPr/>
          <a:lstStyle/>
          <a:p>
            <a:endParaRPr lang="zh-TW" altLang="en-US"/>
          </a:p>
        </p:txBody>
      </p:sp>
      <p:sp>
        <p:nvSpPr>
          <p:cNvPr id="6" name="灯片编号占位符 5">
            <a:extLst>
              <a:ext uri="{FF2B5EF4-FFF2-40B4-BE49-F238E27FC236}">
                <a16:creationId xmlns:a16="http://schemas.microsoft.com/office/drawing/2014/main" xmlns="" id="{E16F07DD-7F3E-460A-BE32-E5C68543E3E5}"/>
              </a:ext>
            </a:extLst>
          </p:cNvPr>
          <p:cNvSpPr>
            <a:spLocks noGrp="1"/>
          </p:cNvSpPr>
          <p:nvPr>
            <p:ph type="sldNum" sz="quarter" idx="12"/>
          </p:nvPr>
        </p:nvSpPr>
        <p:spPr/>
        <p:txBody>
          <a:bodyPr/>
          <a:lstStyle/>
          <a:p>
            <a:fld id="{1CC926A1-394B-4F20-995A-14F0F6D274D9}" type="slidenum">
              <a:rPr lang="zh-TW" altLang="en-US" smtClean="0"/>
              <a:t>‹#›</a:t>
            </a:fld>
            <a:endParaRPr lang="zh-TW" altLang="en-US"/>
          </a:p>
        </p:txBody>
      </p:sp>
    </p:spTree>
    <p:extLst>
      <p:ext uri="{BB962C8B-B14F-4D97-AF65-F5344CB8AC3E}">
        <p14:creationId xmlns:p14="http://schemas.microsoft.com/office/powerpoint/2010/main" val="390673522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标题幻灯片">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AA4E786F-588D-4932-A7B2-AE3451FA4ACA}" type="slidenum">
              <a:rPr lang="zh-CN" altLang="en-US" smtClean="0">
                <a:solidFill>
                  <a:prstClr val="black">
                    <a:tint val="75000"/>
                  </a:prstClr>
                </a:solidFill>
              </a:rPr>
              <a:pPr/>
              <a:t>‹#›</a:t>
            </a:fld>
            <a:endParaRPr lang="zh-CN" altLang="en-US">
              <a:solidFill>
                <a:prstClr val="black">
                  <a:tint val="75000"/>
                </a:prstClr>
              </a:solidFill>
            </a:endParaRPr>
          </a:p>
        </p:txBody>
      </p:sp>
      <p:grpSp>
        <p:nvGrpSpPr>
          <p:cNvPr id="7" name="Group 4">
            <a:extLst>
              <a:ext uri="{FF2B5EF4-FFF2-40B4-BE49-F238E27FC236}">
                <a16:creationId xmlns:a16="http://schemas.microsoft.com/office/drawing/2014/main" xmlns="" id="{141086A5-4925-4FCB-B666-A722D284ABD4}"/>
              </a:ext>
            </a:extLst>
          </p:cNvPr>
          <p:cNvGrpSpPr>
            <a:grpSpLocks noChangeAspect="1"/>
          </p:cNvGrpSpPr>
          <p:nvPr userDrawn="1"/>
        </p:nvGrpSpPr>
        <p:grpSpPr bwMode="auto">
          <a:xfrm flipV="1">
            <a:off x="274178" y="136525"/>
            <a:ext cx="739929" cy="763583"/>
            <a:chOff x="1308" y="1009"/>
            <a:chExt cx="1001" cy="1033"/>
          </a:xfrm>
          <a:solidFill>
            <a:schemeClr val="accent1"/>
          </a:solidFill>
        </p:grpSpPr>
        <p:sp>
          <p:nvSpPr>
            <p:cNvPr id="8" name="Freeform 5">
              <a:extLst>
                <a:ext uri="{FF2B5EF4-FFF2-40B4-BE49-F238E27FC236}">
                  <a16:creationId xmlns:a16="http://schemas.microsoft.com/office/drawing/2014/main" xmlns="" id="{3CC5D272-DB69-43EB-93CD-47FFE7280669}"/>
                </a:ext>
              </a:extLst>
            </p:cNvPr>
            <p:cNvSpPr/>
            <p:nvPr/>
          </p:nvSpPr>
          <p:spPr bwMode="auto">
            <a:xfrm>
              <a:off x="1533" y="1009"/>
              <a:ext cx="571" cy="830"/>
            </a:xfrm>
            <a:custGeom>
              <a:avLst/>
              <a:gdLst>
                <a:gd name="T0" fmla="*/ 404 w 439"/>
                <a:gd name="T1" fmla="*/ 298 h 638"/>
                <a:gd name="T2" fmla="*/ 321 w 439"/>
                <a:gd name="T3" fmla="*/ 223 h 638"/>
                <a:gd name="T4" fmla="*/ 321 w 439"/>
                <a:gd name="T5" fmla="*/ 50 h 638"/>
                <a:gd name="T6" fmla="*/ 318 w 439"/>
                <a:gd name="T7" fmla="*/ 41 h 638"/>
                <a:gd name="T8" fmla="*/ 221 w 439"/>
                <a:gd name="T9" fmla="*/ 0 h 638"/>
                <a:gd name="T10" fmla="*/ 118 w 439"/>
                <a:gd name="T11" fmla="*/ 40 h 638"/>
                <a:gd name="T12" fmla="*/ 114 w 439"/>
                <a:gd name="T13" fmla="*/ 50 h 638"/>
                <a:gd name="T14" fmla="*/ 114 w 439"/>
                <a:gd name="T15" fmla="*/ 225 h 638"/>
                <a:gd name="T16" fmla="*/ 34 w 439"/>
                <a:gd name="T17" fmla="*/ 300 h 638"/>
                <a:gd name="T18" fmla="*/ 0 w 439"/>
                <a:gd name="T19" fmla="*/ 418 h 638"/>
                <a:gd name="T20" fmla="*/ 220 w 439"/>
                <a:gd name="T21" fmla="*/ 638 h 638"/>
                <a:gd name="T22" fmla="*/ 439 w 439"/>
                <a:gd name="T23" fmla="*/ 418 h 638"/>
                <a:gd name="T24" fmla="*/ 404 w 439"/>
                <a:gd name="T25" fmla="*/ 298 h 6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39" h="638">
                  <a:moveTo>
                    <a:pt x="404" y="298"/>
                  </a:moveTo>
                  <a:cubicBezTo>
                    <a:pt x="383" y="267"/>
                    <a:pt x="355" y="241"/>
                    <a:pt x="321" y="223"/>
                  </a:cubicBezTo>
                  <a:cubicBezTo>
                    <a:pt x="321" y="222"/>
                    <a:pt x="321" y="50"/>
                    <a:pt x="321" y="50"/>
                  </a:cubicBezTo>
                  <a:cubicBezTo>
                    <a:pt x="321" y="47"/>
                    <a:pt x="320" y="44"/>
                    <a:pt x="318" y="41"/>
                  </a:cubicBezTo>
                  <a:cubicBezTo>
                    <a:pt x="316" y="39"/>
                    <a:pt x="282" y="0"/>
                    <a:pt x="221" y="0"/>
                  </a:cubicBezTo>
                  <a:cubicBezTo>
                    <a:pt x="162" y="0"/>
                    <a:pt x="120" y="38"/>
                    <a:pt x="118" y="40"/>
                  </a:cubicBezTo>
                  <a:cubicBezTo>
                    <a:pt x="116" y="43"/>
                    <a:pt x="114" y="46"/>
                    <a:pt x="114" y="50"/>
                  </a:cubicBezTo>
                  <a:cubicBezTo>
                    <a:pt x="114" y="50"/>
                    <a:pt x="114" y="223"/>
                    <a:pt x="114" y="225"/>
                  </a:cubicBezTo>
                  <a:cubicBezTo>
                    <a:pt x="81" y="243"/>
                    <a:pt x="54" y="269"/>
                    <a:pt x="34" y="300"/>
                  </a:cubicBezTo>
                  <a:cubicBezTo>
                    <a:pt x="11" y="335"/>
                    <a:pt x="0" y="376"/>
                    <a:pt x="0" y="418"/>
                  </a:cubicBezTo>
                  <a:cubicBezTo>
                    <a:pt x="0" y="539"/>
                    <a:pt x="98" y="638"/>
                    <a:pt x="220" y="638"/>
                  </a:cubicBezTo>
                  <a:cubicBezTo>
                    <a:pt x="341" y="638"/>
                    <a:pt x="439" y="539"/>
                    <a:pt x="439" y="418"/>
                  </a:cubicBezTo>
                  <a:cubicBezTo>
                    <a:pt x="439" y="375"/>
                    <a:pt x="427" y="334"/>
                    <a:pt x="404" y="298"/>
                  </a:cubicBezTo>
                  <a:close/>
                </a:path>
              </a:pathLst>
            </a:custGeom>
            <a:no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endParaRPr lang="zh-CN" altLang="en-US" sz="2400" dirty="0">
                <a:latin typeface="微软雅黑" panose="020B0503020204020204" pitchFamily="34" charset="-122"/>
                <a:ea typeface="微软雅黑" panose="020B0503020204020204" pitchFamily="34" charset="-122"/>
              </a:endParaRPr>
            </a:p>
          </p:txBody>
        </p:sp>
        <p:sp>
          <p:nvSpPr>
            <p:cNvPr id="9" name="Freeform 6">
              <a:extLst>
                <a:ext uri="{FF2B5EF4-FFF2-40B4-BE49-F238E27FC236}">
                  <a16:creationId xmlns:a16="http://schemas.microsoft.com/office/drawing/2014/main" xmlns="" id="{411B9C6C-C212-4998-A8F8-E92C513FFEBC}"/>
                </a:ext>
              </a:extLst>
            </p:cNvPr>
            <p:cNvSpPr>
              <a:spLocks noEditPoints="1"/>
            </p:cNvSpPr>
            <p:nvPr/>
          </p:nvSpPr>
          <p:spPr bwMode="auto">
            <a:xfrm>
              <a:off x="1526" y="1009"/>
              <a:ext cx="573" cy="830"/>
            </a:xfrm>
            <a:custGeom>
              <a:avLst/>
              <a:gdLst>
                <a:gd name="T0" fmla="*/ 440 w 440"/>
                <a:gd name="T1" fmla="*/ 418 h 638"/>
                <a:gd name="T2" fmla="*/ 322 w 440"/>
                <a:gd name="T3" fmla="*/ 223 h 638"/>
                <a:gd name="T4" fmla="*/ 319 w 440"/>
                <a:gd name="T5" fmla="*/ 41 h 638"/>
                <a:gd name="T6" fmla="*/ 119 w 440"/>
                <a:gd name="T7" fmla="*/ 40 h 638"/>
                <a:gd name="T8" fmla="*/ 114 w 440"/>
                <a:gd name="T9" fmla="*/ 225 h 638"/>
                <a:gd name="T10" fmla="*/ 0 w 440"/>
                <a:gd name="T11" fmla="*/ 418 h 638"/>
                <a:gd name="T12" fmla="*/ 143 w 440"/>
                <a:gd name="T13" fmla="*/ 75 h 638"/>
                <a:gd name="T14" fmla="*/ 294 w 440"/>
                <a:gd name="T15" fmla="*/ 134 h 638"/>
                <a:gd name="T16" fmla="*/ 143 w 440"/>
                <a:gd name="T17" fmla="*/ 75 h 638"/>
                <a:gd name="T18" fmla="*/ 294 w 440"/>
                <a:gd name="T19" fmla="*/ 162 h 638"/>
                <a:gd name="T20" fmla="*/ 294 w 440"/>
                <a:gd name="T21" fmla="*/ 189 h 638"/>
                <a:gd name="T22" fmla="*/ 143 w 440"/>
                <a:gd name="T23" fmla="*/ 134 h 638"/>
                <a:gd name="T24" fmla="*/ 213 w 440"/>
                <a:gd name="T25" fmla="*/ 411 h 638"/>
                <a:gd name="T26" fmla="*/ 184 w 440"/>
                <a:gd name="T27" fmla="*/ 400 h 638"/>
                <a:gd name="T28" fmla="*/ 196 w 440"/>
                <a:gd name="T29" fmla="*/ 200 h 638"/>
                <a:gd name="T30" fmla="*/ 230 w 440"/>
                <a:gd name="T31" fmla="*/ 228 h 638"/>
                <a:gd name="T32" fmla="*/ 218 w 440"/>
                <a:gd name="T33" fmla="*/ 408 h 638"/>
                <a:gd name="T34" fmla="*/ 213 w 440"/>
                <a:gd name="T35" fmla="*/ 459 h 638"/>
                <a:gd name="T36" fmla="*/ 213 w 440"/>
                <a:gd name="T37" fmla="*/ 435 h 638"/>
                <a:gd name="T38" fmla="*/ 136 w 440"/>
                <a:gd name="T39" fmla="*/ 245 h 638"/>
                <a:gd name="T40" fmla="*/ 143 w 440"/>
                <a:gd name="T41" fmla="*/ 191 h 638"/>
                <a:gd name="T42" fmla="*/ 183 w 440"/>
                <a:gd name="T43" fmla="*/ 228 h 638"/>
                <a:gd name="T44" fmla="*/ 146 w 440"/>
                <a:gd name="T45" fmla="*/ 411 h 638"/>
                <a:gd name="T46" fmla="*/ 139 w 440"/>
                <a:gd name="T47" fmla="*/ 470 h 638"/>
                <a:gd name="T48" fmla="*/ 181 w 440"/>
                <a:gd name="T49" fmla="*/ 421 h 638"/>
                <a:gd name="T50" fmla="*/ 188 w 440"/>
                <a:gd name="T51" fmla="*/ 450 h 638"/>
                <a:gd name="T52" fmla="*/ 237 w 440"/>
                <a:gd name="T53" fmla="*/ 450 h 638"/>
                <a:gd name="T54" fmla="*/ 245 w 440"/>
                <a:gd name="T55" fmla="*/ 421 h 638"/>
                <a:gd name="T56" fmla="*/ 286 w 440"/>
                <a:gd name="T57" fmla="*/ 470 h 638"/>
                <a:gd name="T58" fmla="*/ 279 w 440"/>
                <a:gd name="T59" fmla="*/ 411 h 638"/>
                <a:gd name="T60" fmla="*/ 243 w 440"/>
                <a:gd name="T61" fmla="*/ 228 h 638"/>
                <a:gd name="T62" fmla="*/ 294 w 440"/>
                <a:gd name="T63" fmla="*/ 217 h 638"/>
                <a:gd name="T64" fmla="*/ 302 w 440"/>
                <a:gd name="T65" fmla="*/ 244 h 638"/>
                <a:gd name="T66" fmla="*/ 220 w 440"/>
                <a:gd name="T67" fmla="*/ 610 h 638"/>
                <a:gd name="T68" fmla="*/ 136 w 440"/>
                <a:gd name="T69" fmla="*/ 245 h 638"/>
                <a:gd name="T70" fmla="*/ 160 w 440"/>
                <a:gd name="T71" fmla="*/ 443 h 638"/>
                <a:gd name="T72" fmla="*/ 143 w 440"/>
                <a:gd name="T73" fmla="*/ 447 h 638"/>
                <a:gd name="T74" fmla="*/ 168 w 440"/>
                <a:gd name="T75" fmla="*/ 422 h 638"/>
                <a:gd name="T76" fmla="*/ 273 w 440"/>
                <a:gd name="T77" fmla="*/ 429 h 638"/>
                <a:gd name="T78" fmla="*/ 280 w 440"/>
                <a:gd name="T79" fmla="*/ 452 h 638"/>
                <a:gd name="T80" fmla="*/ 258 w 440"/>
                <a:gd name="T81" fmla="*/ 422 h 6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440" h="638">
                  <a:moveTo>
                    <a:pt x="220" y="638"/>
                  </a:moveTo>
                  <a:cubicBezTo>
                    <a:pt x="342" y="638"/>
                    <a:pt x="440" y="539"/>
                    <a:pt x="440" y="418"/>
                  </a:cubicBezTo>
                  <a:cubicBezTo>
                    <a:pt x="440" y="375"/>
                    <a:pt x="428" y="334"/>
                    <a:pt x="405" y="298"/>
                  </a:cubicBezTo>
                  <a:cubicBezTo>
                    <a:pt x="384" y="267"/>
                    <a:pt x="356" y="241"/>
                    <a:pt x="322" y="223"/>
                  </a:cubicBezTo>
                  <a:cubicBezTo>
                    <a:pt x="322" y="222"/>
                    <a:pt x="322" y="50"/>
                    <a:pt x="322" y="50"/>
                  </a:cubicBezTo>
                  <a:cubicBezTo>
                    <a:pt x="322" y="47"/>
                    <a:pt x="321" y="44"/>
                    <a:pt x="319" y="41"/>
                  </a:cubicBezTo>
                  <a:cubicBezTo>
                    <a:pt x="317" y="39"/>
                    <a:pt x="283" y="0"/>
                    <a:pt x="222" y="0"/>
                  </a:cubicBezTo>
                  <a:cubicBezTo>
                    <a:pt x="162" y="0"/>
                    <a:pt x="121" y="38"/>
                    <a:pt x="119" y="40"/>
                  </a:cubicBezTo>
                  <a:cubicBezTo>
                    <a:pt x="117" y="43"/>
                    <a:pt x="115" y="46"/>
                    <a:pt x="115" y="50"/>
                  </a:cubicBezTo>
                  <a:cubicBezTo>
                    <a:pt x="115" y="50"/>
                    <a:pt x="115" y="223"/>
                    <a:pt x="114" y="225"/>
                  </a:cubicBezTo>
                  <a:cubicBezTo>
                    <a:pt x="82" y="243"/>
                    <a:pt x="55" y="269"/>
                    <a:pt x="35" y="300"/>
                  </a:cubicBezTo>
                  <a:cubicBezTo>
                    <a:pt x="12" y="335"/>
                    <a:pt x="0" y="376"/>
                    <a:pt x="0" y="418"/>
                  </a:cubicBezTo>
                  <a:cubicBezTo>
                    <a:pt x="0" y="539"/>
                    <a:pt x="99" y="638"/>
                    <a:pt x="220" y="638"/>
                  </a:cubicBezTo>
                  <a:close/>
                  <a:moveTo>
                    <a:pt x="143" y="75"/>
                  </a:moveTo>
                  <a:cubicBezTo>
                    <a:pt x="294" y="102"/>
                    <a:pt x="294" y="102"/>
                    <a:pt x="294" y="102"/>
                  </a:cubicBezTo>
                  <a:cubicBezTo>
                    <a:pt x="294" y="134"/>
                    <a:pt x="294" y="134"/>
                    <a:pt x="294" y="134"/>
                  </a:cubicBezTo>
                  <a:cubicBezTo>
                    <a:pt x="143" y="106"/>
                    <a:pt x="143" y="106"/>
                    <a:pt x="143" y="106"/>
                  </a:cubicBezTo>
                  <a:lnTo>
                    <a:pt x="143" y="75"/>
                  </a:lnTo>
                  <a:close/>
                  <a:moveTo>
                    <a:pt x="143" y="134"/>
                  </a:moveTo>
                  <a:cubicBezTo>
                    <a:pt x="294" y="162"/>
                    <a:pt x="294" y="162"/>
                    <a:pt x="294" y="162"/>
                  </a:cubicBezTo>
                  <a:cubicBezTo>
                    <a:pt x="294" y="180"/>
                    <a:pt x="294" y="180"/>
                    <a:pt x="294" y="180"/>
                  </a:cubicBezTo>
                  <a:cubicBezTo>
                    <a:pt x="294" y="189"/>
                    <a:pt x="294" y="189"/>
                    <a:pt x="294" y="189"/>
                  </a:cubicBezTo>
                  <a:cubicBezTo>
                    <a:pt x="143" y="163"/>
                    <a:pt x="143" y="163"/>
                    <a:pt x="143" y="163"/>
                  </a:cubicBezTo>
                  <a:lnTo>
                    <a:pt x="143" y="134"/>
                  </a:lnTo>
                  <a:close/>
                  <a:moveTo>
                    <a:pt x="218" y="408"/>
                  </a:moveTo>
                  <a:cubicBezTo>
                    <a:pt x="216" y="409"/>
                    <a:pt x="214" y="410"/>
                    <a:pt x="213" y="411"/>
                  </a:cubicBezTo>
                  <a:cubicBezTo>
                    <a:pt x="211" y="410"/>
                    <a:pt x="209" y="409"/>
                    <a:pt x="207" y="408"/>
                  </a:cubicBezTo>
                  <a:cubicBezTo>
                    <a:pt x="201" y="404"/>
                    <a:pt x="193" y="402"/>
                    <a:pt x="184" y="400"/>
                  </a:cubicBezTo>
                  <a:cubicBezTo>
                    <a:pt x="191" y="354"/>
                    <a:pt x="194" y="273"/>
                    <a:pt x="195" y="228"/>
                  </a:cubicBezTo>
                  <a:cubicBezTo>
                    <a:pt x="195" y="215"/>
                    <a:pt x="196" y="205"/>
                    <a:pt x="196" y="200"/>
                  </a:cubicBezTo>
                  <a:cubicBezTo>
                    <a:pt x="230" y="206"/>
                    <a:pt x="230" y="206"/>
                    <a:pt x="230" y="206"/>
                  </a:cubicBezTo>
                  <a:cubicBezTo>
                    <a:pt x="230" y="211"/>
                    <a:pt x="230" y="219"/>
                    <a:pt x="230" y="228"/>
                  </a:cubicBezTo>
                  <a:cubicBezTo>
                    <a:pt x="231" y="273"/>
                    <a:pt x="234" y="354"/>
                    <a:pt x="241" y="400"/>
                  </a:cubicBezTo>
                  <a:cubicBezTo>
                    <a:pt x="233" y="402"/>
                    <a:pt x="225" y="404"/>
                    <a:pt x="218" y="408"/>
                  </a:cubicBezTo>
                  <a:close/>
                  <a:moveTo>
                    <a:pt x="225" y="448"/>
                  </a:moveTo>
                  <a:cubicBezTo>
                    <a:pt x="224" y="452"/>
                    <a:pt x="218" y="459"/>
                    <a:pt x="213" y="459"/>
                  </a:cubicBezTo>
                  <a:cubicBezTo>
                    <a:pt x="208" y="459"/>
                    <a:pt x="201" y="452"/>
                    <a:pt x="201" y="448"/>
                  </a:cubicBezTo>
                  <a:cubicBezTo>
                    <a:pt x="201" y="445"/>
                    <a:pt x="204" y="439"/>
                    <a:pt x="213" y="435"/>
                  </a:cubicBezTo>
                  <a:cubicBezTo>
                    <a:pt x="221" y="439"/>
                    <a:pt x="225" y="445"/>
                    <a:pt x="225" y="448"/>
                  </a:cubicBezTo>
                  <a:close/>
                  <a:moveTo>
                    <a:pt x="136" y="245"/>
                  </a:moveTo>
                  <a:cubicBezTo>
                    <a:pt x="144" y="242"/>
                    <a:pt x="144" y="242"/>
                    <a:pt x="144" y="242"/>
                  </a:cubicBezTo>
                  <a:cubicBezTo>
                    <a:pt x="143" y="191"/>
                    <a:pt x="143" y="191"/>
                    <a:pt x="143" y="191"/>
                  </a:cubicBezTo>
                  <a:cubicBezTo>
                    <a:pt x="183" y="198"/>
                    <a:pt x="183" y="198"/>
                    <a:pt x="183" y="198"/>
                  </a:cubicBezTo>
                  <a:cubicBezTo>
                    <a:pt x="183" y="205"/>
                    <a:pt x="183" y="215"/>
                    <a:pt x="183" y="228"/>
                  </a:cubicBezTo>
                  <a:cubicBezTo>
                    <a:pt x="181" y="278"/>
                    <a:pt x="178" y="360"/>
                    <a:pt x="172" y="400"/>
                  </a:cubicBezTo>
                  <a:cubicBezTo>
                    <a:pt x="162" y="401"/>
                    <a:pt x="153" y="404"/>
                    <a:pt x="146" y="411"/>
                  </a:cubicBezTo>
                  <a:cubicBezTo>
                    <a:pt x="138" y="418"/>
                    <a:pt x="133" y="429"/>
                    <a:pt x="131" y="441"/>
                  </a:cubicBezTo>
                  <a:cubicBezTo>
                    <a:pt x="129" y="453"/>
                    <a:pt x="132" y="464"/>
                    <a:pt x="139" y="470"/>
                  </a:cubicBezTo>
                  <a:cubicBezTo>
                    <a:pt x="146" y="477"/>
                    <a:pt x="158" y="477"/>
                    <a:pt x="170" y="457"/>
                  </a:cubicBezTo>
                  <a:cubicBezTo>
                    <a:pt x="174" y="449"/>
                    <a:pt x="178" y="436"/>
                    <a:pt x="181" y="421"/>
                  </a:cubicBezTo>
                  <a:cubicBezTo>
                    <a:pt x="186" y="421"/>
                    <a:pt x="192" y="423"/>
                    <a:pt x="197" y="425"/>
                  </a:cubicBezTo>
                  <a:cubicBezTo>
                    <a:pt x="189" y="434"/>
                    <a:pt x="188" y="444"/>
                    <a:pt x="188" y="450"/>
                  </a:cubicBezTo>
                  <a:cubicBezTo>
                    <a:pt x="189" y="464"/>
                    <a:pt x="200" y="480"/>
                    <a:pt x="213" y="480"/>
                  </a:cubicBezTo>
                  <a:cubicBezTo>
                    <a:pt x="225" y="480"/>
                    <a:pt x="236" y="464"/>
                    <a:pt x="237" y="450"/>
                  </a:cubicBezTo>
                  <a:cubicBezTo>
                    <a:pt x="237" y="444"/>
                    <a:pt x="236" y="434"/>
                    <a:pt x="229" y="425"/>
                  </a:cubicBezTo>
                  <a:cubicBezTo>
                    <a:pt x="234" y="423"/>
                    <a:pt x="239" y="421"/>
                    <a:pt x="245" y="421"/>
                  </a:cubicBezTo>
                  <a:cubicBezTo>
                    <a:pt x="248" y="436"/>
                    <a:pt x="251" y="449"/>
                    <a:pt x="256" y="457"/>
                  </a:cubicBezTo>
                  <a:cubicBezTo>
                    <a:pt x="267" y="477"/>
                    <a:pt x="279" y="477"/>
                    <a:pt x="286" y="470"/>
                  </a:cubicBezTo>
                  <a:cubicBezTo>
                    <a:pt x="293" y="464"/>
                    <a:pt x="296" y="453"/>
                    <a:pt x="294" y="441"/>
                  </a:cubicBezTo>
                  <a:cubicBezTo>
                    <a:pt x="292" y="429"/>
                    <a:pt x="287" y="418"/>
                    <a:pt x="279" y="411"/>
                  </a:cubicBezTo>
                  <a:cubicBezTo>
                    <a:pt x="272" y="404"/>
                    <a:pt x="263" y="401"/>
                    <a:pt x="254" y="400"/>
                  </a:cubicBezTo>
                  <a:cubicBezTo>
                    <a:pt x="247" y="360"/>
                    <a:pt x="244" y="278"/>
                    <a:pt x="243" y="228"/>
                  </a:cubicBezTo>
                  <a:cubicBezTo>
                    <a:pt x="243" y="220"/>
                    <a:pt x="242" y="214"/>
                    <a:pt x="242" y="208"/>
                  </a:cubicBezTo>
                  <a:cubicBezTo>
                    <a:pt x="294" y="217"/>
                    <a:pt x="294" y="217"/>
                    <a:pt x="294" y="217"/>
                  </a:cubicBezTo>
                  <a:cubicBezTo>
                    <a:pt x="294" y="240"/>
                    <a:pt x="294" y="240"/>
                    <a:pt x="294" y="240"/>
                  </a:cubicBezTo>
                  <a:cubicBezTo>
                    <a:pt x="302" y="244"/>
                    <a:pt x="302" y="244"/>
                    <a:pt x="302" y="244"/>
                  </a:cubicBezTo>
                  <a:cubicBezTo>
                    <a:pt x="369" y="275"/>
                    <a:pt x="413" y="344"/>
                    <a:pt x="413" y="418"/>
                  </a:cubicBezTo>
                  <a:cubicBezTo>
                    <a:pt x="413" y="524"/>
                    <a:pt x="326" y="610"/>
                    <a:pt x="220" y="610"/>
                  </a:cubicBezTo>
                  <a:cubicBezTo>
                    <a:pt x="114" y="610"/>
                    <a:pt x="28" y="524"/>
                    <a:pt x="28" y="418"/>
                  </a:cubicBezTo>
                  <a:cubicBezTo>
                    <a:pt x="28" y="344"/>
                    <a:pt x="70" y="278"/>
                    <a:pt x="136" y="245"/>
                  </a:cubicBezTo>
                  <a:close/>
                  <a:moveTo>
                    <a:pt x="168" y="422"/>
                  </a:moveTo>
                  <a:cubicBezTo>
                    <a:pt x="165" y="431"/>
                    <a:pt x="163" y="438"/>
                    <a:pt x="160" y="443"/>
                  </a:cubicBezTo>
                  <a:cubicBezTo>
                    <a:pt x="154" y="454"/>
                    <a:pt x="148" y="455"/>
                    <a:pt x="145" y="452"/>
                  </a:cubicBezTo>
                  <a:cubicBezTo>
                    <a:pt x="144" y="451"/>
                    <a:pt x="143" y="449"/>
                    <a:pt x="143" y="447"/>
                  </a:cubicBezTo>
                  <a:cubicBezTo>
                    <a:pt x="144" y="439"/>
                    <a:pt x="147" y="434"/>
                    <a:pt x="152" y="429"/>
                  </a:cubicBezTo>
                  <a:cubicBezTo>
                    <a:pt x="156" y="425"/>
                    <a:pt x="162" y="423"/>
                    <a:pt x="168" y="422"/>
                  </a:cubicBezTo>
                  <a:close/>
                  <a:moveTo>
                    <a:pt x="258" y="422"/>
                  </a:moveTo>
                  <a:cubicBezTo>
                    <a:pt x="264" y="423"/>
                    <a:pt x="269" y="425"/>
                    <a:pt x="273" y="429"/>
                  </a:cubicBezTo>
                  <a:cubicBezTo>
                    <a:pt x="278" y="434"/>
                    <a:pt x="281" y="439"/>
                    <a:pt x="282" y="447"/>
                  </a:cubicBezTo>
                  <a:cubicBezTo>
                    <a:pt x="283" y="449"/>
                    <a:pt x="282" y="451"/>
                    <a:pt x="280" y="452"/>
                  </a:cubicBezTo>
                  <a:cubicBezTo>
                    <a:pt x="277" y="455"/>
                    <a:pt x="271" y="454"/>
                    <a:pt x="265" y="443"/>
                  </a:cubicBezTo>
                  <a:cubicBezTo>
                    <a:pt x="262" y="438"/>
                    <a:pt x="260" y="431"/>
                    <a:pt x="258" y="422"/>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endParaRPr lang="zh-CN" altLang="en-US" sz="2400" dirty="0">
                <a:latin typeface="微软雅黑" panose="020B0503020204020204" pitchFamily="34" charset="-122"/>
                <a:ea typeface="微软雅黑" panose="020B0503020204020204" pitchFamily="34" charset="-122"/>
              </a:endParaRPr>
            </a:p>
          </p:txBody>
        </p:sp>
        <p:sp>
          <p:nvSpPr>
            <p:cNvPr id="10" name="Freeform 7">
              <a:extLst>
                <a:ext uri="{FF2B5EF4-FFF2-40B4-BE49-F238E27FC236}">
                  <a16:creationId xmlns:a16="http://schemas.microsoft.com/office/drawing/2014/main" xmlns="" id="{70AB6D03-1D8C-41A5-89D2-20DBA41D87CD}"/>
                </a:ext>
              </a:extLst>
            </p:cNvPr>
            <p:cNvSpPr/>
            <p:nvPr/>
          </p:nvSpPr>
          <p:spPr bwMode="auto">
            <a:xfrm>
              <a:off x="2145" y="1578"/>
              <a:ext cx="164" cy="42"/>
            </a:xfrm>
            <a:custGeom>
              <a:avLst/>
              <a:gdLst>
                <a:gd name="T0" fmla="*/ 0 w 126"/>
                <a:gd name="T1" fmla="*/ 16 h 33"/>
                <a:gd name="T2" fmla="*/ 17 w 126"/>
                <a:gd name="T3" fmla="*/ 33 h 33"/>
                <a:gd name="T4" fmla="*/ 109 w 126"/>
                <a:gd name="T5" fmla="*/ 33 h 33"/>
                <a:gd name="T6" fmla="*/ 126 w 126"/>
                <a:gd name="T7" fmla="*/ 16 h 33"/>
                <a:gd name="T8" fmla="*/ 109 w 126"/>
                <a:gd name="T9" fmla="*/ 0 h 33"/>
                <a:gd name="T10" fmla="*/ 17 w 126"/>
                <a:gd name="T11" fmla="*/ 0 h 33"/>
                <a:gd name="T12" fmla="*/ 0 w 126"/>
                <a:gd name="T13" fmla="*/ 16 h 33"/>
              </a:gdLst>
              <a:ahLst/>
              <a:cxnLst>
                <a:cxn ang="0">
                  <a:pos x="T0" y="T1"/>
                </a:cxn>
                <a:cxn ang="0">
                  <a:pos x="T2" y="T3"/>
                </a:cxn>
                <a:cxn ang="0">
                  <a:pos x="T4" y="T5"/>
                </a:cxn>
                <a:cxn ang="0">
                  <a:pos x="T6" y="T7"/>
                </a:cxn>
                <a:cxn ang="0">
                  <a:pos x="T8" y="T9"/>
                </a:cxn>
                <a:cxn ang="0">
                  <a:pos x="T10" y="T11"/>
                </a:cxn>
                <a:cxn ang="0">
                  <a:pos x="T12" y="T13"/>
                </a:cxn>
              </a:cxnLst>
              <a:rect l="0" t="0" r="r" b="b"/>
              <a:pathLst>
                <a:path w="126" h="33">
                  <a:moveTo>
                    <a:pt x="0" y="16"/>
                  </a:moveTo>
                  <a:cubicBezTo>
                    <a:pt x="0" y="25"/>
                    <a:pt x="7" y="33"/>
                    <a:pt x="17" y="33"/>
                  </a:cubicBezTo>
                  <a:cubicBezTo>
                    <a:pt x="109" y="33"/>
                    <a:pt x="109" y="33"/>
                    <a:pt x="109" y="33"/>
                  </a:cubicBezTo>
                  <a:cubicBezTo>
                    <a:pt x="118" y="33"/>
                    <a:pt x="126" y="25"/>
                    <a:pt x="126" y="16"/>
                  </a:cubicBezTo>
                  <a:cubicBezTo>
                    <a:pt x="126" y="7"/>
                    <a:pt x="118" y="0"/>
                    <a:pt x="109" y="0"/>
                  </a:cubicBezTo>
                  <a:cubicBezTo>
                    <a:pt x="17" y="0"/>
                    <a:pt x="17" y="0"/>
                    <a:pt x="17" y="0"/>
                  </a:cubicBezTo>
                  <a:cubicBezTo>
                    <a:pt x="7" y="0"/>
                    <a:pt x="0" y="7"/>
                    <a:pt x="0" y="1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endParaRPr lang="zh-CN" altLang="en-US" sz="2400" dirty="0">
                <a:latin typeface="微软雅黑" panose="020B0503020204020204" pitchFamily="34" charset="-122"/>
                <a:ea typeface="微软雅黑" panose="020B0503020204020204" pitchFamily="34" charset="-122"/>
              </a:endParaRPr>
            </a:p>
          </p:txBody>
        </p:sp>
        <p:sp>
          <p:nvSpPr>
            <p:cNvPr id="11" name="Freeform 8">
              <a:extLst>
                <a:ext uri="{FF2B5EF4-FFF2-40B4-BE49-F238E27FC236}">
                  <a16:creationId xmlns:a16="http://schemas.microsoft.com/office/drawing/2014/main" xmlns="" id="{C617E9C0-5CAB-4F01-8AC0-6B65D68F5544}"/>
                </a:ext>
              </a:extLst>
            </p:cNvPr>
            <p:cNvSpPr/>
            <p:nvPr/>
          </p:nvSpPr>
          <p:spPr bwMode="auto">
            <a:xfrm>
              <a:off x="1763" y="1882"/>
              <a:ext cx="44" cy="160"/>
            </a:xfrm>
            <a:custGeom>
              <a:avLst/>
              <a:gdLst>
                <a:gd name="T0" fmla="*/ 17 w 34"/>
                <a:gd name="T1" fmla="*/ 0 h 123"/>
                <a:gd name="T2" fmla="*/ 0 w 34"/>
                <a:gd name="T3" fmla="*/ 16 h 123"/>
                <a:gd name="T4" fmla="*/ 0 w 34"/>
                <a:gd name="T5" fmla="*/ 106 h 123"/>
                <a:gd name="T6" fmla="*/ 17 w 34"/>
                <a:gd name="T7" fmla="*/ 123 h 123"/>
                <a:gd name="T8" fmla="*/ 34 w 34"/>
                <a:gd name="T9" fmla="*/ 106 h 123"/>
                <a:gd name="T10" fmla="*/ 34 w 34"/>
                <a:gd name="T11" fmla="*/ 16 h 123"/>
                <a:gd name="T12" fmla="*/ 17 w 34"/>
                <a:gd name="T13" fmla="*/ 0 h 123"/>
              </a:gdLst>
              <a:ahLst/>
              <a:cxnLst>
                <a:cxn ang="0">
                  <a:pos x="T0" y="T1"/>
                </a:cxn>
                <a:cxn ang="0">
                  <a:pos x="T2" y="T3"/>
                </a:cxn>
                <a:cxn ang="0">
                  <a:pos x="T4" y="T5"/>
                </a:cxn>
                <a:cxn ang="0">
                  <a:pos x="T6" y="T7"/>
                </a:cxn>
                <a:cxn ang="0">
                  <a:pos x="T8" y="T9"/>
                </a:cxn>
                <a:cxn ang="0">
                  <a:pos x="T10" y="T11"/>
                </a:cxn>
                <a:cxn ang="0">
                  <a:pos x="T12" y="T13"/>
                </a:cxn>
              </a:cxnLst>
              <a:rect l="0" t="0" r="r" b="b"/>
              <a:pathLst>
                <a:path w="34" h="123">
                  <a:moveTo>
                    <a:pt x="17" y="0"/>
                  </a:moveTo>
                  <a:cubicBezTo>
                    <a:pt x="7" y="0"/>
                    <a:pt x="0" y="7"/>
                    <a:pt x="0" y="16"/>
                  </a:cubicBezTo>
                  <a:cubicBezTo>
                    <a:pt x="0" y="106"/>
                    <a:pt x="0" y="106"/>
                    <a:pt x="0" y="106"/>
                  </a:cubicBezTo>
                  <a:cubicBezTo>
                    <a:pt x="0" y="115"/>
                    <a:pt x="7" y="123"/>
                    <a:pt x="17" y="123"/>
                  </a:cubicBezTo>
                  <a:cubicBezTo>
                    <a:pt x="26" y="123"/>
                    <a:pt x="34" y="115"/>
                    <a:pt x="34" y="106"/>
                  </a:cubicBezTo>
                  <a:cubicBezTo>
                    <a:pt x="34" y="16"/>
                    <a:pt x="34" y="16"/>
                    <a:pt x="34" y="16"/>
                  </a:cubicBezTo>
                  <a:cubicBezTo>
                    <a:pt x="34" y="7"/>
                    <a:pt x="26" y="0"/>
                    <a:pt x="17"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endParaRPr lang="zh-CN" altLang="en-US" sz="2400" dirty="0">
                <a:latin typeface="微软雅黑" panose="020B0503020204020204" pitchFamily="34" charset="-122"/>
                <a:ea typeface="微软雅黑" panose="020B0503020204020204" pitchFamily="34" charset="-122"/>
              </a:endParaRPr>
            </a:p>
          </p:txBody>
        </p:sp>
        <p:sp>
          <p:nvSpPr>
            <p:cNvPr id="12" name="Freeform 9">
              <a:extLst>
                <a:ext uri="{FF2B5EF4-FFF2-40B4-BE49-F238E27FC236}">
                  <a16:creationId xmlns:a16="http://schemas.microsoft.com/office/drawing/2014/main" xmlns="" id="{9E0DC122-ECA6-4394-BC0E-B4A9D3DE9081}"/>
                </a:ext>
              </a:extLst>
            </p:cNvPr>
            <p:cNvSpPr/>
            <p:nvPr/>
          </p:nvSpPr>
          <p:spPr bwMode="auto">
            <a:xfrm>
              <a:off x="1308" y="1557"/>
              <a:ext cx="165" cy="44"/>
            </a:xfrm>
            <a:custGeom>
              <a:avLst/>
              <a:gdLst>
                <a:gd name="T0" fmla="*/ 17 w 127"/>
                <a:gd name="T1" fmla="*/ 34 h 34"/>
                <a:gd name="T2" fmla="*/ 110 w 127"/>
                <a:gd name="T3" fmla="*/ 34 h 34"/>
                <a:gd name="T4" fmla="*/ 127 w 127"/>
                <a:gd name="T5" fmla="*/ 17 h 34"/>
                <a:gd name="T6" fmla="*/ 110 w 127"/>
                <a:gd name="T7" fmla="*/ 0 h 34"/>
                <a:gd name="T8" fmla="*/ 17 w 127"/>
                <a:gd name="T9" fmla="*/ 0 h 34"/>
                <a:gd name="T10" fmla="*/ 0 w 127"/>
                <a:gd name="T11" fmla="*/ 17 h 34"/>
                <a:gd name="T12" fmla="*/ 17 w 127"/>
                <a:gd name="T13" fmla="*/ 34 h 34"/>
              </a:gdLst>
              <a:ahLst/>
              <a:cxnLst>
                <a:cxn ang="0">
                  <a:pos x="T0" y="T1"/>
                </a:cxn>
                <a:cxn ang="0">
                  <a:pos x="T2" y="T3"/>
                </a:cxn>
                <a:cxn ang="0">
                  <a:pos x="T4" y="T5"/>
                </a:cxn>
                <a:cxn ang="0">
                  <a:pos x="T6" y="T7"/>
                </a:cxn>
                <a:cxn ang="0">
                  <a:pos x="T8" y="T9"/>
                </a:cxn>
                <a:cxn ang="0">
                  <a:pos x="T10" y="T11"/>
                </a:cxn>
                <a:cxn ang="0">
                  <a:pos x="T12" y="T13"/>
                </a:cxn>
              </a:cxnLst>
              <a:rect l="0" t="0" r="r" b="b"/>
              <a:pathLst>
                <a:path w="127" h="34">
                  <a:moveTo>
                    <a:pt x="17" y="34"/>
                  </a:moveTo>
                  <a:cubicBezTo>
                    <a:pt x="110" y="34"/>
                    <a:pt x="110" y="34"/>
                    <a:pt x="110" y="34"/>
                  </a:cubicBezTo>
                  <a:cubicBezTo>
                    <a:pt x="119" y="34"/>
                    <a:pt x="127" y="26"/>
                    <a:pt x="127" y="17"/>
                  </a:cubicBezTo>
                  <a:cubicBezTo>
                    <a:pt x="127" y="8"/>
                    <a:pt x="119" y="0"/>
                    <a:pt x="110" y="0"/>
                  </a:cubicBezTo>
                  <a:cubicBezTo>
                    <a:pt x="17" y="0"/>
                    <a:pt x="17" y="0"/>
                    <a:pt x="17" y="0"/>
                  </a:cubicBezTo>
                  <a:cubicBezTo>
                    <a:pt x="8" y="0"/>
                    <a:pt x="0" y="8"/>
                    <a:pt x="0" y="17"/>
                  </a:cubicBezTo>
                  <a:cubicBezTo>
                    <a:pt x="0" y="26"/>
                    <a:pt x="8" y="34"/>
                    <a:pt x="17" y="3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endParaRPr lang="zh-CN" altLang="en-US" sz="2400" dirty="0">
                <a:latin typeface="微软雅黑" panose="020B0503020204020204" pitchFamily="34" charset="-122"/>
                <a:ea typeface="微软雅黑" panose="020B0503020204020204" pitchFamily="34" charset="-122"/>
              </a:endParaRPr>
            </a:p>
          </p:txBody>
        </p:sp>
        <p:sp>
          <p:nvSpPr>
            <p:cNvPr id="13" name="Freeform 10">
              <a:extLst>
                <a:ext uri="{FF2B5EF4-FFF2-40B4-BE49-F238E27FC236}">
                  <a16:creationId xmlns:a16="http://schemas.microsoft.com/office/drawing/2014/main" xmlns="" id="{9E111044-5E9A-4835-ACC9-7D492B4325CC}"/>
                </a:ext>
              </a:extLst>
            </p:cNvPr>
            <p:cNvSpPr/>
            <p:nvPr/>
          </p:nvSpPr>
          <p:spPr bwMode="auto">
            <a:xfrm>
              <a:off x="1403" y="1231"/>
              <a:ext cx="145" cy="117"/>
            </a:xfrm>
            <a:custGeom>
              <a:avLst/>
              <a:gdLst>
                <a:gd name="T0" fmla="*/ 9 w 112"/>
                <a:gd name="T1" fmla="*/ 30 h 90"/>
                <a:gd name="T2" fmla="*/ 83 w 112"/>
                <a:gd name="T3" fmla="*/ 84 h 90"/>
                <a:gd name="T4" fmla="*/ 107 w 112"/>
                <a:gd name="T5" fmla="*/ 81 h 90"/>
                <a:gd name="T6" fmla="*/ 103 w 112"/>
                <a:gd name="T7" fmla="*/ 58 h 90"/>
                <a:gd name="T8" fmla="*/ 30 w 112"/>
                <a:gd name="T9" fmla="*/ 3 h 90"/>
                <a:gd name="T10" fmla="*/ 20 w 112"/>
                <a:gd name="T11" fmla="*/ 0 h 90"/>
                <a:gd name="T12" fmla="*/ 6 w 112"/>
                <a:gd name="T13" fmla="*/ 7 h 90"/>
                <a:gd name="T14" fmla="*/ 9 w 112"/>
                <a:gd name="T15" fmla="*/ 30 h 9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2" h="90">
                  <a:moveTo>
                    <a:pt x="9" y="30"/>
                  </a:moveTo>
                  <a:cubicBezTo>
                    <a:pt x="83" y="84"/>
                    <a:pt x="83" y="84"/>
                    <a:pt x="83" y="84"/>
                  </a:cubicBezTo>
                  <a:cubicBezTo>
                    <a:pt x="90" y="90"/>
                    <a:pt x="101" y="88"/>
                    <a:pt x="107" y="81"/>
                  </a:cubicBezTo>
                  <a:cubicBezTo>
                    <a:pt x="112" y="74"/>
                    <a:pt x="111" y="63"/>
                    <a:pt x="103" y="58"/>
                  </a:cubicBezTo>
                  <a:cubicBezTo>
                    <a:pt x="30" y="3"/>
                    <a:pt x="30" y="3"/>
                    <a:pt x="30" y="3"/>
                  </a:cubicBezTo>
                  <a:cubicBezTo>
                    <a:pt x="27" y="1"/>
                    <a:pt x="23" y="0"/>
                    <a:pt x="20" y="0"/>
                  </a:cubicBezTo>
                  <a:cubicBezTo>
                    <a:pt x="14" y="0"/>
                    <a:pt x="9" y="2"/>
                    <a:pt x="6" y="7"/>
                  </a:cubicBezTo>
                  <a:cubicBezTo>
                    <a:pt x="0" y="14"/>
                    <a:pt x="2" y="24"/>
                    <a:pt x="9" y="3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endParaRPr lang="zh-CN" altLang="en-US" sz="2400" dirty="0">
                <a:latin typeface="微软雅黑" panose="020B0503020204020204" pitchFamily="34" charset="-122"/>
                <a:ea typeface="微软雅黑" panose="020B0503020204020204" pitchFamily="34" charset="-122"/>
              </a:endParaRPr>
            </a:p>
          </p:txBody>
        </p:sp>
        <p:sp>
          <p:nvSpPr>
            <p:cNvPr id="14" name="Freeform 11">
              <a:extLst>
                <a:ext uri="{FF2B5EF4-FFF2-40B4-BE49-F238E27FC236}">
                  <a16:creationId xmlns:a16="http://schemas.microsoft.com/office/drawing/2014/main" xmlns="" id="{2E458C52-6824-4842-874A-F0CF235B32F4}"/>
                </a:ext>
              </a:extLst>
            </p:cNvPr>
            <p:cNvSpPr/>
            <p:nvPr/>
          </p:nvSpPr>
          <p:spPr bwMode="auto">
            <a:xfrm>
              <a:off x="2073" y="1231"/>
              <a:ext cx="145" cy="117"/>
            </a:xfrm>
            <a:custGeom>
              <a:avLst/>
              <a:gdLst>
                <a:gd name="T0" fmla="*/ 29 w 112"/>
                <a:gd name="T1" fmla="*/ 84 h 90"/>
                <a:gd name="T2" fmla="*/ 103 w 112"/>
                <a:gd name="T3" fmla="*/ 30 h 90"/>
                <a:gd name="T4" fmla="*/ 106 w 112"/>
                <a:gd name="T5" fmla="*/ 7 h 90"/>
                <a:gd name="T6" fmla="*/ 92 w 112"/>
                <a:gd name="T7" fmla="*/ 0 h 90"/>
                <a:gd name="T8" fmla="*/ 82 w 112"/>
                <a:gd name="T9" fmla="*/ 3 h 90"/>
                <a:gd name="T10" fmla="*/ 9 w 112"/>
                <a:gd name="T11" fmla="*/ 58 h 90"/>
                <a:gd name="T12" fmla="*/ 5 w 112"/>
                <a:gd name="T13" fmla="*/ 81 h 90"/>
                <a:gd name="T14" fmla="*/ 29 w 112"/>
                <a:gd name="T15" fmla="*/ 84 h 9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2" h="90">
                  <a:moveTo>
                    <a:pt x="29" y="84"/>
                  </a:moveTo>
                  <a:cubicBezTo>
                    <a:pt x="103" y="30"/>
                    <a:pt x="103" y="30"/>
                    <a:pt x="103" y="30"/>
                  </a:cubicBezTo>
                  <a:cubicBezTo>
                    <a:pt x="110" y="24"/>
                    <a:pt x="112" y="14"/>
                    <a:pt x="106" y="7"/>
                  </a:cubicBezTo>
                  <a:cubicBezTo>
                    <a:pt x="103" y="2"/>
                    <a:pt x="98" y="0"/>
                    <a:pt x="92" y="0"/>
                  </a:cubicBezTo>
                  <a:cubicBezTo>
                    <a:pt x="89" y="0"/>
                    <a:pt x="85" y="1"/>
                    <a:pt x="82" y="3"/>
                  </a:cubicBezTo>
                  <a:cubicBezTo>
                    <a:pt x="9" y="58"/>
                    <a:pt x="9" y="58"/>
                    <a:pt x="9" y="58"/>
                  </a:cubicBezTo>
                  <a:cubicBezTo>
                    <a:pt x="1" y="63"/>
                    <a:pt x="0" y="74"/>
                    <a:pt x="5" y="81"/>
                  </a:cubicBezTo>
                  <a:cubicBezTo>
                    <a:pt x="11" y="88"/>
                    <a:pt x="22" y="90"/>
                    <a:pt x="29" y="8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endParaRPr lang="zh-CN" altLang="en-US" sz="2400" dirty="0">
                <a:latin typeface="微软雅黑" panose="020B0503020204020204" pitchFamily="34" charset="-122"/>
                <a:ea typeface="微软雅黑" panose="020B0503020204020204" pitchFamily="34" charset="-122"/>
              </a:endParaRPr>
            </a:p>
          </p:txBody>
        </p:sp>
        <p:sp>
          <p:nvSpPr>
            <p:cNvPr id="15" name="Freeform 12">
              <a:extLst>
                <a:ext uri="{FF2B5EF4-FFF2-40B4-BE49-F238E27FC236}">
                  <a16:creationId xmlns:a16="http://schemas.microsoft.com/office/drawing/2014/main" xmlns="" id="{3EEF19C7-8983-4C18-8FB3-49D015AF1D24}"/>
                </a:ext>
              </a:extLst>
            </p:cNvPr>
            <p:cNvSpPr/>
            <p:nvPr/>
          </p:nvSpPr>
          <p:spPr bwMode="auto">
            <a:xfrm>
              <a:off x="1431" y="1813"/>
              <a:ext cx="134" cy="128"/>
            </a:xfrm>
            <a:custGeom>
              <a:avLst/>
              <a:gdLst>
                <a:gd name="T0" fmla="*/ 84 w 103"/>
                <a:gd name="T1" fmla="*/ 0 h 98"/>
                <a:gd name="T2" fmla="*/ 72 w 103"/>
                <a:gd name="T3" fmla="*/ 4 h 98"/>
                <a:gd name="T4" fmla="*/ 7 w 103"/>
                <a:gd name="T5" fmla="*/ 68 h 98"/>
                <a:gd name="T6" fmla="*/ 7 w 103"/>
                <a:gd name="T7" fmla="*/ 91 h 98"/>
                <a:gd name="T8" fmla="*/ 31 w 103"/>
                <a:gd name="T9" fmla="*/ 91 h 98"/>
                <a:gd name="T10" fmla="*/ 96 w 103"/>
                <a:gd name="T11" fmla="*/ 28 h 98"/>
                <a:gd name="T12" fmla="*/ 96 w 103"/>
                <a:gd name="T13" fmla="*/ 4 h 98"/>
                <a:gd name="T14" fmla="*/ 84 w 103"/>
                <a:gd name="T15" fmla="*/ 0 h 9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3" h="98">
                  <a:moveTo>
                    <a:pt x="84" y="0"/>
                  </a:moveTo>
                  <a:cubicBezTo>
                    <a:pt x="80" y="0"/>
                    <a:pt x="75" y="1"/>
                    <a:pt x="72" y="4"/>
                  </a:cubicBezTo>
                  <a:cubicBezTo>
                    <a:pt x="7" y="68"/>
                    <a:pt x="7" y="68"/>
                    <a:pt x="7" y="68"/>
                  </a:cubicBezTo>
                  <a:cubicBezTo>
                    <a:pt x="0" y="74"/>
                    <a:pt x="0" y="85"/>
                    <a:pt x="7" y="91"/>
                  </a:cubicBezTo>
                  <a:cubicBezTo>
                    <a:pt x="13" y="98"/>
                    <a:pt x="24" y="98"/>
                    <a:pt x="31" y="91"/>
                  </a:cubicBezTo>
                  <a:cubicBezTo>
                    <a:pt x="96" y="28"/>
                    <a:pt x="96" y="28"/>
                    <a:pt x="96" y="28"/>
                  </a:cubicBezTo>
                  <a:cubicBezTo>
                    <a:pt x="103" y="21"/>
                    <a:pt x="103" y="11"/>
                    <a:pt x="96" y="4"/>
                  </a:cubicBezTo>
                  <a:cubicBezTo>
                    <a:pt x="93" y="1"/>
                    <a:pt x="88" y="0"/>
                    <a:pt x="84"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endParaRPr lang="zh-CN" altLang="en-US" sz="2400" dirty="0">
                <a:latin typeface="微软雅黑" panose="020B0503020204020204" pitchFamily="34" charset="-122"/>
                <a:ea typeface="微软雅黑" panose="020B0503020204020204" pitchFamily="34" charset="-122"/>
              </a:endParaRPr>
            </a:p>
          </p:txBody>
        </p:sp>
        <p:sp>
          <p:nvSpPr>
            <p:cNvPr id="16" name="Freeform 13">
              <a:extLst>
                <a:ext uri="{FF2B5EF4-FFF2-40B4-BE49-F238E27FC236}">
                  <a16:creationId xmlns:a16="http://schemas.microsoft.com/office/drawing/2014/main" xmlns="" id="{D476A34C-6EF4-412D-81CF-79AAA242FFDD}"/>
                </a:ext>
              </a:extLst>
            </p:cNvPr>
            <p:cNvSpPr/>
            <p:nvPr/>
          </p:nvSpPr>
          <p:spPr bwMode="auto">
            <a:xfrm>
              <a:off x="2043" y="1813"/>
              <a:ext cx="132" cy="128"/>
            </a:xfrm>
            <a:custGeom>
              <a:avLst/>
              <a:gdLst>
                <a:gd name="T0" fmla="*/ 31 w 102"/>
                <a:gd name="T1" fmla="*/ 4 h 98"/>
                <a:gd name="T2" fmla="*/ 19 w 102"/>
                <a:gd name="T3" fmla="*/ 0 h 98"/>
                <a:gd name="T4" fmla="*/ 7 w 102"/>
                <a:gd name="T5" fmla="*/ 4 h 98"/>
                <a:gd name="T6" fmla="*/ 7 w 102"/>
                <a:gd name="T7" fmla="*/ 28 h 98"/>
                <a:gd name="T8" fmla="*/ 72 w 102"/>
                <a:gd name="T9" fmla="*/ 91 h 98"/>
                <a:gd name="T10" fmla="*/ 96 w 102"/>
                <a:gd name="T11" fmla="*/ 91 h 98"/>
                <a:gd name="T12" fmla="*/ 96 w 102"/>
                <a:gd name="T13" fmla="*/ 68 h 98"/>
                <a:gd name="T14" fmla="*/ 31 w 102"/>
                <a:gd name="T15" fmla="*/ 4 h 9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2" h="98">
                  <a:moveTo>
                    <a:pt x="31" y="4"/>
                  </a:moveTo>
                  <a:cubicBezTo>
                    <a:pt x="27" y="1"/>
                    <a:pt x="23" y="0"/>
                    <a:pt x="19" y="0"/>
                  </a:cubicBezTo>
                  <a:cubicBezTo>
                    <a:pt x="14" y="0"/>
                    <a:pt x="10" y="1"/>
                    <a:pt x="7" y="4"/>
                  </a:cubicBezTo>
                  <a:cubicBezTo>
                    <a:pt x="0" y="11"/>
                    <a:pt x="0" y="21"/>
                    <a:pt x="7" y="28"/>
                  </a:cubicBezTo>
                  <a:cubicBezTo>
                    <a:pt x="72" y="91"/>
                    <a:pt x="72" y="91"/>
                    <a:pt x="72" y="91"/>
                  </a:cubicBezTo>
                  <a:cubicBezTo>
                    <a:pt x="78" y="98"/>
                    <a:pt x="89" y="98"/>
                    <a:pt x="96" y="91"/>
                  </a:cubicBezTo>
                  <a:cubicBezTo>
                    <a:pt x="102" y="85"/>
                    <a:pt x="102" y="74"/>
                    <a:pt x="96" y="68"/>
                  </a:cubicBezTo>
                  <a:lnTo>
                    <a:pt x="31" y="4"/>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endParaRPr lang="zh-CN" altLang="en-US" sz="2400" dirty="0">
                <a:latin typeface="微软雅黑" panose="020B0503020204020204" pitchFamily="34" charset="-122"/>
                <a:ea typeface="微软雅黑" panose="020B0503020204020204" pitchFamily="34" charset="-122"/>
              </a:endParaRPr>
            </a:p>
          </p:txBody>
        </p:sp>
      </p:grpSp>
      <p:sp>
        <p:nvSpPr>
          <p:cNvPr id="17" name="任意多边形 21">
            <a:extLst>
              <a:ext uri="{FF2B5EF4-FFF2-40B4-BE49-F238E27FC236}">
                <a16:creationId xmlns:a16="http://schemas.microsoft.com/office/drawing/2014/main" xmlns="" id="{365B7A9F-9857-4478-9DD6-BD897E6A4984}"/>
              </a:ext>
            </a:extLst>
          </p:cNvPr>
          <p:cNvSpPr/>
          <p:nvPr userDrawn="1"/>
        </p:nvSpPr>
        <p:spPr>
          <a:xfrm>
            <a:off x="367376" y="913211"/>
            <a:ext cx="5627023" cy="317376"/>
          </a:xfrm>
          <a:custGeom>
            <a:avLst/>
            <a:gdLst>
              <a:gd name="connsiteX0" fmla="*/ 0 w 6766560"/>
              <a:gd name="connsiteY0" fmla="*/ 39809 h 361457"/>
              <a:gd name="connsiteX1" fmla="*/ 4411980 w 6766560"/>
              <a:gd name="connsiteY1" fmla="*/ 28379 h 361457"/>
              <a:gd name="connsiteX2" fmla="*/ 4023360 w 6766560"/>
              <a:gd name="connsiteY2" fmla="*/ 359849 h 361457"/>
              <a:gd name="connsiteX3" fmla="*/ 6766560 w 6766560"/>
              <a:gd name="connsiteY3" fmla="*/ 131249 h 361457"/>
              <a:gd name="connsiteX0-1" fmla="*/ 0 w 6766560"/>
              <a:gd name="connsiteY0-2" fmla="*/ 75291 h 398381"/>
              <a:gd name="connsiteX1-3" fmla="*/ 4369154 w 6766560"/>
              <a:gd name="connsiteY1-4" fmla="*/ 18141 h 398381"/>
              <a:gd name="connsiteX2-5" fmla="*/ 4023360 w 6766560"/>
              <a:gd name="connsiteY2-6" fmla="*/ 395331 h 398381"/>
              <a:gd name="connsiteX3-7" fmla="*/ 6766560 w 6766560"/>
              <a:gd name="connsiteY3-8" fmla="*/ 166731 h 398381"/>
              <a:gd name="connsiteX0-9" fmla="*/ 0 w 6766560"/>
              <a:gd name="connsiteY0-10" fmla="*/ 71354 h 339035"/>
              <a:gd name="connsiteX1-11" fmla="*/ 4369154 w 6766560"/>
              <a:gd name="connsiteY1-12" fmla="*/ 14204 h 339035"/>
              <a:gd name="connsiteX2-13" fmla="*/ 4351696 w 6766560"/>
              <a:gd name="connsiteY2-14" fmla="*/ 334244 h 339035"/>
              <a:gd name="connsiteX3-15" fmla="*/ 6766560 w 6766560"/>
              <a:gd name="connsiteY3-16" fmla="*/ 162794 h 339035"/>
              <a:gd name="connsiteX0-17" fmla="*/ 0 w 7194823"/>
              <a:gd name="connsiteY0-18" fmla="*/ 71354 h 334304"/>
              <a:gd name="connsiteX1-19" fmla="*/ 4369154 w 7194823"/>
              <a:gd name="connsiteY1-20" fmla="*/ 14204 h 334304"/>
              <a:gd name="connsiteX2-21" fmla="*/ 4351696 w 7194823"/>
              <a:gd name="connsiteY2-22" fmla="*/ 334244 h 334304"/>
              <a:gd name="connsiteX3-23" fmla="*/ 7194823 w 7194823"/>
              <a:gd name="connsiteY3-24" fmla="*/ 37064 h 334304"/>
              <a:gd name="connsiteX0-25" fmla="*/ 0 w 7194823"/>
              <a:gd name="connsiteY0-26" fmla="*/ 72918 h 358721"/>
              <a:gd name="connsiteX1-27" fmla="*/ 4369154 w 7194823"/>
              <a:gd name="connsiteY1-28" fmla="*/ 15768 h 358721"/>
              <a:gd name="connsiteX2-29" fmla="*/ 4051911 w 7194823"/>
              <a:gd name="connsiteY2-30" fmla="*/ 358668 h 358721"/>
              <a:gd name="connsiteX3-31" fmla="*/ 7194823 w 7194823"/>
              <a:gd name="connsiteY3-32" fmla="*/ 38628 h 358721"/>
              <a:gd name="connsiteX0-33" fmla="*/ 0 w 6454042"/>
              <a:gd name="connsiteY0-34" fmla="*/ 72918 h 359955"/>
              <a:gd name="connsiteX1-35" fmla="*/ 4369154 w 6454042"/>
              <a:gd name="connsiteY1-36" fmla="*/ 15768 h 359955"/>
              <a:gd name="connsiteX2-37" fmla="*/ 4051911 w 6454042"/>
              <a:gd name="connsiteY2-38" fmla="*/ 358668 h 359955"/>
              <a:gd name="connsiteX3-39" fmla="*/ 6454042 w 6454042"/>
              <a:gd name="connsiteY3-40" fmla="*/ 112769 h 359955"/>
              <a:gd name="connsiteX0-41" fmla="*/ 0 w 6454042"/>
              <a:gd name="connsiteY0-42" fmla="*/ 62493 h 349247"/>
              <a:gd name="connsiteX1-43" fmla="*/ 4122228 w 6454042"/>
              <a:gd name="connsiteY1-44" fmla="*/ 17700 h 349247"/>
              <a:gd name="connsiteX2-45" fmla="*/ 4051911 w 6454042"/>
              <a:gd name="connsiteY2-46" fmla="*/ 348243 h 349247"/>
              <a:gd name="connsiteX3-47" fmla="*/ 6454042 w 6454042"/>
              <a:gd name="connsiteY3-48" fmla="*/ 102344 h 349247"/>
              <a:gd name="connsiteX0-49" fmla="*/ 0 w 4341830"/>
              <a:gd name="connsiteY0-50" fmla="*/ 62493 h 348243"/>
              <a:gd name="connsiteX1-51" fmla="*/ 4122228 w 4341830"/>
              <a:gd name="connsiteY1-52" fmla="*/ 17700 h 348243"/>
              <a:gd name="connsiteX2-53" fmla="*/ 4051911 w 4341830"/>
              <a:gd name="connsiteY2-54" fmla="*/ 348243 h 348243"/>
              <a:gd name="connsiteX0-55" fmla="*/ 0 w 4122228"/>
              <a:gd name="connsiteY0-56" fmla="*/ 62493 h 62493"/>
              <a:gd name="connsiteX1-57" fmla="*/ 4122228 w 4122228"/>
              <a:gd name="connsiteY1-58" fmla="*/ 17700 h 62493"/>
              <a:gd name="connsiteX0-59" fmla="*/ 0 w 4122228"/>
              <a:gd name="connsiteY0-60" fmla="*/ 44793 h 66159"/>
              <a:gd name="connsiteX1-61" fmla="*/ 4122228 w 4122228"/>
              <a:gd name="connsiteY1-62" fmla="*/ 0 h 66159"/>
              <a:gd name="connsiteX0-63" fmla="*/ 0 w 4245691"/>
              <a:gd name="connsiteY0-64" fmla="*/ 156004 h 156004"/>
              <a:gd name="connsiteX1-65" fmla="*/ 4245691 w 4245691"/>
              <a:gd name="connsiteY1-66" fmla="*/ 0 h 156004"/>
              <a:gd name="connsiteX0-67" fmla="*/ 0 w 4245691"/>
              <a:gd name="connsiteY0-68" fmla="*/ 156004 h 163985"/>
              <a:gd name="connsiteX1-69" fmla="*/ 4245691 w 4245691"/>
              <a:gd name="connsiteY1-70" fmla="*/ 0 h 163985"/>
              <a:gd name="connsiteX0-71" fmla="*/ 0 w 5449458"/>
              <a:gd name="connsiteY0-72" fmla="*/ 143648 h 143648"/>
              <a:gd name="connsiteX1-73" fmla="*/ 5449458 w 5449458"/>
              <a:gd name="connsiteY1-74" fmla="*/ 0 h 143648"/>
              <a:gd name="connsiteX0-75" fmla="*/ 0 w 5449458"/>
              <a:gd name="connsiteY0-76" fmla="*/ 143648 h 260913"/>
              <a:gd name="connsiteX1-77" fmla="*/ 1990356 w 5449458"/>
              <a:gd name="connsiteY1-78" fmla="*/ 260339 h 260913"/>
              <a:gd name="connsiteX2-79" fmla="*/ 5449458 w 5449458"/>
              <a:gd name="connsiteY2-80" fmla="*/ 0 h 260913"/>
              <a:gd name="connsiteX0-81" fmla="*/ 0 w 4693246"/>
              <a:gd name="connsiteY0-82" fmla="*/ 169 h 463018"/>
              <a:gd name="connsiteX1-83" fmla="*/ 1234144 w 4693246"/>
              <a:gd name="connsiteY1-84" fmla="*/ 462849 h 463018"/>
              <a:gd name="connsiteX2-85" fmla="*/ 4693246 w 4693246"/>
              <a:gd name="connsiteY2-86" fmla="*/ 202510 h 463018"/>
              <a:gd name="connsiteX0-87" fmla="*/ 153395 w 4846641"/>
              <a:gd name="connsiteY0-88" fmla="*/ 0 h 462988"/>
              <a:gd name="connsiteX1-89" fmla="*/ 1387539 w 4846641"/>
              <a:gd name="connsiteY1-90" fmla="*/ 462680 h 462988"/>
              <a:gd name="connsiteX2-91" fmla="*/ 4846641 w 4846641"/>
              <a:gd name="connsiteY2-92" fmla="*/ 202341 h 462988"/>
              <a:gd name="connsiteX0-93" fmla="*/ 212160 w 4457851"/>
              <a:gd name="connsiteY0-94" fmla="*/ 0 h 462988"/>
              <a:gd name="connsiteX1-95" fmla="*/ 998749 w 4457851"/>
              <a:gd name="connsiteY1-96" fmla="*/ 462680 h 462988"/>
              <a:gd name="connsiteX2-97" fmla="*/ 4457851 w 4457851"/>
              <a:gd name="connsiteY2-98" fmla="*/ 202341 h 462988"/>
              <a:gd name="connsiteX0-99" fmla="*/ 238795 w 4484486"/>
              <a:gd name="connsiteY0-100" fmla="*/ 0 h 462868"/>
              <a:gd name="connsiteX1-101" fmla="*/ 1025384 w 4484486"/>
              <a:gd name="connsiteY1-102" fmla="*/ 462680 h 462868"/>
              <a:gd name="connsiteX2-103" fmla="*/ 4484486 w 4484486"/>
              <a:gd name="connsiteY2-104" fmla="*/ 202341 h 462868"/>
              <a:gd name="connsiteX0-105" fmla="*/ 410770 w 4656461"/>
              <a:gd name="connsiteY0-106" fmla="*/ 0 h 425815"/>
              <a:gd name="connsiteX1-107" fmla="*/ 595476 w 4656461"/>
              <a:gd name="connsiteY1-108" fmla="*/ 425610 h 425815"/>
              <a:gd name="connsiteX2-109" fmla="*/ 4656461 w 4656461"/>
              <a:gd name="connsiteY2-110" fmla="*/ 202341 h 425815"/>
              <a:gd name="connsiteX0-111" fmla="*/ 410770 w 4656461"/>
              <a:gd name="connsiteY0-112" fmla="*/ 0 h 364069"/>
              <a:gd name="connsiteX1-113" fmla="*/ 595476 w 4656461"/>
              <a:gd name="connsiteY1-114" fmla="*/ 363827 h 364069"/>
              <a:gd name="connsiteX2-115" fmla="*/ 4656461 w 4656461"/>
              <a:gd name="connsiteY2-116" fmla="*/ 202341 h 364069"/>
              <a:gd name="connsiteX0-117" fmla="*/ 558636 w 4511100"/>
              <a:gd name="connsiteY0-118" fmla="*/ 0 h 388767"/>
              <a:gd name="connsiteX1-119" fmla="*/ 450115 w 4511100"/>
              <a:gd name="connsiteY1-120" fmla="*/ 388541 h 388767"/>
              <a:gd name="connsiteX2-121" fmla="*/ 4511100 w 4511100"/>
              <a:gd name="connsiteY2-122" fmla="*/ 227055 h 388767"/>
              <a:gd name="connsiteX0-123" fmla="*/ 445007 w 4613533"/>
              <a:gd name="connsiteY0-124" fmla="*/ 0 h 413467"/>
              <a:gd name="connsiteX1-125" fmla="*/ 552548 w 4613533"/>
              <a:gd name="connsiteY1-126" fmla="*/ 413255 h 413467"/>
              <a:gd name="connsiteX2-127" fmla="*/ 4613533 w 4613533"/>
              <a:gd name="connsiteY2-128" fmla="*/ 251769 h 413467"/>
              <a:gd name="connsiteX0-129" fmla="*/ 437894 w 4606420"/>
              <a:gd name="connsiteY0-130" fmla="*/ 0 h 351722"/>
              <a:gd name="connsiteX1-131" fmla="*/ 560868 w 4606420"/>
              <a:gd name="connsiteY1-132" fmla="*/ 351471 h 351722"/>
              <a:gd name="connsiteX2-133" fmla="*/ 4606420 w 4606420"/>
              <a:gd name="connsiteY2-134" fmla="*/ 251769 h 351722"/>
              <a:gd name="connsiteX0-135" fmla="*/ 424068 w 4592594"/>
              <a:gd name="connsiteY0-136" fmla="*/ 0 h 401116"/>
              <a:gd name="connsiteX1-137" fmla="*/ 577907 w 4592594"/>
              <a:gd name="connsiteY1-138" fmla="*/ 400898 h 401116"/>
              <a:gd name="connsiteX2-139" fmla="*/ 4592594 w 4592594"/>
              <a:gd name="connsiteY2-140" fmla="*/ 251769 h 401116"/>
              <a:gd name="connsiteX0-141" fmla="*/ 424068 w 4592594"/>
              <a:gd name="connsiteY0-142" fmla="*/ 0 h 401116"/>
              <a:gd name="connsiteX1-143" fmla="*/ 577907 w 4592594"/>
              <a:gd name="connsiteY1-144" fmla="*/ 400898 h 401116"/>
              <a:gd name="connsiteX2-145" fmla="*/ 4592594 w 4592594"/>
              <a:gd name="connsiteY2-146" fmla="*/ 338266 h 401116"/>
              <a:gd name="connsiteX0-147" fmla="*/ 391353 w 4638179"/>
              <a:gd name="connsiteY0-148" fmla="*/ 0 h 401116"/>
              <a:gd name="connsiteX1-149" fmla="*/ 623492 w 4638179"/>
              <a:gd name="connsiteY1-150" fmla="*/ 400898 h 401116"/>
              <a:gd name="connsiteX2-151" fmla="*/ 4638179 w 4638179"/>
              <a:gd name="connsiteY2-152" fmla="*/ 338266 h 401116"/>
              <a:gd name="connsiteX0-153" fmla="*/ 391353 w 4904398"/>
              <a:gd name="connsiteY0-154" fmla="*/ 0 h 401116"/>
              <a:gd name="connsiteX1-155" fmla="*/ 623492 w 4904398"/>
              <a:gd name="connsiteY1-156" fmla="*/ 400898 h 401116"/>
              <a:gd name="connsiteX2-157" fmla="*/ 4904398 w 4904398"/>
              <a:gd name="connsiteY2-158" fmla="*/ 322224 h 401116"/>
            </a:gdLst>
            <a:ahLst/>
            <a:cxnLst>
              <a:cxn ang="0">
                <a:pos x="connsiteX0-1" y="connsiteY0-2"/>
              </a:cxn>
              <a:cxn ang="0">
                <a:pos x="connsiteX1-3" y="connsiteY1-4"/>
              </a:cxn>
              <a:cxn ang="0">
                <a:pos x="connsiteX2-5" y="connsiteY2-6"/>
              </a:cxn>
            </a:cxnLst>
            <a:rect l="l" t="t" r="r" b="b"/>
            <a:pathLst>
              <a:path w="4904398" h="401116">
                <a:moveTo>
                  <a:pt x="391353" y="0"/>
                </a:moveTo>
                <a:cubicBezTo>
                  <a:pt x="-226127" y="38897"/>
                  <a:pt x="-86259" y="411428"/>
                  <a:pt x="623492" y="400898"/>
                </a:cubicBezTo>
                <a:lnTo>
                  <a:pt x="4904398" y="322224"/>
                </a:lnTo>
              </a:path>
            </a:pathLst>
          </a:custGeom>
          <a:noFill/>
          <a:ln w="25400" cap="rnd">
            <a:solidFill>
              <a:schemeClr val="accent1"/>
            </a:solidFill>
            <a:prstDash val="dash"/>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微软雅黑" panose="020B0503020204020204" pitchFamily="34" charset="-122"/>
              <a:ea typeface="微软雅黑" panose="020B0503020204020204" pitchFamily="34" charset="-122"/>
            </a:endParaRPr>
          </a:p>
        </p:txBody>
      </p:sp>
      <p:sp>
        <p:nvSpPr>
          <p:cNvPr id="18" name="Freeform 34">
            <a:extLst>
              <a:ext uri="{FF2B5EF4-FFF2-40B4-BE49-F238E27FC236}">
                <a16:creationId xmlns:a16="http://schemas.microsoft.com/office/drawing/2014/main" xmlns="" id="{E43ED2A0-4286-44AE-89BD-B328C8473346}"/>
              </a:ext>
            </a:extLst>
          </p:cNvPr>
          <p:cNvSpPr>
            <a:spLocks noEditPoints="1"/>
          </p:cNvSpPr>
          <p:nvPr userDrawn="1"/>
        </p:nvSpPr>
        <p:spPr bwMode="auto">
          <a:xfrm>
            <a:off x="6064622" y="692765"/>
            <a:ext cx="793394" cy="459363"/>
          </a:xfrm>
          <a:custGeom>
            <a:avLst/>
            <a:gdLst>
              <a:gd name="T0" fmla="*/ 97 w 97"/>
              <a:gd name="T1" fmla="*/ 16 h 63"/>
              <a:gd name="T2" fmla="*/ 90 w 97"/>
              <a:gd name="T3" fmla="*/ 22 h 63"/>
              <a:gd name="T4" fmla="*/ 75 w 97"/>
              <a:gd name="T5" fmla="*/ 33 h 63"/>
              <a:gd name="T6" fmla="*/ 46 w 97"/>
              <a:gd name="T7" fmla="*/ 51 h 63"/>
              <a:gd name="T8" fmla="*/ 29 w 97"/>
              <a:gd name="T9" fmla="*/ 63 h 63"/>
              <a:gd name="T10" fmla="*/ 26 w 97"/>
              <a:gd name="T11" fmla="*/ 62 h 63"/>
              <a:gd name="T12" fmla="*/ 16 w 97"/>
              <a:gd name="T13" fmla="*/ 47 h 63"/>
              <a:gd name="T14" fmla="*/ 2 w 97"/>
              <a:gd name="T15" fmla="*/ 48 h 63"/>
              <a:gd name="T16" fmla="*/ 10 w 97"/>
              <a:gd name="T17" fmla="*/ 28 h 63"/>
              <a:gd name="T18" fmla="*/ 10 w 97"/>
              <a:gd name="T19" fmla="*/ 26 h 63"/>
              <a:gd name="T20" fmla="*/ 18 w 97"/>
              <a:gd name="T21" fmla="*/ 0 h 63"/>
              <a:gd name="T22" fmla="*/ 40 w 97"/>
              <a:gd name="T23" fmla="*/ 5 h 63"/>
              <a:gd name="T24" fmla="*/ 75 w 97"/>
              <a:gd name="T25" fmla="*/ 13 h 63"/>
              <a:gd name="T26" fmla="*/ 94 w 97"/>
              <a:gd name="T27" fmla="*/ 15 h 63"/>
              <a:gd name="T28" fmla="*/ 97 w 97"/>
              <a:gd name="T29" fmla="*/ 16 h 63"/>
              <a:gd name="T30" fmla="*/ 20 w 97"/>
              <a:gd name="T31" fmla="*/ 3 h 63"/>
              <a:gd name="T32" fmla="*/ 16 w 97"/>
              <a:gd name="T33" fmla="*/ 18 h 63"/>
              <a:gd name="T34" fmla="*/ 14 w 97"/>
              <a:gd name="T35" fmla="*/ 26 h 63"/>
              <a:gd name="T36" fmla="*/ 65 w 97"/>
              <a:gd name="T37" fmla="*/ 20 h 63"/>
              <a:gd name="T38" fmla="*/ 86 w 97"/>
              <a:gd name="T39" fmla="*/ 17 h 63"/>
              <a:gd name="T40" fmla="*/ 20 w 97"/>
              <a:gd name="T41" fmla="*/ 3 h 63"/>
              <a:gd name="T42" fmla="*/ 14 w 97"/>
              <a:gd name="T43" fmla="*/ 38 h 63"/>
              <a:gd name="T44" fmla="*/ 28 w 97"/>
              <a:gd name="T45" fmla="*/ 60 h 63"/>
              <a:gd name="T46" fmla="*/ 82 w 97"/>
              <a:gd name="T47" fmla="*/ 24 h 63"/>
              <a:gd name="T48" fmla="*/ 82 w 97"/>
              <a:gd name="T49" fmla="*/ 23 h 63"/>
              <a:gd name="T50" fmla="*/ 14 w 97"/>
              <a:gd name="T51" fmla="*/ 38 h 63"/>
              <a:gd name="T52" fmla="*/ 13 w 97"/>
              <a:gd name="T53" fmla="*/ 29 h 63"/>
              <a:gd name="T54" fmla="*/ 7 w 97"/>
              <a:gd name="T55" fmla="*/ 40 h 63"/>
              <a:gd name="T56" fmla="*/ 12 w 97"/>
              <a:gd name="T57" fmla="*/ 35 h 63"/>
              <a:gd name="T58" fmla="*/ 15 w 97"/>
              <a:gd name="T59" fmla="*/ 36 h 63"/>
              <a:gd name="T60" fmla="*/ 57 w 97"/>
              <a:gd name="T61" fmla="*/ 27 h 63"/>
              <a:gd name="T62" fmla="*/ 77 w 97"/>
              <a:gd name="T63" fmla="*/ 21 h 63"/>
              <a:gd name="T64" fmla="*/ 13 w 97"/>
              <a:gd name="T65" fmla="*/ 29 h 63"/>
              <a:gd name="T66" fmla="*/ 6 w 97"/>
              <a:gd name="T67" fmla="*/ 45 h 63"/>
              <a:gd name="T68" fmla="*/ 14 w 97"/>
              <a:gd name="T69" fmla="*/ 44 h 63"/>
              <a:gd name="T70" fmla="*/ 11 w 97"/>
              <a:gd name="T71" fmla="*/ 39 h 63"/>
              <a:gd name="T72" fmla="*/ 6 w 97"/>
              <a:gd name="T73" fmla="*/ 45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97" h="63">
                <a:moveTo>
                  <a:pt x="97" y="16"/>
                </a:moveTo>
                <a:cubicBezTo>
                  <a:pt x="96" y="20"/>
                  <a:pt x="92" y="19"/>
                  <a:pt x="90" y="22"/>
                </a:cubicBezTo>
                <a:cubicBezTo>
                  <a:pt x="85" y="24"/>
                  <a:pt x="80" y="29"/>
                  <a:pt x="75" y="33"/>
                </a:cubicBezTo>
                <a:cubicBezTo>
                  <a:pt x="65" y="38"/>
                  <a:pt x="56" y="45"/>
                  <a:pt x="46" y="51"/>
                </a:cubicBezTo>
                <a:cubicBezTo>
                  <a:pt x="40" y="54"/>
                  <a:pt x="35" y="58"/>
                  <a:pt x="29" y="63"/>
                </a:cubicBezTo>
                <a:cubicBezTo>
                  <a:pt x="28" y="62"/>
                  <a:pt x="27" y="62"/>
                  <a:pt x="26" y="62"/>
                </a:cubicBezTo>
                <a:cubicBezTo>
                  <a:pt x="22" y="57"/>
                  <a:pt x="20" y="52"/>
                  <a:pt x="16" y="47"/>
                </a:cubicBezTo>
                <a:cubicBezTo>
                  <a:pt x="12" y="47"/>
                  <a:pt x="6" y="49"/>
                  <a:pt x="2" y="48"/>
                </a:cubicBezTo>
                <a:cubicBezTo>
                  <a:pt x="0" y="42"/>
                  <a:pt x="7" y="35"/>
                  <a:pt x="10" y="28"/>
                </a:cubicBezTo>
                <a:cubicBezTo>
                  <a:pt x="10" y="27"/>
                  <a:pt x="10" y="26"/>
                  <a:pt x="10" y="26"/>
                </a:cubicBezTo>
                <a:cubicBezTo>
                  <a:pt x="13" y="17"/>
                  <a:pt x="15" y="8"/>
                  <a:pt x="18" y="0"/>
                </a:cubicBezTo>
                <a:cubicBezTo>
                  <a:pt x="25" y="0"/>
                  <a:pt x="33" y="4"/>
                  <a:pt x="40" y="5"/>
                </a:cubicBezTo>
                <a:cubicBezTo>
                  <a:pt x="51" y="8"/>
                  <a:pt x="63" y="10"/>
                  <a:pt x="75" y="13"/>
                </a:cubicBezTo>
                <a:cubicBezTo>
                  <a:pt x="81" y="13"/>
                  <a:pt x="88" y="15"/>
                  <a:pt x="94" y="15"/>
                </a:cubicBezTo>
                <a:cubicBezTo>
                  <a:pt x="95" y="15"/>
                  <a:pt x="96" y="14"/>
                  <a:pt x="97" y="16"/>
                </a:cubicBezTo>
                <a:close/>
                <a:moveTo>
                  <a:pt x="20" y="3"/>
                </a:moveTo>
                <a:cubicBezTo>
                  <a:pt x="18" y="8"/>
                  <a:pt x="16" y="13"/>
                  <a:pt x="16" y="18"/>
                </a:cubicBezTo>
                <a:cubicBezTo>
                  <a:pt x="15" y="21"/>
                  <a:pt x="13" y="23"/>
                  <a:pt x="14" y="26"/>
                </a:cubicBezTo>
                <a:cubicBezTo>
                  <a:pt x="31" y="24"/>
                  <a:pt x="48" y="21"/>
                  <a:pt x="65" y="20"/>
                </a:cubicBezTo>
                <a:cubicBezTo>
                  <a:pt x="72" y="18"/>
                  <a:pt x="80" y="19"/>
                  <a:pt x="86" y="17"/>
                </a:cubicBezTo>
                <a:cubicBezTo>
                  <a:pt x="64" y="14"/>
                  <a:pt x="41" y="7"/>
                  <a:pt x="20" y="3"/>
                </a:cubicBezTo>
                <a:close/>
                <a:moveTo>
                  <a:pt x="14" y="38"/>
                </a:moveTo>
                <a:cubicBezTo>
                  <a:pt x="19" y="45"/>
                  <a:pt x="22" y="53"/>
                  <a:pt x="28" y="60"/>
                </a:cubicBezTo>
                <a:cubicBezTo>
                  <a:pt x="46" y="48"/>
                  <a:pt x="64" y="37"/>
                  <a:pt x="82" y="24"/>
                </a:cubicBezTo>
                <a:cubicBezTo>
                  <a:pt x="82" y="23"/>
                  <a:pt x="82" y="23"/>
                  <a:pt x="82" y="23"/>
                </a:cubicBezTo>
                <a:cubicBezTo>
                  <a:pt x="59" y="29"/>
                  <a:pt x="37" y="35"/>
                  <a:pt x="14" y="38"/>
                </a:cubicBezTo>
                <a:close/>
                <a:moveTo>
                  <a:pt x="13" y="29"/>
                </a:moveTo>
                <a:cubicBezTo>
                  <a:pt x="11" y="33"/>
                  <a:pt x="8" y="37"/>
                  <a:pt x="7" y="40"/>
                </a:cubicBezTo>
                <a:cubicBezTo>
                  <a:pt x="9" y="39"/>
                  <a:pt x="9" y="36"/>
                  <a:pt x="12" y="35"/>
                </a:cubicBezTo>
                <a:cubicBezTo>
                  <a:pt x="13" y="35"/>
                  <a:pt x="14" y="35"/>
                  <a:pt x="15" y="36"/>
                </a:cubicBezTo>
                <a:cubicBezTo>
                  <a:pt x="29" y="33"/>
                  <a:pt x="43" y="30"/>
                  <a:pt x="57" y="27"/>
                </a:cubicBezTo>
                <a:cubicBezTo>
                  <a:pt x="64" y="24"/>
                  <a:pt x="70" y="23"/>
                  <a:pt x="77" y="21"/>
                </a:cubicBezTo>
                <a:cubicBezTo>
                  <a:pt x="55" y="23"/>
                  <a:pt x="34" y="25"/>
                  <a:pt x="13" y="29"/>
                </a:cubicBezTo>
                <a:close/>
                <a:moveTo>
                  <a:pt x="6" y="45"/>
                </a:moveTo>
                <a:cubicBezTo>
                  <a:pt x="9" y="46"/>
                  <a:pt x="12" y="44"/>
                  <a:pt x="14" y="44"/>
                </a:cubicBezTo>
                <a:cubicBezTo>
                  <a:pt x="13" y="42"/>
                  <a:pt x="13" y="41"/>
                  <a:pt x="11" y="39"/>
                </a:cubicBezTo>
                <a:cubicBezTo>
                  <a:pt x="10" y="41"/>
                  <a:pt x="8" y="43"/>
                  <a:pt x="6" y="45"/>
                </a:cubicBezTo>
                <a:close/>
              </a:path>
            </a:pathLst>
          </a:custGeom>
          <a:solidFill>
            <a:schemeClr val="accent1"/>
          </a:solidFill>
          <a:ln>
            <a:noFill/>
          </a:ln>
        </p:spPr>
        <p:txBody>
          <a:bodyPr vert="horz" wrap="square" lIns="91440" tIns="45720" rIns="91440" bIns="45720" numCol="1" anchor="t" anchorCtr="0" compatLnSpc="1"/>
          <a:lstStyle/>
          <a:p>
            <a:endParaRPr lang="zh-CN" altLang="en-US" dirty="0">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13452446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25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22" presetClass="entr" presetSubtype="8" fill="hold" grpId="0" nodeType="withEffect">
                                  <p:stCondLst>
                                    <p:cond delay="500"/>
                                  </p:stCondLst>
                                  <p:childTnLst>
                                    <p:set>
                                      <p:cBhvr>
                                        <p:cTn id="9" dur="1" fill="hold">
                                          <p:stCondLst>
                                            <p:cond delay="0"/>
                                          </p:stCondLst>
                                        </p:cTn>
                                        <p:tgtEl>
                                          <p:spTgt spid="17"/>
                                        </p:tgtEl>
                                        <p:attrNameLst>
                                          <p:attrName>style.visibility</p:attrName>
                                        </p:attrNameLst>
                                      </p:cBhvr>
                                      <p:to>
                                        <p:strVal val="visible"/>
                                      </p:to>
                                    </p:set>
                                    <p:animEffect transition="in" filter="wipe(left)">
                                      <p:cBhvr>
                                        <p:cTn id="10" dur="500"/>
                                        <p:tgtEl>
                                          <p:spTgt spid="17"/>
                                        </p:tgtEl>
                                      </p:cBhvr>
                                    </p:animEffect>
                                  </p:childTnLst>
                                </p:cTn>
                              </p:par>
                              <p:par>
                                <p:cTn id="11" presetID="2" presetClass="entr" presetSubtype="8" fill="hold" grpId="0" nodeType="withEffect">
                                  <p:stCondLst>
                                    <p:cond delay="0"/>
                                  </p:stCondLst>
                                  <p:childTnLst>
                                    <p:set>
                                      <p:cBhvr>
                                        <p:cTn id="12" dur="1" fill="hold">
                                          <p:stCondLst>
                                            <p:cond delay="0"/>
                                          </p:stCondLst>
                                        </p:cTn>
                                        <p:tgtEl>
                                          <p:spTgt spid="18"/>
                                        </p:tgtEl>
                                        <p:attrNameLst>
                                          <p:attrName>style.visibility</p:attrName>
                                        </p:attrNameLst>
                                      </p:cBhvr>
                                      <p:to>
                                        <p:strVal val="visible"/>
                                      </p:to>
                                    </p:set>
                                    <p:anim calcmode="lin" valueType="num">
                                      <p:cBhvr additive="base">
                                        <p:cTn id="13" dur="1000" fill="hold"/>
                                        <p:tgtEl>
                                          <p:spTgt spid="18"/>
                                        </p:tgtEl>
                                        <p:attrNameLst>
                                          <p:attrName>ppt_x</p:attrName>
                                        </p:attrNameLst>
                                      </p:cBhvr>
                                      <p:tavLst>
                                        <p:tav tm="0">
                                          <p:val>
                                            <p:strVal val="0-#ppt_w/2"/>
                                          </p:val>
                                        </p:tav>
                                        <p:tav tm="100000">
                                          <p:val>
                                            <p:strVal val="#ppt_x"/>
                                          </p:val>
                                        </p:tav>
                                      </p:tavLst>
                                    </p:anim>
                                    <p:anim calcmode="lin" valueType="num">
                                      <p:cBhvr additive="base">
                                        <p:cTn id="14" dur="1000" fill="hold"/>
                                        <p:tgtEl>
                                          <p:spTgt spid="1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8" grpId="0" animBg="1"/>
    </p:bld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type="obj">
  <p:cSld name="1_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a:t>按一下以編輯母片標題樣式</a:t>
            </a:r>
            <a:endParaRPr lang="en-US" dirty="0"/>
          </a:p>
        </p:txBody>
      </p:sp>
      <p:sp>
        <p:nvSpPr>
          <p:cNvPr id="3" name="Content Placeholder 2"/>
          <p:cNvSpPr>
            <a:spLocks noGrp="1"/>
          </p:cNvSpPr>
          <p:nvPr>
            <p:ph idx="1"/>
          </p:nvPr>
        </p:nvSpPr>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4" name="Date Placeholder 3"/>
          <p:cNvSpPr>
            <a:spLocks noGrp="1"/>
          </p:cNvSpPr>
          <p:nvPr>
            <p:ph type="dt" sz="half" idx="10"/>
          </p:nvPr>
        </p:nvSpPr>
        <p:spPr/>
        <p:txBody>
          <a:bodyPr/>
          <a:lstStyle/>
          <a:p>
            <a:endParaRPr lang="zh-CN" alt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zh-CN" alt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A4E786F-588D-4932-A7B2-AE3451FA4ACA}"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1366634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自訂版面配置">
    <p:spTree>
      <p:nvGrpSpPr>
        <p:cNvPr id="1" name=""/>
        <p:cNvGrpSpPr/>
        <p:nvPr/>
      </p:nvGrpSpPr>
      <p:grpSpPr>
        <a:xfrm>
          <a:off x="0" y="0"/>
          <a:ext cx="0" cy="0"/>
          <a:chOff x="0" y="0"/>
          <a:chExt cx="0" cy="0"/>
        </a:xfrm>
      </p:grpSpPr>
      <p:pic>
        <p:nvPicPr>
          <p:cNvPr id="7" name="图片 6">
            <a:extLst>
              <a:ext uri="{FF2B5EF4-FFF2-40B4-BE49-F238E27FC236}">
                <a16:creationId xmlns:a16="http://schemas.microsoft.com/office/drawing/2014/main" xmlns="" id="{49C70A79-6E42-4FBF-85EE-25806F9DE83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4833770"/>
            <a:ext cx="12192000" cy="2024230"/>
          </a:xfrm>
          <a:prstGeom prst="rect">
            <a:avLst/>
          </a:prstGeom>
        </p:spPr>
      </p:pic>
      <p:sp>
        <p:nvSpPr>
          <p:cNvPr id="8" name="Freeform 197">
            <a:extLst>
              <a:ext uri="{FF2B5EF4-FFF2-40B4-BE49-F238E27FC236}">
                <a16:creationId xmlns:a16="http://schemas.microsoft.com/office/drawing/2014/main" xmlns="" id="{0B82D78D-48CF-4F2D-A39B-6EB57A407ED5}"/>
              </a:ext>
            </a:extLst>
          </p:cNvPr>
          <p:cNvSpPr>
            <a:spLocks noEditPoints="1"/>
          </p:cNvSpPr>
          <p:nvPr userDrawn="1"/>
        </p:nvSpPr>
        <p:spPr bwMode="auto">
          <a:xfrm>
            <a:off x="604615" y="1846423"/>
            <a:ext cx="4400694" cy="2169900"/>
          </a:xfrm>
          <a:custGeom>
            <a:avLst/>
            <a:gdLst>
              <a:gd name="T0" fmla="*/ 238 w 1347"/>
              <a:gd name="T1" fmla="*/ 94 h 671"/>
              <a:gd name="T2" fmla="*/ 264 w 1347"/>
              <a:gd name="T3" fmla="*/ 254 h 671"/>
              <a:gd name="T4" fmla="*/ 296 w 1347"/>
              <a:gd name="T5" fmla="*/ 275 h 671"/>
              <a:gd name="T6" fmla="*/ 85 w 1347"/>
              <a:gd name="T7" fmla="*/ 295 h 671"/>
              <a:gd name="T8" fmla="*/ 89 w 1347"/>
              <a:gd name="T9" fmla="*/ 658 h 671"/>
              <a:gd name="T10" fmla="*/ 599 w 1347"/>
              <a:gd name="T11" fmla="*/ 658 h 671"/>
              <a:gd name="T12" fmla="*/ 1159 w 1347"/>
              <a:gd name="T13" fmla="*/ 608 h 671"/>
              <a:gd name="T14" fmla="*/ 1287 w 1347"/>
              <a:gd name="T15" fmla="*/ 397 h 671"/>
              <a:gd name="T16" fmla="*/ 948 w 1347"/>
              <a:gd name="T17" fmla="*/ 248 h 671"/>
              <a:gd name="T18" fmla="*/ 940 w 1347"/>
              <a:gd name="T19" fmla="*/ 85 h 671"/>
              <a:gd name="T20" fmla="*/ 1148 w 1347"/>
              <a:gd name="T21" fmla="*/ 64 h 671"/>
              <a:gd name="T22" fmla="*/ 1115 w 1347"/>
              <a:gd name="T23" fmla="*/ 14 h 671"/>
              <a:gd name="T24" fmla="*/ 755 w 1347"/>
              <a:gd name="T25" fmla="*/ 23 h 671"/>
              <a:gd name="T26" fmla="*/ 268 w 1347"/>
              <a:gd name="T27" fmla="*/ 8 h 671"/>
              <a:gd name="T28" fmla="*/ 19 w 1347"/>
              <a:gd name="T29" fmla="*/ 29 h 671"/>
              <a:gd name="T30" fmla="*/ 1201 w 1347"/>
              <a:gd name="T31" fmla="*/ 47 h 671"/>
              <a:gd name="T32" fmla="*/ 1190 w 1347"/>
              <a:gd name="T33" fmla="*/ 21 h 671"/>
              <a:gd name="T34" fmla="*/ 1140 w 1347"/>
              <a:gd name="T35" fmla="*/ 42 h 671"/>
              <a:gd name="T36" fmla="*/ 1110 w 1347"/>
              <a:gd name="T37" fmla="*/ 31 h 671"/>
              <a:gd name="T38" fmla="*/ 270 w 1347"/>
              <a:gd name="T39" fmla="*/ 190 h 671"/>
              <a:gd name="T40" fmla="*/ 77 w 1347"/>
              <a:gd name="T41" fmla="*/ 339 h 671"/>
              <a:gd name="T42" fmla="*/ 95 w 1347"/>
              <a:gd name="T43" fmla="*/ 651 h 671"/>
              <a:gd name="T44" fmla="*/ 100 w 1347"/>
              <a:gd name="T45" fmla="*/ 578 h 671"/>
              <a:gd name="T46" fmla="*/ 146 w 1347"/>
              <a:gd name="T47" fmla="*/ 643 h 671"/>
              <a:gd name="T48" fmla="*/ 243 w 1347"/>
              <a:gd name="T49" fmla="*/ 636 h 671"/>
              <a:gd name="T50" fmla="*/ 416 w 1347"/>
              <a:gd name="T51" fmla="*/ 654 h 671"/>
              <a:gd name="T52" fmla="*/ 590 w 1347"/>
              <a:gd name="T53" fmla="*/ 639 h 671"/>
              <a:gd name="T54" fmla="*/ 693 w 1347"/>
              <a:gd name="T55" fmla="*/ 644 h 671"/>
              <a:gd name="T56" fmla="*/ 764 w 1347"/>
              <a:gd name="T57" fmla="*/ 644 h 671"/>
              <a:gd name="T58" fmla="*/ 1069 w 1347"/>
              <a:gd name="T59" fmla="*/ 636 h 671"/>
              <a:gd name="T60" fmla="*/ 1202 w 1347"/>
              <a:gd name="T61" fmla="*/ 548 h 671"/>
              <a:gd name="T62" fmla="*/ 1317 w 1347"/>
              <a:gd name="T63" fmla="*/ 474 h 671"/>
              <a:gd name="T64" fmla="*/ 1318 w 1347"/>
              <a:gd name="T65" fmla="*/ 460 h 671"/>
              <a:gd name="T66" fmla="*/ 879 w 1347"/>
              <a:gd name="T67" fmla="*/ 615 h 671"/>
              <a:gd name="T68" fmla="*/ 219 w 1347"/>
              <a:gd name="T69" fmla="*/ 628 h 671"/>
              <a:gd name="T70" fmla="*/ 87 w 1347"/>
              <a:gd name="T71" fmla="*/ 347 h 671"/>
              <a:gd name="T72" fmla="*/ 278 w 1347"/>
              <a:gd name="T73" fmla="*/ 301 h 671"/>
              <a:gd name="T74" fmla="*/ 313 w 1347"/>
              <a:gd name="T75" fmla="*/ 320 h 671"/>
              <a:gd name="T76" fmla="*/ 899 w 1347"/>
              <a:gd name="T77" fmla="*/ 298 h 671"/>
              <a:gd name="T78" fmla="*/ 826 w 1347"/>
              <a:gd name="T79" fmla="*/ 330 h 671"/>
              <a:gd name="T80" fmla="*/ 889 w 1347"/>
              <a:gd name="T81" fmla="*/ 296 h 671"/>
              <a:gd name="T82" fmla="*/ 791 w 1347"/>
              <a:gd name="T83" fmla="*/ 343 h 671"/>
              <a:gd name="T84" fmla="*/ 1030 w 1347"/>
              <a:gd name="T85" fmla="*/ 327 h 671"/>
              <a:gd name="T86" fmla="*/ 1000 w 1347"/>
              <a:gd name="T87" fmla="*/ 307 h 671"/>
              <a:gd name="T88" fmla="*/ 951 w 1347"/>
              <a:gd name="T89" fmla="*/ 280 h 671"/>
              <a:gd name="T90" fmla="*/ 288 w 1347"/>
              <a:gd name="T91" fmla="*/ 342 h 671"/>
              <a:gd name="T92" fmla="*/ 905 w 1347"/>
              <a:gd name="T93" fmla="*/ 318 h 671"/>
              <a:gd name="T94" fmla="*/ 908 w 1347"/>
              <a:gd name="T95" fmla="*/ 243 h 671"/>
              <a:gd name="T96" fmla="*/ 927 w 1347"/>
              <a:gd name="T97" fmla="*/ 178 h 671"/>
              <a:gd name="T98" fmla="*/ 914 w 1347"/>
              <a:gd name="T99" fmla="*/ 184 h 671"/>
              <a:gd name="T100" fmla="*/ 905 w 1347"/>
              <a:gd name="T101" fmla="*/ 24 h 671"/>
              <a:gd name="T102" fmla="*/ 923 w 1347"/>
              <a:gd name="T103" fmla="*/ 71 h 671"/>
              <a:gd name="T104" fmla="*/ 900 w 1347"/>
              <a:gd name="T105" fmla="*/ 115 h 671"/>
              <a:gd name="T106" fmla="*/ 791 w 1347"/>
              <a:gd name="T107" fmla="*/ 35 h 671"/>
              <a:gd name="T108" fmla="*/ 881 w 1347"/>
              <a:gd name="T109" fmla="*/ 71 h 671"/>
              <a:gd name="T110" fmla="*/ 903 w 1347"/>
              <a:gd name="T111" fmla="*/ 232 h 671"/>
              <a:gd name="T112" fmla="*/ 295 w 1347"/>
              <a:gd name="T113" fmla="*/ 189 h 671"/>
              <a:gd name="T114" fmla="*/ 272 w 1347"/>
              <a:gd name="T115" fmla="*/ 24 h 671"/>
              <a:gd name="T116" fmla="*/ 271 w 1347"/>
              <a:gd name="T117" fmla="*/ 68 h 671"/>
              <a:gd name="T118" fmla="*/ 265 w 1347"/>
              <a:gd name="T119" fmla="*/ 133 h 671"/>
              <a:gd name="T120" fmla="*/ 266 w 1347"/>
              <a:gd name="T121" fmla="*/ 85 h 671"/>
              <a:gd name="T122" fmla="*/ 18 w 1347"/>
              <a:gd name="T123" fmla="*/ 43 h 6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347" h="671">
                <a:moveTo>
                  <a:pt x="4" y="49"/>
                </a:moveTo>
                <a:lnTo>
                  <a:pt x="4" y="49"/>
                </a:lnTo>
                <a:lnTo>
                  <a:pt x="11" y="51"/>
                </a:lnTo>
                <a:lnTo>
                  <a:pt x="18" y="53"/>
                </a:lnTo>
                <a:lnTo>
                  <a:pt x="32" y="54"/>
                </a:lnTo>
                <a:lnTo>
                  <a:pt x="48" y="54"/>
                </a:lnTo>
                <a:lnTo>
                  <a:pt x="63" y="51"/>
                </a:lnTo>
                <a:lnTo>
                  <a:pt x="63" y="51"/>
                </a:lnTo>
                <a:lnTo>
                  <a:pt x="75" y="54"/>
                </a:lnTo>
                <a:lnTo>
                  <a:pt x="85" y="54"/>
                </a:lnTo>
                <a:lnTo>
                  <a:pt x="108" y="53"/>
                </a:lnTo>
                <a:lnTo>
                  <a:pt x="108" y="53"/>
                </a:lnTo>
                <a:lnTo>
                  <a:pt x="111" y="54"/>
                </a:lnTo>
                <a:lnTo>
                  <a:pt x="114" y="55"/>
                </a:lnTo>
                <a:lnTo>
                  <a:pt x="130" y="58"/>
                </a:lnTo>
                <a:lnTo>
                  <a:pt x="153" y="58"/>
                </a:lnTo>
                <a:lnTo>
                  <a:pt x="178" y="58"/>
                </a:lnTo>
                <a:lnTo>
                  <a:pt x="229" y="55"/>
                </a:lnTo>
                <a:lnTo>
                  <a:pt x="259" y="54"/>
                </a:lnTo>
                <a:lnTo>
                  <a:pt x="259" y="54"/>
                </a:lnTo>
                <a:lnTo>
                  <a:pt x="252" y="58"/>
                </a:lnTo>
                <a:lnTo>
                  <a:pt x="245" y="62"/>
                </a:lnTo>
                <a:lnTo>
                  <a:pt x="242" y="70"/>
                </a:lnTo>
                <a:lnTo>
                  <a:pt x="239" y="77"/>
                </a:lnTo>
                <a:lnTo>
                  <a:pt x="238" y="85"/>
                </a:lnTo>
                <a:lnTo>
                  <a:pt x="238" y="94"/>
                </a:lnTo>
                <a:lnTo>
                  <a:pt x="239" y="101"/>
                </a:lnTo>
                <a:lnTo>
                  <a:pt x="242" y="108"/>
                </a:lnTo>
                <a:lnTo>
                  <a:pt x="242" y="108"/>
                </a:lnTo>
                <a:lnTo>
                  <a:pt x="244" y="120"/>
                </a:lnTo>
                <a:lnTo>
                  <a:pt x="249" y="132"/>
                </a:lnTo>
                <a:lnTo>
                  <a:pt x="252" y="137"/>
                </a:lnTo>
                <a:lnTo>
                  <a:pt x="256" y="142"/>
                </a:lnTo>
                <a:lnTo>
                  <a:pt x="260" y="144"/>
                </a:lnTo>
                <a:lnTo>
                  <a:pt x="266" y="147"/>
                </a:lnTo>
                <a:lnTo>
                  <a:pt x="266" y="147"/>
                </a:lnTo>
                <a:lnTo>
                  <a:pt x="266" y="159"/>
                </a:lnTo>
                <a:lnTo>
                  <a:pt x="266" y="159"/>
                </a:lnTo>
                <a:lnTo>
                  <a:pt x="262" y="162"/>
                </a:lnTo>
                <a:lnTo>
                  <a:pt x="259" y="166"/>
                </a:lnTo>
                <a:lnTo>
                  <a:pt x="258" y="171"/>
                </a:lnTo>
                <a:lnTo>
                  <a:pt x="255" y="176"/>
                </a:lnTo>
                <a:lnTo>
                  <a:pt x="254" y="188"/>
                </a:lnTo>
                <a:lnTo>
                  <a:pt x="255" y="200"/>
                </a:lnTo>
                <a:lnTo>
                  <a:pt x="258" y="212"/>
                </a:lnTo>
                <a:lnTo>
                  <a:pt x="261" y="224"/>
                </a:lnTo>
                <a:lnTo>
                  <a:pt x="266" y="235"/>
                </a:lnTo>
                <a:lnTo>
                  <a:pt x="270" y="242"/>
                </a:lnTo>
                <a:lnTo>
                  <a:pt x="270" y="242"/>
                </a:lnTo>
                <a:lnTo>
                  <a:pt x="267" y="245"/>
                </a:lnTo>
                <a:lnTo>
                  <a:pt x="265" y="249"/>
                </a:lnTo>
                <a:lnTo>
                  <a:pt x="264" y="254"/>
                </a:lnTo>
                <a:lnTo>
                  <a:pt x="262" y="259"/>
                </a:lnTo>
                <a:lnTo>
                  <a:pt x="262" y="263"/>
                </a:lnTo>
                <a:lnTo>
                  <a:pt x="264" y="268"/>
                </a:lnTo>
                <a:lnTo>
                  <a:pt x="265" y="272"/>
                </a:lnTo>
                <a:lnTo>
                  <a:pt x="268" y="274"/>
                </a:lnTo>
                <a:lnTo>
                  <a:pt x="268" y="274"/>
                </a:lnTo>
                <a:lnTo>
                  <a:pt x="272" y="274"/>
                </a:lnTo>
                <a:lnTo>
                  <a:pt x="273" y="273"/>
                </a:lnTo>
                <a:lnTo>
                  <a:pt x="274" y="269"/>
                </a:lnTo>
                <a:lnTo>
                  <a:pt x="274" y="265"/>
                </a:lnTo>
                <a:lnTo>
                  <a:pt x="274" y="256"/>
                </a:lnTo>
                <a:lnTo>
                  <a:pt x="274" y="253"/>
                </a:lnTo>
                <a:lnTo>
                  <a:pt x="276" y="250"/>
                </a:lnTo>
                <a:lnTo>
                  <a:pt x="276" y="250"/>
                </a:lnTo>
                <a:lnTo>
                  <a:pt x="278" y="251"/>
                </a:lnTo>
                <a:lnTo>
                  <a:pt x="278" y="251"/>
                </a:lnTo>
                <a:lnTo>
                  <a:pt x="282" y="254"/>
                </a:lnTo>
                <a:lnTo>
                  <a:pt x="285" y="255"/>
                </a:lnTo>
                <a:lnTo>
                  <a:pt x="289" y="256"/>
                </a:lnTo>
                <a:lnTo>
                  <a:pt x="294" y="255"/>
                </a:lnTo>
                <a:lnTo>
                  <a:pt x="294" y="255"/>
                </a:lnTo>
                <a:lnTo>
                  <a:pt x="295" y="260"/>
                </a:lnTo>
                <a:lnTo>
                  <a:pt x="296" y="265"/>
                </a:lnTo>
                <a:lnTo>
                  <a:pt x="296" y="271"/>
                </a:lnTo>
                <a:lnTo>
                  <a:pt x="296" y="275"/>
                </a:lnTo>
                <a:lnTo>
                  <a:pt x="296" y="275"/>
                </a:lnTo>
                <a:lnTo>
                  <a:pt x="268" y="275"/>
                </a:lnTo>
                <a:lnTo>
                  <a:pt x="242" y="275"/>
                </a:lnTo>
                <a:lnTo>
                  <a:pt x="189" y="277"/>
                </a:lnTo>
                <a:lnTo>
                  <a:pt x="189" y="277"/>
                </a:lnTo>
                <a:lnTo>
                  <a:pt x="165" y="275"/>
                </a:lnTo>
                <a:lnTo>
                  <a:pt x="153" y="274"/>
                </a:lnTo>
                <a:lnTo>
                  <a:pt x="141" y="272"/>
                </a:lnTo>
                <a:lnTo>
                  <a:pt x="141" y="272"/>
                </a:lnTo>
                <a:lnTo>
                  <a:pt x="136" y="271"/>
                </a:lnTo>
                <a:lnTo>
                  <a:pt x="130" y="272"/>
                </a:lnTo>
                <a:lnTo>
                  <a:pt x="128" y="273"/>
                </a:lnTo>
                <a:lnTo>
                  <a:pt x="126" y="274"/>
                </a:lnTo>
                <a:lnTo>
                  <a:pt x="128" y="275"/>
                </a:lnTo>
                <a:lnTo>
                  <a:pt x="130" y="278"/>
                </a:lnTo>
                <a:lnTo>
                  <a:pt x="130" y="278"/>
                </a:lnTo>
                <a:lnTo>
                  <a:pt x="124" y="280"/>
                </a:lnTo>
                <a:lnTo>
                  <a:pt x="118" y="282"/>
                </a:lnTo>
                <a:lnTo>
                  <a:pt x="111" y="284"/>
                </a:lnTo>
                <a:lnTo>
                  <a:pt x="105" y="286"/>
                </a:lnTo>
                <a:lnTo>
                  <a:pt x="105" y="286"/>
                </a:lnTo>
                <a:lnTo>
                  <a:pt x="102" y="285"/>
                </a:lnTo>
                <a:lnTo>
                  <a:pt x="100" y="284"/>
                </a:lnTo>
                <a:lnTo>
                  <a:pt x="99" y="284"/>
                </a:lnTo>
                <a:lnTo>
                  <a:pt x="96" y="285"/>
                </a:lnTo>
                <a:lnTo>
                  <a:pt x="90" y="289"/>
                </a:lnTo>
                <a:lnTo>
                  <a:pt x="85" y="295"/>
                </a:lnTo>
                <a:lnTo>
                  <a:pt x="76" y="308"/>
                </a:lnTo>
                <a:lnTo>
                  <a:pt x="71" y="316"/>
                </a:lnTo>
                <a:lnTo>
                  <a:pt x="71" y="316"/>
                </a:lnTo>
                <a:lnTo>
                  <a:pt x="69" y="318"/>
                </a:lnTo>
                <a:lnTo>
                  <a:pt x="66" y="320"/>
                </a:lnTo>
                <a:lnTo>
                  <a:pt x="63" y="327"/>
                </a:lnTo>
                <a:lnTo>
                  <a:pt x="61" y="337"/>
                </a:lnTo>
                <a:lnTo>
                  <a:pt x="61" y="349"/>
                </a:lnTo>
                <a:lnTo>
                  <a:pt x="61" y="372"/>
                </a:lnTo>
                <a:lnTo>
                  <a:pt x="64" y="387"/>
                </a:lnTo>
                <a:lnTo>
                  <a:pt x="64" y="387"/>
                </a:lnTo>
                <a:lnTo>
                  <a:pt x="66" y="409"/>
                </a:lnTo>
                <a:lnTo>
                  <a:pt x="70" y="431"/>
                </a:lnTo>
                <a:lnTo>
                  <a:pt x="70" y="431"/>
                </a:lnTo>
                <a:lnTo>
                  <a:pt x="75" y="471"/>
                </a:lnTo>
                <a:lnTo>
                  <a:pt x="77" y="510"/>
                </a:lnTo>
                <a:lnTo>
                  <a:pt x="77" y="550"/>
                </a:lnTo>
                <a:lnTo>
                  <a:pt x="76" y="589"/>
                </a:lnTo>
                <a:lnTo>
                  <a:pt x="76" y="589"/>
                </a:lnTo>
                <a:lnTo>
                  <a:pt x="75" y="607"/>
                </a:lnTo>
                <a:lnTo>
                  <a:pt x="75" y="616"/>
                </a:lnTo>
                <a:lnTo>
                  <a:pt x="75" y="626"/>
                </a:lnTo>
                <a:lnTo>
                  <a:pt x="77" y="636"/>
                </a:lnTo>
                <a:lnTo>
                  <a:pt x="79" y="644"/>
                </a:lnTo>
                <a:lnTo>
                  <a:pt x="83" y="652"/>
                </a:lnTo>
                <a:lnTo>
                  <a:pt x="89" y="658"/>
                </a:lnTo>
                <a:lnTo>
                  <a:pt x="89" y="658"/>
                </a:lnTo>
                <a:lnTo>
                  <a:pt x="90" y="661"/>
                </a:lnTo>
                <a:lnTo>
                  <a:pt x="91" y="662"/>
                </a:lnTo>
                <a:lnTo>
                  <a:pt x="93" y="663"/>
                </a:lnTo>
                <a:lnTo>
                  <a:pt x="95" y="663"/>
                </a:lnTo>
                <a:lnTo>
                  <a:pt x="95" y="663"/>
                </a:lnTo>
                <a:lnTo>
                  <a:pt x="101" y="666"/>
                </a:lnTo>
                <a:lnTo>
                  <a:pt x="108" y="668"/>
                </a:lnTo>
                <a:lnTo>
                  <a:pt x="124" y="671"/>
                </a:lnTo>
                <a:lnTo>
                  <a:pt x="141" y="671"/>
                </a:lnTo>
                <a:lnTo>
                  <a:pt x="158" y="671"/>
                </a:lnTo>
                <a:lnTo>
                  <a:pt x="193" y="667"/>
                </a:lnTo>
                <a:lnTo>
                  <a:pt x="223" y="663"/>
                </a:lnTo>
                <a:lnTo>
                  <a:pt x="223" y="663"/>
                </a:lnTo>
                <a:lnTo>
                  <a:pt x="260" y="662"/>
                </a:lnTo>
                <a:lnTo>
                  <a:pt x="297" y="663"/>
                </a:lnTo>
                <a:lnTo>
                  <a:pt x="335" y="664"/>
                </a:lnTo>
                <a:lnTo>
                  <a:pt x="373" y="666"/>
                </a:lnTo>
                <a:lnTo>
                  <a:pt x="373" y="666"/>
                </a:lnTo>
                <a:lnTo>
                  <a:pt x="410" y="663"/>
                </a:lnTo>
                <a:lnTo>
                  <a:pt x="448" y="661"/>
                </a:lnTo>
                <a:lnTo>
                  <a:pt x="485" y="657"/>
                </a:lnTo>
                <a:lnTo>
                  <a:pt x="504" y="657"/>
                </a:lnTo>
                <a:lnTo>
                  <a:pt x="524" y="657"/>
                </a:lnTo>
                <a:lnTo>
                  <a:pt x="524" y="657"/>
                </a:lnTo>
                <a:lnTo>
                  <a:pt x="599" y="658"/>
                </a:lnTo>
                <a:lnTo>
                  <a:pt x="675" y="657"/>
                </a:lnTo>
                <a:lnTo>
                  <a:pt x="675" y="657"/>
                </a:lnTo>
                <a:lnTo>
                  <a:pt x="693" y="658"/>
                </a:lnTo>
                <a:lnTo>
                  <a:pt x="711" y="660"/>
                </a:lnTo>
                <a:lnTo>
                  <a:pt x="729" y="662"/>
                </a:lnTo>
                <a:lnTo>
                  <a:pt x="747" y="662"/>
                </a:lnTo>
                <a:lnTo>
                  <a:pt x="747" y="662"/>
                </a:lnTo>
                <a:lnTo>
                  <a:pt x="764" y="661"/>
                </a:lnTo>
                <a:lnTo>
                  <a:pt x="782" y="660"/>
                </a:lnTo>
                <a:lnTo>
                  <a:pt x="799" y="658"/>
                </a:lnTo>
                <a:lnTo>
                  <a:pt x="816" y="657"/>
                </a:lnTo>
                <a:lnTo>
                  <a:pt x="816" y="657"/>
                </a:lnTo>
                <a:lnTo>
                  <a:pt x="891" y="657"/>
                </a:lnTo>
                <a:lnTo>
                  <a:pt x="927" y="656"/>
                </a:lnTo>
                <a:lnTo>
                  <a:pt x="964" y="654"/>
                </a:lnTo>
                <a:lnTo>
                  <a:pt x="964" y="654"/>
                </a:lnTo>
                <a:lnTo>
                  <a:pt x="998" y="652"/>
                </a:lnTo>
                <a:lnTo>
                  <a:pt x="1033" y="650"/>
                </a:lnTo>
                <a:lnTo>
                  <a:pt x="1051" y="649"/>
                </a:lnTo>
                <a:lnTo>
                  <a:pt x="1068" y="646"/>
                </a:lnTo>
                <a:lnTo>
                  <a:pt x="1085" y="643"/>
                </a:lnTo>
                <a:lnTo>
                  <a:pt x="1100" y="637"/>
                </a:lnTo>
                <a:lnTo>
                  <a:pt x="1100" y="637"/>
                </a:lnTo>
                <a:lnTo>
                  <a:pt x="1116" y="631"/>
                </a:lnTo>
                <a:lnTo>
                  <a:pt x="1130" y="624"/>
                </a:lnTo>
                <a:lnTo>
                  <a:pt x="1159" y="608"/>
                </a:lnTo>
                <a:lnTo>
                  <a:pt x="1215" y="573"/>
                </a:lnTo>
                <a:lnTo>
                  <a:pt x="1215" y="573"/>
                </a:lnTo>
                <a:lnTo>
                  <a:pt x="1224" y="571"/>
                </a:lnTo>
                <a:lnTo>
                  <a:pt x="1234" y="566"/>
                </a:lnTo>
                <a:lnTo>
                  <a:pt x="1243" y="561"/>
                </a:lnTo>
                <a:lnTo>
                  <a:pt x="1253" y="555"/>
                </a:lnTo>
                <a:lnTo>
                  <a:pt x="1271" y="540"/>
                </a:lnTo>
                <a:lnTo>
                  <a:pt x="1286" y="527"/>
                </a:lnTo>
                <a:lnTo>
                  <a:pt x="1286" y="527"/>
                </a:lnTo>
                <a:lnTo>
                  <a:pt x="1306" y="510"/>
                </a:lnTo>
                <a:lnTo>
                  <a:pt x="1323" y="495"/>
                </a:lnTo>
                <a:lnTo>
                  <a:pt x="1330" y="487"/>
                </a:lnTo>
                <a:lnTo>
                  <a:pt x="1336" y="480"/>
                </a:lnTo>
                <a:lnTo>
                  <a:pt x="1340" y="472"/>
                </a:lnTo>
                <a:lnTo>
                  <a:pt x="1343" y="466"/>
                </a:lnTo>
                <a:lnTo>
                  <a:pt x="1343" y="466"/>
                </a:lnTo>
                <a:lnTo>
                  <a:pt x="1346" y="460"/>
                </a:lnTo>
                <a:lnTo>
                  <a:pt x="1347" y="455"/>
                </a:lnTo>
                <a:lnTo>
                  <a:pt x="1347" y="449"/>
                </a:lnTo>
                <a:lnTo>
                  <a:pt x="1345" y="444"/>
                </a:lnTo>
                <a:lnTo>
                  <a:pt x="1342" y="438"/>
                </a:lnTo>
                <a:lnTo>
                  <a:pt x="1338" y="433"/>
                </a:lnTo>
                <a:lnTo>
                  <a:pt x="1329" y="425"/>
                </a:lnTo>
                <a:lnTo>
                  <a:pt x="1318" y="416"/>
                </a:lnTo>
                <a:lnTo>
                  <a:pt x="1306" y="408"/>
                </a:lnTo>
                <a:lnTo>
                  <a:pt x="1287" y="397"/>
                </a:lnTo>
                <a:lnTo>
                  <a:pt x="1287" y="397"/>
                </a:lnTo>
                <a:lnTo>
                  <a:pt x="1275" y="389"/>
                </a:lnTo>
                <a:lnTo>
                  <a:pt x="1264" y="379"/>
                </a:lnTo>
                <a:lnTo>
                  <a:pt x="1243" y="360"/>
                </a:lnTo>
                <a:lnTo>
                  <a:pt x="1223" y="339"/>
                </a:lnTo>
                <a:lnTo>
                  <a:pt x="1212" y="330"/>
                </a:lnTo>
                <a:lnTo>
                  <a:pt x="1201" y="320"/>
                </a:lnTo>
                <a:lnTo>
                  <a:pt x="1201" y="320"/>
                </a:lnTo>
                <a:lnTo>
                  <a:pt x="1181" y="306"/>
                </a:lnTo>
                <a:lnTo>
                  <a:pt x="1159" y="291"/>
                </a:lnTo>
                <a:lnTo>
                  <a:pt x="1137" y="277"/>
                </a:lnTo>
                <a:lnTo>
                  <a:pt x="1115" y="266"/>
                </a:lnTo>
                <a:lnTo>
                  <a:pt x="1115" y="266"/>
                </a:lnTo>
                <a:lnTo>
                  <a:pt x="1105" y="262"/>
                </a:lnTo>
                <a:lnTo>
                  <a:pt x="1088" y="257"/>
                </a:lnTo>
                <a:lnTo>
                  <a:pt x="1080" y="256"/>
                </a:lnTo>
                <a:lnTo>
                  <a:pt x="1072" y="256"/>
                </a:lnTo>
                <a:lnTo>
                  <a:pt x="1070" y="256"/>
                </a:lnTo>
                <a:lnTo>
                  <a:pt x="1069" y="257"/>
                </a:lnTo>
                <a:lnTo>
                  <a:pt x="1068" y="260"/>
                </a:lnTo>
                <a:lnTo>
                  <a:pt x="1069" y="262"/>
                </a:lnTo>
                <a:lnTo>
                  <a:pt x="1069" y="262"/>
                </a:lnTo>
                <a:lnTo>
                  <a:pt x="952" y="263"/>
                </a:lnTo>
                <a:lnTo>
                  <a:pt x="952" y="263"/>
                </a:lnTo>
                <a:lnTo>
                  <a:pt x="951" y="256"/>
                </a:lnTo>
                <a:lnTo>
                  <a:pt x="948" y="248"/>
                </a:lnTo>
                <a:lnTo>
                  <a:pt x="944" y="241"/>
                </a:lnTo>
                <a:lnTo>
                  <a:pt x="939" y="235"/>
                </a:lnTo>
                <a:lnTo>
                  <a:pt x="939" y="235"/>
                </a:lnTo>
                <a:lnTo>
                  <a:pt x="944" y="226"/>
                </a:lnTo>
                <a:lnTo>
                  <a:pt x="948" y="214"/>
                </a:lnTo>
                <a:lnTo>
                  <a:pt x="951" y="202"/>
                </a:lnTo>
                <a:lnTo>
                  <a:pt x="952" y="190"/>
                </a:lnTo>
                <a:lnTo>
                  <a:pt x="951" y="178"/>
                </a:lnTo>
                <a:lnTo>
                  <a:pt x="948" y="172"/>
                </a:lnTo>
                <a:lnTo>
                  <a:pt x="946" y="167"/>
                </a:lnTo>
                <a:lnTo>
                  <a:pt x="942" y="163"/>
                </a:lnTo>
                <a:lnTo>
                  <a:pt x="939" y="160"/>
                </a:lnTo>
                <a:lnTo>
                  <a:pt x="933" y="157"/>
                </a:lnTo>
                <a:lnTo>
                  <a:pt x="927" y="155"/>
                </a:lnTo>
                <a:lnTo>
                  <a:pt x="927" y="155"/>
                </a:lnTo>
                <a:lnTo>
                  <a:pt x="926" y="141"/>
                </a:lnTo>
                <a:lnTo>
                  <a:pt x="924" y="133"/>
                </a:lnTo>
                <a:lnTo>
                  <a:pt x="922" y="126"/>
                </a:lnTo>
                <a:lnTo>
                  <a:pt x="922" y="126"/>
                </a:lnTo>
                <a:lnTo>
                  <a:pt x="927" y="123"/>
                </a:lnTo>
                <a:lnTo>
                  <a:pt x="930" y="118"/>
                </a:lnTo>
                <a:lnTo>
                  <a:pt x="934" y="114"/>
                </a:lnTo>
                <a:lnTo>
                  <a:pt x="936" y="108"/>
                </a:lnTo>
                <a:lnTo>
                  <a:pt x="939" y="103"/>
                </a:lnTo>
                <a:lnTo>
                  <a:pt x="940" y="97"/>
                </a:lnTo>
                <a:lnTo>
                  <a:pt x="940" y="85"/>
                </a:lnTo>
                <a:lnTo>
                  <a:pt x="939" y="80"/>
                </a:lnTo>
                <a:lnTo>
                  <a:pt x="938" y="74"/>
                </a:lnTo>
                <a:lnTo>
                  <a:pt x="935" y="70"/>
                </a:lnTo>
                <a:lnTo>
                  <a:pt x="932" y="65"/>
                </a:lnTo>
                <a:lnTo>
                  <a:pt x="928" y="61"/>
                </a:lnTo>
                <a:lnTo>
                  <a:pt x="924" y="58"/>
                </a:lnTo>
                <a:lnTo>
                  <a:pt x="918" y="54"/>
                </a:lnTo>
                <a:lnTo>
                  <a:pt x="914" y="53"/>
                </a:lnTo>
                <a:lnTo>
                  <a:pt x="914" y="53"/>
                </a:lnTo>
                <a:lnTo>
                  <a:pt x="914" y="43"/>
                </a:lnTo>
                <a:lnTo>
                  <a:pt x="914" y="43"/>
                </a:lnTo>
                <a:lnTo>
                  <a:pt x="965" y="41"/>
                </a:lnTo>
                <a:lnTo>
                  <a:pt x="1018" y="38"/>
                </a:lnTo>
                <a:lnTo>
                  <a:pt x="1018" y="38"/>
                </a:lnTo>
                <a:lnTo>
                  <a:pt x="1044" y="38"/>
                </a:lnTo>
                <a:lnTo>
                  <a:pt x="1070" y="41"/>
                </a:lnTo>
                <a:lnTo>
                  <a:pt x="1095" y="42"/>
                </a:lnTo>
                <a:lnTo>
                  <a:pt x="1109" y="41"/>
                </a:lnTo>
                <a:lnTo>
                  <a:pt x="1121" y="39"/>
                </a:lnTo>
                <a:lnTo>
                  <a:pt x="1121" y="39"/>
                </a:lnTo>
                <a:lnTo>
                  <a:pt x="1123" y="44"/>
                </a:lnTo>
                <a:lnTo>
                  <a:pt x="1125" y="49"/>
                </a:lnTo>
                <a:lnTo>
                  <a:pt x="1128" y="53"/>
                </a:lnTo>
                <a:lnTo>
                  <a:pt x="1131" y="56"/>
                </a:lnTo>
                <a:lnTo>
                  <a:pt x="1140" y="61"/>
                </a:lnTo>
                <a:lnTo>
                  <a:pt x="1148" y="64"/>
                </a:lnTo>
                <a:lnTo>
                  <a:pt x="1159" y="65"/>
                </a:lnTo>
                <a:lnTo>
                  <a:pt x="1169" y="65"/>
                </a:lnTo>
                <a:lnTo>
                  <a:pt x="1178" y="64"/>
                </a:lnTo>
                <a:lnTo>
                  <a:pt x="1188" y="61"/>
                </a:lnTo>
                <a:lnTo>
                  <a:pt x="1188" y="61"/>
                </a:lnTo>
                <a:lnTo>
                  <a:pt x="1202" y="55"/>
                </a:lnTo>
                <a:lnTo>
                  <a:pt x="1224" y="45"/>
                </a:lnTo>
                <a:lnTo>
                  <a:pt x="1234" y="39"/>
                </a:lnTo>
                <a:lnTo>
                  <a:pt x="1241" y="33"/>
                </a:lnTo>
                <a:lnTo>
                  <a:pt x="1242" y="31"/>
                </a:lnTo>
                <a:lnTo>
                  <a:pt x="1242" y="29"/>
                </a:lnTo>
                <a:lnTo>
                  <a:pt x="1241" y="26"/>
                </a:lnTo>
                <a:lnTo>
                  <a:pt x="1239" y="24"/>
                </a:lnTo>
                <a:lnTo>
                  <a:pt x="1239" y="24"/>
                </a:lnTo>
                <a:lnTo>
                  <a:pt x="1213" y="14"/>
                </a:lnTo>
                <a:lnTo>
                  <a:pt x="1196" y="8"/>
                </a:lnTo>
                <a:lnTo>
                  <a:pt x="1177" y="3"/>
                </a:lnTo>
                <a:lnTo>
                  <a:pt x="1160" y="0"/>
                </a:lnTo>
                <a:lnTo>
                  <a:pt x="1152" y="0"/>
                </a:lnTo>
                <a:lnTo>
                  <a:pt x="1143" y="0"/>
                </a:lnTo>
                <a:lnTo>
                  <a:pt x="1137" y="2"/>
                </a:lnTo>
                <a:lnTo>
                  <a:pt x="1131" y="5"/>
                </a:lnTo>
                <a:lnTo>
                  <a:pt x="1128" y="9"/>
                </a:lnTo>
                <a:lnTo>
                  <a:pt x="1124" y="15"/>
                </a:lnTo>
                <a:lnTo>
                  <a:pt x="1124" y="15"/>
                </a:lnTo>
                <a:lnTo>
                  <a:pt x="1115" y="14"/>
                </a:lnTo>
                <a:lnTo>
                  <a:pt x="1115" y="14"/>
                </a:lnTo>
                <a:lnTo>
                  <a:pt x="1089" y="11"/>
                </a:lnTo>
                <a:lnTo>
                  <a:pt x="1065" y="11"/>
                </a:lnTo>
                <a:lnTo>
                  <a:pt x="1040" y="12"/>
                </a:lnTo>
                <a:lnTo>
                  <a:pt x="1015" y="14"/>
                </a:lnTo>
                <a:lnTo>
                  <a:pt x="965" y="20"/>
                </a:lnTo>
                <a:lnTo>
                  <a:pt x="940" y="23"/>
                </a:lnTo>
                <a:lnTo>
                  <a:pt x="915" y="24"/>
                </a:lnTo>
                <a:lnTo>
                  <a:pt x="915" y="24"/>
                </a:lnTo>
                <a:lnTo>
                  <a:pt x="916" y="20"/>
                </a:lnTo>
                <a:lnTo>
                  <a:pt x="917" y="12"/>
                </a:lnTo>
                <a:lnTo>
                  <a:pt x="916" y="8"/>
                </a:lnTo>
                <a:lnTo>
                  <a:pt x="915" y="6"/>
                </a:lnTo>
                <a:lnTo>
                  <a:pt x="914" y="5"/>
                </a:lnTo>
                <a:lnTo>
                  <a:pt x="910" y="6"/>
                </a:lnTo>
                <a:lnTo>
                  <a:pt x="910" y="6"/>
                </a:lnTo>
                <a:lnTo>
                  <a:pt x="906" y="1"/>
                </a:lnTo>
                <a:lnTo>
                  <a:pt x="904" y="1"/>
                </a:lnTo>
                <a:lnTo>
                  <a:pt x="903" y="1"/>
                </a:lnTo>
                <a:lnTo>
                  <a:pt x="900" y="2"/>
                </a:lnTo>
                <a:lnTo>
                  <a:pt x="898" y="7"/>
                </a:lnTo>
                <a:lnTo>
                  <a:pt x="896" y="17"/>
                </a:lnTo>
                <a:lnTo>
                  <a:pt x="894" y="24"/>
                </a:lnTo>
                <a:lnTo>
                  <a:pt x="894" y="24"/>
                </a:lnTo>
                <a:lnTo>
                  <a:pt x="824" y="24"/>
                </a:lnTo>
                <a:lnTo>
                  <a:pt x="755" y="23"/>
                </a:lnTo>
                <a:lnTo>
                  <a:pt x="616" y="18"/>
                </a:lnTo>
                <a:lnTo>
                  <a:pt x="616" y="18"/>
                </a:lnTo>
                <a:lnTo>
                  <a:pt x="583" y="17"/>
                </a:lnTo>
                <a:lnTo>
                  <a:pt x="549" y="17"/>
                </a:lnTo>
                <a:lnTo>
                  <a:pt x="481" y="18"/>
                </a:lnTo>
                <a:lnTo>
                  <a:pt x="345" y="24"/>
                </a:lnTo>
                <a:lnTo>
                  <a:pt x="345" y="24"/>
                </a:lnTo>
                <a:lnTo>
                  <a:pt x="343" y="21"/>
                </a:lnTo>
                <a:lnTo>
                  <a:pt x="341" y="21"/>
                </a:lnTo>
                <a:lnTo>
                  <a:pt x="333" y="21"/>
                </a:lnTo>
                <a:lnTo>
                  <a:pt x="320" y="25"/>
                </a:lnTo>
                <a:lnTo>
                  <a:pt x="320" y="25"/>
                </a:lnTo>
                <a:lnTo>
                  <a:pt x="284" y="26"/>
                </a:lnTo>
                <a:lnTo>
                  <a:pt x="284" y="26"/>
                </a:lnTo>
                <a:lnTo>
                  <a:pt x="280" y="19"/>
                </a:lnTo>
                <a:lnTo>
                  <a:pt x="277" y="13"/>
                </a:lnTo>
                <a:lnTo>
                  <a:pt x="277" y="13"/>
                </a:lnTo>
                <a:lnTo>
                  <a:pt x="278" y="11"/>
                </a:lnTo>
                <a:lnTo>
                  <a:pt x="278" y="9"/>
                </a:lnTo>
                <a:lnTo>
                  <a:pt x="278" y="7"/>
                </a:lnTo>
                <a:lnTo>
                  <a:pt x="277" y="6"/>
                </a:lnTo>
                <a:lnTo>
                  <a:pt x="274" y="6"/>
                </a:lnTo>
                <a:lnTo>
                  <a:pt x="272" y="6"/>
                </a:lnTo>
                <a:lnTo>
                  <a:pt x="271" y="7"/>
                </a:lnTo>
                <a:lnTo>
                  <a:pt x="268" y="8"/>
                </a:lnTo>
                <a:lnTo>
                  <a:pt x="268" y="8"/>
                </a:lnTo>
                <a:lnTo>
                  <a:pt x="267" y="9"/>
                </a:lnTo>
                <a:lnTo>
                  <a:pt x="266" y="12"/>
                </a:lnTo>
                <a:lnTo>
                  <a:pt x="264" y="17"/>
                </a:lnTo>
                <a:lnTo>
                  <a:pt x="261" y="27"/>
                </a:lnTo>
                <a:lnTo>
                  <a:pt x="261" y="27"/>
                </a:lnTo>
                <a:lnTo>
                  <a:pt x="235" y="27"/>
                </a:lnTo>
                <a:lnTo>
                  <a:pt x="208" y="29"/>
                </a:lnTo>
                <a:lnTo>
                  <a:pt x="182" y="30"/>
                </a:lnTo>
                <a:lnTo>
                  <a:pt x="155" y="30"/>
                </a:lnTo>
                <a:lnTo>
                  <a:pt x="155" y="30"/>
                </a:lnTo>
                <a:lnTo>
                  <a:pt x="153" y="27"/>
                </a:lnTo>
                <a:lnTo>
                  <a:pt x="149" y="26"/>
                </a:lnTo>
                <a:lnTo>
                  <a:pt x="140" y="25"/>
                </a:lnTo>
                <a:lnTo>
                  <a:pt x="129" y="25"/>
                </a:lnTo>
                <a:lnTo>
                  <a:pt x="122" y="26"/>
                </a:lnTo>
                <a:lnTo>
                  <a:pt x="122" y="26"/>
                </a:lnTo>
                <a:lnTo>
                  <a:pt x="115" y="23"/>
                </a:lnTo>
                <a:lnTo>
                  <a:pt x="108" y="21"/>
                </a:lnTo>
                <a:lnTo>
                  <a:pt x="99" y="20"/>
                </a:lnTo>
                <a:lnTo>
                  <a:pt x="88" y="20"/>
                </a:lnTo>
                <a:lnTo>
                  <a:pt x="67" y="20"/>
                </a:lnTo>
                <a:lnTo>
                  <a:pt x="53" y="21"/>
                </a:lnTo>
                <a:lnTo>
                  <a:pt x="53" y="21"/>
                </a:lnTo>
                <a:lnTo>
                  <a:pt x="35" y="24"/>
                </a:lnTo>
                <a:lnTo>
                  <a:pt x="26" y="25"/>
                </a:lnTo>
                <a:lnTo>
                  <a:pt x="19" y="29"/>
                </a:lnTo>
                <a:lnTo>
                  <a:pt x="19" y="29"/>
                </a:lnTo>
                <a:lnTo>
                  <a:pt x="13" y="32"/>
                </a:lnTo>
                <a:lnTo>
                  <a:pt x="5" y="38"/>
                </a:lnTo>
                <a:lnTo>
                  <a:pt x="2" y="41"/>
                </a:lnTo>
                <a:lnTo>
                  <a:pt x="0" y="44"/>
                </a:lnTo>
                <a:lnTo>
                  <a:pt x="0" y="48"/>
                </a:lnTo>
                <a:lnTo>
                  <a:pt x="4" y="49"/>
                </a:lnTo>
                <a:lnTo>
                  <a:pt x="4" y="49"/>
                </a:lnTo>
                <a:close/>
                <a:moveTo>
                  <a:pt x="1196" y="37"/>
                </a:moveTo>
                <a:lnTo>
                  <a:pt x="1196" y="37"/>
                </a:lnTo>
                <a:lnTo>
                  <a:pt x="1193" y="37"/>
                </a:lnTo>
                <a:lnTo>
                  <a:pt x="1193" y="37"/>
                </a:lnTo>
                <a:lnTo>
                  <a:pt x="1192" y="35"/>
                </a:lnTo>
                <a:lnTo>
                  <a:pt x="1192" y="35"/>
                </a:lnTo>
                <a:lnTo>
                  <a:pt x="1192" y="35"/>
                </a:lnTo>
                <a:lnTo>
                  <a:pt x="1192" y="35"/>
                </a:lnTo>
                <a:lnTo>
                  <a:pt x="1195" y="35"/>
                </a:lnTo>
                <a:lnTo>
                  <a:pt x="1198" y="36"/>
                </a:lnTo>
                <a:lnTo>
                  <a:pt x="1198" y="36"/>
                </a:lnTo>
                <a:lnTo>
                  <a:pt x="1196" y="37"/>
                </a:lnTo>
                <a:lnTo>
                  <a:pt x="1196" y="37"/>
                </a:lnTo>
                <a:close/>
                <a:moveTo>
                  <a:pt x="1199" y="48"/>
                </a:moveTo>
                <a:lnTo>
                  <a:pt x="1199" y="48"/>
                </a:lnTo>
                <a:lnTo>
                  <a:pt x="1200" y="47"/>
                </a:lnTo>
                <a:lnTo>
                  <a:pt x="1200" y="47"/>
                </a:lnTo>
                <a:lnTo>
                  <a:pt x="1201" y="47"/>
                </a:lnTo>
                <a:lnTo>
                  <a:pt x="1201" y="47"/>
                </a:lnTo>
                <a:lnTo>
                  <a:pt x="1199" y="48"/>
                </a:lnTo>
                <a:lnTo>
                  <a:pt x="1199" y="48"/>
                </a:lnTo>
                <a:close/>
                <a:moveTo>
                  <a:pt x="1210" y="35"/>
                </a:moveTo>
                <a:lnTo>
                  <a:pt x="1210" y="35"/>
                </a:lnTo>
                <a:lnTo>
                  <a:pt x="1210" y="33"/>
                </a:lnTo>
                <a:lnTo>
                  <a:pt x="1210" y="33"/>
                </a:lnTo>
                <a:lnTo>
                  <a:pt x="1212" y="35"/>
                </a:lnTo>
                <a:lnTo>
                  <a:pt x="1212" y="35"/>
                </a:lnTo>
                <a:lnTo>
                  <a:pt x="1210" y="35"/>
                </a:lnTo>
                <a:lnTo>
                  <a:pt x="1210" y="35"/>
                </a:lnTo>
                <a:close/>
                <a:moveTo>
                  <a:pt x="1227" y="33"/>
                </a:moveTo>
                <a:lnTo>
                  <a:pt x="1227" y="33"/>
                </a:lnTo>
                <a:lnTo>
                  <a:pt x="1225" y="31"/>
                </a:lnTo>
                <a:lnTo>
                  <a:pt x="1223" y="29"/>
                </a:lnTo>
                <a:lnTo>
                  <a:pt x="1217" y="26"/>
                </a:lnTo>
                <a:lnTo>
                  <a:pt x="1217" y="26"/>
                </a:lnTo>
                <a:lnTo>
                  <a:pt x="1230" y="31"/>
                </a:lnTo>
                <a:lnTo>
                  <a:pt x="1230" y="31"/>
                </a:lnTo>
                <a:lnTo>
                  <a:pt x="1227" y="33"/>
                </a:lnTo>
                <a:lnTo>
                  <a:pt x="1227" y="33"/>
                </a:lnTo>
                <a:close/>
                <a:moveTo>
                  <a:pt x="1210" y="24"/>
                </a:moveTo>
                <a:lnTo>
                  <a:pt x="1210" y="24"/>
                </a:lnTo>
                <a:lnTo>
                  <a:pt x="1200" y="21"/>
                </a:lnTo>
                <a:lnTo>
                  <a:pt x="1190" y="21"/>
                </a:lnTo>
                <a:lnTo>
                  <a:pt x="1190" y="21"/>
                </a:lnTo>
                <a:lnTo>
                  <a:pt x="1183" y="15"/>
                </a:lnTo>
                <a:lnTo>
                  <a:pt x="1183" y="15"/>
                </a:lnTo>
                <a:lnTo>
                  <a:pt x="1210" y="24"/>
                </a:lnTo>
                <a:lnTo>
                  <a:pt x="1210" y="24"/>
                </a:lnTo>
                <a:close/>
                <a:moveTo>
                  <a:pt x="1180" y="54"/>
                </a:moveTo>
                <a:lnTo>
                  <a:pt x="1180" y="54"/>
                </a:lnTo>
                <a:lnTo>
                  <a:pt x="1176" y="54"/>
                </a:lnTo>
                <a:lnTo>
                  <a:pt x="1176" y="54"/>
                </a:lnTo>
                <a:lnTo>
                  <a:pt x="1177" y="54"/>
                </a:lnTo>
                <a:lnTo>
                  <a:pt x="1177" y="54"/>
                </a:lnTo>
                <a:lnTo>
                  <a:pt x="1180" y="54"/>
                </a:lnTo>
                <a:lnTo>
                  <a:pt x="1180" y="54"/>
                </a:lnTo>
                <a:close/>
                <a:moveTo>
                  <a:pt x="1176" y="43"/>
                </a:moveTo>
                <a:lnTo>
                  <a:pt x="1176" y="43"/>
                </a:lnTo>
                <a:lnTo>
                  <a:pt x="1177" y="43"/>
                </a:lnTo>
                <a:lnTo>
                  <a:pt x="1177" y="43"/>
                </a:lnTo>
                <a:lnTo>
                  <a:pt x="1177" y="43"/>
                </a:lnTo>
                <a:lnTo>
                  <a:pt x="1177" y="43"/>
                </a:lnTo>
                <a:lnTo>
                  <a:pt x="1176" y="44"/>
                </a:lnTo>
                <a:lnTo>
                  <a:pt x="1176" y="44"/>
                </a:lnTo>
                <a:lnTo>
                  <a:pt x="1172" y="44"/>
                </a:lnTo>
                <a:lnTo>
                  <a:pt x="1172" y="44"/>
                </a:lnTo>
                <a:lnTo>
                  <a:pt x="1176" y="43"/>
                </a:lnTo>
                <a:lnTo>
                  <a:pt x="1176" y="43"/>
                </a:lnTo>
                <a:close/>
                <a:moveTo>
                  <a:pt x="1140" y="42"/>
                </a:moveTo>
                <a:lnTo>
                  <a:pt x="1140" y="42"/>
                </a:lnTo>
                <a:lnTo>
                  <a:pt x="1145" y="45"/>
                </a:lnTo>
                <a:lnTo>
                  <a:pt x="1150" y="47"/>
                </a:lnTo>
                <a:lnTo>
                  <a:pt x="1150" y="47"/>
                </a:lnTo>
                <a:lnTo>
                  <a:pt x="1145" y="45"/>
                </a:lnTo>
                <a:lnTo>
                  <a:pt x="1140" y="42"/>
                </a:lnTo>
                <a:lnTo>
                  <a:pt x="1140" y="42"/>
                </a:lnTo>
                <a:close/>
                <a:moveTo>
                  <a:pt x="1157" y="11"/>
                </a:moveTo>
                <a:lnTo>
                  <a:pt x="1157" y="11"/>
                </a:lnTo>
                <a:lnTo>
                  <a:pt x="1156" y="12"/>
                </a:lnTo>
                <a:lnTo>
                  <a:pt x="1156" y="12"/>
                </a:lnTo>
                <a:lnTo>
                  <a:pt x="1145" y="13"/>
                </a:lnTo>
                <a:lnTo>
                  <a:pt x="1140" y="14"/>
                </a:lnTo>
                <a:lnTo>
                  <a:pt x="1136" y="18"/>
                </a:lnTo>
                <a:lnTo>
                  <a:pt x="1136" y="18"/>
                </a:lnTo>
                <a:lnTo>
                  <a:pt x="1134" y="18"/>
                </a:lnTo>
                <a:lnTo>
                  <a:pt x="1134" y="18"/>
                </a:lnTo>
                <a:lnTo>
                  <a:pt x="1135" y="14"/>
                </a:lnTo>
                <a:lnTo>
                  <a:pt x="1137" y="13"/>
                </a:lnTo>
                <a:lnTo>
                  <a:pt x="1145" y="11"/>
                </a:lnTo>
                <a:lnTo>
                  <a:pt x="1151" y="11"/>
                </a:lnTo>
                <a:lnTo>
                  <a:pt x="1157" y="11"/>
                </a:lnTo>
                <a:lnTo>
                  <a:pt x="1157" y="11"/>
                </a:lnTo>
                <a:close/>
                <a:moveTo>
                  <a:pt x="1106" y="31"/>
                </a:moveTo>
                <a:lnTo>
                  <a:pt x="1106" y="31"/>
                </a:lnTo>
                <a:lnTo>
                  <a:pt x="1110" y="31"/>
                </a:lnTo>
                <a:lnTo>
                  <a:pt x="1110" y="31"/>
                </a:lnTo>
                <a:lnTo>
                  <a:pt x="1104" y="31"/>
                </a:lnTo>
                <a:lnTo>
                  <a:pt x="1104" y="31"/>
                </a:lnTo>
                <a:lnTo>
                  <a:pt x="1106" y="31"/>
                </a:lnTo>
                <a:lnTo>
                  <a:pt x="1106" y="31"/>
                </a:lnTo>
                <a:close/>
                <a:moveTo>
                  <a:pt x="915" y="33"/>
                </a:moveTo>
                <a:lnTo>
                  <a:pt x="915" y="33"/>
                </a:lnTo>
                <a:lnTo>
                  <a:pt x="927" y="32"/>
                </a:lnTo>
                <a:lnTo>
                  <a:pt x="940" y="32"/>
                </a:lnTo>
                <a:lnTo>
                  <a:pt x="940" y="32"/>
                </a:lnTo>
                <a:lnTo>
                  <a:pt x="915" y="33"/>
                </a:lnTo>
                <a:lnTo>
                  <a:pt x="915" y="33"/>
                </a:lnTo>
                <a:lnTo>
                  <a:pt x="915" y="33"/>
                </a:lnTo>
                <a:lnTo>
                  <a:pt x="915" y="33"/>
                </a:lnTo>
                <a:close/>
                <a:moveTo>
                  <a:pt x="282" y="238"/>
                </a:moveTo>
                <a:lnTo>
                  <a:pt x="282" y="238"/>
                </a:lnTo>
                <a:lnTo>
                  <a:pt x="279" y="238"/>
                </a:lnTo>
                <a:lnTo>
                  <a:pt x="279" y="238"/>
                </a:lnTo>
                <a:lnTo>
                  <a:pt x="279" y="238"/>
                </a:lnTo>
                <a:lnTo>
                  <a:pt x="279" y="238"/>
                </a:lnTo>
                <a:lnTo>
                  <a:pt x="273" y="227"/>
                </a:lnTo>
                <a:lnTo>
                  <a:pt x="270" y="215"/>
                </a:lnTo>
                <a:lnTo>
                  <a:pt x="267" y="203"/>
                </a:lnTo>
                <a:lnTo>
                  <a:pt x="265" y="191"/>
                </a:lnTo>
                <a:lnTo>
                  <a:pt x="265" y="191"/>
                </a:lnTo>
                <a:lnTo>
                  <a:pt x="267" y="191"/>
                </a:lnTo>
                <a:lnTo>
                  <a:pt x="270" y="190"/>
                </a:lnTo>
                <a:lnTo>
                  <a:pt x="272" y="188"/>
                </a:lnTo>
                <a:lnTo>
                  <a:pt x="272" y="188"/>
                </a:lnTo>
                <a:lnTo>
                  <a:pt x="272" y="191"/>
                </a:lnTo>
                <a:lnTo>
                  <a:pt x="273" y="194"/>
                </a:lnTo>
                <a:lnTo>
                  <a:pt x="274" y="194"/>
                </a:lnTo>
                <a:lnTo>
                  <a:pt x="277" y="192"/>
                </a:lnTo>
                <a:lnTo>
                  <a:pt x="280" y="188"/>
                </a:lnTo>
                <a:lnTo>
                  <a:pt x="282" y="180"/>
                </a:lnTo>
                <a:lnTo>
                  <a:pt x="282" y="180"/>
                </a:lnTo>
                <a:lnTo>
                  <a:pt x="285" y="195"/>
                </a:lnTo>
                <a:lnTo>
                  <a:pt x="286" y="209"/>
                </a:lnTo>
                <a:lnTo>
                  <a:pt x="285" y="224"/>
                </a:lnTo>
                <a:lnTo>
                  <a:pt x="284" y="231"/>
                </a:lnTo>
                <a:lnTo>
                  <a:pt x="282" y="238"/>
                </a:lnTo>
                <a:lnTo>
                  <a:pt x="282" y="238"/>
                </a:lnTo>
                <a:close/>
                <a:moveTo>
                  <a:pt x="72" y="386"/>
                </a:moveTo>
                <a:lnTo>
                  <a:pt x="72" y="386"/>
                </a:lnTo>
                <a:lnTo>
                  <a:pt x="71" y="363"/>
                </a:lnTo>
                <a:lnTo>
                  <a:pt x="71" y="363"/>
                </a:lnTo>
                <a:lnTo>
                  <a:pt x="73" y="385"/>
                </a:lnTo>
                <a:lnTo>
                  <a:pt x="76" y="398"/>
                </a:lnTo>
                <a:lnTo>
                  <a:pt x="76" y="398"/>
                </a:lnTo>
                <a:lnTo>
                  <a:pt x="72" y="386"/>
                </a:lnTo>
                <a:lnTo>
                  <a:pt x="72" y="386"/>
                </a:lnTo>
                <a:close/>
                <a:moveTo>
                  <a:pt x="77" y="339"/>
                </a:moveTo>
                <a:lnTo>
                  <a:pt x="77" y="339"/>
                </a:lnTo>
                <a:lnTo>
                  <a:pt x="76" y="339"/>
                </a:lnTo>
                <a:lnTo>
                  <a:pt x="75" y="341"/>
                </a:lnTo>
                <a:lnTo>
                  <a:pt x="72" y="345"/>
                </a:lnTo>
                <a:lnTo>
                  <a:pt x="72" y="345"/>
                </a:lnTo>
                <a:lnTo>
                  <a:pt x="76" y="331"/>
                </a:lnTo>
                <a:lnTo>
                  <a:pt x="78" y="324"/>
                </a:lnTo>
                <a:lnTo>
                  <a:pt x="81" y="316"/>
                </a:lnTo>
                <a:lnTo>
                  <a:pt x="81" y="316"/>
                </a:lnTo>
                <a:lnTo>
                  <a:pt x="78" y="327"/>
                </a:lnTo>
                <a:lnTo>
                  <a:pt x="77" y="339"/>
                </a:lnTo>
                <a:lnTo>
                  <a:pt x="77" y="339"/>
                </a:lnTo>
                <a:close/>
                <a:moveTo>
                  <a:pt x="87" y="503"/>
                </a:moveTo>
                <a:lnTo>
                  <a:pt x="87" y="503"/>
                </a:lnTo>
                <a:lnTo>
                  <a:pt x="84" y="471"/>
                </a:lnTo>
                <a:lnTo>
                  <a:pt x="81" y="440"/>
                </a:lnTo>
                <a:lnTo>
                  <a:pt x="81" y="440"/>
                </a:lnTo>
                <a:lnTo>
                  <a:pt x="82" y="443"/>
                </a:lnTo>
                <a:lnTo>
                  <a:pt x="82" y="443"/>
                </a:lnTo>
                <a:lnTo>
                  <a:pt x="85" y="473"/>
                </a:lnTo>
                <a:lnTo>
                  <a:pt x="87" y="487"/>
                </a:lnTo>
                <a:lnTo>
                  <a:pt x="87" y="503"/>
                </a:lnTo>
                <a:lnTo>
                  <a:pt x="87" y="503"/>
                </a:lnTo>
                <a:close/>
                <a:moveTo>
                  <a:pt x="95" y="651"/>
                </a:moveTo>
                <a:lnTo>
                  <a:pt x="95" y="651"/>
                </a:lnTo>
                <a:lnTo>
                  <a:pt x="95" y="651"/>
                </a:lnTo>
                <a:lnTo>
                  <a:pt x="95" y="651"/>
                </a:lnTo>
                <a:lnTo>
                  <a:pt x="91" y="646"/>
                </a:lnTo>
                <a:lnTo>
                  <a:pt x="91" y="646"/>
                </a:lnTo>
                <a:lnTo>
                  <a:pt x="93" y="646"/>
                </a:lnTo>
                <a:lnTo>
                  <a:pt x="93" y="646"/>
                </a:lnTo>
                <a:lnTo>
                  <a:pt x="96" y="649"/>
                </a:lnTo>
                <a:lnTo>
                  <a:pt x="96" y="649"/>
                </a:lnTo>
                <a:lnTo>
                  <a:pt x="95" y="651"/>
                </a:lnTo>
                <a:lnTo>
                  <a:pt x="95" y="651"/>
                </a:lnTo>
                <a:close/>
                <a:moveTo>
                  <a:pt x="96" y="493"/>
                </a:moveTo>
                <a:lnTo>
                  <a:pt x="96" y="493"/>
                </a:lnTo>
                <a:lnTo>
                  <a:pt x="95" y="480"/>
                </a:lnTo>
                <a:lnTo>
                  <a:pt x="95" y="480"/>
                </a:lnTo>
                <a:lnTo>
                  <a:pt x="97" y="495"/>
                </a:lnTo>
                <a:lnTo>
                  <a:pt x="97" y="495"/>
                </a:lnTo>
                <a:lnTo>
                  <a:pt x="96" y="493"/>
                </a:lnTo>
                <a:lnTo>
                  <a:pt x="96" y="493"/>
                </a:lnTo>
                <a:close/>
                <a:moveTo>
                  <a:pt x="100" y="578"/>
                </a:moveTo>
                <a:lnTo>
                  <a:pt x="100" y="578"/>
                </a:lnTo>
                <a:lnTo>
                  <a:pt x="99" y="540"/>
                </a:lnTo>
                <a:lnTo>
                  <a:pt x="99" y="522"/>
                </a:lnTo>
                <a:lnTo>
                  <a:pt x="99" y="503"/>
                </a:lnTo>
                <a:lnTo>
                  <a:pt x="99" y="503"/>
                </a:lnTo>
                <a:lnTo>
                  <a:pt x="101" y="534"/>
                </a:lnTo>
                <a:lnTo>
                  <a:pt x="102" y="567"/>
                </a:lnTo>
                <a:lnTo>
                  <a:pt x="102" y="567"/>
                </a:lnTo>
                <a:lnTo>
                  <a:pt x="100" y="578"/>
                </a:lnTo>
                <a:lnTo>
                  <a:pt x="100" y="578"/>
                </a:lnTo>
                <a:close/>
                <a:moveTo>
                  <a:pt x="103" y="656"/>
                </a:moveTo>
                <a:lnTo>
                  <a:pt x="103" y="656"/>
                </a:lnTo>
                <a:lnTo>
                  <a:pt x="105" y="654"/>
                </a:lnTo>
                <a:lnTo>
                  <a:pt x="105" y="654"/>
                </a:lnTo>
                <a:lnTo>
                  <a:pt x="117" y="657"/>
                </a:lnTo>
                <a:lnTo>
                  <a:pt x="129" y="660"/>
                </a:lnTo>
                <a:lnTo>
                  <a:pt x="129" y="660"/>
                </a:lnTo>
                <a:lnTo>
                  <a:pt x="115" y="658"/>
                </a:lnTo>
                <a:lnTo>
                  <a:pt x="108" y="657"/>
                </a:lnTo>
                <a:lnTo>
                  <a:pt x="103" y="656"/>
                </a:lnTo>
                <a:lnTo>
                  <a:pt x="103" y="656"/>
                </a:lnTo>
                <a:close/>
                <a:moveTo>
                  <a:pt x="102" y="619"/>
                </a:moveTo>
                <a:lnTo>
                  <a:pt x="102" y="619"/>
                </a:lnTo>
                <a:lnTo>
                  <a:pt x="102" y="616"/>
                </a:lnTo>
                <a:lnTo>
                  <a:pt x="102" y="616"/>
                </a:lnTo>
                <a:lnTo>
                  <a:pt x="103" y="620"/>
                </a:lnTo>
                <a:lnTo>
                  <a:pt x="103" y="620"/>
                </a:lnTo>
                <a:lnTo>
                  <a:pt x="102" y="619"/>
                </a:lnTo>
                <a:lnTo>
                  <a:pt x="102" y="619"/>
                </a:lnTo>
                <a:close/>
                <a:moveTo>
                  <a:pt x="142" y="644"/>
                </a:moveTo>
                <a:lnTo>
                  <a:pt x="142" y="644"/>
                </a:lnTo>
                <a:lnTo>
                  <a:pt x="140" y="642"/>
                </a:lnTo>
                <a:lnTo>
                  <a:pt x="140" y="642"/>
                </a:lnTo>
                <a:lnTo>
                  <a:pt x="146" y="643"/>
                </a:lnTo>
                <a:lnTo>
                  <a:pt x="146" y="643"/>
                </a:lnTo>
                <a:lnTo>
                  <a:pt x="142" y="644"/>
                </a:lnTo>
                <a:lnTo>
                  <a:pt x="142" y="644"/>
                </a:lnTo>
                <a:close/>
                <a:moveTo>
                  <a:pt x="209" y="655"/>
                </a:moveTo>
                <a:lnTo>
                  <a:pt x="209" y="655"/>
                </a:lnTo>
                <a:lnTo>
                  <a:pt x="182" y="656"/>
                </a:lnTo>
                <a:lnTo>
                  <a:pt x="182" y="656"/>
                </a:lnTo>
                <a:lnTo>
                  <a:pt x="214" y="654"/>
                </a:lnTo>
                <a:lnTo>
                  <a:pt x="245" y="651"/>
                </a:lnTo>
                <a:lnTo>
                  <a:pt x="309" y="651"/>
                </a:lnTo>
                <a:lnTo>
                  <a:pt x="309" y="651"/>
                </a:lnTo>
                <a:lnTo>
                  <a:pt x="313" y="652"/>
                </a:lnTo>
                <a:lnTo>
                  <a:pt x="313" y="652"/>
                </a:lnTo>
                <a:lnTo>
                  <a:pt x="286" y="651"/>
                </a:lnTo>
                <a:lnTo>
                  <a:pt x="261" y="651"/>
                </a:lnTo>
                <a:lnTo>
                  <a:pt x="209" y="655"/>
                </a:lnTo>
                <a:lnTo>
                  <a:pt x="209" y="655"/>
                </a:lnTo>
                <a:close/>
                <a:moveTo>
                  <a:pt x="220" y="637"/>
                </a:moveTo>
                <a:lnTo>
                  <a:pt x="220" y="637"/>
                </a:lnTo>
                <a:lnTo>
                  <a:pt x="238" y="634"/>
                </a:lnTo>
                <a:lnTo>
                  <a:pt x="254" y="633"/>
                </a:lnTo>
                <a:lnTo>
                  <a:pt x="271" y="632"/>
                </a:lnTo>
                <a:lnTo>
                  <a:pt x="289" y="632"/>
                </a:lnTo>
                <a:lnTo>
                  <a:pt x="289" y="632"/>
                </a:lnTo>
                <a:lnTo>
                  <a:pt x="266" y="634"/>
                </a:lnTo>
                <a:lnTo>
                  <a:pt x="266" y="634"/>
                </a:lnTo>
                <a:lnTo>
                  <a:pt x="243" y="636"/>
                </a:lnTo>
                <a:lnTo>
                  <a:pt x="220" y="637"/>
                </a:lnTo>
                <a:lnTo>
                  <a:pt x="220" y="637"/>
                </a:lnTo>
                <a:close/>
                <a:moveTo>
                  <a:pt x="318" y="654"/>
                </a:moveTo>
                <a:lnTo>
                  <a:pt x="318" y="654"/>
                </a:lnTo>
                <a:lnTo>
                  <a:pt x="320" y="651"/>
                </a:lnTo>
                <a:lnTo>
                  <a:pt x="320" y="651"/>
                </a:lnTo>
                <a:lnTo>
                  <a:pt x="337" y="651"/>
                </a:lnTo>
                <a:lnTo>
                  <a:pt x="337" y="651"/>
                </a:lnTo>
                <a:lnTo>
                  <a:pt x="338" y="655"/>
                </a:lnTo>
                <a:lnTo>
                  <a:pt x="338" y="655"/>
                </a:lnTo>
                <a:lnTo>
                  <a:pt x="318" y="654"/>
                </a:lnTo>
                <a:lnTo>
                  <a:pt x="318" y="654"/>
                </a:lnTo>
                <a:close/>
                <a:moveTo>
                  <a:pt x="363" y="640"/>
                </a:moveTo>
                <a:lnTo>
                  <a:pt x="363" y="640"/>
                </a:lnTo>
                <a:lnTo>
                  <a:pt x="341" y="640"/>
                </a:lnTo>
                <a:lnTo>
                  <a:pt x="341" y="640"/>
                </a:lnTo>
                <a:lnTo>
                  <a:pt x="354" y="639"/>
                </a:lnTo>
                <a:lnTo>
                  <a:pt x="368" y="638"/>
                </a:lnTo>
                <a:lnTo>
                  <a:pt x="368" y="638"/>
                </a:lnTo>
                <a:lnTo>
                  <a:pt x="363" y="640"/>
                </a:lnTo>
                <a:lnTo>
                  <a:pt x="363" y="640"/>
                </a:lnTo>
                <a:close/>
                <a:moveTo>
                  <a:pt x="382" y="656"/>
                </a:moveTo>
                <a:lnTo>
                  <a:pt x="382" y="656"/>
                </a:lnTo>
                <a:lnTo>
                  <a:pt x="398" y="654"/>
                </a:lnTo>
                <a:lnTo>
                  <a:pt x="398" y="654"/>
                </a:lnTo>
                <a:lnTo>
                  <a:pt x="416" y="654"/>
                </a:lnTo>
                <a:lnTo>
                  <a:pt x="416" y="654"/>
                </a:lnTo>
                <a:lnTo>
                  <a:pt x="382" y="656"/>
                </a:lnTo>
                <a:lnTo>
                  <a:pt x="382" y="656"/>
                </a:lnTo>
                <a:close/>
                <a:moveTo>
                  <a:pt x="507" y="628"/>
                </a:moveTo>
                <a:lnTo>
                  <a:pt x="507" y="628"/>
                </a:lnTo>
                <a:lnTo>
                  <a:pt x="473" y="630"/>
                </a:lnTo>
                <a:lnTo>
                  <a:pt x="438" y="632"/>
                </a:lnTo>
                <a:lnTo>
                  <a:pt x="438" y="632"/>
                </a:lnTo>
                <a:lnTo>
                  <a:pt x="438" y="631"/>
                </a:lnTo>
                <a:lnTo>
                  <a:pt x="438" y="631"/>
                </a:lnTo>
                <a:lnTo>
                  <a:pt x="512" y="628"/>
                </a:lnTo>
                <a:lnTo>
                  <a:pt x="512" y="628"/>
                </a:lnTo>
                <a:lnTo>
                  <a:pt x="507" y="628"/>
                </a:lnTo>
                <a:lnTo>
                  <a:pt x="507" y="628"/>
                </a:lnTo>
                <a:close/>
                <a:moveTo>
                  <a:pt x="534" y="642"/>
                </a:moveTo>
                <a:lnTo>
                  <a:pt x="534" y="642"/>
                </a:lnTo>
                <a:lnTo>
                  <a:pt x="557" y="640"/>
                </a:lnTo>
                <a:lnTo>
                  <a:pt x="557" y="640"/>
                </a:lnTo>
                <a:lnTo>
                  <a:pt x="534" y="642"/>
                </a:lnTo>
                <a:lnTo>
                  <a:pt x="534" y="642"/>
                </a:lnTo>
                <a:close/>
                <a:moveTo>
                  <a:pt x="615" y="640"/>
                </a:moveTo>
                <a:lnTo>
                  <a:pt x="615" y="640"/>
                </a:lnTo>
                <a:lnTo>
                  <a:pt x="587" y="640"/>
                </a:lnTo>
                <a:lnTo>
                  <a:pt x="587" y="640"/>
                </a:lnTo>
                <a:lnTo>
                  <a:pt x="590" y="639"/>
                </a:lnTo>
                <a:lnTo>
                  <a:pt x="590" y="639"/>
                </a:lnTo>
                <a:lnTo>
                  <a:pt x="591" y="638"/>
                </a:lnTo>
                <a:lnTo>
                  <a:pt x="591" y="638"/>
                </a:lnTo>
                <a:lnTo>
                  <a:pt x="616" y="638"/>
                </a:lnTo>
                <a:lnTo>
                  <a:pt x="616" y="638"/>
                </a:lnTo>
                <a:lnTo>
                  <a:pt x="615" y="640"/>
                </a:lnTo>
                <a:lnTo>
                  <a:pt x="615" y="640"/>
                </a:lnTo>
                <a:close/>
                <a:moveTo>
                  <a:pt x="674" y="643"/>
                </a:moveTo>
                <a:lnTo>
                  <a:pt x="674" y="643"/>
                </a:lnTo>
                <a:lnTo>
                  <a:pt x="631" y="640"/>
                </a:lnTo>
                <a:lnTo>
                  <a:pt x="631" y="640"/>
                </a:lnTo>
                <a:lnTo>
                  <a:pt x="626" y="638"/>
                </a:lnTo>
                <a:lnTo>
                  <a:pt x="626" y="638"/>
                </a:lnTo>
                <a:lnTo>
                  <a:pt x="675" y="638"/>
                </a:lnTo>
                <a:lnTo>
                  <a:pt x="675" y="638"/>
                </a:lnTo>
                <a:lnTo>
                  <a:pt x="674" y="640"/>
                </a:lnTo>
                <a:lnTo>
                  <a:pt x="674" y="643"/>
                </a:lnTo>
                <a:lnTo>
                  <a:pt x="674" y="643"/>
                </a:lnTo>
                <a:close/>
                <a:moveTo>
                  <a:pt x="693" y="644"/>
                </a:moveTo>
                <a:lnTo>
                  <a:pt x="693" y="644"/>
                </a:lnTo>
                <a:lnTo>
                  <a:pt x="688" y="642"/>
                </a:lnTo>
                <a:lnTo>
                  <a:pt x="688" y="642"/>
                </a:lnTo>
                <a:lnTo>
                  <a:pt x="694" y="639"/>
                </a:lnTo>
                <a:lnTo>
                  <a:pt x="694" y="639"/>
                </a:lnTo>
                <a:lnTo>
                  <a:pt x="709" y="645"/>
                </a:lnTo>
                <a:lnTo>
                  <a:pt x="709" y="645"/>
                </a:lnTo>
                <a:lnTo>
                  <a:pt x="693" y="644"/>
                </a:lnTo>
                <a:lnTo>
                  <a:pt x="693" y="644"/>
                </a:lnTo>
                <a:close/>
                <a:moveTo>
                  <a:pt x="723" y="628"/>
                </a:moveTo>
                <a:lnTo>
                  <a:pt x="723" y="628"/>
                </a:lnTo>
                <a:lnTo>
                  <a:pt x="817" y="626"/>
                </a:lnTo>
                <a:lnTo>
                  <a:pt x="817" y="626"/>
                </a:lnTo>
                <a:lnTo>
                  <a:pt x="815" y="626"/>
                </a:lnTo>
                <a:lnTo>
                  <a:pt x="815" y="626"/>
                </a:lnTo>
                <a:lnTo>
                  <a:pt x="800" y="627"/>
                </a:lnTo>
                <a:lnTo>
                  <a:pt x="786" y="630"/>
                </a:lnTo>
                <a:lnTo>
                  <a:pt x="786" y="630"/>
                </a:lnTo>
                <a:lnTo>
                  <a:pt x="755" y="630"/>
                </a:lnTo>
                <a:lnTo>
                  <a:pt x="723" y="628"/>
                </a:lnTo>
                <a:lnTo>
                  <a:pt x="723" y="628"/>
                </a:lnTo>
                <a:close/>
                <a:moveTo>
                  <a:pt x="764" y="644"/>
                </a:moveTo>
                <a:lnTo>
                  <a:pt x="764" y="644"/>
                </a:lnTo>
                <a:lnTo>
                  <a:pt x="775" y="642"/>
                </a:lnTo>
                <a:lnTo>
                  <a:pt x="775" y="642"/>
                </a:lnTo>
                <a:lnTo>
                  <a:pt x="784" y="640"/>
                </a:lnTo>
                <a:lnTo>
                  <a:pt x="784" y="640"/>
                </a:lnTo>
                <a:lnTo>
                  <a:pt x="815" y="637"/>
                </a:lnTo>
                <a:lnTo>
                  <a:pt x="831" y="637"/>
                </a:lnTo>
                <a:lnTo>
                  <a:pt x="845" y="638"/>
                </a:lnTo>
                <a:lnTo>
                  <a:pt x="845" y="638"/>
                </a:lnTo>
                <a:lnTo>
                  <a:pt x="805" y="643"/>
                </a:lnTo>
                <a:lnTo>
                  <a:pt x="785" y="644"/>
                </a:lnTo>
                <a:lnTo>
                  <a:pt x="764" y="644"/>
                </a:lnTo>
                <a:lnTo>
                  <a:pt x="764" y="644"/>
                </a:lnTo>
                <a:close/>
                <a:moveTo>
                  <a:pt x="880" y="628"/>
                </a:moveTo>
                <a:lnTo>
                  <a:pt x="880" y="628"/>
                </a:lnTo>
                <a:lnTo>
                  <a:pt x="881" y="626"/>
                </a:lnTo>
                <a:lnTo>
                  <a:pt x="881" y="625"/>
                </a:lnTo>
                <a:lnTo>
                  <a:pt x="881" y="625"/>
                </a:lnTo>
                <a:lnTo>
                  <a:pt x="920" y="625"/>
                </a:lnTo>
                <a:lnTo>
                  <a:pt x="959" y="627"/>
                </a:lnTo>
                <a:lnTo>
                  <a:pt x="959" y="627"/>
                </a:lnTo>
                <a:lnTo>
                  <a:pt x="920" y="628"/>
                </a:lnTo>
                <a:lnTo>
                  <a:pt x="880" y="628"/>
                </a:lnTo>
                <a:lnTo>
                  <a:pt x="880" y="628"/>
                </a:lnTo>
                <a:close/>
                <a:moveTo>
                  <a:pt x="1029" y="633"/>
                </a:moveTo>
                <a:lnTo>
                  <a:pt x="1029" y="633"/>
                </a:lnTo>
                <a:lnTo>
                  <a:pt x="1027" y="632"/>
                </a:lnTo>
                <a:lnTo>
                  <a:pt x="1024" y="631"/>
                </a:lnTo>
                <a:lnTo>
                  <a:pt x="1024" y="631"/>
                </a:lnTo>
                <a:lnTo>
                  <a:pt x="1038" y="630"/>
                </a:lnTo>
                <a:lnTo>
                  <a:pt x="1052" y="630"/>
                </a:lnTo>
                <a:lnTo>
                  <a:pt x="1052" y="630"/>
                </a:lnTo>
                <a:lnTo>
                  <a:pt x="1029" y="633"/>
                </a:lnTo>
                <a:lnTo>
                  <a:pt x="1029" y="633"/>
                </a:lnTo>
                <a:close/>
                <a:moveTo>
                  <a:pt x="1097" y="628"/>
                </a:moveTo>
                <a:lnTo>
                  <a:pt x="1097" y="628"/>
                </a:lnTo>
                <a:lnTo>
                  <a:pt x="1083" y="633"/>
                </a:lnTo>
                <a:lnTo>
                  <a:pt x="1069" y="636"/>
                </a:lnTo>
                <a:lnTo>
                  <a:pt x="1069" y="636"/>
                </a:lnTo>
                <a:lnTo>
                  <a:pt x="1087" y="630"/>
                </a:lnTo>
                <a:lnTo>
                  <a:pt x="1104" y="624"/>
                </a:lnTo>
                <a:lnTo>
                  <a:pt x="1137" y="608"/>
                </a:lnTo>
                <a:lnTo>
                  <a:pt x="1137" y="608"/>
                </a:lnTo>
                <a:lnTo>
                  <a:pt x="1117" y="619"/>
                </a:lnTo>
                <a:lnTo>
                  <a:pt x="1097" y="628"/>
                </a:lnTo>
                <a:lnTo>
                  <a:pt x="1097" y="628"/>
                </a:lnTo>
                <a:close/>
                <a:moveTo>
                  <a:pt x="1064" y="621"/>
                </a:moveTo>
                <a:lnTo>
                  <a:pt x="1064" y="621"/>
                </a:lnTo>
                <a:lnTo>
                  <a:pt x="1071" y="619"/>
                </a:lnTo>
                <a:lnTo>
                  <a:pt x="1071" y="619"/>
                </a:lnTo>
                <a:lnTo>
                  <a:pt x="1071" y="621"/>
                </a:lnTo>
                <a:lnTo>
                  <a:pt x="1071" y="621"/>
                </a:lnTo>
                <a:lnTo>
                  <a:pt x="1064" y="621"/>
                </a:lnTo>
                <a:lnTo>
                  <a:pt x="1064" y="621"/>
                </a:lnTo>
                <a:close/>
                <a:moveTo>
                  <a:pt x="1202" y="548"/>
                </a:moveTo>
                <a:lnTo>
                  <a:pt x="1202" y="548"/>
                </a:lnTo>
                <a:lnTo>
                  <a:pt x="1231" y="528"/>
                </a:lnTo>
                <a:lnTo>
                  <a:pt x="1246" y="519"/>
                </a:lnTo>
                <a:lnTo>
                  <a:pt x="1260" y="510"/>
                </a:lnTo>
                <a:lnTo>
                  <a:pt x="1260" y="510"/>
                </a:lnTo>
                <a:lnTo>
                  <a:pt x="1224" y="533"/>
                </a:lnTo>
                <a:lnTo>
                  <a:pt x="1224" y="533"/>
                </a:lnTo>
                <a:lnTo>
                  <a:pt x="1202" y="548"/>
                </a:lnTo>
                <a:lnTo>
                  <a:pt x="1202" y="548"/>
                </a:lnTo>
                <a:close/>
                <a:moveTo>
                  <a:pt x="1254" y="527"/>
                </a:moveTo>
                <a:lnTo>
                  <a:pt x="1254" y="527"/>
                </a:lnTo>
                <a:lnTo>
                  <a:pt x="1233" y="539"/>
                </a:lnTo>
                <a:lnTo>
                  <a:pt x="1233" y="539"/>
                </a:lnTo>
                <a:lnTo>
                  <a:pt x="1264" y="519"/>
                </a:lnTo>
                <a:lnTo>
                  <a:pt x="1264" y="519"/>
                </a:lnTo>
                <a:lnTo>
                  <a:pt x="1254" y="527"/>
                </a:lnTo>
                <a:lnTo>
                  <a:pt x="1254" y="527"/>
                </a:lnTo>
                <a:close/>
                <a:moveTo>
                  <a:pt x="1290" y="504"/>
                </a:moveTo>
                <a:lnTo>
                  <a:pt x="1290" y="504"/>
                </a:lnTo>
                <a:lnTo>
                  <a:pt x="1278" y="510"/>
                </a:lnTo>
                <a:lnTo>
                  <a:pt x="1278" y="510"/>
                </a:lnTo>
                <a:lnTo>
                  <a:pt x="1294" y="500"/>
                </a:lnTo>
                <a:lnTo>
                  <a:pt x="1294" y="500"/>
                </a:lnTo>
                <a:lnTo>
                  <a:pt x="1290" y="504"/>
                </a:lnTo>
                <a:lnTo>
                  <a:pt x="1290" y="504"/>
                </a:lnTo>
                <a:close/>
                <a:moveTo>
                  <a:pt x="1310" y="495"/>
                </a:moveTo>
                <a:lnTo>
                  <a:pt x="1310" y="495"/>
                </a:lnTo>
                <a:lnTo>
                  <a:pt x="1314" y="487"/>
                </a:lnTo>
                <a:lnTo>
                  <a:pt x="1314" y="487"/>
                </a:lnTo>
                <a:lnTo>
                  <a:pt x="1320" y="484"/>
                </a:lnTo>
                <a:lnTo>
                  <a:pt x="1320" y="484"/>
                </a:lnTo>
                <a:lnTo>
                  <a:pt x="1310" y="495"/>
                </a:lnTo>
                <a:lnTo>
                  <a:pt x="1310" y="495"/>
                </a:lnTo>
                <a:close/>
                <a:moveTo>
                  <a:pt x="1317" y="474"/>
                </a:moveTo>
                <a:lnTo>
                  <a:pt x="1317" y="474"/>
                </a:lnTo>
                <a:lnTo>
                  <a:pt x="1319" y="473"/>
                </a:lnTo>
                <a:lnTo>
                  <a:pt x="1319" y="473"/>
                </a:lnTo>
                <a:lnTo>
                  <a:pt x="1319" y="473"/>
                </a:lnTo>
                <a:lnTo>
                  <a:pt x="1319" y="473"/>
                </a:lnTo>
                <a:lnTo>
                  <a:pt x="1317" y="474"/>
                </a:lnTo>
                <a:lnTo>
                  <a:pt x="1317" y="474"/>
                </a:lnTo>
                <a:close/>
                <a:moveTo>
                  <a:pt x="1094" y="267"/>
                </a:moveTo>
                <a:lnTo>
                  <a:pt x="1094" y="267"/>
                </a:lnTo>
                <a:lnTo>
                  <a:pt x="1112" y="274"/>
                </a:lnTo>
                <a:lnTo>
                  <a:pt x="1131" y="283"/>
                </a:lnTo>
                <a:lnTo>
                  <a:pt x="1150" y="294"/>
                </a:lnTo>
                <a:lnTo>
                  <a:pt x="1168" y="306"/>
                </a:lnTo>
                <a:lnTo>
                  <a:pt x="1184" y="319"/>
                </a:lnTo>
                <a:lnTo>
                  <a:pt x="1200" y="332"/>
                </a:lnTo>
                <a:lnTo>
                  <a:pt x="1216" y="347"/>
                </a:lnTo>
                <a:lnTo>
                  <a:pt x="1230" y="361"/>
                </a:lnTo>
                <a:lnTo>
                  <a:pt x="1230" y="361"/>
                </a:lnTo>
                <a:lnTo>
                  <a:pt x="1241" y="372"/>
                </a:lnTo>
                <a:lnTo>
                  <a:pt x="1253" y="381"/>
                </a:lnTo>
                <a:lnTo>
                  <a:pt x="1280" y="400"/>
                </a:lnTo>
                <a:lnTo>
                  <a:pt x="1305" y="418"/>
                </a:lnTo>
                <a:lnTo>
                  <a:pt x="1317" y="427"/>
                </a:lnTo>
                <a:lnTo>
                  <a:pt x="1329" y="438"/>
                </a:lnTo>
                <a:lnTo>
                  <a:pt x="1329" y="438"/>
                </a:lnTo>
                <a:lnTo>
                  <a:pt x="1322" y="454"/>
                </a:lnTo>
                <a:lnTo>
                  <a:pt x="1318" y="460"/>
                </a:lnTo>
                <a:lnTo>
                  <a:pt x="1311" y="467"/>
                </a:lnTo>
                <a:lnTo>
                  <a:pt x="1311" y="467"/>
                </a:lnTo>
                <a:lnTo>
                  <a:pt x="1292" y="478"/>
                </a:lnTo>
                <a:lnTo>
                  <a:pt x="1281" y="485"/>
                </a:lnTo>
                <a:lnTo>
                  <a:pt x="1278" y="489"/>
                </a:lnTo>
                <a:lnTo>
                  <a:pt x="1277" y="491"/>
                </a:lnTo>
                <a:lnTo>
                  <a:pt x="1277" y="491"/>
                </a:lnTo>
                <a:lnTo>
                  <a:pt x="1260" y="500"/>
                </a:lnTo>
                <a:lnTo>
                  <a:pt x="1243" y="508"/>
                </a:lnTo>
                <a:lnTo>
                  <a:pt x="1228" y="518"/>
                </a:lnTo>
                <a:lnTo>
                  <a:pt x="1213" y="528"/>
                </a:lnTo>
                <a:lnTo>
                  <a:pt x="1183" y="550"/>
                </a:lnTo>
                <a:lnTo>
                  <a:pt x="1153" y="571"/>
                </a:lnTo>
                <a:lnTo>
                  <a:pt x="1153" y="571"/>
                </a:lnTo>
                <a:lnTo>
                  <a:pt x="1135" y="581"/>
                </a:lnTo>
                <a:lnTo>
                  <a:pt x="1117" y="591"/>
                </a:lnTo>
                <a:lnTo>
                  <a:pt x="1098" y="599"/>
                </a:lnTo>
                <a:lnTo>
                  <a:pt x="1080" y="605"/>
                </a:lnTo>
                <a:lnTo>
                  <a:pt x="1060" y="610"/>
                </a:lnTo>
                <a:lnTo>
                  <a:pt x="1040" y="614"/>
                </a:lnTo>
                <a:lnTo>
                  <a:pt x="1020" y="616"/>
                </a:lnTo>
                <a:lnTo>
                  <a:pt x="999" y="618"/>
                </a:lnTo>
                <a:lnTo>
                  <a:pt x="999" y="618"/>
                </a:lnTo>
                <a:lnTo>
                  <a:pt x="959" y="618"/>
                </a:lnTo>
                <a:lnTo>
                  <a:pt x="920" y="616"/>
                </a:lnTo>
                <a:lnTo>
                  <a:pt x="879" y="615"/>
                </a:lnTo>
                <a:lnTo>
                  <a:pt x="839" y="615"/>
                </a:lnTo>
                <a:lnTo>
                  <a:pt x="839" y="615"/>
                </a:lnTo>
                <a:lnTo>
                  <a:pt x="753" y="619"/>
                </a:lnTo>
                <a:lnTo>
                  <a:pt x="711" y="620"/>
                </a:lnTo>
                <a:lnTo>
                  <a:pt x="668" y="620"/>
                </a:lnTo>
                <a:lnTo>
                  <a:pt x="668" y="620"/>
                </a:lnTo>
                <a:lnTo>
                  <a:pt x="655" y="618"/>
                </a:lnTo>
                <a:lnTo>
                  <a:pt x="642" y="616"/>
                </a:lnTo>
                <a:lnTo>
                  <a:pt x="613" y="616"/>
                </a:lnTo>
                <a:lnTo>
                  <a:pt x="583" y="618"/>
                </a:lnTo>
                <a:lnTo>
                  <a:pt x="555" y="618"/>
                </a:lnTo>
                <a:lnTo>
                  <a:pt x="555" y="618"/>
                </a:lnTo>
                <a:lnTo>
                  <a:pt x="487" y="619"/>
                </a:lnTo>
                <a:lnTo>
                  <a:pt x="420" y="621"/>
                </a:lnTo>
                <a:lnTo>
                  <a:pt x="420" y="621"/>
                </a:lnTo>
                <a:lnTo>
                  <a:pt x="406" y="620"/>
                </a:lnTo>
                <a:lnTo>
                  <a:pt x="391" y="620"/>
                </a:lnTo>
                <a:lnTo>
                  <a:pt x="377" y="621"/>
                </a:lnTo>
                <a:lnTo>
                  <a:pt x="362" y="622"/>
                </a:lnTo>
                <a:lnTo>
                  <a:pt x="362" y="622"/>
                </a:lnTo>
                <a:lnTo>
                  <a:pt x="324" y="624"/>
                </a:lnTo>
                <a:lnTo>
                  <a:pt x="284" y="622"/>
                </a:lnTo>
                <a:lnTo>
                  <a:pt x="284" y="622"/>
                </a:lnTo>
                <a:lnTo>
                  <a:pt x="268" y="622"/>
                </a:lnTo>
                <a:lnTo>
                  <a:pt x="252" y="624"/>
                </a:lnTo>
                <a:lnTo>
                  <a:pt x="219" y="628"/>
                </a:lnTo>
                <a:lnTo>
                  <a:pt x="188" y="632"/>
                </a:lnTo>
                <a:lnTo>
                  <a:pt x="171" y="633"/>
                </a:lnTo>
                <a:lnTo>
                  <a:pt x="155" y="634"/>
                </a:lnTo>
                <a:lnTo>
                  <a:pt x="155" y="634"/>
                </a:lnTo>
                <a:lnTo>
                  <a:pt x="141" y="633"/>
                </a:lnTo>
                <a:lnTo>
                  <a:pt x="131" y="630"/>
                </a:lnTo>
                <a:lnTo>
                  <a:pt x="123" y="626"/>
                </a:lnTo>
                <a:lnTo>
                  <a:pt x="118" y="620"/>
                </a:lnTo>
                <a:lnTo>
                  <a:pt x="114" y="613"/>
                </a:lnTo>
                <a:lnTo>
                  <a:pt x="112" y="603"/>
                </a:lnTo>
                <a:lnTo>
                  <a:pt x="111" y="592"/>
                </a:lnTo>
                <a:lnTo>
                  <a:pt x="112" y="580"/>
                </a:lnTo>
                <a:lnTo>
                  <a:pt x="112" y="580"/>
                </a:lnTo>
                <a:lnTo>
                  <a:pt x="113" y="554"/>
                </a:lnTo>
                <a:lnTo>
                  <a:pt x="114" y="527"/>
                </a:lnTo>
                <a:lnTo>
                  <a:pt x="114" y="514"/>
                </a:lnTo>
                <a:lnTo>
                  <a:pt x="113" y="500"/>
                </a:lnTo>
                <a:lnTo>
                  <a:pt x="111" y="486"/>
                </a:lnTo>
                <a:lnTo>
                  <a:pt x="107" y="474"/>
                </a:lnTo>
                <a:lnTo>
                  <a:pt x="107" y="474"/>
                </a:lnTo>
                <a:lnTo>
                  <a:pt x="102" y="460"/>
                </a:lnTo>
                <a:lnTo>
                  <a:pt x="99" y="444"/>
                </a:lnTo>
                <a:lnTo>
                  <a:pt x="91" y="412"/>
                </a:lnTo>
                <a:lnTo>
                  <a:pt x="88" y="378"/>
                </a:lnTo>
                <a:lnTo>
                  <a:pt x="87" y="347"/>
                </a:lnTo>
                <a:lnTo>
                  <a:pt x="87" y="347"/>
                </a:lnTo>
                <a:lnTo>
                  <a:pt x="88" y="333"/>
                </a:lnTo>
                <a:lnTo>
                  <a:pt x="90" y="320"/>
                </a:lnTo>
                <a:lnTo>
                  <a:pt x="93" y="313"/>
                </a:lnTo>
                <a:lnTo>
                  <a:pt x="95" y="307"/>
                </a:lnTo>
                <a:lnTo>
                  <a:pt x="99" y="302"/>
                </a:lnTo>
                <a:lnTo>
                  <a:pt x="105" y="297"/>
                </a:lnTo>
                <a:lnTo>
                  <a:pt x="105" y="297"/>
                </a:lnTo>
                <a:lnTo>
                  <a:pt x="108" y="295"/>
                </a:lnTo>
                <a:lnTo>
                  <a:pt x="114" y="294"/>
                </a:lnTo>
                <a:lnTo>
                  <a:pt x="126" y="290"/>
                </a:lnTo>
                <a:lnTo>
                  <a:pt x="137" y="288"/>
                </a:lnTo>
                <a:lnTo>
                  <a:pt x="142" y="285"/>
                </a:lnTo>
                <a:lnTo>
                  <a:pt x="146" y="283"/>
                </a:lnTo>
                <a:lnTo>
                  <a:pt x="146" y="283"/>
                </a:lnTo>
                <a:lnTo>
                  <a:pt x="164" y="285"/>
                </a:lnTo>
                <a:lnTo>
                  <a:pt x="182" y="288"/>
                </a:lnTo>
                <a:lnTo>
                  <a:pt x="201" y="288"/>
                </a:lnTo>
                <a:lnTo>
                  <a:pt x="219" y="288"/>
                </a:lnTo>
                <a:lnTo>
                  <a:pt x="256" y="285"/>
                </a:lnTo>
                <a:lnTo>
                  <a:pt x="276" y="285"/>
                </a:lnTo>
                <a:lnTo>
                  <a:pt x="294" y="285"/>
                </a:lnTo>
                <a:lnTo>
                  <a:pt x="294" y="285"/>
                </a:lnTo>
                <a:lnTo>
                  <a:pt x="290" y="292"/>
                </a:lnTo>
                <a:lnTo>
                  <a:pt x="286" y="301"/>
                </a:lnTo>
                <a:lnTo>
                  <a:pt x="286" y="301"/>
                </a:lnTo>
                <a:lnTo>
                  <a:pt x="278" y="301"/>
                </a:lnTo>
                <a:lnTo>
                  <a:pt x="266" y="304"/>
                </a:lnTo>
                <a:lnTo>
                  <a:pt x="261" y="307"/>
                </a:lnTo>
                <a:lnTo>
                  <a:pt x="256" y="309"/>
                </a:lnTo>
                <a:lnTo>
                  <a:pt x="253" y="313"/>
                </a:lnTo>
                <a:lnTo>
                  <a:pt x="253" y="314"/>
                </a:lnTo>
                <a:lnTo>
                  <a:pt x="253" y="316"/>
                </a:lnTo>
                <a:lnTo>
                  <a:pt x="253" y="316"/>
                </a:lnTo>
                <a:lnTo>
                  <a:pt x="252" y="321"/>
                </a:lnTo>
                <a:lnTo>
                  <a:pt x="250" y="325"/>
                </a:lnTo>
                <a:lnTo>
                  <a:pt x="250" y="328"/>
                </a:lnTo>
                <a:lnTo>
                  <a:pt x="252" y="332"/>
                </a:lnTo>
                <a:lnTo>
                  <a:pt x="253" y="336"/>
                </a:lnTo>
                <a:lnTo>
                  <a:pt x="255" y="339"/>
                </a:lnTo>
                <a:lnTo>
                  <a:pt x="261" y="344"/>
                </a:lnTo>
                <a:lnTo>
                  <a:pt x="270" y="348"/>
                </a:lnTo>
                <a:lnTo>
                  <a:pt x="278" y="350"/>
                </a:lnTo>
                <a:lnTo>
                  <a:pt x="286" y="351"/>
                </a:lnTo>
                <a:lnTo>
                  <a:pt x="294" y="350"/>
                </a:lnTo>
                <a:lnTo>
                  <a:pt x="294" y="350"/>
                </a:lnTo>
                <a:lnTo>
                  <a:pt x="298" y="349"/>
                </a:lnTo>
                <a:lnTo>
                  <a:pt x="302" y="348"/>
                </a:lnTo>
                <a:lnTo>
                  <a:pt x="306" y="345"/>
                </a:lnTo>
                <a:lnTo>
                  <a:pt x="308" y="342"/>
                </a:lnTo>
                <a:lnTo>
                  <a:pt x="312" y="336"/>
                </a:lnTo>
                <a:lnTo>
                  <a:pt x="314" y="327"/>
                </a:lnTo>
                <a:lnTo>
                  <a:pt x="313" y="320"/>
                </a:lnTo>
                <a:lnTo>
                  <a:pt x="309" y="313"/>
                </a:lnTo>
                <a:lnTo>
                  <a:pt x="304" y="307"/>
                </a:lnTo>
                <a:lnTo>
                  <a:pt x="301" y="304"/>
                </a:lnTo>
                <a:lnTo>
                  <a:pt x="296" y="302"/>
                </a:lnTo>
                <a:lnTo>
                  <a:pt x="296" y="302"/>
                </a:lnTo>
                <a:lnTo>
                  <a:pt x="300" y="294"/>
                </a:lnTo>
                <a:lnTo>
                  <a:pt x="303" y="285"/>
                </a:lnTo>
                <a:lnTo>
                  <a:pt x="303" y="285"/>
                </a:lnTo>
                <a:lnTo>
                  <a:pt x="383" y="286"/>
                </a:lnTo>
                <a:lnTo>
                  <a:pt x="463" y="285"/>
                </a:lnTo>
                <a:lnTo>
                  <a:pt x="622" y="282"/>
                </a:lnTo>
                <a:lnTo>
                  <a:pt x="782" y="278"/>
                </a:lnTo>
                <a:lnTo>
                  <a:pt x="942" y="274"/>
                </a:lnTo>
                <a:lnTo>
                  <a:pt x="942" y="274"/>
                </a:lnTo>
                <a:lnTo>
                  <a:pt x="939" y="284"/>
                </a:lnTo>
                <a:lnTo>
                  <a:pt x="934" y="294"/>
                </a:lnTo>
                <a:lnTo>
                  <a:pt x="934" y="294"/>
                </a:lnTo>
                <a:lnTo>
                  <a:pt x="926" y="291"/>
                </a:lnTo>
                <a:lnTo>
                  <a:pt x="912" y="291"/>
                </a:lnTo>
                <a:lnTo>
                  <a:pt x="905" y="291"/>
                </a:lnTo>
                <a:lnTo>
                  <a:pt x="900" y="292"/>
                </a:lnTo>
                <a:lnTo>
                  <a:pt x="898" y="294"/>
                </a:lnTo>
                <a:lnTo>
                  <a:pt x="898" y="295"/>
                </a:lnTo>
                <a:lnTo>
                  <a:pt x="898" y="296"/>
                </a:lnTo>
                <a:lnTo>
                  <a:pt x="899" y="298"/>
                </a:lnTo>
                <a:lnTo>
                  <a:pt x="899" y="298"/>
                </a:lnTo>
                <a:lnTo>
                  <a:pt x="896" y="303"/>
                </a:lnTo>
                <a:lnTo>
                  <a:pt x="896" y="303"/>
                </a:lnTo>
                <a:lnTo>
                  <a:pt x="894" y="304"/>
                </a:lnTo>
                <a:lnTo>
                  <a:pt x="892" y="306"/>
                </a:lnTo>
                <a:lnTo>
                  <a:pt x="892" y="309"/>
                </a:lnTo>
                <a:lnTo>
                  <a:pt x="892" y="314"/>
                </a:lnTo>
                <a:lnTo>
                  <a:pt x="893" y="318"/>
                </a:lnTo>
                <a:lnTo>
                  <a:pt x="893" y="318"/>
                </a:lnTo>
                <a:lnTo>
                  <a:pt x="896" y="321"/>
                </a:lnTo>
                <a:lnTo>
                  <a:pt x="898" y="325"/>
                </a:lnTo>
                <a:lnTo>
                  <a:pt x="902" y="328"/>
                </a:lnTo>
                <a:lnTo>
                  <a:pt x="906" y="331"/>
                </a:lnTo>
                <a:lnTo>
                  <a:pt x="915" y="335"/>
                </a:lnTo>
                <a:lnTo>
                  <a:pt x="924" y="336"/>
                </a:lnTo>
                <a:lnTo>
                  <a:pt x="924" y="336"/>
                </a:lnTo>
                <a:lnTo>
                  <a:pt x="909" y="339"/>
                </a:lnTo>
                <a:lnTo>
                  <a:pt x="893" y="343"/>
                </a:lnTo>
                <a:lnTo>
                  <a:pt x="877" y="344"/>
                </a:lnTo>
                <a:lnTo>
                  <a:pt x="870" y="344"/>
                </a:lnTo>
                <a:lnTo>
                  <a:pt x="862" y="343"/>
                </a:lnTo>
                <a:lnTo>
                  <a:pt x="862" y="343"/>
                </a:lnTo>
                <a:lnTo>
                  <a:pt x="852" y="339"/>
                </a:lnTo>
                <a:lnTo>
                  <a:pt x="844" y="336"/>
                </a:lnTo>
                <a:lnTo>
                  <a:pt x="835" y="332"/>
                </a:lnTo>
                <a:lnTo>
                  <a:pt x="826" y="330"/>
                </a:lnTo>
                <a:lnTo>
                  <a:pt x="826" y="330"/>
                </a:lnTo>
                <a:lnTo>
                  <a:pt x="821" y="330"/>
                </a:lnTo>
                <a:lnTo>
                  <a:pt x="817" y="331"/>
                </a:lnTo>
                <a:lnTo>
                  <a:pt x="808" y="333"/>
                </a:lnTo>
                <a:lnTo>
                  <a:pt x="799" y="335"/>
                </a:lnTo>
                <a:lnTo>
                  <a:pt x="796" y="335"/>
                </a:lnTo>
                <a:lnTo>
                  <a:pt x="792" y="332"/>
                </a:lnTo>
                <a:lnTo>
                  <a:pt x="792" y="332"/>
                </a:lnTo>
                <a:lnTo>
                  <a:pt x="787" y="328"/>
                </a:lnTo>
                <a:lnTo>
                  <a:pt x="786" y="325"/>
                </a:lnTo>
                <a:lnTo>
                  <a:pt x="787" y="322"/>
                </a:lnTo>
                <a:lnTo>
                  <a:pt x="790" y="320"/>
                </a:lnTo>
                <a:lnTo>
                  <a:pt x="793" y="318"/>
                </a:lnTo>
                <a:lnTo>
                  <a:pt x="797" y="315"/>
                </a:lnTo>
                <a:lnTo>
                  <a:pt x="804" y="314"/>
                </a:lnTo>
                <a:lnTo>
                  <a:pt x="804" y="314"/>
                </a:lnTo>
                <a:lnTo>
                  <a:pt x="812" y="314"/>
                </a:lnTo>
                <a:lnTo>
                  <a:pt x="821" y="315"/>
                </a:lnTo>
                <a:lnTo>
                  <a:pt x="838" y="319"/>
                </a:lnTo>
                <a:lnTo>
                  <a:pt x="846" y="319"/>
                </a:lnTo>
                <a:lnTo>
                  <a:pt x="853" y="319"/>
                </a:lnTo>
                <a:lnTo>
                  <a:pt x="861" y="316"/>
                </a:lnTo>
                <a:lnTo>
                  <a:pt x="867" y="313"/>
                </a:lnTo>
                <a:lnTo>
                  <a:pt x="867" y="313"/>
                </a:lnTo>
                <a:lnTo>
                  <a:pt x="873" y="308"/>
                </a:lnTo>
                <a:lnTo>
                  <a:pt x="881" y="302"/>
                </a:lnTo>
                <a:lnTo>
                  <a:pt x="889" y="296"/>
                </a:lnTo>
                <a:lnTo>
                  <a:pt x="891" y="294"/>
                </a:lnTo>
                <a:lnTo>
                  <a:pt x="891" y="290"/>
                </a:lnTo>
                <a:lnTo>
                  <a:pt x="891" y="290"/>
                </a:lnTo>
                <a:lnTo>
                  <a:pt x="889" y="289"/>
                </a:lnTo>
                <a:lnTo>
                  <a:pt x="888" y="288"/>
                </a:lnTo>
                <a:lnTo>
                  <a:pt x="883" y="288"/>
                </a:lnTo>
                <a:lnTo>
                  <a:pt x="879" y="290"/>
                </a:lnTo>
                <a:lnTo>
                  <a:pt x="873" y="295"/>
                </a:lnTo>
                <a:lnTo>
                  <a:pt x="862" y="304"/>
                </a:lnTo>
                <a:lnTo>
                  <a:pt x="856" y="310"/>
                </a:lnTo>
                <a:lnTo>
                  <a:pt x="856" y="310"/>
                </a:lnTo>
                <a:lnTo>
                  <a:pt x="840" y="307"/>
                </a:lnTo>
                <a:lnTo>
                  <a:pt x="826" y="304"/>
                </a:lnTo>
                <a:lnTo>
                  <a:pt x="809" y="303"/>
                </a:lnTo>
                <a:lnTo>
                  <a:pt x="802" y="304"/>
                </a:lnTo>
                <a:lnTo>
                  <a:pt x="794" y="306"/>
                </a:lnTo>
                <a:lnTo>
                  <a:pt x="794" y="306"/>
                </a:lnTo>
                <a:lnTo>
                  <a:pt x="791" y="307"/>
                </a:lnTo>
                <a:lnTo>
                  <a:pt x="787" y="309"/>
                </a:lnTo>
                <a:lnTo>
                  <a:pt x="782" y="314"/>
                </a:lnTo>
                <a:lnTo>
                  <a:pt x="779" y="320"/>
                </a:lnTo>
                <a:lnTo>
                  <a:pt x="779" y="327"/>
                </a:lnTo>
                <a:lnTo>
                  <a:pt x="781" y="333"/>
                </a:lnTo>
                <a:lnTo>
                  <a:pt x="785" y="339"/>
                </a:lnTo>
                <a:lnTo>
                  <a:pt x="787" y="341"/>
                </a:lnTo>
                <a:lnTo>
                  <a:pt x="791" y="343"/>
                </a:lnTo>
                <a:lnTo>
                  <a:pt x="794" y="343"/>
                </a:lnTo>
                <a:lnTo>
                  <a:pt x="799" y="344"/>
                </a:lnTo>
                <a:lnTo>
                  <a:pt x="799" y="344"/>
                </a:lnTo>
                <a:lnTo>
                  <a:pt x="808" y="343"/>
                </a:lnTo>
                <a:lnTo>
                  <a:pt x="816" y="341"/>
                </a:lnTo>
                <a:lnTo>
                  <a:pt x="824" y="341"/>
                </a:lnTo>
                <a:lnTo>
                  <a:pt x="833" y="341"/>
                </a:lnTo>
                <a:lnTo>
                  <a:pt x="833" y="341"/>
                </a:lnTo>
                <a:lnTo>
                  <a:pt x="840" y="343"/>
                </a:lnTo>
                <a:lnTo>
                  <a:pt x="846" y="347"/>
                </a:lnTo>
                <a:lnTo>
                  <a:pt x="853" y="350"/>
                </a:lnTo>
                <a:lnTo>
                  <a:pt x="859" y="353"/>
                </a:lnTo>
                <a:lnTo>
                  <a:pt x="859" y="353"/>
                </a:lnTo>
                <a:lnTo>
                  <a:pt x="871" y="354"/>
                </a:lnTo>
                <a:lnTo>
                  <a:pt x="882" y="354"/>
                </a:lnTo>
                <a:lnTo>
                  <a:pt x="894" y="353"/>
                </a:lnTo>
                <a:lnTo>
                  <a:pt x="905" y="351"/>
                </a:lnTo>
                <a:lnTo>
                  <a:pt x="927" y="344"/>
                </a:lnTo>
                <a:lnTo>
                  <a:pt x="948" y="338"/>
                </a:lnTo>
                <a:lnTo>
                  <a:pt x="948" y="338"/>
                </a:lnTo>
                <a:lnTo>
                  <a:pt x="959" y="336"/>
                </a:lnTo>
                <a:lnTo>
                  <a:pt x="969" y="335"/>
                </a:lnTo>
                <a:lnTo>
                  <a:pt x="989" y="333"/>
                </a:lnTo>
                <a:lnTo>
                  <a:pt x="1010" y="332"/>
                </a:lnTo>
                <a:lnTo>
                  <a:pt x="1021" y="330"/>
                </a:lnTo>
                <a:lnTo>
                  <a:pt x="1030" y="327"/>
                </a:lnTo>
                <a:lnTo>
                  <a:pt x="1030" y="327"/>
                </a:lnTo>
                <a:lnTo>
                  <a:pt x="1036" y="325"/>
                </a:lnTo>
                <a:lnTo>
                  <a:pt x="1041" y="322"/>
                </a:lnTo>
                <a:lnTo>
                  <a:pt x="1045" y="320"/>
                </a:lnTo>
                <a:lnTo>
                  <a:pt x="1047" y="316"/>
                </a:lnTo>
                <a:lnTo>
                  <a:pt x="1048" y="314"/>
                </a:lnTo>
                <a:lnTo>
                  <a:pt x="1048" y="312"/>
                </a:lnTo>
                <a:lnTo>
                  <a:pt x="1047" y="308"/>
                </a:lnTo>
                <a:lnTo>
                  <a:pt x="1046" y="306"/>
                </a:lnTo>
                <a:lnTo>
                  <a:pt x="1040" y="301"/>
                </a:lnTo>
                <a:lnTo>
                  <a:pt x="1033" y="297"/>
                </a:lnTo>
                <a:lnTo>
                  <a:pt x="1024" y="294"/>
                </a:lnTo>
                <a:lnTo>
                  <a:pt x="1015" y="294"/>
                </a:lnTo>
                <a:lnTo>
                  <a:pt x="1015" y="294"/>
                </a:lnTo>
                <a:lnTo>
                  <a:pt x="1004" y="295"/>
                </a:lnTo>
                <a:lnTo>
                  <a:pt x="988" y="297"/>
                </a:lnTo>
                <a:lnTo>
                  <a:pt x="980" y="300"/>
                </a:lnTo>
                <a:lnTo>
                  <a:pt x="974" y="303"/>
                </a:lnTo>
                <a:lnTo>
                  <a:pt x="969" y="306"/>
                </a:lnTo>
                <a:lnTo>
                  <a:pt x="969" y="308"/>
                </a:lnTo>
                <a:lnTo>
                  <a:pt x="969" y="310"/>
                </a:lnTo>
                <a:lnTo>
                  <a:pt x="969" y="310"/>
                </a:lnTo>
                <a:lnTo>
                  <a:pt x="970" y="310"/>
                </a:lnTo>
                <a:lnTo>
                  <a:pt x="971" y="312"/>
                </a:lnTo>
                <a:lnTo>
                  <a:pt x="979" y="310"/>
                </a:lnTo>
                <a:lnTo>
                  <a:pt x="1000" y="307"/>
                </a:lnTo>
                <a:lnTo>
                  <a:pt x="1011" y="306"/>
                </a:lnTo>
                <a:lnTo>
                  <a:pt x="1023" y="306"/>
                </a:lnTo>
                <a:lnTo>
                  <a:pt x="1033" y="307"/>
                </a:lnTo>
                <a:lnTo>
                  <a:pt x="1036" y="309"/>
                </a:lnTo>
                <a:lnTo>
                  <a:pt x="1040" y="312"/>
                </a:lnTo>
                <a:lnTo>
                  <a:pt x="1040" y="312"/>
                </a:lnTo>
                <a:lnTo>
                  <a:pt x="1035" y="315"/>
                </a:lnTo>
                <a:lnTo>
                  <a:pt x="1030" y="318"/>
                </a:lnTo>
                <a:lnTo>
                  <a:pt x="1020" y="322"/>
                </a:lnTo>
                <a:lnTo>
                  <a:pt x="1007" y="324"/>
                </a:lnTo>
                <a:lnTo>
                  <a:pt x="994" y="325"/>
                </a:lnTo>
                <a:lnTo>
                  <a:pt x="969" y="326"/>
                </a:lnTo>
                <a:lnTo>
                  <a:pt x="957" y="326"/>
                </a:lnTo>
                <a:lnTo>
                  <a:pt x="946" y="328"/>
                </a:lnTo>
                <a:lnTo>
                  <a:pt x="946" y="328"/>
                </a:lnTo>
                <a:lnTo>
                  <a:pt x="948" y="325"/>
                </a:lnTo>
                <a:lnTo>
                  <a:pt x="951" y="321"/>
                </a:lnTo>
                <a:lnTo>
                  <a:pt x="952" y="316"/>
                </a:lnTo>
                <a:lnTo>
                  <a:pt x="952" y="313"/>
                </a:lnTo>
                <a:lnTo>
                  <a:pt x="951" y="308"/>
                </a:lnTo>
                <a:lnTo>
                  <a:pt x="948" y="304"/>
                </a:lnTo>
                <a:lnTo>
                  <a:pt x="946" y="301"/>
                </a:lnTo>
                <a:lnTo>
                  <a:pt x="942" y="297"/>
                </a:lnTo>
                <a:lnTo>
                  <a:pt x="942" y="297"/>
                </a:lnTo>
                <a:lnTo>
                  <a:pt x="948" y="286"/>
                </a:lnTo>
                <a:lnTo>
                  <a:pt x="951" y="280"/>
                </a:lnTo>
                <a:lnTo>
                  <a:pt x="952" y="273"/>
                </a:lnTo>
                <a:lnTo>
                  <a:pt x="952" y="273"/>
                </a:lnTo>
                <a:lnTo>
                  <a:pt x="980" y="274"/>
                </a:lnTo>
                <a:lnTo>
                  <a:pt x="1028" y="274"/>
                </a:lnTo>
                <a:lnTo>
                  <a:pt x="1052" y="274"/>
                </a:lnTo>
                <a:lnTo>
                  <a:pt x="1072" y="273"/>
                </a:lnTo>
                <a:lnTo>
                  <a:pt x="1088" y="271"/>
                </a:lnTo>
                <a:lnTo>
                  <a:pt x="1092" y="269"/>
                </a:lnTo>
                <a:lnTo>
                  <a:pt x="1094" y="267"/>
                </a:lnTo>
                <a:lnTo>
                  <a:pt x="1094" y="267"/>
                </a:lnTo>
                <a:close/>
                <a:moveTo>
                  <a:pt x="265" y="332"/>
                </a:moveTo>
                <a:lnTo>
                  <a:pt x="265" y="332"/>
                </a:lnTo>
                <a:lnTo>
                  <a:pt x="264" y="327"/>
                </a:lnTo>
                <a:lnTo>
                  <a:pt x="262" y="322"/>
                </a:lnTo>
                <a:lnTo>
                  <a:pt x="262" y="322"/>
                </a:lnTo>
                <a:lnTo>
                  <a:pt x="268" y="325"/>
                </a:lnTo>
                <a:lnTo>
                  <a:pt x="277" y="330"/>
                </a:lnTo>
                <a:lnTo>
                  <a:pt x="285" y="335"/>
                </a:lnTo>
                <a:lnTo>
                  <a:pt x="288" y="335"/>
                </a:lnTo>
                <a:lnTo>
                  <a:pt x="290" y="335"/>
                </a:lnTo>
                <a:lnTo>
                  <a:pt x="290" y="335"/>
                </a:lnTo>
                <a:lnTo>
                  <a:pt x="291" y="336"/>
                </a:lnTo>
                <a:lnTo>
                  <a:pt x="291" y="336"/>
                </a:lnTo>
                <a:lnTo>
                  <a:pt x="289" y="338"/>
                </a:lnTo>
                <a:lnTo>
                  <a:pt x="288" y="342"/>
                </a:lnTo>
                <a:lnTo>
                  <a:pt x="288" y="342"/>
                </a:lnTo>
                <a:lnTo>
                  <a:pt x="282" y="342"/>
                </a:lnTo>
                <a:lnTo>
                  <a:pt x="276" y="341"/>
                </a:lnTo>
                <a:lnTo>
                  <a:pt x="271" y="338"/>
                </a:lnTo>
                <a:lnTo>
                  <a:pt x="266" y="336"/>
                </a:lnTo>
                <a:lnTo>
                  <a:pt x="266" y="336"/>
                </a:lnTo>
                <a:lnTo>
                  <a:pt x="265" y="332"/>
                </a:lnTo>
                <a:lnTo>
                  <a:pt x="265" y="332"/>
                </a:lnTo>
                <a:close/>
                <a:moveTo>
                  <a:pt x="284" y="321"/>
                </a:moveTo>
                <a:lnTo>
                  <a:pt x="284" y="321"/>
                </a:lnTo>
                <a:lnTo>
                  <a:pt x="285" y="320"/>
                </a:lnTo>
                <a:lnTo>
                  <a:pt x="285" y="320"/>
                </a:lnTo>
                <a:lnTo>
                  <a:pt x="286" y="322"/>
                </a:lnTo>
                <a:lnTo>
                  <a:pt x="288" y="325"/>
                </a:lnTo>
                <a:lnTo>
                  <a:pt x="288" y="325"/>
                </a:lnTo>
                <a:lnTo>
                  <a:pt x="284" y="321"/>
                </a:lnTo>
                <a:lnTo>
                  <a:pt x="284" y="321"/>
                </a:lnTo>
                <a:close/>
                <a:moveTo>
                  <a:pt x="924" y="316"/>
                </a:moveTo>
                <a:lnTo>
                  <a:pt x="924" y="316"/>
                </a:lnTo>
                <a:lnTo>
                  <a:pt x="932" y="324"/>
                </a:lnTo>
                <a:lnTo>
                  <a:pt x="932" y="324"/>
                </a:lnTo>
                <a:lnTo>
                  <a:pt x="930" y="325"/>
                </a:lnTo>
                <a:lnTo>
                  <a:pt x="930" y="325"/>
                </a:lnTo>
                <a:lnTo>
                  <a:pt x="923" y="326"/>
                </a:lnTo>
                <a:lnTo>
                  <a:pt x="915" y="324"/>
                </a:lnTo>
                <a:lnTo>
                  <a:pt x="908" y="321"/>
                </a:lnTo>
                <a:lnTo>
                  <a:pt x="905" y="318"/>
                </a:lnTo>
                <a:lnTo>
                  <a:pt x="903" y="315"/>
                </a:lnTo>
                <a:lnTo>
                  <a:pt x="903" y="315"/>
                </a:lnTo>
                <a:lnTo>
                  <a:pt x="906" y="313"/>
                </a:lnTo>
                <a:lnTo>
                  <a:pt x="906" y="313"/>
                </a:lnTo>
                <a:lnTo>
                  <a:pt x="911" y="316"/>
                </a:lnTo>
                <a:lnTo>
                  <a:pt x="916" y="319"/>
                </a:lnTo>
                <a:lnTo>
                  <a:pt x="920" y="319"/>
                </a:lnTo>
                <a:lnTo>
                  <a:pt x="924" y="316"/>
                </a:lnTo>
                <a:lnTo>
                  <a:pt x="924" y="316"/>
                </a:lnTo>
                <a:close/>
                <a:moveTo>
                  <a:pt x="910" y="302"/>
                </a:moveTo>
                <a:lnTo>
                  <a:pt x="910" y="302"/>
                </a:lnTo>
                <a:lnTo>
                  <a:pt x="914" y="301"/>
                </a:lnTo>
                <a:lnTo>
                  <a:pt x="914" y="301"/>
                </a:lnTo>
                <a:lnTo>
                  <a:pt x="920" y="303"/>
                </a:lnTo>
                <a:lnTo>
                  <a:pt x="920" y="303"/>
                </a:lnTo>
                <a:lnTo>
                  <a:pt x="915" y="302"/>
                </a:lnTo>
                <a:lnTo>
                  <a:pt x="910" y="302"/>
                </a:lnTo>
                <a:lnTo>
                  <a:pt x="910" y="302"/>
                </a:lnTo>
                <a:close/>
                <a:moveTo>
                  <a:pt x="942" y="265"/>
                </a:moveTo>
                <a:lnTo>
                  <a:pt x="942" y="265"/>
                </a:lnTo>
                <a:lnTo>
                  <a:pt x="909" y="265"/>
                </a:lnTo>
                <a:lnTo>
                  <a:pt x="909" y="265"/>
                </a:lnTo>
                <a:lnTo>
                  <a:pt x="906" y="259"/>
                </a:lnTo>
                <a:lnTo>
                  <a:pt x="905" y="253"/>
                </a:lnTo>
                <a:lnTo>
                  <a:pt x="905" y="247"/>
                </a:lnTo>
                <a:lnTo>
                  <a:pt x="908" y="243"/>
                </a:lnTo>
                <a:lnTo>
                  <a:pt x="908" y="243"/>
                </a:lnTo>
                <a:lnTo>
                  <a:pt x="910" y="247"/>
                </a:lnTo>
                <a:lnTo>
                  <a:pt x="912" y="249"/>
                </a:lnTo>
                <a:lnTo>
                  <a:pt x="916" y="250"/>
                </a:lnTo>
                <a:lnTo>
                  <a:pt x="918" y="251"/>
                </a:lnTo>
                <a:lnTo>
                  <a:pt x="922" y="250"/>
                </a:lnTo>
                <a:lnTo>
                  <a:pt x="926" y="248"/>
                </a:lnTo>
                <a:lnTo>
                  <a:pt x="933" y="242"/>
                </a:lnTo>
                <a:lnTo>
                  <a:pt x="933" y="242"/>
                </a:lnTo>
                <a:lnTo>
                  <a:pt x="936" y="247"/>
                </a:lnTo>
                <a:lnTo>
                  <a:pt x="936" y="247"/>
                </a:lnTo>
                <a:lnTo>
                  <a:pt x="939" y="251"/>
                </a:lnTo>
                <a:lnTo>
                  <a:pt x="941" y="255"/>
                </a:lnTo>
                <a:lnTo>
                  <a:pt x="942" y="265"/>
                </a:lnTo>
                <a:lnTo>
                  <a:pt x="942" y="265"/>
                </a:lnTo>
                <a:close/>
                <a:moveTo>
                  <a:pt x="915" y="236"/>
                </a:moveTo>
                <a:lnTo>
                  <a:pt x="915" y="236"/>
                </a:lnTo>
                <a:lnTo>
                  <a:pt x="920" y="235"/>
                </a:lnTo>
                <a:lnTo>
                  <a:pt x="924" y="236"/>
                </a:lnTo>
                <a:lnTo>
                  <a:pt x="924" y="236"/>
                </a:lnTo>
                <a:lnTo>
                  <a:pt x="917" y="241"/>
                </a:lnTo>
                <a:lnTo>
                  <a:pt x="917" y="241"/>
                </a:lnTo>
                <a:lnTo>
                  <a:pt x="915" y="236"/>
                </a:lnTo>
                <a:lnTo>
                  <a:pt x="915" y="236"/>
                </a:lnTo>
                <a:close/>
                <a:moveTo>
                  <a:pt x="927" y="178"/>
                </a:moveTo>
                <a:lnTo>
                  <a:pt x="927" y="178"/>
                </a:lnTo>
                <a:lnTo>
                  <a:pt x="928" y="177"/>
                </a:lnTo>
                <a:lnTo>
                  <a:pt x="929" y="176"/>
                </a:lnTo>
                <a:lnTo>
                  <a:pt x="929" y="172"/>
                </a:lnTo>
                <a:lnTo>
                  <a:pt x="927" y="166"/>
                </a:lnTo>
                <a:lnTo>
                  <a:pt x="927" y="166"/>
                </a:lnTo>
                <a:lnTo>
                  <a:pt x="927" y="165"/>
                </a:lnTo>
                <a:lnTo>
                  <a:pt x="927" y="165"/>
                </a:lnTo>
                <a:lnTo>
                  <a:pt x="932" y="168"/>
                </a:lnTo>
                <a:lnTo>
                  <a:pt x="938" y="176"/>
                </a:lnTo>
                <a:lnTo>
                  <a:pt x="938" y="176"/>
                </a:lnTo>
                <a:lnTo>
                  <a:pt x="941" y="182"/>
                </a:lnTo>
                <a:lnTo>
                  <a:pt x="944" y="189"/>
                </a:lnTo>
                <a:lnTo>
                  <a:pt x="944" y="196"/>
                </a:lnTo>
                <a:lnTo>
                  <a:pt x="942" y="203"/>
                </a:lnTo>
                <a:lnTo>
                  <a:pt x="940" y="210"/>
                </a:lnTo>
                <a:lnTo>
                  <a:pt x="938" y="216"/>
                </a:lnTo>
                <a:lnTo>
                  <a:pt x="932" y="229"/>
                </a:lnTo>
                <a:lnTo>
                  <a:pt x="932" y="229"/>
                </a:lnTo>
                <a:lnTo>
                  <a:pt x="927" y="226"/>
                </a:lnTo>
                <a:lnTo>
                  <a:pt x="922" y="225"/>
                </a:lnTo>
                <a:lnTo>
                  <a:pt x="917" y="225"/>
                </a:lnTo>
                <a:lnTo>
                  <a:pt x="914" y="226"/>
                </a:lnTo>
                <a:lnTo>
                  <a:pt x="914" y="226"/>
                </a:lnTo>
                <a:lnTo>
                  <a:pt x="912" y="213"/>
                </a:lnTo>
                <a:lnTo>
                  <a:pt x="912" y="198"/>
                </a:lnTo>
                <a:lnTo>
                  <a:pt x="914" y="184"/>
                </a:lnTo>
                <a:lnTo>
                  <a:pt x="917" y="173"/>
                </a:lnTo>
                <a:lnTo>
                  <a:pt x="917" y="173"/>
                </a:lnTo>
                <a:lnTo>
                  <a:pt x="917" y="176"/>
                </a:lnTo>
                <a:lnTo>
                  <a:pt x="918" y="179"/>
                </a:lnTo>
                <a:lnTo>
                  <a:pt x="922" y="184"/>
                </a:lnTo>
                <a:lnTo>
                  <a:pt x="923" y="184"/>
                </a:lnTo>
                <a:lnTo>
                  <a:pt x="926" y="184"/>
                </a:lnTo>
                <a:lnTo>
                  <a:pt x="927" y="182"/>
                </a:lnTo>
                <a:lnTo>
                  <a:pt x="927" y="178"/>
                </a:lnTo>
                <a:lnTo>
                  <a:pt x="927" y="178"/>
                </a:lnTo>
                <a:close/>
                <a:moveTo>
                  <a:pt x="915" y="115"/>
                </a:moveTo>
                <a:lnTo>
                  <a:pt x="915" y="115"/>
                </a:lnTo>
                <a:lnTo>
                  <a:pt x="920" y="117"/>
                </a:lnTo>
                <a:lnTo>
                  <a:pt x="920" y="117"/>
                </a:lnTo>
                <a:lnTo>
                  <a:pt x="917" y="118"/>
                </a:lnTo>
                <a:lnTo>
                  <a:pt x="917" y="118"/>
                </a:lnTo>
                <a:lnTo>
                  <a:pt x="915" y="118"/>
                </a:lnTo>
                <a:lnTo>
                  <a:pt x="915" y="118"/>
                </a:lnTo>
                <a:lnTo>
                  <a:pt x="915" y="115"/>
                </a:lnTo>
                <a:lnTo>
                  <a:pt x="915" y="115"/>
                </a:lnTo>
                <a:close/>
                <a:moveTo>
                  <a:pt x="904" y="20"/>
                </a:moveTo>
                <a:lnTo>
                  <a:pt x="904" y="20"/>
                </a:lnTo>
                <a:lnTo>
                  <a:pt x="906" y="21"/>
                </a:lnTo>
                <a:lnTo>
                  <a:pt x="906" y="21"/>
                </a:lnTo>
                <a:lnTo>
                  <a:pt x="905" y="24"/>
                </a:lnTo>
                <a:lnTo>
                  <a:pt x="905" y="24"/>
                </a:lnTo>
                <a:lnTo>
                  <a:pt x="904" y="24"/>
                </a:lnTo>
                <a:lnTo>
                  <a:pt x="904" y="24"/>
                </a:lnTo>
                <a:lnTo>
                  <a:pt x="904" y="20"/>
                </a:lnTo>
                <a:lnTo>
                  <a:pt x="904" y="20"/>
                </a:lnTo>
                <a:close/>
                <a:moveTo>
                  <a:pt x="904" y="44"/>
                </a:moveTo>
                <a:lnTo>
                  <a:pt x="904" y="44"/>
                </a:lnTo>
                <a:lnTo>
                  <a:pt x="904" y="50"/>
                </a:lnTo>
                <a:lnTo>
                  <a:pt x="904" y="50"/>
                </a:lnTo>
                <a:lnTo>
                  <a:pt x="903" y="44"/>
                </a:lnTo>
                <a:lnTo>
                  <a:pt x="903" y="44"/>
                </a:lnTo>
                <a:lnTo>
                  <a:pt x="904" y="44"/>
                </a:lnTo>
                <a:lnTo>
                  <a:pt x="904" y="44"/>
                </a:lnTo>
                <a:close/>
                <a:moveTo>
                  <a:pt x="902" y="79"/>
                </a:moveTo>
                <a:lnTo>
                  <a:pt x="902" y="79"/>
                </a:lnTo>
                <a:lnTo>
                  <a:pt x="902" y="85"/>
                </a:lnTo>
                <a:lnTo>
                  <a:pt x="903" y="88"/>
                </a:lnTo>
                <a:lnTo>
                  <a:pt x="906" y="89"/>
                </a:lnTo>
                <a:lnTo>
                  <a:pt x="906" y="89"/>
                </a:lnTo>
                <a:lnTo>
                  <a:pt x="909" y="88"/>
                </a:lnTo>
                <a:lnTo>
                  <a:pt x="911" y="85"/>
                </a:lnTo>
                <a:lnTo>
                  <a:pt x="911" y="82"/>
                </a:lnTo>
                <a:lnTo>
                  <a:pt x="912" y="77"/>
                </a:lnTo>
                <a:lnTo>
                  <a:pt x="912" y="62"/>
                </a:lnTo>
                <a:lnTo>
                  <a:pt x="912" y="62"/>
                </a:lnTo>
                <a:lnTo>
                  <a:pt x="918" y="66"/>
                </a:lnTo>
                <a:lnTo>
                  <a:pt x="923" y="71"/>
                </a:lnTo>
                <a:lnTo>
                  <a:pt x="928" y="77"/>
                </a:lnTo>
                <a:lnTo>
                  <a:pt x="930" y="84"/>
                </a:lnTo>
                <a:lnTo>
                  <a:pt x="930" y="84"/>
                </a:lnTo>
                <a:lnTo>
                  <a:pt x="930" y="91"/>
                </a:lnTo>
                <a:lnTo>
                  <a:pt x="930" y="98"/>
                </a:lnTo>
                <a:lnTo>
                  <a:pt x="929" y="103"/>
                </a:lnTo>
                <a:lnTo>
                  <a:pt x="927" y="108"/>
                </a:lnTo>
                <a:lnTo>
                  <a:pt x="927" y="108"/>
                </a:lnTo>
                <a:lnTo>
                  <a:pt x="923" y="106"/>
                </a:lnTo>
                <a:lnTo>
                  <a:pt x="923" y="106"/>
                </a:lnTo>
                <a:lnTo>
                  <a:pt x="922" y="102"/>
                </a:lnTo>
                <a:lnTo>
                  <a:pt x="920" y="101"/>
                </a:lnTo>
                <a:lnTo>
                  <a:pt x="917" y="102"/>
                </a:lnTo>
                <a:lnTo>
                  <a:pt x="915" y="103"/>
                </a:lnTo>
                <a:lnTo>
                  <a:pt x="915" y="103"/>
                </a:lnTo>
                <a:lnTo>
                  <a:pt x="911" y="100"/>
                </a:lnTo>
                <a:lnTo>
                  <a:pt x="909" y="98"/>
                </a:lnTo>
                <a:lnTo>
                  <a:pt x="908" y="101"/>
                </a:lnTo>
                <a:lnTo>
                  <a:pt x="906" y="104"/>
                </a:lnTo>
                <a:lnTo>
                  <a:pt x="906" y="114"/>
                </a:lnTo>
                <a:lnTo>
                  <a:pt x="906" y="120"/>
                </a:lnTo>
                <a:lnTo>
                  <a:pt x="906" y="120"/>
                </a:lnTo>
                <a:lnTo>
                  <a:pt x="904" y="120"/>
                </a:lnTo>
                <a:lnTo>
                  <a:pt x="902" y="118"/>
                </a:lnTo>
                <a:lnTo>
                  <a:pt x="902" y="118"/>
                </a:lnTo>
                <a:lnTo>
                  <a:pt x="900" y="115"/>
                </a:lnTo>
                <a:lnTo>
                  <a:pt x="898" y="110"/>
                </a:lnTo>
                <a:lnTo>
                  <a:pt x="894" y="103"/>
                </a:lnTo>
                <a:lnTo>
                  <a:pt x="894" y="103"/>
                </a:lnTo>
                <a:lnTo>
                  <a:pt x="894" y="97"/>
                </a:lnTo>
                <a:lnTo>
                  <a:pt x="893" y="94"/>
                </a:lnTo>
                <a:lnTo>
                  <a:pt x="892" y="92"/>
                </a:lnTo>
                <a:lnTo>
                  <a:pt x="891" y="91"/>
                </a:lnTo>
                <a:lnTo>
                  <a:pt x="891" y="91"/>
                </a:lnTo>
                <a:lnTo>
                  <a:pt x="889" y="84"/>
                </a:lnTo>
                <a:lnTo>
                  <a:pt x="889" y="77"/>
                </a:lnTo>
                <a:lnTo>
                  <a:pt x="889" y="73"/>
                </a:lnTo>
                <a:lnTo>
                  <a:pt x="891" y="70"/>
                </a:lnTo>
                <a:lnTo>
                  <a:pt x="893" y="67"/>
                </a:lnTo>
                <a:lnTo>
                  <a:pt x="897" y="65"/>
                </a:lnTo>
                <a:lnTo>
                  <a:pt x="897" y="65"/>
                </a:lnTo>
                <a:lnTo>
                  <a:pt x="898" y="72"/>
                </a:lnTo>
                <a:lnTo>
                  <a:pt x="902" y="79"/>
                </a:lnTo>
                <a:lnTo>
                  <a:pt x="902" y="79"/>
                </a:lnTo>
                <a:close/>
                <a:moveTo>
                  <a:pt x="791" y="35"/>
                </a:moveTo>
                <a:lnTo>
                  <a:pt x="791" y="35"/>
                </a:lnTo>
                <a:lnTo>
                  <a:pt x="787" y="35"/>
                </a:lnTo>
                <a:lnTo>
                  <a:pt x="787" y="35"/>
                </a:lnTo>
                <a:lnTo>
                  <a:pt x="787" y="35"/>
                </a:lnTo>
                <a:lnTo>
                  <a:pt x="787" y="35"/>
                </a:lnTo>
                <a:lnTo>
                  <a:pt x="791" y="35"/>
                </a:lnTo>
                <a:lnTo>
                  <a:pt x="791" y="35"/>
                </a:lnTo>
                <a:close/>
                <a:moveTo>
                  <a:pt x="691" y="32"/>
                </a:moveTo>
                <a:lnTo>
                  <a:pt x="691" y="32"/>
                </a:lnTo>
                <a:lnTo>
                  <a:pt x="713" y="33"/>
                </a:lnTo>
                <a:lnTo>
                  <a:pt x="713" y="33"/>
                </a:lnTo>
                <a:lnTo>
                  <a:pt x="691" y="32"/>
                </a:lnTo>
                <a:lnTo>
                  <a:pt x="691" y="32"/>
                </a:lnTo>
                <a:lnTo>
                  <a:pt x="691" y="32"/>
                </a:lnTo>
                <a:lnTo>
                  <a:pt x="691" y="32"/>
                </a:lnTo>
                <a:close/>
                <a:moveTo>
                  <a:pt x="285" y="53"/>
                </a:moveTo>
                <a:lnTo>
                  <a:pt x="285" y="53"/>
                </a:lnTo>
                <a:lnTo>
                  <a:pt x="360" y="49"/>
                </a:lnTo>
                <a:lnTo>
                  <a:pt x="434" y="45"/>
                </a:lnTo>
                <a:lnTo>
                  <a:pt x="509" y="43"/>
                </a:lnTo>
                <a:lnTo>
                  <a:pt x="584" y="41"/>
                </a:lnTo>
                <a:lnTo>
                  <a:pt x="584" y="41"/>
                </a:lnTo>
                <a:lnTo>
                  <a:pt x="661" y="42"/>
                </a:lnTo>
                <a:lnTo>
                  <a:pt x="738" y="44"/>
                </a:lnTo>
                <a:lnTo>
                  <a:pt x="816" y="45"/>
                </a:lnTo>
                <a:lnTo>
                  <a:pt x="855" y="45"/>
                </a:lnTo>
                <a:lnTo>
                  <a:pt x="893" y="44"/>
                </a:lnTo>
                <a:lnTo>
                  <a:pt x="893" y="44"/>
                </a:lnTo>
                <a:lnTo>
                  <a:pt x="894" y="55"/>
                </a:lnTo>
                <a:lnTo>
                  <a:pt x="894" y="55"/>
                </a:lnTo>
                <a:lnTo>
                  <a:pt x="887" y="59"/>
                </a:lnTo>
                <a:lnTo>
                  <a:pt x="883" y="65"/>
                </a:lnTo>
                <a:lnTo>
                  <a:pt x="881" y="71"/>
                </a:lnTo>
                <a:lnTo>
                  <a:pt x="880" y="78"/>
                </a:lnTo>
                <a:lnTo>
                  <a:pt x="880" y="85"/>
                </a:lnTo>
                <a:lnTo>
                  <a:pt x="881" y="92"/>
                </a:lnTo>
                <a:lnTo>
                  <a:pt x="886" y="107"/>
                </a:lnTo>
                <a:lnTo>
                  <a:pt x="886" y="107"/>
                </a:lnTo>
                <a:lnTo>
                  <a:pt x="888" y="115"/>
                </a:lnTo>
                <a:lnTo>
                  <a:pt x="892" y="123"/>
                </a:lnTo>
                <a:lnTo>
                  <a:pt x="896" y="126"/>
                </a:lnTo>
                <a:lnTo>
                  <a:pt x="899" y="129"/>
                </a:lnTo>
                <a:lnTo>
                  <a:pt x="903" y="130"/>
                </a:lnTo>
                <a:lnTo>
                  <a:pt x="908" y="130"/>
                </a:lnTo>
                <a:lnTo>
                  <a:pt x="908" y="130"/>
                </a:lnTo>
                <a:lnTo>
                  <a:pt x="911" y="145"/>
                </a:lnTo>
                <a:lnTo>
                  <a:pt x="915" y="159"/>
                </a:lnTo>
                <a:lnTo>
                  <a:pt x="915" y="159"/>
                </a:lnTo>
                <a:lnTo>
                  <a:pt x="912" y="162"/>
                </a:lnTo>
                <a:lnTo>
                  <a:pt x="910" y="166"/>
                </a:lnTo>
                <a:lnTo>
                  <a:pt x="906" y="176"/>
                </a:lnTo>
                <a:lnTo>
                  <a:pt x="904" y="188"/>
                </a:lnTo>
                <a:lnTo>
                  <a:pt x="903" y="198"/>
                </a:lnTo>
                <a:lnTo>
                  <a:pt x="903" y="198"/>
                </a:lnTo>
                <a:lnTo>
                  <a:pt x="900" y="202"/>
                </a:lnTo>
                <a:lnTo>
                  <a:pt x="900" y="206"/>
                </a:lnTo>
                <a:lnTo>
                  <a:pt x="899" y="215"/>
                </a:lnTo>
                <a:lnTo>
                  <a:pt x="902" y="225"/>
                </a:lnTo>
                <a:lnTo>
                  <a:pt x="903" y="232"/>
                </a:lnTo>
                <a:lnTo>
                  <a:pt x="903" y="232"/>
                </a:lnTo>
                <a:lnTo>
                  <a:pt x="898" y="238"/>
                </a:lnTo>
                <a:lnTo>
                  <a:pt x="897" y="245"/>
                </a:lnTo>
                <a:lnTo>
                  <a:pt x="896" y="255"/>
                </a:lnTo>
                <a:lnTo>
                  <a:pt x="898" y="265"/>
                </a:lnTo>
                <a:lnTo>
                  <a:pt x="898" y="265"/>
                </a:lnTo>
                <a:lnTo>
                  <a:pt x="750" y="268"/>
                </a:lnTo>
                <a:lnTo>
                  <a:pt x="602" y="272"/>
                </a:lnTo>
                <a:lnTo>
                  <a:pt x="454" y="275"/>
                </a:lnTo>
                <a:lnTo>
                  <a:pt x="379" y="277"/>
                </a:lnTo>
                <a:lnTo>
                  <a:pt x="306" y="275"/>
                </a:lnTo>
                <a:lnTo>
                  <a:pt x="306" y="275"/>
                </a:lnTo>
                <a:lnTo>
                  <a:pt x="306" y="265"/>
                </a:lnTo>
                <a:lnTo>
                  <a:pt x="306" y="260"/>
                </a:lnTo>
                <a:lnTo>
                  <a:pt x="303" y="255"/>
                </a:lnTo>
                <a:lnTo>
                  <a:pt x="303" y="255"/>
                </a:lnTo>
                <a:lnTo>
                  <a:pt x="301" y="250"/>
                </a:lnTo>
                <a:lnTo>
                  <a:pt x="298" y="245"/>
                </a:lnTo>
                <a:lnTo>
                  <a:pt x="295" y="242"/>
                </a:lnTo>
                <a:lnTo>
                  <a:pt x="290" y="239"/>
                </a:lnTo>
                <a:lnTo>
                  <a:pt x="290" y="239"/>
                </a:lnTo>
                <a:lnTo>
                  <a:pt x="294" y="231"/>
                </a:lnTo>
                <a:lnTo>
                  <a:pt x="295" y="221"/>
                </a:lnTo>
                <a:lnTo>
                  <a:pt x="296" y="210"/>
                </a:lnTo>
                <a:lnTo>
                  <a:pt x="296" y="200"/>
                </a:lnTo>
                <a:lnTo>
                  <a:pt x="295" y="189"/>
                </a:lnTo>
                <a:lnTo>
                  <a:pt x="292" y="179"/>
                </a:lnTo>
                <a:lnTo>
                  <a:pt x="289" y="170"/>
                </a:lnTo>
                <a:lnTo>
                  <a:pt x="283" y="162"/>
                </a:lnTo>
                <a:lnTo>
                  <a:pt x="283" y="162"/>
                </a:lnTo>
                <a:lnTo>
                  <a:pt x="284" y="151"/>
                </a:lnTo>
                <a:lnTo>
                  <a:pt x="284" y="142"/>
                </a:lnTo>
                <a:lnTo>
                  <a:pt x="284" y="142"/>
                </a:lnTo>
                <a:lnTo>
                  <a:pt x="288" y="138"/>
                </a:lnTo>
                <a:lnTo>
                  <a:pt x="290" y="135"/>
                </a:lnTo>
                <a:lnTo>
                  <a:pt x="295" y="125"/>
                </a:lnTo>
                <a:lnTo>
                  <a:pt x="296" y="114"/>
                </a:lnTo>
                <a:lnTo>
                  <a:pt x="296" y="103"/>
                </a:lnTo>
                <a:lnTo>
                  <a:pt x="295" y="92"/>
                </a:lnTo>
                <a:lnTo>
                  <a:pt x="292" y="82"/>
                </a:lnTo>
                <a:lnTo>
                  <a:pt x="288" y="72"/>
                </a:lnTo>
                <a:lnTo>
                  <a:pt x="283" y="64"/>
                </a:lnTo>
                <a:lnTo>
                  <a:pt x="283" y="64"/>
                </a:lnTo>
                <a:lnTo>
                  <a:pt x="285" y="53"/>
                </a:lnTo>
                <a:lnTo>
                  <a:pt x="285" y="53"/>
                </a:lnTo>
                <a:close/>
                <a:moveTo>
                  <a:pt x="272" y="24"/>
                </a:moveTo>
                <a:lnTo>
                  <a:pt x="272" y="24"/>
                </a:lnTo>
                <a:lnTo>
                  <a:pt x="273" y="27"/>
                </a:lnTo>
                <a:lnTo>
                  <a:pt x="273" y="27"/>
                </a:lnTo>
                <a:lnTo>
                  <a:pt x="271" y="27"/>
                </a:lnTo>
                <a:lnTo>
                  <a:pt x="271" y="27"/>
                </a:lnTo>
                <a:lnTo>
                  <a:pt x="272" y="24"/>
                </a:lnTo>
                <a:lnTo>
                  <a:pt x="272" y="24"/>
                </a:lnTo>
                <a:close/>
                <a:moveTo>
                  <a:pt x="270" y="43"/>
                </a:moveTo>
                <a:lnTo>
                  <a:pt x="270" y="43"/>
                </a:lnTo>
                <a:lnTo>
                  <a:pt x="273" y="42"/>
                </a:lnTo>
                <a:lnTo>
                  <a:pt x="273" y="42"/>
                </a:lnTo>
                <a:lnTo>
                  <a:pt x="277" y="43"/>
                </a:lnTo>
                <a:lnTo>
                  <a:pt x="277" y="43"/>
                </a:lnTo>
                <a:lnTo>
                  <a:pt x="277" y="44"/>
                </a:lnTo>
                <a:lnTo>
                  <a:pt x="277" y="44"/>
                </a:lnTo>
                <a:lnTo>
                  <a:pt x="270" y="44"/>
                </a:lnTo>
                <a:lnTo>
                  <a:pt x="270" y="44"/>
                </a:lnTo>
                <a:lnTo>
                  <a:pt x="270" y="43"/>
                </a:lnTo>
                <a:lnTo>
                  <a:pt x="270" y="43"/>
                </a:lnTo>
                <a:close/>
                <a:moveTo>
                  <a:pt x="271" y="54"/>
                </a:moveTo>
                <a:lnTo>
                  <a:pt x="271" y="54"/>
                </a:lnTo>
                <a:lnTo>
                  <a:pt x="271" y="54"/>
                </a:lnTo>
                <a:lnTo>
                  <a:pt x="271" y="54"/>
                </a:lnTo>
                <a:lnTo>
                  <a:pt x="276" y="54"/>
                </a:lnTo>
                <a:lnTo>
                  <a:pt x="276" y="54"/>
                </a:lnTo>
                <a:lnTo>
                  <a:pt x="274" y="56"/>
                </a:lnTo>
                <a:lnTo>
                  <a:pt x="274" y="56"/>
                </a:lnTo>
                <a:lnTo>
                  <a:pt x="271" y="54"/>
                </a:lnTo>
                <a:lnTo>
                  <a:pt x="271" y="54"/>
                </a:lnTo>
                <a:close/>
                <a:moveTo>
                  <a:pt x="272" y="66"/>
                </a:moveTo>
                <a:lnTo>
                  <a:pt x="272" y="66"/>
                </a:lnTo>
                <a:lnTo>
                  <a:pt x="271" y="68"/>
                </a:lnTo>
                <a:lnTo>
                  <a:pt x="271" y="68"/>
                </a:lnTo>
                <a:lnTo>
                  <a:pt x="271" y="66"/>
                </a:lnTo>
                <a:lnTo>
                  <a:pt x="271" y="66"/>
                </a:lnTo>
                <a:lnTo>
                  <a:pt x="272" y="66"/>
                </a:lnTo>
                <a:lnTo>
                  <a:pt x="272" y="66"/>
                </a:lnTo>
                <a:close/>
                <a:moveTo>
                  <a:pt x="279" y="76"/>
                </a:moveTo>
                <a:lnTo>
                  <a:pt x="279" y="76"/>
                </a:lnTo>
                <a:lnTo>
                  <a:pt x="284" y="88"/>
                </a:lnTo>
                <a:lnTo>
                  <a:pt x="286" y="102"/>
                </a:lnTo>
                <a:lnTo>
                  <a:pt x="286" y="109"/>
                </a:lnTo>
                <a:lnTo>
                  <a:pt x="286" y="117"/>
                </a:lnTo>
                <a:lnTo>
                  <a:pt x="284" y="123"/>
                </a:lnTo>
                <a:lnTo>
                  <a:pt x="282" y="129"/>
                </a:lnTo>
                <a:lnTo>
                  <a:pt x="282" y="129"/>
                </a:lnTo>
                <a:lnTo>
                  <a:pt x="279" y="124"/>
                </a:lnTo>
                <a:lnTo>
                  <a:pt x="276" y="120"/>
                </a:lnTo>
                <a:lnTo>
                  <a:pt x="273" y="119"/>
                </a:lnTo>
                <a:lnTo>
                  <a:pt x="270" y="119"/>
                </a:lnTo>
                <a:lnTo>
                  <a:pt x="267" y="120"/>
                </a:lnTo>
                <a:lnTo>
                  <a:pt x="266" y="121"/>
                </a:lnTo>
                <a:lnTo>
                  <a:pt x="267" y="124"/>
                </a:lnTo>
                <a:lnTo>
                  <a:pt x="270" y="127"/>
                </a:lnTo>
                <a:lnTo>
                  <a:pt x="270" y="127"/>
                </a:lnTo>
                <a:lnTo>
                  <a:pt x="267" y="129"/>
                </a:lnTo>
                <a:lnTo>
                  <a:pt x="266" y="131"/>
                </a:lnTo>
                <a:lnTo>
                  <a:pt x="265" y="133"/>
                </a:lnTo>
                <a:lnTo>
                  <a:pt x="266" y="136"/>
                </a:lnTo>
                <a:lnTo>
                  <a:pt x="266" y="136"/>
                </a:lnTo>
                <a:lnTo>
                  <a:pt x="262" y="133"/>
                </a:lnTo>
                <a:lnTo>
                  <a:pt x="259" y="130"/>
                </a:lnTo>
                <a:lnTo>
                  <a:pt x="256" y="125"/>
                </a:lnTo>
                <a:lnTo>
                  <a:pt x="254" y="119"/>
                </a:lnTo>
                <a:lnTo>
                  <a:pt x="254" y="119"/>
                </a:lnTo>
                <a:lnTo>
                  <a:pt x="255" y="115"/>
                </a:lnTo>
                <a:lnTo>
                  <a:pt x="255" y="112"/>
                </a:lnTo>
                <a:lnTo>
                  <a:pt x="254" y="109"/>
                </a:lnTo>
                <a:lnTo>
                  <a:pt x="252" y="106"/>
                </a:lnTo>
                <a:lnTo>
                  <a:pt x="252" y="106"/>
                </a:lnTo>
                <a:lnTo>
                  <a:pt x="250" y="97"/>
                </a:lnTo>
                <a:lnTo>
                  <a:pt x="250" y="92"/>
                </a:lnTo>
                <a:lnTo>
                  <a:pt x="248" y="90"/>
                </a:lnTo>
                <a:lnTo>
                  <a:pt x="248" y="90"/>
                </a:lnTo>
                <a:lnTo>
                  <a:pt x="248" y="82"/>
                </a:lnTo>
                <a:lnTo>
                  <a:pt x="250" y="74"/>
                </a:lnTo>
                <a:lnTo>
                  <a:pt x="253" y="71"/>
                </a:lnTo>
                <a:lnTo>
                  <a:pt x="255" y="67"/>
                </a:lnTo>
                <a:lnTo>
                  <a:pt x="258" y="65"/>
                </a:lnTo>
                <a:lnTo>
                  <a:pt x="261" y="64"/>
                </a:lnTo>
                <a:lnTo>
                  <a:pt x="261" y="64"/>
                </a:lnTo>
                <a:lnTo>
                  <a:pt x="262" y="76"/>
                </a:lnTo>
                <a:lnTo>
                  <a:pt x="264" y="80"/>
                </a:lnTo>
                <a:lnTo>
                  <a:pt x="266" y="85"/>
                </a:lnTo>
                <a:lnTo>
                  <a:pt x="268" y="86"/>
                </a:lnTo>
                <a:lnTo>
                  <a:pt x="271" y="86"/>
                </a:lnTo>
                <a:lnTo>
                  <a:pt x="274" y="83"/>
                </a:lnTo>
                <a:lnTo>
                  <a:pt x="279" y="76"/>
                </a:lnTo>
                <a:lnTo>
                  <a:pt x="279" y="76"/>
                </a:lnTo>
                <a:close/>
                <a:moveTo>
                  <a:pt x="254" y="37"/>
                </a:moveTo>
                <a:lnTo>
                  <a:pt x="254" y="37"/>
                </a:lnTo>
                <a:lnTo>
                  <a:pt x="241" y="38"/>
                </a:lnTo>
                <a:lnTo>
                  <a:pt x="226" y="38"/>
                </a:lnTo>
                <a:lnTo>
                  <a:pt x="226" y="38"/>
                </a:lnTo>
                <a:lnTo>
                  <a:pt x="254" y="37"/>
                </a:lnTo>
                <a:lnTo>
                  <a:pt x="254" y="37"/>
                </a:lnTo>
                <a:close/>
                <a:moveTo>
                  <a:pt x="67" y="31"/>
                </a:moveTo>
                <a:lnTo>
                  <a:pt x="67" y="31"/>
                </a:lnTo>
                <a:lnTo>
                  <a:pt x="49" y="33"/>
                </a:lnTo>
                <a:lnTo>
                  <a:pt x="41" y="33"/>
                </a:lnTo>
                <a:lnTo>
                  <a:pt x="32" y="35"/>
                </a:lnTo>
                <a:lnTo>
                  <a:pt x="32" y="35"/>
                </a:lnTo>
                <a:lnTo>
                  <a:pt x="41" y="32"/>
                </a:lnTo>
                <a:lnTo>
                  <a:pt x="49" y="31"/>
                </a:lnTo>
                <a:lnTo>
                  <a:pt x="67" y="31"/>
                </a:lnTo>
                <a:lnTo>
                  <a:pt x="67" y="31"/>
                </a:lnTo>
                <a:close/>
                <a:moveTo>
                  <a:pt x="16" y="41"/>
                </a:moveTo>
                <a:lnTo>
                  <a:pt x="16" y="41"/>
                </a:lnTo>
                <a:lnTo>
                  <a:pt x="18" y="43"/>
                </a:lnTo>
                <a:lnTo>
                  <a:pt x="18" y="43"/>
                </a:lnTo>
                <a:lnTo>
                  <a:pt x="14" y="43"/>
                </a:lnTo>
                <a:lnTo>
                  <a:pt x="14" y="43"/>
                </a:lnTo>
                <a:lnTo>
                  <a:pt x="16" y="41"/>
                </a:lnTo>
                <a:lnTo>
                  <a:pt x="16" y="41"/>
                </a:lnTo>
                <a:close/>
              </a:path>
            </a:pathLst>
          </a:custGeom>
          <a:solidFill>
            <a:schemeClr val="accent1"/>
          </a:solidFill>
          <a:ln>
            <a:noFill/>
          </a:ln>
        </p:spPr>
        <p:txBody>
          <a:bodyPr vert="horz" wrap="square" lIns="91440" tIns="45720" rIns="91440" bIns="45720" numCol="1" anchor="t" anchorCtr="0" compatLnSpc="1"/>
          <a:lstStyle/>
          <a:p>
            <a:endParaRPr lang="zh-CN" altLang="en-US" dirty="0">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25187223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750" fill="hold"/>
                                        <p:tgtEl>
                                          <p:spTgt spid="8"/>
                                        </p:tgtEl>
                                        <p:attrNameLst>
                                          <p:attrName>ppt_x</p:attrName>
                                        </p:attrNameLst>
                                      </p:cBhvr>
                                      <p:tavLst>
                                        <p:tav tm="0">
                                          <p:val>
                                            <p:strVal val="0-#ppt_w/2"/>
                                          </p:val>
                                        </p:tav>
                                        <p:tav tm="100000">
                                          <p:val>
                                            <p:strVal val="#ppt_x"/>
                                          </p:val>
                                        </p:tav>
                                      </p:tavLst>
                                    </p:anim>
                                    <p:anim calcmode="lin" valueType="num">
                                      <p:cBhvr additive="base">
                                        <p:cTn id="8" dur="750" fill="hold"/>
                                        <p:tgtEl>
                                          <p:spTgt spid="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标题和内容">
    <p:spTree>
      <p:nvGrpSpPr>
        <p:cNvPr id="1" name=""/>
        <p:cNvGrpSpPr/>
        <p:nvPr/>
      </p:nvGrpSpPr>
      <p:grpSpPr>
        <a:xfrm>
          <a:off x="0" y="0"/>
          <a:ext cx="0" cy="0"/>
          <a:chOff x="0" y="0"/>
          <a:chExt cx="0" cy="0"/>
        </a:xfrm>
      </p:grpSpPr>
      <p:pic>
        <p:nvPicPr>
          <p:cNvPr id="7" name="图片 6">
            <a:extLst>
              <a:ext uri="{FF2B5EF4-FFF2-40B4-BE49-F238E27FC236}">
                <a16:creationId xmlns:a16="http://schemas.microsoft.com/office/drawing/2014/main" xmlns="" id="{49C70A79-6E42-4FBF-85EE-25806F9DE83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4833770"/>
            <a:ext cx="12192000" cy="2024230"/>
          </a:xfrm>
          <a:prstGeom prst="rect">
            <a:avLst/>
          </a:prstGeom>
        </p:spPr>
      </p:pic>
      <p:pic>
        <p:nvPicPr>
          <p:cNvPr id="2" name="圖片 1"/>
          <p:cNvPicPr>
            <a:picLocks noChangeAspect="1"/>
          </p:cNvPicPr>
          <p:nvPr userDrawn="1"/>
        </p:nvPicPr>
        <p:blipFill>
          <a:blip r:embed="rId3"/>
          <a:stretch>
            <a:fillRect/>
          </a:stretch>
        </p:blipFill>
        <p:spPr>
          <a:xfrm>
            <a:off x="8955795" y="3266457"/>
            <a:ext cx="792549" cy="475529"/>
          </a:xfrm>
          <a:prstGeom prst="rect">
            <a:avLst/>
          </a:prstGeom>
        </p:spPr>
      </p:pic>
      <p:grpSp>
        <p:nvGrpSpPr>
          <p:cNvPr id="4" name="Group 4">
            <a:extLst>
              <a:ext uri="{FF2B5EF4-FFF2-40B4-BE49-F238E27FC236}">
                <a16:creationId xmlns:a16="http://schemas.microsoft.com/office/drawing/2014/main" xmlns="" id="{E220914B-EAD4-44D8-B7E7-16EBC713CF32}"/>
              </a:ext>
            </a:extLst>
          </p:cNvPr>
          <p:cNvGrpSpPr>
            <a:grpSpLocks noChangeAspect="1"/>
          </p:cNvGrpSpPr>
          <p:nvPr userDrawn="1"/>
        </p:nvGrpSpPr>
        <p:grpSpPr bwMode="auto">
          <a:xfrm>
            <a:off x="1842426" y="1320800"/>
            <a:ext cx="1565672" cy="2362200"/>
            <a:chOff x="1558" y="1280"/>
            <a:chExt cx="1315" cy="1810"/>
          </a:xfrm>
          <a:solidFill>
            <a:schemeClr val="accent1"/>
          </a:solidFill>
        </p:grpSpPr>
        <p:sp>
          <p:nvSpPr>
            <p:cNvPr id="5" name="Freeform 5">
              <a:extLst>
                <a:ext uri="{FF2B5EF4-FFF2-40B4-BE49-F238E27FC236}">
                  <a16:creationId xmlns:a16="http://schemas.microsoft.com/office/drawing/2014/main" xmlns="" id="{0A493B61-CBEE-4373-A2FB-209592249D62}"/>
                </a:ext>
              </a:extLst>
            </p:cNvPr>
            <p:cNvSpPr>
              <a:spLocks/>
            </p:cNvSpPr>
            <p:nvPr/>
          </p:nvSpPr>
          <p:spPr bwMode="auto">
            <a:xfrm>
              <a:off x="1838" y="1280"/>
              <a:ext cx="1035" cy="922"/>
            </a:xfrm>
            <a:custGeom>
              <a:avLst/>
              <a:gdLst>
                <a:gd name="T0" fmla="*/ 9 w 244"/>
                <a:gd name="T1" fmla="*/ 127 h 218"/>
                <a:gd name="T2" fmla="*/ 53 w 244"/>
                <a:gd name="T3" fmla="*/ 203 h 218"/>
                <a:gd name="T4" fmla="*/ 141 w 244"/>
                <a:gd name="T5" fmla="*/ 212 h 218"/>
                <a:gd name="T6" fmla="*/ 209 w 244"/>
                <a:gd name="T7" fmla="*/ 84 h 218"/>
                <a:gd name="T8" fmla="*/ 45 w 244"/>
                <a:gd name="T9" fmla="*/ 42 h 218"/>
                <a:gd name="T10" fmla="*/ 2 w 244"/>
                <a:gd name="T11" fmla="*/ 115 h 218"/>
                <a:gd name="T12" fmla="*/ 44 w 244"/>
                <a:gd name="T13" fmla="*/ 188 h 218"/>
                <a:gd name="T14" fmla="*/ 48 w 244"/>
                <a:gd name="T15" fmla="*/ 181 h 218"/>
                <a:gd name="T16" fmla="*/ 9 w 244"/>
                <a:gd name="T17" fmla="*/ 129 h 218"/>
                <a:gd name="T18" fmla="*/ 53 w 244"/>
                <a:gd name="T19" fmla="*/ 44 h 218"/>
                <a:gd name="T20" fmla="*/ 196 w 244"/>
                <a:gd name="T21" fmla="*/ 80 h 218"/>
                <a:gd name="T22" fmla="*/ 210 w 244"/>
                <a:gd name="T23" fmla="*/ 155 h 218"/>
                <a:gd name="T24" fmla="*/ 141 w 244"/>
                <a:gd name="T25" fmla="*/ 205 h 218"/>
                <a:gd name="T26" fmla="*/ 63 w 244"/>
                <a:gd name="T27" fmla="*/ 199 h 218"/>
                <a:gd name="T28" fmla="*/ 16 w 244"/>
                <a:gd name="T29" fmla="*/ 125 h 218"/>
                <a:gd name="T30" fmla="*/ 9 w 244"/>
                <a:gd name="T31" fmla="*/ 127 h 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44" h="218">
                  <a:moveTo>
                    <a:pt x="9" y="127"/>
                  </a:moveTo>
                  <a:cubicBezTo>
                    <a:pt x="6" y="163"/>
                    <a:pt x="21" y="188"/>
                    <a:pt x="53" y="203"/>
                  </a:cubicBezTo>
                  <a:cubicBezTo>
                    <a:pt x="80" y="216"/>
                    <a:pt x="112" y="218"/>
                    <a:pt x="141" y="212"/>
                  </a:cubicBezTo>
                  <a:cubicBezTo>
                    <a:pt x="201" y="200"/>
                    <a:pt x="244" y="141"/>
                    <a:pt x="209" y="84"/>
                  </a:cubicBezTo>
                  <a:cubicBezTo>
                    <a:pt x="177" y="33"/>
                    <a:pt x="97" y="0"/>
                    <a:pt x="45" y="42"/>
                  </a:cubicBezTo>
                  <a:cubicBezTo>
                    <a:pt x="24" y="59"/>
                    <a:pt x="2" y="86"/>
                    <a:pt x="2" y="115"/>
                  </a:cubicBezTo>
                  <a:cubicBezTo>
                    <a:pt x="1" y="147"/>
                    <a:pt x="21" y="168"/>
                    <a:pt x="44" y="188"/>
                  </a:cubicBezTo>
                  <a:cubicBezTo>
                    <a:pt x="47" y="190"/>
                    <a:pt x="51" y="184"/>
                    <a:pt x="48" y="181"/>
                  </a:cubicBezTo>
                  <a:cubicBezTo>
                    <a:pt x="32" y="166"/>
                    <a:pt x="16" y="151"/>
                    <a:pt x="9" y="129"/>
                  </a:cubicBezTo>
                  <a:cubicBezTo>
                    <a:pt x="0" y="96"/>
                    <a:pt x="28" y="62"/>
                    <a:pt x="53" y="44"/>
                  </a:cubicBezTo>
                  <a:cubicBezTo>
                    <a:pt x="100" y="10"/>
                    <a:pt x="163" y="41"/>
                    <a:pt x="196" y="80"/>
                  </a:cubicBezTo>
                  <a:cubicBezTo>
                    <a:pt x="215" y="101"/>
                    <a:pt x="221" y="129"/>
                    <a:pt x="210" y="155"/>
                  </a:cubicBezTo>
                  <a:cubicBezTo>
                    <a:pt x="199" y="183"/>
                    <a:pt x="168" y="198"/>
                    <a:pt x="141" y="205"/>
                  </a:cubicBezTo>
                  <a:cubicBezTo>
                    <a:pt x="115" y="211"/>
                    <a:pt x="88" y="207"/>
                    <a:pt x="63" y="199"/>
                  </a:cubicBezTo>
                  <a:cubicBezTo>
                    <a:pt x="30" y="187"/>
                    <a:pt x="13" y="160"/>
                    <a:pt x="16" y="125"/>
                  </a:cubicBezTo>
                  <a:cubicBezTo>
                    <a:pt x="16" y="120"/>
                    <a:pt x="9" y="124"/>
                    <a:pt x="9" y="12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dirty="0">
                <a:latin typeface="微软雅黑" panose="020B0503020204020204" pitchFamily="34" charset="-122"/>
                <a:ea typeface="微软雅黑" panose="020B0503020204020204" pitchFamily="34" charset="-122"/>
              </a:endParaRPr>
            </a:p>
          </p:txBody>
        </p:sp>
        <p:sp>
          <p:nvSpPr>
            <p:cNvPr id="6" name="Freeform 6">
              <a:extLst>
                <a:ext uri="{FF2B5EF4-FFF2-40B4-BE49-F238E27FC236}">
                  <a16:creationId xmlns:a16="http://schemas.microsoft.com/office/drawing/2014/main" xmlns="" id="{3B22D548-17FC-4B4F-B342-CC310700F639}"/>
                </a:ext>
              </a:extLst>
            </p:cNvPr>
            <p:cNvSpPr>
              <a:spLocks/>
            </p:cNvSpPr>
            <p:nvPr/>
          </p:nvSpPr>
          <p:spPr bwMode="auto">
            <a:xfrm>
              <a:off x="1775" y="2126"/>
              <a:ext cx="670" cy="537"/>
            </a:xfrm>
            <a:custGeom>
              <a:avLst/>
              <a:gdLst>
                <a:gd name="T0" fmla="*/ 64 w 158"/>
                <a:gd name="T1" fmla="*/ 3 h 127"/>
                <a:gd name="T2" fmla="*/ 32 w 158"/>
                <a:gd name="T3" fmla="*/ 38 h 127"/>
                <a:gd name="T4" fmla="*/ 7 w 158"/>
                <a:gd name="T5" fmla="*/ 76 h 127"/>
                <a:gd name="T6" fmla="*/ 60 w 158"/>
                <a:gd name="T7" fmla="*/ 115 h 127"/>
                <a:gd name="T8" fmla="*/ 139 w 158"/>
                <a:gd name="T9" fmla="*/ 103 h 127"/>
                <a:gd name="T10" fmla="*/ 153 w 158"/>
                <a:gd name="T11" fmla="*/ 5 h 127"/>
                <a:gd name="T12" fmla="*/ 146 w 158"/>
                <a:gd name="T13" fmla="*/ 8 h 127"/>
                <a:gd name="T14" fmla="*/ 142 w 158"/>
                <a:gd name="T15" fmla="*/ 76 h 127"/>
                <a:gd name="T16" fmla="*/ 100 w 158"/>
                <a:gd name="T17" fmla="*/ 111 h 127"/>
                <a:gd name="T18" fmla="*/ 75 w 158"/>
                <a:gd name="T19" fmla="*/ 109 h 127"/>
                <a:gd name="T20" fmla="*/ 15 w 158"/>
                <a:gd name="T21" fmla="*/ 84 h 127"/>
                <a:gd name="T22" fmla="*/ 37 w 158"/>
                <a:gd name="T23" fmla="*/ 41 h 127"/>
                <a:gd name="T24" fmla="*/ 66 w 158"/>
                <a:gd name="T25" fmla="*/ 10 h 127"/>
                <a:gd name="T26" fmla="*/ 64 w 158"/>
                <a:gd name="T27" fmla="*/ 3 h 1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58" h="127">
                  <a:moveTo>
                    <a:pt x="64" y="3"/>
                  </a:moveTo>
                  <a:cubicBezTo>
                    <a:pt x="51" y="12"/>
                    <a:pt x="42" y="26"/>
                    <a:pt x="32" y="38"/>
                  </a:cubicBezTo>
                  <a:cubicBezTo>
                    <a:pt x="22" y="50"/>
                    <a:pt x="12" y="61"/>
                    <a:pt x="7" y="76"/>
                  </a:cubicBezTo>
                  <a:cubicBezTo>
                    <a:pt x="0" y="104"/>
                    <a:pt x="42" y="113"/>
                    <a:pt x="60" y="115"/>
                  </a:cubicBezTo>
                  <a:cubicBezTo>
                    <a:pt x="86" y="118"/>
                    <a:pt x="121" y="127"/>
                    <a:pt x="139" y="103"/>
                  </a:cubicBezTo>
                  <a:cubicBezTo>
                    <a:pt x="158" y="77"/>
                    <a:pt x="151" y="35"/>
                    <a:pt x="153" y="5"/>
                  </a:cubicBezTo>
                  <a:cubicBezTo>
                    <a:pt x="153" y="0"/>
                    <a:pt x="146" y="4"/>
                    <a:pt x="146" y="8"/>
                  </a:cubicBezTo>
                  <a:cubicBezTo>
                    <a:pt x="145" y="30"/>
                    <a:pt x="147" y="54"/>
                    <a:pt x="142" y="76"/>
                  </a:cubicBezTo>
                  <a:cubicBezTo>
                    <a:pt x="138" y="97"/>
                    <a:pt x="125" y="113"/>
                    <a:pt x="100" y="111"/>
                  </a:cubicBezTo>
                  <a:cubicBezTo>
                    <a:pt x="92" y="110"/>
                    <a:pt x="83" y="110"/>
                    <a:pt x="75" y="109"/>
                  </a:cubicBezTo>
                  <a:cubicBezTo>
                    <a:pt x="54" y="108"/>
                    <a:pt x="24" y="106"/>
                    <a:pt x="15" y="84"/>
                  </a:cubicBezTo>
                  <a:cubicBezTo>
                    <a:pt x="9" y="70"/>
                    <a:pt x="29" y="51"/>
                    <a:pt x="37" y="41"/>
                  </a:cubicBezTo>
                  <a:cubicBezTo>
                    <a:pt x="46" y="30"/>
                    <a:pt x="54" y="18"/>
                    <a:pt x="66" y="10"/>
                  </a:cubicBezTo>
                  <a:cubicBezTo>
                    <a:pt x="70" y="7"/>
                    <a:pt x="69" y="0"/>
                    <a:pt x="64" y="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dirty="0">
                <a:latin typeface="微软雅黑" panose="020B0503020204020204" pitchFamily="34" charset="-122"/>
                <a:ea typeface="微软雅黑" panose="020B0503020204020204" pitchFamily="34" charset="-122"/>
              </a:endParaRPr>
            </a:p>
          </p:txBody>
        </p:sp>
        <p:sp>
          <p:nvSpPr>
            <p:cNvPr id="8" name="Freeform 7">
              <a:extLst>
                <a:ext uri="{FF2B5EF4-FFF2-40B4-BE49-F238E27FC236}">
                  <a16:creationId xmlns:a16="http://schemas.microsoft.com/office/drawing/2014/main" xmlns="" id="{7E3639C4-8F5B-46A4-8162-7D9D2FFB4F4A}"/>
                </a:ext>
              </a:extLst>
            </p:cNvPr>
            <p:cNvSpPr>
              <a:spLocks/>
            </p:cNvSpPr>
            <p:nvPr/>
          </p:nvSpPr>
          <p:spPr bwMode="auto">
            <a:xfrm>
              <a:off x="1787" y="2562"/>
              <a:ext cx="365" cy="528"/>
            </a:xfrm>
            <a:custGeom>
              <a:avLst/>
              <a:gdLst>
                <a:gd name="T0" fmla="*/ 35 w 86"/>
                <a:gd name="T1" fmla="*/ 8 h 125"/>
                <a:gd name="T2" fmla="*/ 35 w 86"/>
                <a:gd name="T3" fmla="*/ 5 h 125"/>
                <a:gd name="T4" fmla="*/ 28 w 86"/>
                <a:gd name="T5" fmla="*/ 8 h 125"/>
                <a:gd name="T6" fmla="*/ 52 w 86"/>
                <a:gd name="T7" fmla="*/ 54 h 125"/>
                <a:gd name="T8" fmla="*/ 67 w 86"/>
                <a:gd name="T9" fmla="*/ 80 h 125"/>
                <a:gd name="T10" fmla="*/ 46 w 86"/>
                <a:gd name="T11" fmla="*/ 88 h 125"/>
                <a:gd name="T12" fmla="*/ 10 w 86"/>
                <a:gd name="T13" fmla="*/ 111 h 125"/>
                <a:gd name="T14" fmla="*/ 68 w 86"/>
                <a:gd name="T15" fmla="*/ 110 h 125"/>
                <a:gd name="T16" fmla="*/ 86 w 86"/>
                <a:gd name="T17" fmla="*/ 95 h 125"/>
                <a:gd name="T18" fmla="*/ 60 w 86"/>
                <a:gd name="T19" fmla="*/ 84 h 125"/>
                <a:gd name="T20" fmla="*/ 59 w 86"/>
                <a:gd name="T21" fmla="*/ 91 h 125"/>
                <a:gd name="T22" fmla="*/ 63 w 86"/>
                <a:gd name="T23" fmla="*/ 91 h 125"/>
                <a:gd name="T24" fmla="*/ 68 w 86"/>
                <a:gd name="T25" fmla="*/ 103 h 125"/>
                <a:gd name="T26" fmla="*/ 52 w 86"/>
                <a:gd name="T27" fmla="*/ 107 h 125"/>
                <a:gd name="T28" fmla="*/ 28 w 86"/>
                <a:gd name="T29" fmla="*/ 109 h 125"/>
                <a:gd name="T30" fmla="*/ 21 w 86"/>
                <a:gd name="T31" fmla="*/ 98 h 125"/>
                <a:gd name="T32" fmla="*/ 37 w 86"/>
                <a:gd name="T33" fmla="*/ 95 h 125"/>
                <a:gd name="T34" fmla="*/ 70 w 86"/>
                <a:gd name="T35" fmla="*/ 95 h 125"/>
                <a:gd name="T36" fmla="*/ 73 w 86"/>
                <a:gd name="T37" fmla="*/ 74 h 125"/>
                <a:gd name="T38" fmla="*/ 35 w 86"/>
                <a:gd name="T39" fmla="*/ 4 h 125"/>
                <a:gd name="T40" fmla="*/ 28 w 86"/>
                <a:gd name="T41" fmla="*/ 7 h 125"/>
                <a:gd name="T42" fmla="*/ 28 w 86"/>
                <a:gd name="T43" fmla="*/ 10 h 125"/>
                <a:gd name="T44" fmla="*/ 35 w 86"/>
                <a:gd name="T45" fmla="*/ 8 h 1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86" h="125">
                  <a:moveTo>
                    <a:pt x="35" y="8"/>
                  </a:moveTo>
                  <a:cubicBezTo>
                    <a:pt x="35" y="7"/>
                    <a:pt x="35" y="6"/>
                    <a:pt x="35" y="5"/>
                  </a:cubicBezTo>
                  <a:cubicBezTo>
                    <a:pt x="33" y="6"/>
                    <a:pt x="31" y="7"/>
                    <a:pt x="28" y="8"/>
                  </a:cubicBezTo>
                  <a:cubicBezTo>
                    <a:pt x="32" y="23"/>
                    <a:pt x="44" y="40"/>
                    <a:pt x="52" y="54"/>
                  </a:cubicBezTo>
                  <a:cubicBezTo>
                    <a:pt x="57" y="62"/>
                    <a:pt x="61" y="72"/>
                    <a:pt x="67" y="80"/>
                  </a:cubicBezTo>
                  <a:cubicBezTo>
                    <a:pt x="77" y="92"/>
                    <a:pt x="51" y="88"/>
                    <a:pt x="46" y="88"/>
                  </a:cubicBezTo>
                  <a:cubicBezTo>
                    <a:pt x="34" y="88"/>
                    <a:pt x="0" y="91"/>
                    <a:pt x="10" y="111"/>
                  </a:cubicBezTo>
                  <a:cubicBezTo>
                    <a:pt x="17" y="125"/>
                    <a:pt x="57" y="113"/>
                    <a:pt x="68" y="110"/>
                  </a:cubicBezTo>
                  <a:cubicBezTo>
                    <a:pt x="74" y="109"/>
                    <a:pt x="86" y="102"/>
                    <a:pt x="86" y="95"/>
                  </a:cubicBezTo>
                  <a:cubicBezTo>
                    <a:pt x="85" y="83"/>
                    <a:pt x="69" y="84"/>
                    <a:pt x="60" y="84"/>
                  </a:cubicBezTo>
                  <a:cubicBezTo>
                    <a:pt x="57" y="84"/>
                    <a:pt x="54" y="91"/>
                    <a:pt x="59" y="91"/>
                  </a:cubicBezTo>
                  <a:cubicBezTo>
                    <a:pt x="60" y="91"/>
                    <a:pt x="62" y="91"/>
                    <a:pt x="63" y="91"/>
                  </a:cubicBezTo>
                  <a:cubicBezTo>
                    <a:pt x="74" y="89"/>
                    <a:pt x="75" y="93"/>
                    <a:pt x="68" y="103"/>
                  </a:cubicBezTo>
                  <a:cubicBezTo>
                    <a:pt x="63" y="105"/>
                    <a:pt x="57" y="106"/>
                    <a:pt x="52" y="107"/>
                  </a:cubicBezTo>
                  <a:cubicBezTo>
                    <a:pt x="44" y="108"/>
                    <a:pt x="36" y="109"/>
                    <a:pt x="28" y="109"/>
                  </a:cubicBezTo>
                  <a:cubicBezTo>
                    <a:pt x="26" y="109"/>
                    <a:pt x="4" y="105"/>
                    <a:pt x="21" y="98"/>
                  </a:cubicBezTo>
                  <a:cubicBezTo>
                    <a:pt x="26" y="96"/>
                    <a:pt x="32" y="96"/>
                    <a:pt x="37" y="95"/>
                  </a:cubicBezTo>
                  <a:cubicBezTo>
                    <a:pt x="48" y="94"/>
                    <a:pt x="59" y="96"/>
                    <a:pt x="70" y="95"/>
                  </a:cubicBezTo>
                  <a:cubicBezTo>
                    <a:pt x="82" y="94"/>
                    <a:pt x="76" y="80"/>
                    <a:pt x="73" y="74"/>
                  </a:cubicBezTo>
                  <a:cubicBezTo>
                    <a:pt x="60" y="54"/>
                    <a:pt x="40" y="28"/>
                    <a:pt x="35" y="4"/>
                  </a:cubicBezTo>
                  <a:cubicBezTo>
                    <a:pt x="34" y="0"/>
                    <a:pt x="28" y="4"/>
                    <a:pt x="28" y="7"/>
                  </a:cubicBezTo>
                  <a:cubicBezTo>
                    <a:pt x="28" y="8"/>
                    <a:pt x="28" y="9"/>
                    <a:pt x="28" y="10"/>
                  </a:cubicBezTo>
                  <a:cubicBezTo>
                    <a:pt x="28" y="15"/>
                    <a:pt x="35" y="11"/>
                    <a:pt x="35" y="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dirty="0">
                <a:latin typeface="微软雅黑" panose="020B0503020204020204" pitchFamily="34" charset="-122"/>
                <a:ea typeface="微软雅黑" panose="020B0503020204020204" pitchFamily="34" charset="-122"/>
              </a:endParaRPr>
            </a:p>
          </p:txBody>
        </p:sp>
        <p:sp>
          <p:nvSpPr>
            <p:cNvPr id="9" name="Freeform 8">
              <a:extLst>
                <a:ext uri="{FF2B5EF4-FFF2-40B4-BE49-F238E27FC236}">
                  <a16:creationId xmlns:a16="http://schemas.microsoft.com/office/drawing/2014/main" xmlns="" id="{872756FB-CB07-4C24-812D-6D9379776695}"/>
                </a:ext>
              </a:extLst>
            </p:cNvPr>
            <p:cNvSpPr>
              <a:spLocks/>
            </p:cNvSpPr>
            <p:nvPr/>
          </p:nvSpPr>
          <p:spPr bwMode="auto">
            <a:xfrm>
              <a:off x="2228" y="2591"/>
              <a:ext cx="276" cy="474"/>
            </a:xfrm>
            <a:custGeom>
              <a:avLst/>
              <a:gdLst>
                <a:gd name="T0" fmla="*/ 2 w 65"/>
                <a:gd name="T1" fmla="*/ 8 h 112"/>
                <a:gd name="T2" fmla="*/ 26 w 65"/>
                <a:gd name="T3" fmla="*/ 44 h 112"/>
                <a:gd name="T4" fmla="*/ 50 w 65"/>
                <a:gd name="T5" fmla="*/ 85 h 112"/>
                <a:gd name="T6" fmla="*/ 55 w 65"/>
                <a:gd name="T7" fmla="*/ 79 h 112"/>
                <a:gd name="T8" fmla="*/ 12 w 65"/>
                <a:gd name="T9" fmla="*/ 85 h 112"/>
                <a:gd name="T10" fmla="*/ 18 w 65"/>
                <a:gd name="T11" fmla="*/ 103 h 112"/>
                <a:gd name="T12" fmla="*/ 64 w 65"/>
                <a:gd name="T13" fmla="*/ 79 h 112"/>
                <a:gd name="T14" fmla="*/ 58 w 65"/>
                <a:gd name="T15" fmla="*/ 79 h 112"/>
                <a:gd name="T16" fmla="*/ 32 w 65"/>
                <a:gd name="T17" fmla="*/ 98 h 112"/>
                <a:gd name="T18" fmla="*/ 25 w 65"/>
                <a:gd name="T19" fmla="*/ 97 h 112"/>
                <a:gd name="T20" fmla="*/ 27 w 65"/>
                <a:gd name="T21" fmla="*/ 86 h 112"/>
                <a:gd name="T22" fmla="*/ 51 w 65"/>
                <a:gd name="T23" fmla="*/ 87 h 112"/>
                <a:gd name="T24" fmla="*/ 56 w 65"/>
                <a:gd name="T25" fmla="*/ 81 h 112"/>
                <a:gd name="T26" fmla="*/ 38 w 65"/>
                <a:gd name="T27" fmla="*/ 49 h 112"/>
                <a:gd name="T28" fmla="*/ 8 w 65"/>
                <a:gd name="T29" fmla="*/ 3 h 112"/>
                <a:gd name="T30" fmla="*/ 2 w 65"/>
                <a:gd name="T31" fmla="*/ 8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5" h="112">
                  <a:moveTo>
                    <a:pt x="2" y="8"/>
                  </a:moveTo>
                  <a:cubicBezTo>
                    <a:pt x="10" y="20"/>
                    <a:pt x="18" y="32"/>
                    <a:pt x="26" y="44"/>
                  </a:cubicBezTo>
                  <a:cubicBezTo>
                    <a:pt x="34" y="56"/>
                    <a:pt x="46" y="71"/>
                    <a:pt x="50" y="85"/>
                  </a:cubicBezTo>
                  <a:cubicBezTo>
                    <a:pt x="51" y="83"/>
                    <a:pt x="53" y="81"/>
                    <a:pt x="55" y="79"/>
                  </a:cubicBezTo>
                  <a:cubicBezTo>
                    <a:pt x="40" y="78"/>
                    <a:pt x="23" y="75"/>
                    <a:pt x="12" y="85"/>
                  </a:cubicBezTo>
                  <a:cubicBezTo>
                    <a:pt x="5" y="92"/>
                    <a:pt x="12" y="100"/>
                    <a:pt x="18" y="103"/>
                  </a:cubicBezTo>
                  <a:cubicBezTo>
                    <a:pt x="36" y="112"/>
                    <a:pt x="61" y="99"/>
                    <a:pt x="64" y="79"/>
                  </a:cubicBezTo>
                  <a:cubicBezTo>
                    <a:pt x="65" y="74"/>
                    <a:pt x="58" y="75"/>
                    <a:pt x="58" y="79"/>
                  </a:cubicBezTo>
                  <a:cubicBezTo>
                    <a:pt x="56" y="93"/>
                    <a:pt x="44" y="98"/>
                    <a:pt x="32" y="98"/>
                  </a:cubicBezTo>
                  <a:cubicBezTo>
                    <a:pt x="29" y="98"/>
                    <a:pt x="27" y="97"/>
                    <a:pt x="25" y="97"/>
                  </a:cubicBezTo>
                  <a:cubicBezTo>
                    <a:pt x="16" y="95"/>
                    <a:pt x="17" y="92"/>
                    <a:pt x="27" y="86"/>
                  </a:cubicBezTo>
                  <a:cubicBezTo>
                    <a:pt x="34" y="84"/>
                    <a:pt x="44" y="86"/>
                    <a:pt x="51" y="87"/>
                  </a:cubicBezTo>
                  <a:cubicBezTo>
                    <a:pt x="54" y="87"/>
                    <a:pt x="57" y="84"/>
                    <a:pt x="56" y="81"/>
                  </a:cubicBezTo>
                  <a:cubicBezTo>
                    <a:pt x="53" y="70"/>
                    <a:pt x="44" y="59"/>
                    <a:pt x="38" y="49"/>
                  </a:cubicBezTo>
                  <a:cubicBezTo>
                    <a:pt x="29" y="33"/>
                    <a:pt x="18" y="18"/>
                    <a:pt x="8" y="3"/>
                  </a:cubicBezTo>
                  <a:cubicBezTo>
                    <a:pt x="5" y="0"/>
                    <a:pt x="0" y="5"/>
                    <a:pt x="2" y="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dirty="0">
                <a:latin typeface="微软雅黑" panose="020B0503020204020204" pitchFamily="34" charset="-122"/>
                <a:ea typeface="微软雅黑" panose="020B0503020204020204" pitchFamily="34" charset="-122"/>
              </a:endParaRPr>
            </a:p>
          </p:txBody>
        </p:sp>
        <p:sp>
          <p:nvSpPr>
            <p:cNvPr id="10" name="Freeform 9">
              <a:extLst>
                <a:ext uri="{FF2B5EF4-FFF2-40B4-BE49-F238E27FC236}">
                  <a16:creationId xmlns:a16="http://schemas.microsoft.com/office/drawing/2014/main" xmlns="" id="{97B16132-325D-4C6F-9741-960F1D098914}"/>
                </a:ext>
              </a:extLst>
            </p:cNvPr>
            <p:cNvSpPr>
              <a:spLocks/>
            </p:cNvSpPr>
            <p:nvPr/>
          </p:nvSpPr>
          <p:spPr bwMode="auto">
            <a:xfrm>
              <a:off x="1783" y="2164"/>
              <a:ext cx="598" cy="355"/>
            </a:xfrm>
            <a:custGeom>
              <a:avLst/>
              <a:gdLst>
                <a:gd name="T0" fmla="*/ 50 w 141"/>
                <a:gd name="T1" fmla="*/ 10 h 84"/>
                <a:gd name="T2" fmla="*/ 52 w 141"/>
                <a:gd name="T3" fmla="*/ 6 h 84"/>
                <a:gd name="T4" fmla="*/ 48 w 141"/>
                <a:gd name="T5" fmla="*/ 2 h 84"/>
                <a:gd name="T6" fmla="*/ 13 w 141"/>
                <a:gd name="T7" fmla="*/ 25 h 84"/>
                <a:gd name="T8" fmla="*/ 1 w 141"/>
                <a:gd name="T9" fmla="*/ 35 h 84"/>
                <a:gd name="T10" fmla="*/ 2 w 141"/>
                <a:gd name="T11" fmla="*/ 39 h 84"/>
                <a:gd name="T12" fmla="*/ 82 w 141"/>
                <a:gd name="T13" fmla="*/ 65 h 84"/>
                <a:gd name="T14" fmla="*/ 120 w 141"/>
                <a:gd name="T15" fmla="*/ 66 h 84"/>
                <a:gd name="T16" fmla="*/ 85 w 141"/>
                <a:gd name="T17" fmla="*/ 61 h 84"/>
                <a:gd name="T18" fmla="*/ 92 w 141"/>
                <a:gd name="T19" fmla="*/ 57 h 84"/>
                <a:gd name="T20" fmla="*/ 106 w 141"/>
                <a:gd name="T21" fmla="*/ 54 h 84"/>
                <a:gd name="T22" fmla="*/ 89 w 141"/>
                <a:gd name="T23" fmla="*/ 60 h 84"/>
                <a:gd name="T24" fmla="*/ 87 w 141"/>
                <a:gd name="T25" fmla="*/ 56 h 84"/>
                <a:gd name="T26" fmla="*/ 25 w 141"/>
                <a:gd name="T27" fmla="*/ 41 h 84"/>
                <a:gd name="T28" fmla="*/ 11 w 141"/>
                <a:gd name="T29" fmla="*/ 35 h 84"/>
                <a:gd name="T30" fmla="*/ 15 w 141"/>
                <a:gd name="T31" fmla="*/ 31 h 84"/>
                <a:gd name="T32" fmla="*/ 50 w 141"/>
                <a:gd name="T33" fmla="*/ 9 h 84"/>
                <a:gd name="T34" fmla="*/ 46 w 141"/>
                <a:gd name="T35" fmla="*/ 5 h 84"/>
                <a:gd name="T36" fmla="*/ 44 w 141"/>
                <a:gd name="T37" fmla="*/ 9 h 84"/>
                <a:gd name="T38" fmla="*/ 50 w 141"/>
                <a:gd name="T39" fmla="*/ 10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41" h="84">
                  <a:moveTo>
                    <a:pt x="50" y="10"/>
                  </a:moveTo>
                  <a:cubicBezTo>
                    <a:pt x="51" y="9"/>
                    <a:pt x="51" y="8"/>
                    <a:pt x="52" y="6"/>
                  </a:cubicBezTo>
                  <a:cubicBezTo>
                    <a:pt x="52" y="4"/>
                    <a:pt x="51" y="0"/>
                    <a:pt x="48" y="2"/>
                  </a:cubicBezTo>
                  <a:cubicBezTo>
                    <a:pt x="36" y="10"/>
                    <a:pt x="25" y="18"/>
                    <a:pt x="13" y="25"/>
                  </a:cubicBezTo>
                  <a:cubicBezTo>
                    <a:pt x="8" y="28"/>
                    <a:pt x="3" y="29"/>
                    <a:pt x="1" y="35"/>
                  </a:cubicBezTo>
                  <a:cubicBezTo>
                    <a:pt x="0" y="36"/>
                    <a:pt x="0" y="38"/>
                    <a:pt x="2" y="39"/>
                  </a:cubicBezTo>
                  <a:cubicBezTo>
                    <a:pt x="10" y="46"/>
                    <a:pt x="82" y="64"/>
                    <a:pt x="82" y="65"/>
                  </a:cubicBezTo>
                  <a:cubicBezTo>
                    <a:pt x="77" y="84"/>
                    <a:pt x="115" y="73"/>
                    <a:pt x="120" y="66"/>
                  </a:cubicBezTo>
                  <a:cubicBezTo>
                    <a:pt x="141" y="41"/>
                    <a:pt x="80" y="41"/>
                    <a:pt x="85" y="61"/>
                  </a:cubicBezTo>
                  <a:cubicBezTo>
                    <a:pt x="87" y="65"/>
                    <a:pt x="93" y="60"/>
                    <a:pt x="92" y="57"/>
                  </a:cubicBezTo>
                  <a:cubicBezTo>
                    <a:pt x="91" y="55"/>
                    <a:pt x="104" y="54"/>
                    <a:pt x="106" y="54"/>
                  </a:cubicBezTo>
                  <a:cubicBezTo>
                    <a:pt x="138" y="53"/>
                    <a:pt x="84" y="81"/>
                    <a:pt x="89" y="60"/>
                  </a:cubicBezTo>
                  <a:cubicBezTo>
                    <a:pt x="90" y="58"/>
                    <a:pt x="89" y="56"/>
                    <a:pt x="87" y="56"/>
                  </a:cubicBezTo>
                  <a:cubicBezTo>
                    <a:pt x="66" y="56"/>
                    <a:pt x="46" y="45"/>
                    <a:pt x="25" y="41"/>
                  </a:cubicBezTo>
                  <a:cubicBezTo>
                    <a:pt x="20" y="40"/>
                    <a:pt x="15" y="38"/>
                    <a:pt x="11" y="35"/>
                  </a:cubicBezTo>
                  <a:cubicBezTo>
                    <a:pt x="7" y="33"/>
                    <a:pt x="10" y="34"/>
                    <a:pt x="15" y="31"/>
                  </a:cubicBezTo>
                  <a:cubicBezTo>
                    <a:pt x="27" y="24"/>
                    <a:pt x="38" y="16"/>
                    <a:pt x="50" y="9"/>
                  </a:cubicBezTo>
                  <a:cubicBezTo>
                    <a:pt x="48" y="7"/>
                    <a:pt x="47" y="6"/>
                    <a:pt x="46" y="5"/>
                  </a:cubicBezTo>
                  <a:cubicBezTo>
                    <a:pt x="45" y="6"/>
                    <a:pt x="45" y="7"/>
                    <a:pt x="44" y="9"/>
                  </a:cubicBezTo>
                  <a:cubicBezTo>
                    <a:pt x="43" y="14"/>
                    <a:pt x="49" y="15"/>
                    <a:pt x="50" y="1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dirty="0">
                <a:latin typeface="微软雅黑" panose="020B0503020204020204" pitchFamily="34" charset="-122"/>
                <a:ea typeface="微软雅黑" panose="020B0503020204020204" pitchFamily="34" charset="-122"/>
              </a:endParaRPr>
            </a:p>
          </p:txBody>
        </p:sp>
        <p:sp>
          <p:nvSpPr>
            <p:cNvPr id="11" name="Freeform 10">
              <a:extLst>
                <a:ext uri="{FF2B5EF4-FFF2-40B4-BE49-F238E27FC236}">
                  <a16:creationId xmlns:a16="http://schemas.microsoft.com/office/drawing/2014/main" xmlns="" id="{6EFD52DB-9C7C-4BAF-A8CC-9F5F0523F3D4}"/>
                </a:ext>
              </a:extLst>
            </p:cNvPr>
            <p:cNvSpPr>
              <a:spLocks/>
            </p:cNvSpPr>
            <p:nvPr/>
          </p:nvSpPr>
          <p:spPr bwMode="auto">
            <a:xfrm>
              <a:off x="2347" y="2227"/>
              <a:ext cx="496" cy="267"/>
            </a:xfrm>
            <a:custGeom>
              <a:avLst/>
              <a:gdLst>
                <a:gd name="T0" fmla="*/ 14 w 117"/>
                <a:gd name="T1" fmla="*/ 9 h 63"/>
                <a:gd name="T2" fmla="*/ 14 w 117"/>
                <a:gd name="T3" fmla="*/ 5 h 63"/>
                <a:gd name="T4" fmla="*/ 7 w 117"/>
                <a:gd name="T5" fmla="*/ 8 h 63"/>
                <a:gd name="T6" fmla="*/ 16 w 117"/>
                <a:gd name="T7" fmla="*/ 42 h 63"/>
                <a:gd name="T8" fmla="*/ 80 w 117"/>
                <a:gd name="T9" fmla="*/ 55 h 63"/>
                <a:gd name="T10" fmla="*/ 82 w 117"/>
                <a:gd name="T11" fmla="*/ 48 h 63"/>
                <a:gd name="T12" fmla="*/ 80 w 117"/>
                <a:gd name="T13" fmla="*/ 48 h 63"/>
                <a:gd name="T14" fmla="*/ 77 w 117"/>
                <a:gd name="T15" fmla="*/ 55 h 63"/>
                <a:gd name="T16" fmla="*/ 116 w 117"/>
                <a:gd name="T17" fmla="*/ 43 h 63"/>
                <a:gd name="T18" fmla="*/ 116 w 117"/>
                <a:gd name="T19" fmla="*/ 40 h 63"/>
                <a:gd name="T20" fmla="*/ 76 w 117"/>
                <a:gd name="T21" fmla="*/ 48 h 63"/>
                <a:gd name="T22" fmla="*/ 109 w 117"/>
                <a:gd name="T23" fmla="*/ 51 h 63"/>
                <a:gd name="T24" fmla="*/ 109 w 117"/>
                <a:gd name="T25" fmla="*/ 44 h 63"/>
                <a:gd name="T26" fmla="*/ 102 w 117"/>
                <a:gd name="T27" fmla="*/ 46 h 63"/>
                <a:gd name="T28" fmla="*/ 91 w 117"/>
                <a:gd name="T29" fmla="*/ 48 h 63"/>
                <a:gd name="T30" fmla="*/ 91 w 117"/>
                <a:gd name="T31" fmla="*/ 45 h 63"/>
                <a:gd name="T32" fmla="*/ 82 w 117"/>
                <a:gd name="T33" fmla="*/ 48 h 63"/>
                <a:gd name="T34" fmla="*/ 79 w 117"/>
                <a:gd name="T35" fmla="*/ 55 h 63"/>
                <a:gd name="T36" fmla="*/ 80 w 117"/>
                <a:gd name="T37" fmla="*/ 55 h 63"/>
                <a:gd name="T38" fmla="*/ 82 w 117"/>
                <a:gd name="T39" fmla="*/ 48 h 63"/>
                <a:gd name="T40" fmla="*/ 35 w 117"/>
                <a:gd name="T41" fmla="*/ 40 h 63"/>
                <a:gd name="T42" fmla="*/ 12 w 117"/>
                <a:gd name="T43" fmla="*/ 23 h 63"/>
                <a:gd name="T44" fmla="*/ 14 w 117"/>
                <a:gd name="T45" fmla="*/ 5 h 63"/>
                <a:gd name="T46" fmla="*/ 7 w 117"/>
                <a:gd name="T47" fmla="*/ 8 h 63"/>
                <a:gd name="T48" fmla="*/ 7 w 117"/>
                <a:gd name="T49" fmla="*/ 12 h 63"/>
                <a:gd name="T50" fmla="*/ 14 w 117"/>
                <a:gd name="T51" fmla="*/ 9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17" h="63">
                  <a:moveTo>
                    <a:pt x="14" y="9"/>
                  </a:moveTo>
                  <a:cubicBezTo>
                    <a:pt x="14" y="8"/>
                    <a:pt x="14" y="7"/>
                    <a:pt x="14" y="5"/>
                  </a:cubicBezTo>
                  <a:cubicBezTo>
                    <a:pt x="14" y="0"/>
                    <a:pt x="7" y="4"/>
                    <a:pt x="7" y="8"/>
                  </a:cubicBezTo>
                  <a:cubicBezTo>
                    <a:pt x="7" y="20"/>
                    <a:pt x="0" y="36"/>
                    <a:pt x="16" y="42"/>
                  </a:cubicBezTo>
                  <a:cubicBezTo>
                    <a:pt x="38" y="49"/>
                    <a:pt x="58" y="55"/>
                    <a:pt x="80" y="55"/>
                  </a:cubicBezTo>
                  <a:cubicBezTo>
                    <a:pt x="84" y="55"/>
                    <a:pt x="86" y="48"/>
                    <a:pt x="82" y="48"/>
                  </a:cubicBezTo>
                  <a:cubicBezTo>
                    <a:pt x="81" y="48"/>
                    <a:pt x="81" y="48"/>
                    <a:pt x="80" y="48"/>
                  </a:cubicBezTo>
                  <a:cubicBezTo>
                    <a:pt x="78" y="48"/>
                    <a:pt x="74" y="53"/>
                    <a:pt x="77" y="55"/>
                  </a:cubicBezTo>
                  <a:cubicBezTo>
                    <a:pt x="87" y="62"/>
                    <a:pt x="111" y="54"/>
                    <a:pt x="116" y="43"/>
                  </a:cubicBezTo>
                  <a:cubicBezTo>
                    <a:pt x="116" y="42"/>
                    <a:pt x="116" y="40"/>
                    <a:pt x="116" y="40"/>
                  </a:cubicBezTo>
                  <a:cubicBezTo>
                    <a:pt x="108" y="32"/>
                    <a:pt x="79" y="35"/>
                    <a:pt x="76" y="48"/>
                  </a:cubicBezTo>
                  <a:cubicBezTo>
                    <a:pt x="73" y="63"/>
                    <a:pt x="103" y="53"/>
                    <a:pt x="109" y="51"/>
                  </a:cubicBezTo>
                  <a:cubicBezTo>
                    <a:pt x="113" y="50"/>
                    <a:pt x="114" y="43"/>
                    <a:pt x="109" y="44"/>
                  </a:cubicBezTo>
                  <a:cubicBezTo>
                    <a:pt x="106" y="45"/>
                    <a:pt x="104" y="46"/>
                    <a:pt x="102" y="46"/>
                  </a:cubicBezTo>
                  <a:cubicBezTo>
                    <a:pt x="98" y="47"/>
                    <a:pt x="95" y="48"/>
                    <a:pt x="91" y="48"/>
                  </a:cubicBezTo>
                  <a:cubicBezTo>
                    <a:pt x="86" y="49"/>
                    <a:pt x="86" y="48"/>
                    <a:pt x="91" y="45"/>
                  </a:cubicBezTo>
                  <a:cubicBezTo>
                    <a:pt x="117" y="41"/>
                    <a:pt x="91" y="54"/>
                    <a:pt x="82" y="48"/>
                  </a:cubicBezTo>
                  <a:cubicBezTo>
                    <a:pt x="81" y="51"/>
                    <a:pt x="80" y="53"/>
                    <a:pt x="79" y="55"/>
                  </a:cubicBezTo>
                  <a:cubicBezTo>
                    <a:pt x="79" y="55"/>
                    <a:pt x="80" y="55"/>
                    <a:pt x="80" y="55"/>
                  </a:cubicBezTo>
                  <a:cubicBezTo>
                    <a:pt x="84" y="55"/>
                    <a:pt x="86" y="48"/>
                    <a:pt x="82" y="48"/>
                  </a:cubicBezTo>
                  <a:cubicBezTo>
                    <a:pt x="65" y="48"/>
                    <a:pt x="50" y="44"/>
                    <a:pt x="35" y="40"/>
                  </a:cubicBezTo>
                  <a:cubicBezTo>
                    <a:pt x="26" y="38"/>
                    <a:pt x="12" y="34"/>
                    <a:pt x="12" y="23"/>
                  </a:cubicBezTo>
                  <a:cubicBezTo>
                    <a:pt x="13" y="17"/>
                    <a:pt x="14" y="11"/>
                    <a:pt x="14" y="5"/>
                  </a:cubicBezTo>
                  <a:cubicBezTo>
                    <a:pt x="14" y="0"/>
                    <a:pt x="7" y="4"/>
                    <a:pt x="7" y="8"/>
                  </a:cubicBezTo>
                  <a:cubicBezTo>
                    <a:pt x="7" y="9"/>
                    <a:pt x="7" y="10"/>
                    <a:pt x="7" y="12"/>
                  </a:cubicBezTo>
                  <a:cubicBezTo>
                    <a:pt x="7" y="17"/>
                    <a:pt x="14" y="13"/>
                    <a:pt x="14" y="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dirty="0">
                <a:latin typeface="微软雅黑" panose="020B0503020204020204" pitchFamily="34" charset="-122"/>
                <a:ea typeface="微软雅黑" panose="020B0503020204020204" pitchFamily="34" charset="-122"/>
              </a:endParaRPr>
            </a:p>
          </p:txBody>
        </p:sp>
        <p:sp>
          <p:nvSpPr>
            <p:cNvPr id="12" name="Freeform 11">
              <a:extLst>
                <a:ext uri="{FF2B5EF4-FFF2-40B4-BE49-F238E27FC236}">
                  <a16:creationId xmlns:a16="http://schemas.microsoft.com/office/drawing/2014/main" xmlns="" id="{8CB6F9BB-6F10-4F3C-8EB1-FE39ED9112E2}"/>
                </a:ext>
              </a:extLst>
            </p:cNvPr>
            <p:cNvSpPr>
              <a:spLocks/>
            </p:cNvSpPr>
            <p:nvPr/>
          </p:nvSpPr>
          <p:spPr bwMode="auto">
            <a:xfrm>
              <a:off x="2665" y="1808"/>
              <a:ext cx="55" cy="60"/>
            </a:xfrm>
            <a:custGeom>
              <a:avLst/>
              <a:gdLst>
                <a:gd name="T0" fmla="*/ 8 w 13"/>
                <a:gd name="T1" fmla="*/ 3 h 14"/>
                <a:gd name="T2" fmla="*/ 1 w 13"/>
                <a:gd name="T3" fmla="*/ 8 h 14"/>
                <a:gd name="T4" fmla="*/ 4 w 13"/>
                <a:gd name="T5" fmla="*/ 12 h 14"/>
                <a:gd name="T6" fmla="*/ 9 w 13"/>
                <a:gd name="T7" fmla="*/ 4 h 14"/>
                <a:gd name="T8" fmla="*/ 7 w 13"/>
                <a:gd name="T9" fmla="*/ 2 h 14"/>
                <a:gd name="T10" fmla="*/ 0 w 13"/>
                <a:gd name="T11" fmla="*/ 11 h 14"/>
                <a:gd name="T12" fmla="*/ 5 w 13"/>
                <a:gd name="T13" fmla="*/ 12 h 14"/>
                <a:gd name="T14" fmla="*/ 9 w 13"/>
                <a:gd name="T15" fmla="*/ 5 h 14"/>
                <a:gd name="T16" fmla="*/ 3 w 13"/>
                <a:gd name="T17" fmla="*/ 6 h 14"/>
                <a:gd name="T18" fmla="*/ 2 w 13"/>
                <a:gd name="T19" fmla="*/ 7 h 14"/>
                <a:gd name="T20" fmla="*/ 7 w 13"/>
                <a:gd name="T21" fmla="*/ 8 h 14"/>
                <a:gd name="T22" fmla="*/ 7 w 13"/>
                <a:gd name="T23" fmla="*/ 9 h 14"/>
                <a:gd name="T24" fmla="*/ 5 w 13"/>
                <a:gd name="T25" fmla="*/ 9 h 14"/>
                <a:gd name="T26" fmla="*/ 3 w 13"/>
                <a:gd name="T27" fmla="*/ 7 h 14"/>
                <a:gd name="T28" fmla="*/ 3 w 13"/>
                <a:gd name="T29" fmla="*/ 7 h 14"/>
                <a:gd name="T30" fmla="*/ 4 w 13"/>
                <a:gd name="T31" fmla="*/ 5 h 14"/>
                <a:gd name="T32" fmla="*/ 4 w 13"/>
                <a:gd name="T33" fmla="*/ 5 h 14"/>
                <a:gd name="T34" fmla="*/ 6 w 13"/>
                <a:gd name="T35" fmla="*/ 4 h 14"/>
                <a:gd name="T36" fmla="*/ 5 w 13"/>
                <a:gd name="T37" fmla="*/ 4 h 14"/>
                <a:gd name="T38" fmla="*/ 8 w 13"/>
                <a:gd name="T39" fmla="*/ 8 h 14"/>
                <a:gd name="T40" fmla="*/ 8 w 13"/>
                <a:gd name="T41" fmla="*/ 8 h 14"/>
                <a:gd name="T42" fmla="*/ 7 w 13"/>
                <a:gd name="T43" fmla="*/ 10 h 14"/>
                <a:gd name="T44" fmla="*/ 7 w 13"/>
                <a:gd name="T45" fmla="*/ 10 h 14"/>
                <a:gd name="T46" fmla="*/ 5 w 13"/>
                <a:gd name="T47" fmla="*/ 11 h 14"/>
                <a:gd name="T48" fmla="*/ 7 w 13"/>
                <a:gd name="T49" fmla="*/ 10 h 14"/>
                <a:gd name="T50" fmla="*/ 8 w 13"/>
                <a:gd name="T51"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3" h="14">
                  <a:moveTo>
                    <a:pt x="8" y="3"/>
                  </a:moveTo>
                  <a:cubicBezTo>
                    <a:pt x="5" y="3"/>
                    <a:pt x="2" y="5"/>
                    <a:pt x="1" y="8"/>
                  </a:cubicBezTo>
                  <a:cubicBezTo>
                    <a:pt x="1" y="10"/>
                    <a:pt x="2" y="12"/>
                    <a:pt x="4" y="12"/>
                  </a:cubicBezTo>
                  <a:cubicBezTo>
                    <a:pt x="8" y="11"/>
                    <a:pt x="9" y="8"/>
                    <a:pt x="9" y="4"/>
                  </a:cubicBezTo>
                  <a:cubicBezTo>
                    <a:pt x="9" y="3"/>
                    <a:pt x="8" y="2"/>
                    <a:pt x="7" y="2"/>
                  </a:cubicBezTo>
                  <a:cubicBezTo>
                    <a:pt x="3" y="2"/>
                    <a:pt x="0" y="7"/>
                    <a:pt x="0" y="11"/>
                  </a:cubicBezTo>
                  <a:cubicBezTo>
                    <a:pt x="0" y="14"/>
                    <a:pt x="3" y="14"/>
                    <a:pt x="5" y="12"/>
                  </a:cubicBezTo>
                  <a:cubicBezTo>
                    <a:pt x="7" y="10"/>
                    <a:pt x="9" y="8"/>
                    <a:pt x="9" y="5"/>
                  </a:cubicBezTo>
                  <a:cubicBezTo>
                    <a:pt x="10" y="0"/>
                    <a:pt x="3" y="2"/>
                    <a:pt x="3" y="6"/>
                  </a:cubicBezTo>
                  <a:cubicBezTo>
                    <a:pt x="3" y="6"/>
                    <a:pt x="2" y="7"/>
                    <a:pt x="2" y="7"/>
                  </a:cubicBezTo>
                  <a:cubicBezTo>
                    <a:pt x="3" y="7"/>
                    <a:pt x="5" y="8"/>
                    <a:pt x="7" y="8"/>
                  </a:cubicBezTo>
                  <a:cubicBezTo>
                    <a:pt x="7" y="8"/>
                    <a:pt x="7" y="8"/>
                    <a:pt x="7" y="9"/>
                  </a:cubicBezTo>
                  <a:cubicBezTo>
                    <a:pt x="7" y="8"/>
                    <a:pt x="7" y="9"/>
                    <a:pt x="5" y="9"/>
                  </a:cubicBezTo>
                  <a:cubicBezTo>
                    <a:pt x="4" y="8"/>
                    <a:pt x="4" y="7"/>
                    <a:pt x="3" y="7"/>
                  </a:cubicBezTo>
                  <a:cubicBezTo>
                    <a:pt x="3" y="7"/>
                    <a:pt x="3" y="7"/>
                    <a:pt x="3" y="7"/>
                  </a:cubicBezTo>
                  <a:cubicBezTo>
                    <a:pt x="3" y="6"/>
                    <a:pt x="4" y="6"/>
                    <a:pt x="4" y="5"/>
                  </a:cubicBezTo>
                  <a:cubicBezTo>
                    <a:pt x="4" y="5"/>
                    <a:pt x="4" y="5"/>
                    <a:pt x="4" y="5"/>
                  </a:cubicBezTo>
                  <a:cubicBezTo>
                    <a:pt x="5" y="5"/>
                    <a:pt x="5" y="5"/>
                    <a:pt x="6" y="4"/>
                  </a:cubicBezTo>
                  <a:cubicBezTo>
                    <a:pt x="6" y="4"/>
                    <a:pt x="6" y="4"/>
                    <a:pt x="5" y="4"/>
                  </a:cubicBezTo>
                  <a:cubicBezTo>
                    <a:pt x="6" y="6"/>
                    <a:pt x="7" y="7"/>
                    <a:pt x="8" y="8"/>
                  </a:cubicBezTo>
                  <a:cubicBezTo>
                    <a:pt x="8" y="8"/>
                    <a:pt x="8" y="8"/>
                    <a:pt x="8" y="8"/>
                  </a:cubicBezTo>
                  <a:cubicBezTo>
                    <a:pt x="7" y="9"/>
                    <a:pt x="7" y="9"/>
                    <a:pt x="7" y="10"/>
                  </a:cubicBezTo>
                  <a:cubicBezTo>
                    <a:pt x="7" y="10"/>
                    <a:pt x="7" y="10"/>
                    <a:pt x="7" y="10"/>
                  </a:cubicBezTo>
                  <a:cubicBezTo>
                    <a:pt x="6" y="10"/>
                    <a:pt x="6" y="10"/>
                    <a:pt x="5" y="11"/>
                  </a:cubicBezTo>
                  <a:cubicBezTo>
                    <a:pt x="6" y="10"/>
                    <a:pt x="6" y="10"/>
                    <a:pt x="7" y="10"/>
                  </a:cubicBezTo>
                  <a:cubicBezTo>
                    <a:pt x="10" y="10"/>
                    <a:pt x="13" y="3"/>
                    <a:pt x="8" y="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dirty="0">
                <a:latin typeface="微软雅黑" panose="020B0503020204020204" pitchFamily="34" charset="-122"/>
                <a:ea typeface="微软雅黑" panose="020B0503020204020204" pitchFamily="34" charset="-122"/>
              </a:endParaRPr>
            </a:p>
          </p:txBody>
        </p:sp>
        <p:sp>
          <p:nvSpPr>
            <p:cNvPr id="13" name="Freeform 12">
              <a:extLst>
                <a:ext uri="{FF2B5EF4-FFF2-40B4-BE49-F238E27FC236}">
                  <a16:creationId xmlns:a16="http://schemas.microsoft.com/office/drawing/2014/main" xmlns="" id="{75273170-3D68-4D25-9BCC-8CEFCCB5BA8D}"/>
                </a:ext>
              </a:extLst>
            </p:cNvPr>
            <p:cNvSpPr>
              <a:spLocks/>
            </p:cNvSpPr>
            <p:nvPr/>
          </p:nvSpPr>
          <p:spPr bwMode="auto">
            <a:xfrm>
              <a:off x="2648" y="1770"/>
              <a:ext cx="144" cy="195"/>
            </a:xfrm>
            <a:custGeom>
              <a:avLst/>
              <a:gdLst>
                <a:gd name="T0" fmla="*/ 7 w 34"/>
                <a:gd name="T1" fmla="*/ 39 h 46"/>
                <a:gd name="T2" fmla="*/ 7 w 34"/>
                <a:gd name="T3" fmla="*/ 37 h 46"/>
                <a:gd name="T4" fmla="*/ 3 w 34"/>
                <a:gd name="T5" fmla="*/ 42 h 46"/>
                <a:gd name="T6" fmla="*/ 12 w 34"/>
                <a:gd name="T7" fmla="*/ 38 h 46"/>
                <a:gd name="T8" fmla="*/ 18 w 34"/>
                <a:gd name="T9" fmla="*/ 32 h 46"/>
                <a:gd name="T10" fmla="*/ 25 w 34"/>
                <a:gd name="T11" fmla="*/ 26 h 46"/>
                <a:gd name="T12" fmla="*/ 33 w 34"/>
                <a:gd name="T13" fmla="*/ 13 h 46"/>
                <a:gd name="T14" fmla="*/ 30 w 34"/>
                <a:gd name="T15" fmla="*/ 4 h 46"/>
                <a:gd name="T16" fmla="*/ 24 w 34"/>
                <a:gd name="T17" fmla="*/ 9 h 46"/>
                <a:gd name="T18" fmla="*/ 25 w 34"/>
                <a:gd name="T19" fmla="*/ 15 h 46"/>
                <a:gd name="T20" fmla="*/ 20 w 34"/>
                <a:gd name="T21" fmla="*/ 22 h 46"/>
                <a:gd name="T22" fmla="*/ 4 w 34"/>
                <a:gd name="T23" fmla="*/ 35 h 46"/>
                <a:gd name="T24" fmla="*/ 0 w 34"/>
                <a:gd name="T25" fmla="*/ 40 h 46"/>
                <a:gd name="T26" fmla="*/ 0 w 34"/>
                <a:gd name="T27" fmla="*/ 41 h 46"/>
                <a:gd name="T28" fmla="*/ 7 w 34"/>
                <a:gd name="T29" fmla="*/ 39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4" h="46">
                  <a:moveTo>
                    <a:pt x="7" y="39"/>
                  </a:moveTo>
                  <a:cubicBezTo>
                    <a:pt x="7" y="38"/>
                    <a:pt x="7" y="38"/>
                    <a:pt x="7" y="37"/>
                  </a:cubicBezTo>
                  <a:cubicBezTo>
                    <a:pt x="5" y="39"/>
                    <a:pt x="4" y="41"/>
                    <a:pt x="3" y="42"/>
                  </a:cubicBezTo>
                  <a:cubicBezTo>
                    <a:pt x="6" y="41"/>
                    <a:pt x="9" y="39"/>
                    <a:pt x="12" y="38"/>
                  </a:cubicBezTo>
                  <a:cubicBezTo>
                    <a:pt x="14" y="36"/>
                    <a:pt x="16" y="34"/>
                    <a:pt x="18" y="32"/>
                  </a:cubicBezTo>
                  <a:cubicBezTo>
                    <a:pt x="20" y="30"/>
                    <a:pt x="23" y="28"/>
                    <a:pt x="25" y="26"/>
                  </a:cubicBezTo>
                  <a:cubicBezTo>
                    <a:pt x="29" y="23"/>
                    <a:pt x="31" y="17"/>
                    <a:pt x="33" y="13"/>
                  </a:cubicBezTo>
                  <a:cubicBezTo>
                    <a:pt x="34" y="9"/>
                    <a:pt x="32" y="6"/>
                    <a:pt x="30" y="4"/>
                  </a:cubicBezTo>
                  <a:cubicBezTo>
                    <a:pt x="28" y="0"/>
                    <a:pt x="22" y="6"/>
                    <a:pt x="24" y="9"/>
                  </a:cubicBezTo>
                  <a:cubicBezTo>
                    <a:pt x="26" y="12"/>
                    <a:pt x="27" y="12"/>
                    <a:pt x="25" y="15"/>
                  </a:cubicBezTo>
                  <a:cubicBezTo>
                    <a:pt x="24" y="18"/>
                    <a:pt x="22" y="21"/>
                    <a:pt x="20" y="22"/>
                  </a:cubicBezTo>
                  <a:cubicBezTo>
                    <a:pt x="15" y="26"/>
                    <a:pt x="10" y="34"/>
                    <a:pt x="4" y="35"/>
                  </a:cubicBezTo>
                  <a:cubicBezTo>
                    <a:pt x="2" y="35"/>
                    <a:pt x="0" y="37"/>
                    <a:pt x="0" y="40"/>
                  </a:cubicBezTo>
                  <a:cubicBezTo>
                    <a:pt x="0" y="40"/>
                    <a:pt x="0" y="40"/>
                    <a:pt x="0" y="41"/>
                  </a:cubicBezTo>
                  <a:cubicBezTo>
                    <a:pt x="0" y="46"/>
                    <a:pt x="7" y="42"/>
                    <a:pt x="7"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dirty="0">
                <a:latin typeface="微软雅黑" panose="020B0503020204020204" pitchFamily="34" charset="-122"/>
                <a:ea typeface="微软雅黑" panose="020B0503020204020204" pitchFamily="34" charset="-122"/>
              </a:endParaRPr>
            </a:p>
          </p:txBody>
        </p:sp>
        <p:sp>
          <p:nvSpPr>
            <p:cNvPr id="14" name="Freeform 13">
              <a:extLst>
                <a:ext uri="{FF2B5EF4-FFF2-40B4-BE49-F238E27FC236}">
                  <a16:creationId xmlns:a16="http://schemas.microsoft.com/office/drawing/2014/main" xmlns="" id="{350C9C20-6DD6-4E83-8B3B-1AF0AB055052}"/>
                </a:ext>
              </a:extLst>
            </p:cNvPr>
            <p:cNvSpPr>
              <a:spLocks/>
            </p:cNvSpPr>
            <p:nvPr/>
          </p:nvSpPr>
          <p:spPr bwMode="auto">
            <a:xfrm>
              <a:off x="2466" y="1635"/>
              <a:ext cx="182" cy="114"/>
            </a:xfrm>
            <a:custGeom>
              <a:avLst/>
              <a:gdLst>
                <a:gd name="T0" fmla="*/ 3 w 43"/>
                <a:gd name="T1" fmla="*/ 23 h 27"/>
                <a:gd name="T2" fmla="*/ 21 w 43"/>
                <a:gd name="T3" fmla="*/ 22 h 27"/>
                <a:gd name="T4" fmla="*/ 31 w 43"/>
                <a:gd name="T5" fmla="*/ 18 h 27"/>
                <a:gd name="T6" fmla="*/ 41 w 43"/>
                <a:gd name="T7" fmla="*/ 8 h 27"/>
                <a:gd name="T8" fmla="*/ 36 w 43"/>
                <a:gd name="T9" fmla="*/ 5 h 27"/>
                <a:gd name="T10" fmla="*/ 21 w 43"/>
                <a:gd name="T11" fmla="*/ 15 h 27"/>
                <a:gd name="T12" fmla="*/ 16 w 43"/>
                <a:gd name="T13" fmla="*/ 17 h 27"/>
                <a:gd name="T14" fmla="*/ 7 w 43"/>
                <a:gd name="T15" fmla="*/ 16 h 27"/>
                <a:gd name="T16" fmla="*/ 3 w 43"/>
                <a:gd name="T17" fmla="*/ 23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3" h="27">
                  <a:moveTo>
                    <a:pt x="3" y="23"/>
                  </a:moveTo>
                  <a:cubicBezTo>
                    <a:pt x="8" y="27"/>
                    <a:pt x="16" y="26"/>
                    <a:pt x="21" y="22"/>
                  </a:cubicBezTo>
                  <a:cubicBezTo>
                    <a:pt x="24" y="20"/>
                    <a:pt x="28" y="20"/>
                    <a:pt x="31" y="18"/>
                  </a:cubicBezTo>
                  <a:cubicBezTo>
                    <a:pt x="35" y="15"/>
                    <a:pt x="38" y="12"/>
                    <a:pt x="41" y="8"/>
                  </a:cubicBezTo>
                  <a:cubicBezTo>
                    <a:pt x="43" y="4"/>
                    <a:pt x="38" y="0"/>
                    <a:pt x="36" y="5"/>
                  </a:cubicBezTo>
                  <a:cubicBezTo>
                    <a:pt x="33" y="10"/>
                    <a:pt x="27" y="13"/>
                    <a:pt x="21" y="15"/>
                  </a:cubicBezTo>
                  <a:cubicBezTo>
                    <a:pt x="19" y="15"/>
                    <a:pt x="18" y="17"/>
                    <a:pt x="16" y="17"/>
                  </a:cubicBezTo>
                  <a:cubicBezTo>
                    <a:pt x="13" y="19"/>
                    <a:pt x="10" y="19"/>
                    <a:pt x="7" y="16"/>
                  </a:cubicBezTo>
                  <a:cubicBezTo>
                    <a:pt x="4" y="14"/>
                    <a:pt x="0" y="21"/>
                    <a:pt x="3" y="2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dirty="0">
                <a:latin typeface="微软雅黑" panose="020B0503020204020204" pitchFamily="34" charset="-122"/>
                <a:ea typeface="微软雅黑" panose="020B0503020204020204" pitchFamily="34" charset="-122"/>
              </a:endParaRPr>
            </a:p>
          </p:txBody>
        </p:sp>
        <p:sp>
          <p:nvSpPr>
            <p:cNvPr id="15" name="Freeform 14">
              <a:extLst>
                <a:ext uri="{FF2B5EF4-FFF2-40B4-BE49-F238E27FC236}">
                  <a16:creationId xmlns:a16="http://schemas.microsoft.com/office/drawing/2014/main" xmlns="" id="{77405DD8-B175-4B43-B162-A5A9DECB8317}"/>
                </a:ext>
              </a:extLst>
            </p:cNvPr>
            <p:cNvSpPr>
              <a:spLocks/>
            </p:cNvSpPr>
            <p:nvPr/>
          </p:nvSpPr>
          <p:spPr bwMode="auto">
            <a:xfrm>
              <a:off x="2330" y="1580"/>
              <a:ext cx="127" cy="63"/>
            </a:xfrm>
            <a:custGeom>
              <a:avLst/>
              <a:gdLst>
                <a:gd name="T0" fmla="*/ 25 w 30"/>
                <a:gd name="T1" fmla="*/ 1 h 15"/>
                <a:gd name="T2" fmla="*/ 5 w 30"/>
                <a:gd name="T3" fmla="*/ 8 h 15"/>
                <a:gd name="T4" fmla="*/ 4 w 30"/>
                <a:gd name="T5" fmla="*/ 15 h 15"/>
                <a:gd name="T6" fmla="*/ 6 w 30"/>
                <a:gd name="T7" fmla="*/ 15 h 15"/>
                <a:gd name="T8" fmla="*/ 7 w 30"/>
                <a:gd name="T9" fmla="*/ 8 h 15"/>
                <a:gd name="T10" fmla="*/ 6 w 30"/>
                <a:gd name="T11" fmla="*/ 8 h 15"/>
                <a:gd name="T12" fmla="*/ 5 w 30"/>
                <a:gd name="T13" fmla="*/ 15 h 15"/>
                <a:gd name="T14" fmla="*/ 25 w 30"/>
                <a:gd name="T15" fmla="*/ 8 h 15"/>
                <a:gd name="T16" fmla="*/ 25 w 30"/>
                <a:gd name="T17" fmla="*/ 1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 h="15">
                  <a:moveTo>
                    <a:pt x="25" y="1"/>
                  </a:moveTo>
                  <a:cubicBezTo>
                    <a:pt x="18" y="3"/>
                    <a:pt x="11" y="5"/>
                    <a:pt x="5" y="8"/>
                  </a:cubicBezTo>
                  <a:cubicBezTo>
                    <a:pt x="2" y="9"/>
                    <a:pt x="0" y="15"/>
                    <a:pt x="4" y="15"/>
                  </a:cubicBezTo>
                  <a:cubicBezTo>
                    <a:pt x="5" y="15"/>
                    <a:pt x="5" y="15"/>
                    <a:pt x="6" y="15"/>
                  </a:cubicBezTo>
                  <a:cubicBezTo>
                    <a:pt x="9" y="15"/>
                    <a:pt x="12" y="8"/>
                    <a:pt x="7" y="8"/>
                  </a:cubicBezTo>
                  <a:cubicBezTo>
                    <a:pt x="7" y="8"/>
                    <a:pt x="6" y="8"/>
                    <a:pt x="6" y="8"/>
                  </a:cubicBezTo>
                  <a:cubicBezTo>
                    <a:pt x="6" y="10"/>
                    <a:pt x="5" y="13"/>
                    <a:pt x="5" y="15"/>
                  </a:cubicBezTo>
                  <a:cubicBezTo>
                    <a:pt x="12" y="12"/>
                    <a:pt x="18" y="10"/>
                    <a:pt x="25" y="8"/>
                  </a:cubicBezTo>
                  <a:cubicBezTo>
                    <a:pt x="29" y="7"/>
                    <a:pt x="30" y="0"/>
                    <a:pt x="25" y="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dirty="0">
                <a:latin typeface="微软雅黑" panose="020B0503020204020204" pitchFamily="34" charset="-122"/>
                <a:ea typeface="微软雅黑" panose="020B0503020204020204" pitchFamily="34" charset="-122"/>
              </a:endParaRPr>
            </a:p>
          </p:txBody>
        </p:sp>
        <p:sp>
          <p:nvSpPr>
            <p:cNvPr id="16" name="Freeform 15">
              <a:extLst>
                <a:ext uri="{FF2B5EF4-FFF2-40B4-BE49-F238E27FC236}">
                  <a16:creationId xmlns:a16="http://schemas.microsoft.com/office/drawing/2014/main" xmlns="" id="{31072511-A203-40B7-B064-2A760DC72735}"/>
                </a:ext>
              </a:extLst>
            </p:cNvPr>
            <p:cNvSpPr>
              <a:spLocks/>
            </p:cNvSpPr>
            <p:nvPr/>
          </p:nvSpPr>
          <p:spPr bwMode="auto">
            <a:xfrm>
              <a:off x="2500" y="1546"/>
              <a:ext cx="102" cy="47"/>
            </a:xfrm>
            <a:custGeom>
              <a:avLst/>
              <a:gdLst>
                <a:gd name="T0" fmla="*/ 7 w 24"/>
                <a:gd name="T1" fmla="*/ 7 h 11"/>
                <a:gd name="T2" fmla="*/ 7 w 24"/>
                <a:gd name="T3" fmla="*/ 7 h 11"/>
                <a:gd name="T4" fmla="*/ 6 w 24"/>
                <a:gd name="T5" fmla="*/ 9 h 11"/>
                <a:gd name="T6" fmla="*/ 6 w 24"/>
                <a:gd name="T7" fmla="*/ 10 h 11"/>
                <a:gd name="T8" fmla="*/ 11 w 24"/>
                <a:gd name="T9" fmla="*/ 10 h 11"/>
                <a:gd name="T10" fmla="*/ 20 w 24"/>
                <a:gd name="T11" fmla="*/ 8 h 11"/>
                <a:gd name="T12" fmla="*/ 20 w 24"/>
                <a:gd name="T13" fmla="*/ 1 h 11"/>
                <a:gd name="T14" fmla="*/ 7 w 24"/>
                <a:gd name="T15" fmla="*/ 2 h 11"/>
                <a:gd name="T16" fmla="*/ 0 w 24"/>
                <a:gd name="T17" fmla="*/ 8 h 11"/>
                <a:gd name="T18" fmla="*/ 3 w 24"/>
                <a:gd name="T19" fmla="*/ 11 h 11"/>
                <a:gd name="T20" fmla="*/ 7 w 24"/>
                <a:gd name="T21" fmla="*/ 7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4" h="11">
                  <a:moveTo>
                    <a:pt x="7" y="7"/>
                  </a:moveTo>
                  <a:cubicBezTo>
                    <a:pt x="7" y="7"/>
                    <a:pt x="7" y="7"/>
                    <a:pt x="7" y="7"/>
                  </a:cubicBezTo>
                  <a:cubicBezTo>
                    <a:pt x="7" y="8"/>
                    <a:pt x="6" y="9"/>
                    <a:pt x="6" y="9"/>
                  </a:cubicBezTo>
                  <a:cubicBezTo>
                    <a:pt x="5" y="10"/>
                    <a:pt x="5" y="10"/>
                    <a:pt x="6" y="10"/>
                  </a:cubicBezTo>
                  <a:cubicBezTo>
                    <a:pt x="8" y="10"/>
                    <a:pt x="9" y="10"/>
                    <a:pt x="11" y="10"/>
                  </a:cubicBezTo>
                  <a:cubicBezTo>
                    <a:pt x="14" y="10"/>
                    <a:pt x="17" y="9"/>
                    <a:pt x="20" y="8"/>
                  </a:cubicBezTo>
                  <a:cubicBezTo>
                    <a:pt x="23" y="7"/>
                    <a:pt x="24" y="0"/>
                    <a:pt x="20" y="1"/>
                  </a:cubicBezTo>
                  <a:cubicBezTo>
                    <a:pt x="15" y="3"/>
                    <a:pt x="11" y="2"/>
                    <a:pt x="7" y="2"/>
                  </a:cubicBezTo>
                  <a:cubicBezTo>
                    <a:pt x="4" y="3"/>
                    <a:pt x="1" y="4"/>
                    <a:pt x="0" y="8"/>
                  </a:cubicBezTo>
                  <a:cubicBezTo>
                    <a:pt x="0" y="9"/>
                    <a:pt x="1" y="11"/>
                    <a:pt x="3" y="11"/>
                  </a:cubicBezTo>
                  <a:cubicBezTo>
                    <a:pt x="5" y="11"/>
                    <a:pt x="6" y="9"/>
                    <a:pt x="7" y="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dirty="0">
                <a:latin typeface="微软雅黑" panose="020B0503020204020204" pitchFamily="34" charset="-122"/>
                <a:ea typeface="微软雅黑" panose="020B0503020204020204" pitchFamily="34" charset="-122"/>
              </a:endParaRPr>
            </a:p>
          </p:txBody>
        </p:sp>
        <p:sp>
          <p:nvSpPr>
            <p:cNvPr id="17" name="Freeform 16">
              <a:extLst>
                <a:ext uri="{FF2B5EF4-FFF2-40B4-BE49-F238E27FC236}">
                  <a16:creationId xmlns:a16="http://schemas.microsoft.com/office/drawing/2014/main" xmlns="" id="{BEE57299-03CC-451E-BF86-A61CEB7F6967}"/>
                </a:ext>
              </a:extLst>
            </p:cNvPr>
            <p:cNvSpPr>
              <a:spLocks/>
            </p:cNvSpPr>
            <p:nvPr/>
          </p:nvSpPr>
          <p:spPr bwMode="auto">
            <a:xfrm>
              <a:off x="1613" y="2430"/>
              <a:ext cx="106" cy="165"/>
            </a:xfrm>
            <a:custGeom>
              <a:avLst/>
              <a:gdLst>
                <a:gd name="T0" fmla="*/ 20 w 25"/>
                <a:gd name="T1" fmla="*/ 0 h 39"/>
                <a:gd name="T2" fmla="*/ 8 w 25"/>
                <a:gd name="T3" fmla="*/ 36 h 39"/>
                <a:gd name="T4" fmla="*/ 14 w 25"/>
                <a:gd name="T5" fmla="*/ 30 h 39"/>
                <a:gd name="T6" fmla="*/ 19 w 25"/>
                <a:gd name="T7" fmla="*/ 7 h 39"/>
                <a:gd name="T8" fmla="*/ 20 w 25"/>
                <a:gd name="T9" fmla="*/ 0 h 39"/>
              </a:gdLst>
              <a:ahLst/>
              <a:cxnLst>
                <a:cxn ang="0">
                  <a:pos x="T0" y="T1"/>
                </a:cxn>
                <a:cxn ang="0">
                  <a:pos x="T2" y="T3"/>
                </a:cxn>
                <a:cxn ang="0">
                  <a:pos x="T4" y="T5"/>
                </a:cxn>
                <a:cxn ang="0">
                  <a:pos x="T6" y="T7"/>
                </a:cxn>
                <a:cxn ang="0">
                  <a:pos x="T8" y="T9"/>
                </a:cxn>
              </a:cxnLst>
              <a:rect l="0" t="0" r="r" b="b"/>
              <a:pathLst>
                <a:path w="25" h="39">
                  <a:moveTo>
                    <a:pt x="20" y="0"/>
                  </a:moveTo>
                  <a:cubicBezTo>
                    <a:pt x="6" y="2"/>
                    <a:pt x="0" y="26"/>
                    <a:pt x="8" y="36"/>
                  </a:cubicBezTo>
                  <a:cubicBezTo>
                    <a:pt x="11" y="39"/>
                    <a:pt x="17" y="33"/>
                    <a:pt x="14" y="30"/>
                  </a:cubicBezTo>
                  <a:cubicBezTo>
                    <a:pt x="10" y="26"/>
                    <a:pt x="10" y="8"/>
                    <a:pt x="19" y="7"/>
                  </a:cubicBezTo>
                  <a:cubicBezTo>
                    <a:pt x="22" y="7"/>
                    <a:pt x="25" y="0"/>
                    <a:pt x="2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dirty="0">
                <a:latin typeface="微软雅黑" panose="020B0503020204020204" pitchFamily="34" charset="-122"/>
                <a:ea typeface="微软雅黑" panose="020B0503020204020204" pitchFamily="34" charset="-122"/>
              </a:endParaRPr>
            </a:p>
          </p:txBody>
        </p:sp>
        <p:sp>
          <p:nvSpPr>
            <p:cNvPr id="18" name="Freeform 17">
              <a:extLst>
                <a:ext uri="{FF2B5EF4-FFF2-40B4-BE49-F238E27FC236}">
                  <a16:creationId xmlns:a16="http://schemas.microsoft.com/office/drawing/2014/main" xmlns="" id="{62387C69-38FB-449C-A4FE-202685FF145C}"/>
                </a:ext>
              </a:extLst>
            </p:cNvPr>
            <p:cNvSpPr>
              <a:spLocks/>
            </p:cNvSpPr>
            <p:nvPr/>
          </p:nvSpPr>
          <p:spPr bwMode="auto">
            <a:xfrm>
              <a:off x="1558" y="2418"/>
              <a:ext cx="60" cy="156"/>
            </a:xfrm>
            <a:custGeom>
              <a:avLst/>
              <a:gdLst>
                <a:gd name="T0" fmla="*/ 6 w 14"/>
                <a:gd name="T1" fmla="*/ 6 h 37"/>
                <a:gd name="T2" fmla="*/ 4 w 14"/>
                <a:gd name="T3" fmla="*/ 11 h 37"/>
                <a:gd name="T4" fmla="*/ 2 w 14"/>
                <a:gd name="T5" fmla="*/ 18 h 37"/>
                <a:gd name="T6" fmla="*/ 0 w 14"/>
                <a:gd name="T7" fmla="*/ 32 h 37"/>
                <a:gd name="T8" fmla="*/ 6 w 14"/>
                <a:gd name="T9" fmla="*/ 30 h 37"/>
                <a:gd name="T10" fmla="*/ 7 w 14"/>
                <a:gd name="T11" fmla="*/ 21 h 37"/>
                <a:gd name="T12" fmla="*/ 10 w 14"/>
                <a:gd name="T13" fmla="*/ 15 h 37"/>
                <a:gd name="T14" fmla="*/ 10 w 14"/>
                <a:gd name="T15" fmla="*/ 12 h 37"/>
                <a:gd name="T16" fmla="*/ 11 w 14"/>
                <a:gd name="T17" fmla="*/ 10 h 37"/>
                <a:gd name="T18" fmla="*/ 13 w 14"/>
                <a:gd name="T19" fmla="*/ 5 h 37"/>
                <a:gd name="T20" fmla="*/ 6 w 14"/>
                <a:gd name="T21" fmla="*/ 6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4" h="37">
                  <a:moveTo>
                    <a:pt x="6" y="6"/>
                  </a:moveTo>
                  <a:cubicBezTo>
                    <a:pt x="6" y="8"/>
                    <a:pt x="4" y="9"/>
                    <a:pt x="4" y="11"/>
                  </a:cubicBezTo>
                  <a:cubicBezTo>
                    <a:pt x="3" y="14"/>
                    <a:pt x="3" y="16"/>
                    <a:pt x="2" y="18"/>
                  </a:cubicBezTo>
                  <a:cubicBezTo>
                    <a:pt x="0" y="23"/>
                    <a:pt x="0" y="27"/>
                    <a:pt x="0" y="32"/>
                  </a:cubicBezTo>
                  <a:cubicBezTo>
                    <a:pt x="0" y="37"/>
                    <a:pt x="6" y="33"/>
                    <a:pt x="6" y="30"/>
                  </a:cubicBezTo>
                  <a:cubicBezTo>
                    <a:pt x="6" y="27"/>
                    <a:pt x="6" y="24"/>
                    <a:pt x="7" y="21"/>
                  </a:cubicBezTo>
                  <a:cubicBezTo>
                    <a:pt x="8" y="19"/>
                    <a:pt x="9" y="17"/>
                    <a:pt x="10" y="15"/>
                  </a:cubicBezTo>
                  <a:cubicBezTo>
                    <a:pt x="10" y="14"/>
                    <a:pt x="10" y="13"/>
                    <a:pt x="10" y="12"/>
                  </a:cubicBezTo>
                  <a:cubicBezTo>
                    <a:pt x="10" y="10"/>
                    <a:pt x="10" y="12"/>
                    <a:pt x="11" y="10"/>
                  </a:cubicBezTo>
                  <a:cubicBezTo>
                    <a:pt x="12" y="9"/>
                    <a:pt x="13" y="7"/>
                    <a:pt x="13" y="5"/>
                  </a:cubicBezTo>
                  <a:cubicBezTo>
                    <a:pt x="14" y="0"/>
                    <a:pt x="7" y="2"/>
                    <a:pt x="6" y="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dirty="0">
                <a:latin typeface="微软雅黑" panose="020B0503020204020204" pitchFamily="34" charset="-122"/>
                <a:ea typeface="微软雅黑" panose="020B0503020204020204" pitchFamily="34" charset="-122"/>
              </a:endParaRPr>
            </a:p>
          </p:txBody>
        </p:sp>
      </p:grpSp>
      <p:sp>
        <p:nvSpPr>
          <p:cNvPr id="20" name="任意多边形 24">
            <a:extLst>
              <a:ext uri="{FF2B5EF4-FFF2-40B4-BE49-F238E27FC236}">
                <a16:creationId xmlns:a16="http://schemas.microsoft.com/office/drawing/2014/main" xmlns="" id="{BF5085DC-9782-4820-990E-8B114F11625C}"/>
              </a:ext>
            </a:extLst>
          </p:cNvPr>
          <p:cNvSpPr/>
          <p:nvPr userDrawn="1"/>
        </p:nvSpPr>
        <p:spPr>
          <a:xfrm>
            <a:off x="2822311" y="3500151"/>
            <a:ext cx="5830622" cy="401946"/>
          </a:xfrm>
          <a:custGeom>
            <a:avLst/>
            <a:gdLst>
              <a:gd name="connsiteX0" fmla="*/ 0 w 6766560"/>
              <a:gd name="connsiteY0" fmla="*/ 39809 h 361457"/>
              <a:gd name="connsiteX1" fmla="*/ 4411980 w 6766560"/>
              <a:gd name="connsiteY1" fmla="*/ 28379 h 361457"/>
              <a:gd name="connsiteX2" fmla="*/ 4023360 w 6766560"/>
              <a:gd name="connsiteY2" fmla="*/ 359849 h 361457"/>
              <a:gd name="connsiteX3" fmla="*/ 6766560 w 6766560"/>
              <a:gd name="connsiteY3" fmla="*/ 131249 h 361457"/>
              <a:gd name="connsiteX0-1" fmla="*/ 0 w 6766560"/>
              <a:gd name="connsiteY0-2" fmla="*/ 75291 h 398381"/>
              <a:gd name="connsiteX1-3" fmla="*/ 4369154 w 6766560"/>
              <a:gd name="connsiteY1-4" fmla="*/ 18141 h 398381"/>
              <a:gd name="connsiteX2-5" fmla="*/ 4023360 w 6766560"/>
              <a:gd name="connsiteY2-6" fmla="*/ 395331 h 398381"/>
              <a:gd name="connsiteX3-7" fmla="*/ 6766560 w 6766560"/>
              <a:gd name="connsiteY3-8" fmla="*/ 166731 h 398381"/>
              <a:gd name="connsiteX0-9" fmla="*/ 0 w 6766560"/>
              <a:gd name="connsiteY0-10" fmla="*/ 71354 h 339035"/>
              <a:gd name="connsiteX1-11" fmla="*/ 4369154 w 6766560"/>
              <a:gd name="connsiteY1-12" fmla="*/ 14204 h 339035"/>
              <a:gd name="connsiteX2-13" fmla="*/ 4351696 w 6766560"/>
              <a:gd name="connsiteY2-14" fmla="*/ 334244 h 339035"/>
              <a:gd name="connsiteX3-15" fmla="*/ 6766560 w 6766560"/>
              <a:gd name="connsiteY3-16" fmla="*/ 162794 h 339035"/>
              <a:gd name="connsiteX0-17" fmla="*/ 0 w 7194823"/>
              <a:gd name="connsiteY0-18" fmla="*/ 71354 h 334304"/>
              <a:gd name="connsiteX1-19" fmla="*/ 4369154 w 7194823"/>
              <a:gd name="connsiteY1-20" fmla="*/ 14204 h 334304"/>
              <a:gd name="connsiteX2-21" fmla="*/ 4351696 w 7194823"/>
              <a:gd name="connsiteY2-22" fmla="*/ 334244 h 334304"/>
              <a:gd name="connsiteX3-23" fmla="*/ 7194823 w 7194823"/>
              <a:gd name="connsiteY3-24" fmla="*/ 37064 h 334304"/>
              <a:gd name="connsiteX0-25" fmla="*/ 0 w 7194823"/>
              <a:gd name="connsiteY0-26" fmla="*/ 72918 h 358721"/>
              <a:gd name="connsiteX1-27" fmla="*/ 4369154 w 7194823"/>
              <a:gd name="connsiteY1-28" fmla="*/ 15768 h 358721"/>
              <a:gd name="connsiteX2-29" fmla="*/ 4051911 w 7194823"/>
              <a:gd name="connsiteY2-30" fmla="*/ 358668 h 358721"/>
              <a:gd name="connsiteX3-31" fmla="*/ 7194823 w 7194823"/>
              <a:gd name="connsiteY3-32" fmla="*/ 38628 h 358721"/>
              <a:gd name="connsiteX0-33" fmla="*/ 0 w 6454042"/>
              <a:gd name="connsiteY0-34" fmla="*/ 72918 h 359955"/>
              <a:gd name="connsiteX1-35" fmla="*/ 4369154 w 6454042"/>
              <a:gd name="connsiteY1-36" fmla="*/ 15768 h 359955"/>
              <a:gd name="connsiteX2-37" fmla="*/ 4051911 w 6454042"/>
              <a:gd name="connsiteY2-38" fmla="*/ 358668 h 359955"/>
              <a:gd name="connsiteX3-39" fmla="*/ 6454042 w 6454042"/>
              <a:gd name="connsiteY3-40" fmla="*/ 112769 h 359955"/>
              <a:gd name="connsiteX0-41" fmla="*/ 0 w 6454042"/>
              <a:gd name="connsiteY0-42" fmla="*/ 62493 h 349247"/>
              <a:gd name="connsiteX1-43" fmla="*/ 4122228 w 6454042"/>
              <a:gd name="connsiteY1-44" fmla="*/ 17700 h 349247"/>
              <a:gd name="connsiteX2-45" fmla="*/ 4051911 w 6454042"/>
              <a:gd name="connsiteY2-46" fmla="*/ 348243 h 349247"/>
              <a:gd name="connsiteX3-47" fmla="*/ 6454042 w 6454042"/>
              <a:gd name="connsiteY3-48" fmla="*/ 102344 h 349247"/>
              <a:gd name="connsiteX0-49" fmla="*/ 0 w 4341830"/>
              <a:gd name="connsiteY0-50" fmla="*/ 62493 h 348243"/>
              <a:gd name="connsiteX1-51" fmla="*/ 4122228 w 4341830"/>
              <a:gd name="connsiteY1-52" fmla="*/ 17700 h 348243"/>
              <a:gd name="connsiteX2-53" fmla="*/ 4051911 w 4341830"/>
              <a:gd name="connsiteY2-54" fmla="*/ 348243 h 348243"/>
              <a:gd name="connsiteX0-55" fmla="*/ 0 w 4122228"/>
              <a:gd name="connsiteY0-56" fmla="*/ 62493 h 62493"/>
              <a:gd name="connsiteX1-57" fmla="*/ 4122228 w 4122228"/>
              <a:gd name="connsiteY1-58" fmla="*/ 17700 h 62493"/>
              <a:gd name="connsiteX0-59" fmla="*/ 0 w 4122228"/>
              <a:gd name="connsiteY0-60" fmla="*/ 44793 h 66159"/>
              <a:gd name="connsiteX1-61" fmla="*/ 4122228 w 4122228"/>
              <a:gd name="connsiteY1-62" fmla="*/ 0 h 66159"/>
              <a:gd name="connsiteX0-63" fmla="*/ 0 w 4245691"/>
              <a:gd name="connsiteY0-64" fmla="*/ 156004 h 156004"/>
              <a:gd name="connsiteX1-65" fmla="*/ 4245691 w 4245691"/>
              <a:gd name="connsiteY1-66" fmla="*/ 0 h 156004"/>
              <a:gd name="connsiteX0-67" fmla="*/ 0 w 4245691"/>
              <a:gd name="connsiteY0-68" fmla="*/ 156004 h 163985"/>
              <a:gd name="connsiteX1-69" fmla="*/ 4245691 w 4245691"/>
              <a:gd name="connsiteY1-70" fmla="*/ 0 h 163985"/>
              <a:gd name="connsiteX0-71" fmla="*/ 0 w 5449458"/>
              <a:gd name="connsiteY0-72" fmla="*/ 143648 h 143648"/>
              <a:gd name="connsiteX1-73" fmla="*/ 5449458 w 5449458"/>
              <a:gd name="connsiteY1-74" fmla="*/ 0 h 143648"/>
              <a:gd name="connsiteX0-75" fmla="*/ 0 w 5449458"/>
              <a:gd name="connsiteY0-76" fmla="*/ 143648 h 260913"/>
              <a:gd name="connsiteX1-77" fmla="*/ 1990356 w 5449458"/>
              <a:gd name="connsiteY1-78" fmla="*/ 260339 h 260913"/>
              <a:gd name="connsiteX2-79" fmla="*/ 5449458 w 5449458"/>
              <a:gd name="connsiteY2-80" fmla="*/ 0 h 260913"/>
              <a:gd name="connsiteX0-81" fmla="*/ 0 w 4693246"/>
              <a:gd name="connsiteY0-82" fmla="*/ 169 h 463018"/>
              <a:gd name="connsiteX1-83" fmla="*/ 1234144 w 4693246"/>
              <a:gd name="connsiteY1-84" fmla="*/ 462849 h 463018"/>
              <a:gd name="connsiteX2-85" fmla="*/ 4693246 w 4693246"/>
              <a:gd name="connsiteY2-86" fmla="*/ 202510 h 463018"/>
              <a:gd name="connsiteX0-87" fmla="*/ 153395 w 4846641"/>
              <a:gd name="connsiteY0-88" fmla="*/ 0 h 462988"/>
              <a:gd name="connsiteX1-89" fmla="*/ 1387539 w 4846641"/>
              <a:gd name="connsiteY1-90" fmla="*/ 462680 h 462988"/>
              <a:gd name="connsiteX2-91" fmla="*/ 4846641 w 4846641"/>
              <a:gd name="connsiteY2-92" fmla="*/ 202341 h 462988"/>
              <a:gd name="connsiteX0-93" fmla="*/ 212160 w 4457851"/>
              <a:gd name="connsiteY0-94" fmla="*/ 0 h 462988"/>
              <a:gd name="connsiteX1-95" fmla="*/ 998749 w 4457851"/>
              <a:gd name="connsiteY1-96" fmla="*/ 462680 h 462988"/>
              <a:gd name="connsiteX2-97" fmla="*/ 4457851 w 4457851"/>
              <a:gd name="connsiteY2-98" fmla="*/ 202341 h 462988"/>
              <a:gd name="connsiteX0-99" fmla="*/ 238795 w 4484486"/>
              <a:gd name="connsiteY0-100" fmla="*/ 0 h 462868"/>
              <a:gd name="connsiteX1-101" fmla="*/ 1025384 w 4484486"/>
              <a:gd name="connsiteY1-102" fmla="*/ 462680 h 462868"/>
              <a:gd name="connsiteX2-103" fmla="*/ 4484486 w 4484486"/>
              <a:gd name="connsiteY2-104" fmla="*/ 202341 h 462868"/>
              <a:gd name="connsiteX0-105" fmla="*/ 410770 w 4656461"/>
              <a:gd name="connsiteY0-106" fmla="*/ 0 h 425815"/>
              <a:gd name="connsiteX1-107" fmla="*/ 595476 w 4656461"/>
              <a:gd name="connsiteY1-108" fmla="*/ 425610 h 425815"/>
              <a:gd name="connsiteX2-109" fmla="*/ 4656461 w 4656461"/>
              <a:gd name="connsiteY2-110" fmla="*/ 202341 h 425815"/>
              <a:gd name="connsiteX0-111" fmla="*/ 410770 w 4656461"/>
              <a:gd name="connsiteY0-112" fmla="*/ 0 h 364069"/>
              <a:gd name="connsiteX1-113" fmla="*/ 595476 w 4656461"/>
              <a:gd name="connsiteY1-114" fmla="*/ 363827 h 364069"/>
              <a:gd name="connsiteX2-115" fmla="*/ 4656461 w 4656461"/>
              <a:gd name="connsiteY2-116" fmla="*/ 202341 h 364069"/>
              <a:gd name="connsiteX0-117" fmla="*/ 558636 w 4511100"/>
              <a:gd name="connsiteY0-118" fmla="*/ 0 h 388767"/>
              <a:gd name="connsiteX1-119" fmla="*/ 450115 w 4511100"/>
              <a:gd name="connsiteY1-120" fmla="*/ 388541 h 388767"/>
              <a:gd name="connsiteX2-121" fmla="*/ 4511100 w 4511100"/>
              <a:gd name="connsiteY2-122" fmla="*/ 227055 h 388767"/>
              <a:gd name="connsiteX0-123" fmla="*/ 445007 w 4613533"/>
              <a:gd name="connsiteY0-124" fmla="*/ 0 h 413467"/>
              <a:gd name="connsiteX1-125" fmla="*/ 552548 w 4613533"/>
              <a:gd name="connsiteY1-126" fmla="*/ 413255 h 413467"/>
              <a:gd name="connsiteX2-127" fmla="*/ 4613533 w 4613533"/>
              <a:gd name="connsiteY2-128" fmla="*/ 251769 h 413467"/>
              <a:gd name="connsiteX0-129" fmla="*/ 437894 w 4606420"/>
              <a:gd name="connsiteY0-130" fmla="*/ 0 h 351722"/>
              <a:gd name="connsiteX1-131" fmla="*/ 560868 w 4606420"/>
              <a:gd name="connsiteY1-132" fmla="*/ 351471 h 351722"/>
              <a:gd name="connsiteX2-133" fmla="*/ 4606420 w 4606420"/>
              <a:gd name="connsiteY2-134" fmla="*/ 251769 h 351722"/>
              <a:gd name="connsiteX0-135" fmla="*/ 424068 w 4592594"/>
              <a:gd name="connsiteY0-136" fmla="*/ 0 h 401116"/>
              <a:gd name="connsiteX1-137" fmla="*/ 577907 w 4592594"/>
              <a:gd name="connsiteY1-138" fmla="*/ 400898 h 401116"/>
              <a:gd name="connsiteX2-139" fmla="*/ 4592594 w 4592594"/>
              <a:gd name="connsiteY2-140" fmla="*/ 251769 h 401116"/>
              <a:gd name="connsiteX0-141" fmla="*/ 424068 w 4592594"/>
              <a:gd name="connsiteY0-142" fmla="*/ 0 h 401116"/>
              <a:gd name="connsiteX1-143" fmla="*/ 577907 w 4592594"/>
              <a:gd name="connsiteY1-144" fmla="*/ 400898 h 401116"/>
              <a:gd name="connsiteX2-145" fmla="*/ 4592594 w 4592594"/>
              <a:gd name="connsiteY2-146" fmla="*/ 338266 h 401116"/>
              <a:gd name="connsiteX0-147" fmla="*/ 391353 w 4638179"/>
              <a:gd name="connsiteY0-148" fmla="*/ 0 h 401116"/>
              <a:gd name="connsiteX1-149" fmla="*/ 623492 w 4638179"/>
              <a:gd name="connsiteY1-150" fmla="*/ 400898 h 401116"/>
              <a:gd name="connsiteX2-151" fmla="*/ 4638179 w 4638179"/>
              <a:gd name="connsiteY2-152" fmla="*/ 338266 h 401116"/>
              <a:gd name="connsiteX0-153" fmla="*/ 391353 w 4904398"/>
              <a:gd name="connsiteY0-154" fmla="*/ 0 h 401116"/>
              <a:gd name="connsiteX1-155" fmla="*/ 623492 w 4904398"/>
              <a:gd name="connsiteY1-156" fmla="*/ 400898 h 401116"/>
              <a:gd name="connsiteX2-157" fmla="*/ 4904398 w 4904398"/>
              <a:gd name="connsiteY2-158" fmla="*/ 322224 h 401116"/>
            </a:gdLst>
            <a:ahLst/>
            <a:cxnLst>
              <a:cxn ang="0">
                <a:pos x="connsiteX0-1" y="connsiteY0-2"/>
              </a:cxn>
              <a:cxn ang="0">
                <a:pos x="connsiteX1-3" y="connsiteY1-4"/>
              </a:cxn>
              <a:cxn ang="0">
                <a:pos x="connsiteX2-5" y="connsiteY2-6"/>
              </a:cxn>
            </a:cxnLst>
            <a:rect l="l" t="t" r="r" b="b"/>
            <a:pathLst>
              <a:path w="4904398" h="401116">
                <a:moveTo>
                  <a:pt x="391353" y="0"/>
                </a:moveTo>
                <a:cubicBezTo>
                  <a:pt x="-226127" y="38897"/>
                  <a:pt x="-86259" y="411428"/>
                  <a:pt x="623492" y="400898"/>
                </a:cubicBezTo>
                <a:lnTo>
                  <a:pt x="4904398" y="322224"/>
                </a:lnTo>
              </a:path>
            </a:pathLst>
          </a:custGeom>
          <a:noFill/>
          <a:ln w="25400" cap="rnd">
            <a:solidFill>
              <a:schemeClr val="accent1"/>
            </a:solidFill>
            <a:prstDash val="dash"/>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11400443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22" presetClass="entr" presetSubtype="8" fill="hold" grpId="0" nodeType="withEffect">
                                  <p:stCondLst>
                                    <p:cond delay="500"/>
                                  </p:stCondLst>
                                  <p:childTnLst>
                                    <p:set>
                                      <p:cBhvr>
                                        <p:cTn id="9" dur="1" fill="hold">
                                          <p:stCondLst>
                                            <p:cond delay="0"/>
                                          </p:stCondLst>
                                        </p:cTn>
                                        <p:tgtEl>
                                          <p:spTgt spid="20"/>
                                        </p:tgtEl>
                                        <p:attrNameLst>
                                          <p:attrName>style.visibility</p:attrName>
                                        </p:attrNameLst>
                                      </p:cBhvr>
                                      <p:to>
                                        <p:strVal val="visible"/>
                                      </p:to>
                                    </p:set>
                                    <p:animEffect transition="in" filter="wipe(left)">
                                      <p:cBhvr>
                                        <p:cTn id="10"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CA00A5E6-C93E-416B-9FAD-2E03A68A8759}"/>
              </a:ext>
            </a:extLst>
          </p:cNvPr>
          <p:cNvSpPr>
            <a:spLocks noGrp="1"/>
          </p:cNvSpPr>
          <p:nvPr>
            <p:ph type="title"/>
          </p:nvPr>
        </p:nvSpPr>
        <p:spPr>
          <a:xfrm>
            <a:off x="838200" y="3310963"/>
            <a:ext cx="10515600" cy="2852737"/>
          </a:xfrm>
        </p:spPr>
        <p:txBody>
          <a:bodyPr anchor="b"/>
          <a:lstStyle>
            <a:lvl1pPr>
              <a:defRPr sz="6000"/>
            </a:lvl1pPr>
          </a:lstStyle>
          <a:p>
            <a:r>
              <a:rPr lang="zh-TW" altLang="en-US" dirty="0"/>
              <a:t>按一下以編輯母片標題樣式</a:t>
            </a:r>
            <a:endParaRPr lang="zh-CN" altLang="en-US" dirty="0"/>
          </a:p>
        </p:txBody>
      </p:sp>
      <p:sp>
        <p:nvSpPr>
          <p:cNvPr id="4" name="日期占位符 3">
            <a:extLst>
              <a:ext uri="{FF2B5EF4-FFF2-40B4-BE49-F238E27FC236}">
                <a16:creationId xmlns:a16="http://schemas.microsoft.com/office/drawing/2014/main" xmlns="" id="{25A6E460-C3BC-4EE5-AAD2-5F3E5E5E7CD3}"/>
              </a:ext>
            </a:extLst>
          </p:cNvPr>
          <p:cNvSpPr>
            <a:spLocks noGrp="1"/>
          </p:cNvSpPr>
          <p:nvPr>
            <p:ph type="dt" sz="half" idx="10"/>
          </p:nvPr>
        </p:nvSpPr>
        <p:spPr/>
        <p:txBody>
          <a:bodyPr/>
          <a:lstStyle/>
          <a:p>
            <a:fld id="{BBC4234C-F9A5-42A0-9582-EDA1C72603E2}" type="datetimeFigureOut">
              <a:rPr lang="zh-TW" altLang="en-US" smtClean="0"/>
              <a:t>2019/8/19</a:t>
            </a:fld>
            <a:endParaRPr lang="zh-TW" altLang="en-US"/>
          </a:p>
        </p:txBody>
      </p:sp>
      <p:sp>
        <p:nvSpPr>
          <p:cNvPr id="5" name="页脚占位符 4">
            <a:extLst>
              <a:ext uri="{FF2B5EF4-FFF2-40B4-BE49-F238E27FC236}">
                <a16:creationId xmlns:a16="http://schemas.microsoft.com/office/drawing/2014/main" xmlns="" id="{24B6E221-D21F-4538-A4AC-163D831986B3}"/>
              </a:ext>
            </a:extLst>
          </p:cNvPr>
          <p:cNvSpPr>
            <a:spLocks noGrp="1"/>
          </p:cNvSpPr>
          <p:nvPr>
            <p:ph type="ftr" sz="quarter" idx="11"/>
          </p:nvPr>
        </p:nvSpPr>
        <p:spPr/>
        <p:txBody>
          <a:bodyPr/>
          <a:lstStyle/>
          <a:p>
            <a:endParaRPr lang="zh-TW" altLang="en-US"/>
          </a:p>
        </p:txBody>
      </p:sp>
      <p:sp>
        <p:nvSpPr>
          <p:cNvPr id="6" name="灯片编号占位符 5">
            <a:extLst>
              <a:ext uri="{FF2B5EF4-FFF2-40B4-BE49-F238E27FC236}">
                <a16:creationId xmlns:a16="http://schemas.microsoft.com/office/drawing/2014/main" xmlns="" id="{27D481C5-6968-4DE6-A407-D61DE3770678}"/>
              </a:ext>
            </a:extLst>
          </p:cNvPr>
          <p:cNvSpPr>
            <a:spLocks noGrp="1"/>
          </p:cNvSpPr>
          <p:nvPr>
            <p:ph type="sldNum" sz="quarter" idx="12"/>
          </p:nvPr>
        </p:nvSpPr>
        <p:spPr/>
        <p:txBody>
          <a:bodyPr/>
          <a:lstStyle/>
          <a:p>
            <a:fld id="{1CC926A1-394B-4F20-995A-14F0F6D274D9}" type="slidenum">
              <a:rPr lang="zh-TW" altLang="en-US" smtClean="0"/>
              <a:t>‹#›</a:t>
            </a:fld>
            <a:endParaRPr lang="zh-TW" altLang="en-US"/>
          </a:p>
        </p:txBody>
      </p:sp>
      <p:grpSp>
        <p:nvGrpSpPr>
          <p:cNvPr id="7" name="Group 4">
            <a:extLst>
              <a:ext uri="{FF2B5EF4-FFF2-40B4-BE49-F238E27FC236}">
                <a16:creationId xmlns:a16="http://schemas.microsoft.com/office/drawing/2014/main" xmlns="" id="{141086A5-4925-4FCB-B666-A722D284ABD4}"/>
              </a:ext>
            </a:extLst>
          </p:cNvPr>
          <p:cNvGrpSpPr>
            <a:grpSpLocks noChangeAspect="1"/>
          </p:cNvGrpSpPr>
          <p:nvPr userDrawn="1"/>
        </p:nvGrpSpPr>
        <p:grpSpPr bwMode="auto">
          <a:xfrm flipV="1">
            <a:off x="1309839" y="185937"/>
            <a:ext cx="522016" cy="538704"/>
            <a:chOff x="1308" y="1009"/>
            <a:chExt cx="1001" cy="1033"/>
          </a:xfrm>
          <a:solidFill>
            <a:schemeClr val="accent1"/>
          </a:solidFill>
        </p:grpSpPr>
        <p:sp>
          <p:nvSpPr>
            <p:cNvPr id="8" name="Freeform 5">
              <a:extLst>
                <a:ext uri="{FF2B5EF4-FFF2-40B4-BE49-F238E27FC236}">
                  <a16:creationId xmlns:a16="http://schemas.microsoft.com/office/drawing/2014/main" xmlns="" id="{3CC5D272-DB69-43EB-93CD-47FFE7280669}"/>
                </a:ext>
              </a:extLst>
            </p:cNvPr>
            <p:cNvSpPr/>
            <p:nvPr/>
          </p:nvSpPr>
          <p:spPr bwMode="auto">
            <a:xfrm>
              <a:off x="1533" y="1009"/>
              <a:ext cx="571" cy="830"/>
            </a:xfrm>
            <a:custGeom>
              <a:avLst/>
              <a:gdLst>
                <a:gd name="T0" fmla="*/ 404 w 439"/>
                <a:gd name="T1" fmla="*/ 298 h 638"/>
                <a:gd name="T2" fmla="*/ 321 w 439"/>
                <a:gd name="T3" fmla="*/ 223 h 638"/>
                <a:gd name="T4" fmla="*/ 321 w 439"/>
                <a:gd name="T5" fmla="*/ 50 h 638"/>
                <a:gd name="T6" fmla="*/ 318 w 439"/>
                <a:gd name="T7" fmla="*/ 41 h 638"/>
                <a:gd name="T8" fmla="*/ 221 w 439"/>
                <a:gd name="T9" fmla="*/ 0 h 638"/>
                <a:gd name="T10" fmla="*/ 118 w 439"/>
                <a:gd name="T11" fmla="*/ 40 h 638"/>
                <a:gd name="T12" fmla="*/ 114 w 439"/>
                <a:gd name="T13" fmla="*/ 50 h 638"/>
                <a:gd name="T14" fmla="*/ 114 w 439"/>
                <a:gd name="T15" fmla="*/ 225 h 638"/>
                <a:gd name="T16" fmla="*/ 34 w 439"/>
                <a:gd name="T17" fmla="*/ 300 h 638"/>
                <a:gd name="T18" fmla="*/ 0 w 439"/>
                <a:gd name="T19" fmla="*/ 418 h 638"/>
                <a:gd name="T20" fmla="*/ 220 w 439"/>
                <a:gd name="T21" fmla="*/ 638 h 638"/>
                <a:gd name="T22" fmla="*/ 439 w 439"/>
                <a:gd name="T23" fmla="*/ 418 h 638"/>
                <a:gd name="T24" fmla="*/ 404 w 439"/>
                <a:gd name="T25" fmla="*/ 298 h 6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39" h="638">
                  <a:moveTo>
                    <a:pt x="404" y="298"/>
                  </a:moveTo>
                  <a:cubicBezTo>
                    <a:pt x="383" y="267"/>
                    <a:pt x="355" y="241"/>
                    <a:pt x="321" y="223"/>
                  </a:cubicBezTo>
                  <a:cubicBezTo>
                    <a:pt x="321" y="222"/>
                    <a:pt x="321" y="50"/>
                    <a:pt x="321" y="50"/>
                  </a:cubicBezTo>
                  <a:cubicBezTo>
                    <a:pt x="321" y="47"/>
                    <a:pt x="320" y="44"/>
                    <a:pt x="318" y="41"/>
                  </a:cubicBezTo>
                  <a:cubicBezTo>
                    <a:pt x="316" y="39"/>
                    <a:pt x="282" y="0"/>
                    <a:pt x="221" y="0"/>
                  </a:cubicBezTo>
                  <a:cubicBezTo>
                    <a:pt x="162" y="0"/>
                    <a:pt x="120" y="38"/>
                    <a:pt x="118" y="40"/>
                  </a:cubicBezTo>
                  <a:cubicBezTo>
                    <a:pt x="116" y="43"/>
                    <a:pt x="114" y="46"/>
                    <a:pt x="114" y="50"/>
                  </a:cubicBezTo>
                  <a:cubicBezTo>
                    <a:pt x="114" y="50"/>
                    <a:pt x="114" y="223"/>
                    <a:pt x="114" y="225"/>
                  </a:cubicBezTo>
                  <a:cubicBezTo>
                    <a:pt x="81" y="243"/>
                    <a:pt x="54" y="269"/>
                    <a:pt x="34" y="300"/>
                  </a:cubicBezTo>
                  <a:cubicBezTo>
                    <a:pt x="11" y="335"/>
                    <a:pt x="0" y="376"/>
                    <a:pt x="0" y="418"/>
                  </a:cubicBezTo>
                  <a:cubicBezTo>
                    <a:pt x="0" y="539"/>
                    <a:pt x="98" y="638"/>
                    <a:pt x="220" y="638"/>
                  </a:cubicBezTo>
                  <a:cubicBezTo>
                    <a:pt x="341" y="638"/>
                    <a:pt x="439" y="539"/>
                    <a:pt x="439" y="418"/>
                  </a:cubicBezTo>
                  <a:cubicBezTo>
                    <a:pt x="439" y="375"/>
                    <a:pt x="427" y="334"/>
                    <a:pt x="404" y="298"/>
                  </a:cubicBezTo>
                  <a:close/>
                </a:path>
              </a:pathLst>
            </a:custGeom>
            <a:no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endParaRPr lang="zh-CN" altLang="en-US" sz="2400" dirty="0">
                <a:latin typeface="微软雅黑" panose="020B0503020204020204" pitchFamily="34" charset="-122"/>
                <a:ea typeface="微软雅黑" panose="020B0503020204020204" pitchFamily="34" charset="-122"/>
              </a:endParaRPr>
            </a:p>
          </p:txBody>
        </p:sp>
        <p:sp>
          <p:nvSpPr>
            <p:cNvPr id="9" name="Freeform 6">
              <a:extLst>
                <a:ext uri="{FF2B5EF4-FFF2-40B4-BE49-F238E27FC236}">
                  <a16:creationId xmlns:a16="http://schemas.microsoft.com/office/drawing/2014/main" xmlns="" id="{411B9C6C-C212-4998-A8F8-E92C513FFEBC}"/>
                </a:ext>
              </a:extLst>
            </p:cNvPr>
            <p:cNvSpPr>
              <a:spLocks noEditPoints="1"/>
            </p:cNvSpPr>
            <p:nvPr/>
          </p:nvSpPr>
          <p:spPr bwMode="auto">
            <a:xfrm>
              <a:off x="1526" y="1009"/>
              <a:ext cx="573" cy="830"/>
            </a:xfrm>
            <a:custGeom>
              <a:avLst/>
              <a:gdLst>
                <a:gd name="T0" fmla="*/ 440 w 440"/>
                <a:gd name="T1" fmla="*/ 418 h 638"/>
                <a:gd name="T2" fmla="*/ 322 w 440"/>
                <a:gd name="T3" fmla="*/ 223 h 638"/>
                <a:gd name="T4" fmla="*/ 319 w 440"/>
                <a:gd name="T5" fmla="*/ 41 h 638"/>
                <a:gd name="T6" fmla="*/ 119 w 440"/>
                <a:gd name="T7" fmla="*/ 40 h 638"/>
                <a:gd name="T8" fmla="*/ 114 w 440"/>
                <a:gd name="T9" fmla="*/ 225 h 638"/>
                <a:gd name="T10" fmla="*/ 0 w 440"/>
                <a:gd name="T11" fmla="*/ 418 h 638"/>
                <a:gd name="T12" fmla="*/ 143 w 440"/>
                <a:gd name="T13" fmla="*/ 75 h 638"/>
                <a:gd name="T14" fmla="*/ 294 w 440"/>
                <a:gd name="T15" fmla="*/ 134 h 638"/>
                <a:gd name="T16" fmla="*/ 143 w 440"/>
                <a:gd name="T17" fmla="*/ 75 h 638"/>
                <a:gd name="T18" fmla="*/ 294 w 440"/>
                <a:gd name="T19" fmla="*/ 162 h 638"/>
                <a:gd name="T20" fmla="*/ 294 w 440"/>
                <a:gd name="T21" fmla="*/ 189 h 638"/>
                <a:gd name="T22" fmla="*/ 143 w 440"/>
                <a:gd name="T23" fmla="*/ 134 h 638"/>
                <a:gd name="T24" fmla="*/ 213 w 440"/>
                <a:gd name="T25" fmla="*/ 411 h 638"/>
                <a:gd name="T26" fmla="*/ 184 w 440"/>
                <a:gd name="T27" fmla="*/ 400 h 638"/>
                <a:gd name="T28" fmla="*/ 196 w 440"/>
                <a:gd name="T29" fmla="*/ 200 h 638"/>
                <a:gd name="T30" fmla="*/ 230 w 440"/>
                <a:gd name="T31" fmla="*/ 228 h 638"/>
                <a:gd name="T32" fmla="*/ 218 w 440"/>
                <a:gd name="T33" fmla="*/ 408 h 638"/>
                <a:gd name="T34" fmla="*/ 213 w 440"/>
                <a:gd name="T35" fmla="*/ 459 h 638"/>
                <a:gd name="T36" fmla="*/ 213 w 440"/>
                <a:gd name="T37" fmla="*/ 435 h 638"/>
                <a:gd name="T38" fmla="*/ 136 w 440"/>
                <a:gd name="T39" fmla="*/ 245 h 638"/>
                <a:gd name="T40" fmla="*/ 143 w 440"/>
                <a:gd name="T41" fmla="*/ 191 h 638"/>
                <a:gd name="T42" fmla="*/ 183 w 440"/>
                <a:gd name="T43" fmla="*/ 228 h 638"/>
                <a:gd name="T44" fmla="*/ 146 w 440"/>
                <a:gd name="T45" fmla="*/ 411 h 638"/>
                <a:gd name="T46" fmla="*/ 139 w 440"/>
                <a:gd name="T47" fmla="*/ 470 h 638"/>
                <a:gd name="T48" fmla="*/ 181 w 440"/>
                <a:gd name="T49" fmla="*/ 421 h 638"/>
                <a:gd name="T50" fmla="*/ 188 w 440"/>
                <a:gd name="T51" fmla="*/ 450 h 638"/>
                <a:gd name="T52" fmla="*/ 237 w 440"/>
                <a:gd name="T53" fmla="*/ 450 h 638"/>
                <a:gd name="T54" fmla="*/ 245 w 440"/>
                <a:gd name="T55" fmla="*/ 421 h 638"/>
                <a:gd name="T56" fmla="*/ 286 w 440"/>
                <a:gd name="T57" fmla="*/ 470 h 638"/>
                <a:gd name="T58" fmla="*/ 279 w 440"/>
                <a:gd name="T59" fmla="*/ 411 h 638"/>
                <a:gd name="T60" fmla="*/ 243 w 440"/>
                <a:gd name="T61" fmla="*/ 228 h 638"/>
                <a:gd name="T62" fmla="*/ 294 w 440"/>
                <a:gd name="T63" fmla="*/ 217 h 638"/>
                <a:gd name="T64" fmla="*/ 302 w 440"/>
                <a:gd name="T65" fmla="*/ 244 h 638"/>
                <a:gd name="T66" fmla="*/ 220 w 440"/>
                <a:gd name="T67" fmla="*/ 610 h 638"/>
                <a:gd name="T68" fmla="*/ 136 w 440"/>
                <a:gd name="T69" fmla="*/ 245 h 638"/>
                <a:gd name="T70" fmla="*/ 160 w 440"/>
                <a:gd name="T71" fmla="*/ 443 h 638"/>
                <a:gd name="T72" fmla="*/ 143 w 440"/>
                <a:gd name="T73" fmla="*/ 447 h 638"/>
                <a:gd name="T74" fmla="*/ 168 w 440"/>
                <a:gd name="T75" fmla="*/ 422 h 638"/>
                <a:gd name="T76" fmla="*/ 273 w 440"/>
                <a:gd name="T77" fmla="*/ 429 h 638"/>
                <a:gd name="T78" fmla="*/ 280 w 440"/>
                <a:gd name="T79" fmla="*/ 452 h 638"/>
                <a:gd name="T80" fmla="*/ 258 w 440"/>
                <a:gd name="T81" fmla="*/ 422 h 6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440" h="638">
                  <a:moveTo>
                    <a:pt x="220" y="638"/>
                  </a:moveTo>
                  <a:cubicBezTo>
                    <a:pt x="342" y="638"/>
                    <a:pt x="440" y="539"/>
                    <a:pt x="440" y="418"/>
                  </a:cubicBezTo>
                  <a:cubicBezTo>
                    <a:pt x="440" y="375"/>
                    <a:pt x="428" y="334"/>
                    <a:pt x="405" y="298"/>
                  </a:cubicBezTo>
                  <a:cubicBezTo>
                    <a:pt x="384" y="267"/>
                    <a:pt x="356" y="241"/>
                    <a:pt x="322" y="223"/>
                  </a:cubicBezTo>
                  <a:cubicBezTo>
                    <a:pt x="322" y="222"/>
                    <a:pt x="322" y="50"/>
                    <a:pt x="322" y="50"/>
                  </a:cubicBezTo>
                  <a:cubicBezTo>
                    <a:pt x="322" y="47"/>
                    <a:pt x="321" y="44"/>
                    <a:pt x="319" y="41"/>
                  </a:cubicBezTo>
                  <a:cubicBezTo>
                    <a:pt x="317" y="39"/>
                    <a:pt x="283" y="0"/>
                    <a:pt x="222" y="0"/>
                  </a:cubicBezTo>
                  <a:cubicBezTo>
                    <a:pt x="162" y="0"/>
                    <a:pt x="121" y="38"/>
                    <a:pt x="119" y="40"/>
                  </a:cubicBezTo>
                  <a:cubicBezTo>
                    <a:pt x="117" y="43"/>
                    <a:pt x="115" y="46"/>
                    <a:pt x="115" y="50"/>
                  </a:cubicBezTo>
                  <a:cubicBezTo>
                    <a:pt x="115" y="50"/>
                    <a:pt x="115" y="223"/>
                    <a:pt x="114" y="225"/>
                  </a:cubicBezTo>
                  <a:cubicBezTo>
                    <a:pt x="82" y="243"/>
                    <a:pt x="55" y="269"/>
                    <a:pt x="35" y="300"/>
                  </a:cubicBezTo>
                  <a:cubicBezTo>
                    <a:pt x="12" y="335"/>
                    <a:pt x="0" y="376"/>
                    <a:pt x="0" y="418"/>
                  </a:cubicBezTo>
                  <a:cubicBezTo>
                    <a:pt x="0" y="539"/>
                    <a:pt x="99" y="638"/>
                    <a:pt x="220" y="638"/>
                  </a:cubicBezTo>
                  <a:close/>
                  <a:moveTo>
                    <a:pt x="143" y="75"/>
                  </a:moveTo>
                  <a:cubicBezTo>
                    <a:pt x="294" y="102"/>
                    <a:pt x="294" y="102"/>
                    <a:pt x="294" y="102"/>
                  </a:cubicBezTo>
                  <a:cubicBezTo>
                    <a:pt x="294" y="134"/>
                    <a:pt x="294" y="134"/>
                    <a:pt x="294" y="134"/>
                  </a:cubicBezTo>
                  <a:cubicBezTo>
                    <a:pt x="143" y="106"/>
                    <a:pt x="143" y="106"/>
                    <a:pt x="143" y="106"/>
                  </a:cubicBezTo>
                  <a:lnTo>
                    <a:pt x="143" y="75"/>
                  </a:lnTo>
                  <a:close/>
                  <a:moveTo>
                    <a:pt x="143" y="134"/>
                  </a:moveTo>
                  <a:cubicBezTo>
                    <a:pt x="294" y="162"/>
                    <a:pt x="294" y="162"/>
                    <a:pt x="294" y="162"/>
                  </a:cubicBezTo>
                  <a:cubicBezTo>
                    <a:pt x="294" y="180"/>
                    <a:pt x="294" y="180"/>
                    <a:pt x="294" y="180"/>
                  </a:cubicBezTo>
                  <a:cubicBezTo>
                    <a:pt x="294" y="189"/>
                    <a:pt x="294" y="189"/>
                    <a:pt x="294" y="189"/>
                  </a:cubicBezTo>
                  <a:cubicBezTo>
                    <a:pt x="143" y="163"/>
                    <a:pt x="143" y="163"/>
                    <a:pt x="143" y="163"/>
                  </a:cubicBezTo>
                  <a:lnTo>
                    <a:pt x="143" y="134"/>
                  </a:lnTo>
                  <a:close/>
                  <a:moveTo>
                    <a:pt x="218" y="408"/>
                  </a:moveTo>
                  <a:cubicBezTo>
                    <a:pt x="216" y="409"/>
                    <a:pt x="214" y="410"/>
                    <a:pt x="213" y="411"/>
                  </a:cubicBezTo>
                  <a:cubicBezTo>
                    <a:pt x="211" y="410"/>
                    <a:pt x="209" y="409"/>
                    <a:pt x="207" y="408"/>
                  </a:cubicBezTo>
                  <a:cubicBezTo>
                    <a:pt x="201" y="404"/>
                    <a:pt x="193" y="402"/>
                    <a:pt x="184" y="400"/>
                  </a:cubicBezTo>
                  <a:cubicBezTo>
                    <a:pt x="191" y="354"/>
                    <a:pt x="194" y="273"/>
                    <a:pt x="195" y="228"/>
                  </a:cubicBezTo>
                  <a:cubicBezTo>
                    <a:pt x="195" y="215"/>
                    <a:pt x="196" y="205"/>
                    <a:pt x="196" y="200"/>
                  </a:cubicBezTo>
                  <a:cubicBezTo>
                    <a:pt x="230" y="206"/>
                    <a:pt x="230" y="206"/>
                    <a:pt x="230" y="206"/>
                  </a:cubicBezTo>
                  <a:cubicBezTo>
                    <a:pt x="230" y="211"/>
                    <a:pt x="230" y="219"/>
                    <a:pt x="230" y="228"/>
                  </a:cubicBezTo>
                  <a:cubicBezTo>
                    <a:pt x="231" y="273"/>
                    <a:pt x="234" y="354"/>
                    <a:pt x="241" y="400"/>
                  </a:cubicBezTo>
                  <a:cubicBezTo>
                    <a:pt x="233" y="402"/>
                    <a:pt x="225" y="404"/>
                    <a:pt x="218" y="408"/>
                  </a:cubicBezTo>
                  <a:close/>
                  <a:moveTo>
                    <a:pt x="225" y="448"/>
                  </a:moveTo>
                  <a:cubicBezTo>
                    <a:pt x="224" y="452"/>
                    <a:pt x="218" y="459"/>
                    <a:pt x="213" y="459"/>
                  </a:cubicBezTo>
                  <a:cubicBezTo>
                    <a:pt x="208" y="459"/>
                    <a:pt x="201" y="452"/>
                    <a:pt x="201" y="448"/>
                  </a:cubicBezTo>
                  <a:cubicBezTo>
                    <a:pt x="201" y="445"/>
                    <a:pt x="204" y="439"/>
                    <a:pt x="213" y="435"/>
                  </a:cubicBezTo>
                  <a:cubicBezTo>
                    <a:pt x="221" y="439"/>
                    <a:pt x="225" y="445"/>
                    <a:pt x="225" y="448"/>
                  </a:cubicBezTo>
                  <a:close/>
                  <a:moveTo>
                    <a:pt x="136" y="245"/>
                  </a:moveTo>
                  <a:cubicBezTo>
                    <a:pt x="144" y="242"/>
                    <a:pt x="144" y="242"/>
                    <a:pt x="144" y="242"/>
                  </a:cubicBezTo>
                  <a:cubicBezTo>
                    <a:pt x="143" y="191"/>
                    <a:pt x="143" y="191"/>
                    <a:pt x="143" y="191"/>
                  </a:cubicBezTo>
                  <a:cubicBezTo>
                    <a:pt x="183" y="198"/>
                    <a:pt x="183" y="198"/>
                    <a:pt x="183" y="198"/>
                  </a:cubicBezTo>
                  <a:cubicBezTo>
                    <a:pt x="183" y="205"/>
                    <a:pt x="183" y="215"/>
                    <a:pt x="183" y="228"/>
                  </a:cubicBezTo>
                  <a:cubicBezTo>
                    <a:pt x="181" y="278"/>
                    <a:pt x="178" y="360"/>
                    <a:pt x="172" y="400"/>
                  </a:cubicBezTo>
                  <a:cubicBezTo>
                    <a:pt x="162" y="401"/>
                    <a:pt x="153" y="404"/>
                    <a:pt x="146" y="411"/>
                  </a:cubicBezTo>
                  <a:cubicBezTo>
                    <a:pt x="138" y="418"/>
                    <a:pt x="133" y="429"/>
                    <a:pt x="131" y="441"/>
                  </a:cubicBezTo>
                  <a:cubicBezTo>
                    <a:pt x="129" y="453"/>
                    <a:pt x="132" y="464"/>
                    <a:pt x="139" y="470"/>
                  </a:cubicBezTo>
                  <a:cubicBezTo>
                    <a:pt x="146" y="477"/>
                    <a:pt x="158" y="477"/>
                    <a:pt x="170" y="457"/>
                  </a:cubicBezTo>
                  <a:cubicBezTo>
                    <a:pt x="174" y="449"/>
                    <a:pt x="178" y="436"/>
                    <a:pt x="181" y="421"/>
                  </a:cubicBezTo>
                  <a:cubicBezTo>
                    <a:pt x="186" y="421"/>
                    <a:pt x="192" y="423"/>
                    <a:pt x="197" y="425"/>
                  </a:cubicBezTo>
                  <a:cubicBezTo>
                    <a:pt x="189" y="434"/>
                    <a:pt x="188" y="444"/>
                    <a:pt x="188" y="450"/>
                  </a:cubicBezTo>
                  <a:cubicBezTo>
                    <a:pt x="189" y="464"/>
                    <a:pt x="200" y="480"/>
                    <a:pt x="213" y="480"/>
                  </a:cubicBezTo>
                  <a:cubicBezTo>
                    <a:pt x="225" y="480"/>
                    <a:pt x="236" y="464"/>
                    <a:pt x="237" y="450"/>
                  </a:cubicBezTo>
                  <a:cubicBezTo>
                    <a:pt x="237" y="444"/>
                    <a:pt x="236" y="434"/>
                    <a:pt x="229" y="425"/>
                  </a:cubicBezTo>
                  <a:cubicBezTo>
                    <a:pt x="234" y="423"/>
                    <a:pt x="239" y="421"/>
                    <a:pt x="245" y="421"/>
                  </a:cubicBezTo>
                  <a:cubicBezTo>
                    <a:pt x="248" y="436"/>
                    <a:pt x="251" y="449"/>
                    <a:pt x="256" y="457"/>
                  </a:cubicBezTo>
                  <a:cubicBezTo>
                    <a:pt x="267" y="477"/>
                    <a:pt x="279" y="477"/>
                    <a:pt x="286" y="470"/>
                  </a:cubicBezTo>
                  <a:cubicBezTo>
                    <a:pt x="293" y="464"/>
                    <a:pt x="296" y="453"/>
                    <a:pt x="294" y="441"/>
                  </a:cubicBezTo>
                  <a:cubicBezTo>
                    <a:pt x="292" y="429"/>
                    <a:pt x="287" y="418"/>
                    <a:pt x="279" y="411"/>
                  </a:cubicBezTo>
                  <a:cubicBezTo>
                    <a:pt x="272" y="404"/>
                    <a:pt x="263" y="401"/>
                    <a:pt x="254" y="400"/>
                  </a:cubicBezTo>
                  <a:cubicBezTo>
                    <a:pt x="247" y="360"/>
                    <a:pt x="244" y="278"/>
                    <a:pt x="243" y="228"/>
                  </a:cubicBezTo>
                  <a:cubicBezTo>
                    <a:pt x="243" y="220"/>
                    <a:pt x="242" y="214"/>
                    <a:pt x="242" y="208"/>
                  </a:cubicBezTo>
                  <a:cubicBezTo>
                    <a:pt x="294" y="217"/>
                    <a:pt x="294" y="217"/>
                    <a:pt x="294" y="217"/>
                  </a:cubicBezTo>
                  <a:cubicBezTo>
                    <a:pt x="294" y="240"/>
                    <a:pt x="294" y="240"/>
                    <a:pt x="294" y="240"/>
                  </a:cubicBezTo>
                  <a:cubicBezTo>
                    <a:pt x="302" y="244"/>
                    <a:pt x="302" y="244"/>
                    <a:pt x="302" y="244"/>
                  </a:cubicBezTo>
                  <a:cubicBezTo>
                    <a:pt x="369" y="275"/>
                    <a:pt x="413" y="344"/>
                    <a:pt x="413" y="418"/>
                  </a:cubicBezTo>
                  <a:cubicBezTo>
                    <a:pt x="413" y="524"/>
                    <a:pt x="326" y="610"/>
                    <a:pt x="220" y="610"/>
                  </a:cubicBezTo>
                  <a:cubicBezTo>
                    <a:pt x="114" y="610"/>
                    <a:pt x="28" y="524"/>
                    <a:pt x="28" y="418"/>
                  </a:cubicBezTo>
                  <a:cubicBezTo>
                    <a:pt x="28" y="344"/>
                    <a:pt x="70" y="278"/>
                    <a:pt x="136" y="245"/>
                  </a:cubicBezTo>
                  <a:close/>
                  <a:moveTo>
                    <a:pt x="168" y="422"/>
                  </a:moveTo>
                  <a:cubicBezTo>
                    <a:pt x="165" y="431"/>
                    <a:pt x="163" y="438"/>
                    <a:pt x="160" y="443"/>
                  </a:cubicBezTo>
                  <a:cubicBezTo>
                    <a:pt x="154" y="454"/>
                    <a:pt x="148" y="455"/>
                    <a:pt x="145" y="452"/>
                  </a:cubicBezTo>
                  <a:cubicBezTo>
                    <a:pt x="144" y="451"/>
                    <a:pt x="143" y="449"/>
                    <a:pt x="143" y="447"/>
                  </a:cubicBezTo>
                  <a:cubicBezTo>
                    <a:pt x="144" y="439"/>
                    <a:pt x="147" y="434"/>
                    <a:pt x="152" y="429"/>
                  </a:cubicBezTo>
                  <a:cubicBezTo>
                    <a:pt x="156" y="425"/>
                    <a:pt x="162" y="423"/>
                    <a:pt x="168" y="422"/>
                  </a:cubicBezTo>
                  <a:close/>
                  <a:moveTo>
                    <a:pt x="258" y="422"/>
                  </a:moveTo>
                  <a:cubicBezTo>
                    <a:pt x="264" y="423"/>
                    <a:pt x="269" y="425"/>
                    <a:pt x="273" y="429"/>
                  </a:cubicBezTo>
                  <a:cubicBezTo>
                    <a:pt x="278" y="434"/>
                    <a:pt x="281" y="439"/>
                    <a:pt x="282" y="447"/>
                  </a:cubicBezTo>
                  <a:cubicBezTo>
                    <a:pt x="283" y="449"/>
                    <a:pt x="282" y="451"/>
                    <a:pt x="280" y="452"/>
                  </a:cubicBezTo>
                  <a:cubicBezTo>
                    <a:pt x="277" y="455"/>
                    <a:pt x="271" y="454"/>
                    <a:pt x="265" y="443"/>
                  </a:cubicBezTo>
                  <a:cubicBezTo>
                    <a:pt x="262" y="438"/>
                    <a:pt x="260" y="431"/>
                    <a:pt x="258" y="422"/>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endParaRPr lang="zh-CN" altLang="en-US" sz="2400" dirty="0">
                <a:latin typeface="微软雅黑" panose="020B0503020204020204" pitchFamily="34" charset="-122"/>
                <a:ea typeface="微软雅黑" panose="020B0503020204020204" pitchFamily="34" charset="-122"/>
              </a:endParaRPr>
            </a:p>
          </p:txBody>
        </p:sp>
        <p:sp>
          <p:nvSpPr>
            <p:cNvPr id="10" name="Freeform 7">
              <a:extLst>
                <a:ext uri="{FF2B5EF4-FFF2-40B4-BE49-F238E27FC236}">
                  <a16:creationId xmlns:a16="http://schemas.microsoft.com/office/drawing/2014/main" xmlns="" id="{70AB6D03-1D8C-41A5-89D2-20DBA41D87CD}"/>
                </a:ext>
              </a:extLst>
            </p:cNvPr>
            <p:cNvSpPr/>
            <p:nvPr/>
          </p:nvSpPr>
          <p:spPr bwMode="auto">
            <a:xfrm>
              <a:off x="2145" y="1578"/>
              <a:ext cx="164" cy="42"/>
            </a:xfrm>
            <a:custGeom>
              <a:avLst/>
              <a:gdLst>
                <a:gd name="T0" fmla="*/ 0 w 126"/>
                <a:gd name="T1" fmla="*/ 16 h 33"/>
                <a:gd name="T2" fmla="*/ 17 w 126"/>
                <a:gd name="T3" fmla="*/ 33 h 33"/>
                <a:gd name="T4" fmla="*/ 109 w 126"/>
                <a:gd name="T5" fmla="*/ 33 h 33"/>
                <a:gd name="T6" fmla="*/ 126 w 126"/>
                <a:gd name="T7" fmla="*/ 16 h 33"/>
                <a:gd name="T8" fmla="*/ 109 w 126"/>
                <a:gd name="T9" fmla="*/ 0 h 33"/>
                <a:gd name="T10" fmla="*/ 17 w 126"/>
                <a:gd name="T11" fmla="*/ 0 h 33"/>
                <a:gd name="T12" fmla="*/ 0 w 126"/>
                <a:gd name="T13" fmla="*/ 16 h 33"/>
              </a:gdLst>
              <a:ahLst/>
              <a:cxnLst>
                <a:cxn ang="0">
                  <a:pos x="T0" y="T1"/>
                </a:cxn>
                <a:cxn ang="0">
                  <a:pos x="T2" y="T3"/>
                </a:cxn>
                <a:cxn ang="0">
                  <a:pos x="T4" y="T5"/>
                </a:cxn>
                <a:cxn ang="0">
                  <a:pos x="T6" y="T7"/>
                </a:cxn>
                <a:cxn ang="0">
                  <a:pos x="T8" y="T9"/>
                </a:cxn>
                <a:cxn ang="0">
                  <a:pos x="T10" y="T11"/>
                </a:cxn>
                <a:cxn ang="0">
                  <a:pos x="T12" y="T13"/>
                </a:cxn>
              </a:cxnLst>
              <a:rect l="0" t="0" r="r" b="b"/>
              <a:pathLst>
                <a:path w="126" h="33">
                  <a:moveTo>
                    <a:pt x="0" y="16"/>
                  </a:moveTo>
                  <a:cubicBezTo>
                    <a:pt x="0" y="25"/>
                    <a:pt x="7" y="33"/>
                    <a:pt x="17" y="33"/>
                  </a:cubicBezTo>
                  <a:cubicBezTo>
                    <a:pt x="109" y="33"/>
                    <a:pt x="109" y="33"/>
                    <a:pt x="109" y="33"/>
                  </a:cubicBezTo>
                  <a:cubicBezTo>
                    <a:pt x="118" y="33"/>
                    <a:pt x="126" y="25"/>
                    <a:pt x="126" y="16"/>
                  </a:cubicBezTo>
                  <a:cubicBezTo>
                    <a:pt x="126" y="7"/>
                    <a:pt x="118" y="0"/>
                    <a:pt x="109" y="0"/>
                  </a:cubicBezTo>
                  <a:cubicBezTo>
                    <a:pt x="17" y="0"/>
                    <a:pt x="17" y="0"/>
                    <a:pt x="17" y="0"/>
                  </a:cubicBezTo>
                  <a:cubicBezTo>
                    <a:pt x="7" y="0"/>
                    <a:pt x="0" y="7"/>
                    <a:pt x="0" y="1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endParaRPr lang="zh-CN" altLang="en-US" sz="2400" dirty="0">
                <a:latin typeface="微软雅黑" panose="020B0503020204020204" pitchFamily="34" charset="-122"/>
                <a:ea typeface="微软雅黑" panose="020B0503020204020204" pitchFamily="34" charset="-122"/>
              </a:endParaRPr>
            </a:p>
          </p:txBody>
        </p:sp>
        <p:sp>
          <p:nvSpPr>
            <p:cNvPr id="11" name="Freeform 8">
              <a:extLst>
                <a:ext uri="{FF2B5EF4-FFF2-40B4-BE49-F238E27FC236}">
                  <a16:creationId xmlns:a16="http://schemas.microsoft.com/office/drawing/2014/main" xmlns="" id="{C617E9C0-5CAB-4F01-8AC0-6B65D68F5544}"/>
                </a:ext>
              </a:extLst>
            </p:cNvPr>
            <p:cNvSpPr/>
            <p:nvPr/>
          </p:nvSpPr>
          <p:spPr bwMode="auto">
            <a:xfrm>
              <a:off x="1763" y="1882"/>
              <a:ext cx="44" cy="160"/>
            </a:xfrm>
            <a:custGeom>
              <a:avLst/>
              <a:gdLst>
                <a:gd name="T0" fmla="*/ 17 w 34"/>
                <a:gd name="T1" fmla="*/ 0 h 123"/>
                <a:gd name="T2" fmla="*/ 0 w 34"/>
                <a:gd name="T3" fmla="*/ 16 h 123"/>
                <a:gd name="T4" fmla="*/ 0 w 34"/>
                <a:gd name="T5" fmla="*/ 106 h 123"/>
                <a:gd name="T6" fmla="*/ 17 w 34"/>
                <a:gd name="T7" fmla="*/ 123 h 123"/>
                <a:gd name="T8" fmla="*/ 34 w 34"/>
                <a:gd name="T9" fmla="*/ 106 h 123"/>
                <a:gd name="T10" fmla="*/ 34 w 34"/>
                <a:gd name="T11" fmla="*/ 16 h 123"/>
                <a:gd name="T12" fmla="*/ 17 w 34"/>
                <a:gd name="T13" fmla="*/ 0 h 123"/>
              </a:gdLst>
              <a:ahLst/>
              <a:cxnLst>
                <a:cxn ang="0">
                  <a:pos x="T0" y="T1"/>
                </a:cxn>
                <a:cxn ang="0">
                  <a:pos x="T2" y="T3"/>
                </a:cxn>
                <a:cxn ang="0">
                  <a:pos x="T4" y="T5"/>
                </a:cxn>
                <a:cxn ang="0">
                  <a:pos x="T6" y="T7"/>
                </a:cxn>
                <a:cxn ang="0">
                  <a:pos x="T8" y="T9"/>
                </a:cxn>
                <a:cxn ang="0">
                  <a:pos x="T10" y="T11"/>
                </a:cxn>
                <a:cxn ang="0">
                  <a:pos x="T12" y="T13"/>
                </a:cxn>
              </a:cxnLst>
              <a:rect l="0" t="0" r="r" b="b"/>
              <a:pathLst>
                <a:path w="34" h="123">
                  <a:moveTo>
                    <a:pt x="17" y="0"/>
                  </a:moveTo>
                  <a:cubicBezTo>
                    <a:pt x="7" y="0"/>
                    <a:pt x="0" y="7"/>
                    <a:pt x="0" y="16"/>
                  </a:cubicBezTo>
                  <a:cubicBezTo>
                    <a:pt x="0" y="106"/>
                    <a:pt x="0" y="106"/>
                    <a:pt x="0" y="106"/>
                  </a:cubicBezTo>
                  <a:cubicBezTo>
                    <a:pt x="0" y="115"/>
                    <a:pt x="7" y="123"/>
                    <a:pt x="17" y="123"/>
                  </a:cubicBezTo>
                  <a:cubicBezTo>
                    <a:pt x="26" y="123"/>
                    <a:pt x="34" y="115"/>
                    <a:pt x="34" y="106"/>
                  </a:cubicBezTo>
                  <a:cubicBezTo>
                    <a:pt x="34" y="16"/>
                    <a:pt x="34" y="16"/>
                    <a:pt x="34" y="16"/>
                  </a:cubicBezTo>
                  <a:cubicBezTo>
                    <a:pt x="34" y="7"/>
                    <a:pt x="26" y="0"/>
                    <a:pt x="17"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endParaRPr lang="zh-CN" altLang="en-US" sz="2400" dirty="0">
                <a:latin typeface="微软雅黑" panose="020B0503020204020204" pitchFamily="34" charset="-122"/>
                <a:ea typeface="微软雅黑" panose="020B0503020204020204" pitchFamily="34" charset="-122"/>
              </a:endParaRPr>
            </a:p>
          </p:txBody>
        </p:sp>
        <p:sp>
          <p:nvSpPr>
            <p:cNvPr id="12" name="Freeform 9">
              <a:extLst>
                <a:ext uri="{FF2B5EF4-FFF2-40B4-BE49-F238E27FC236}">
                  <a16:creationId xmlns:a16="http://schemas.microsoft.com/office/drawing/2014/main" xmlns="" id="{9E0DC122-ECA6-4394-BC0E-B4A9D3DE9081}"/>
                </a:ext>
              </a:extLst>
            </p:cNvPr>
            <p:cNvSpPr/>
            <p:nvPr/>
          </p:nvSpPr>
          <p:spPr bwMode="auto">
            <a:xfrm>
              <a:off x="1308" y="1557"/>
              <a:ext cx="165" cy="44"/>
            </a:xfrm>
            <a:custGeom>
              <a:avLst/>
              <a:gdLst>
                <a:gd name="T0" fmla="*/ 17 w 127"/>
                <a:gd name="T1" fmla="*/ 34 h 34"/>
                <a:gd name="T2" fmla="*/ 110 w 127"/>
                <a:gd name="T3" fmla="*/ 34 h 34"/>
                <a:gd name="T4" fmla="*/ 127 w 127"/>
                <a:gd name="T5" fmla="*/ 17 h 34"/>
                <a:gd name="T6" fmla="*/ 110 w 127"/>
                <a:gd name="T7" fmla="*/ 0 h 34"/>
                <a:gd name="T8" fmla="*/ 17 w 127"/>
                <a:gd name="T9" fmla="*/ 0 h 34"/>
                <a:gd name="T10" fmla="*/ 0 w 127"/>
                <a:gd name="T11" fmla="*/ 17 h 34"/>
                <a:gd name="T12" fmla="*/ 17 w 127"/>
                <a:gd name="T13" fmla="*/ 34 h 34"/>
              </a:gdLst>
              <a:ahLst/>
              <a:cxnLst>
                <a:cxn ang="0">
                  <a:pos x="T0" y="T1"/>
                </a:cxn>
                <a:cxn ang="0">
                  <a:pos x="T2" y="T3"/>
                </a:cxn>
                <a:cxn ang="0">
                  <a:pos x="T4" y="T5"/>
                </a:cxn>
                <a:cxn ang="0">
                  <a:pos x="T6" y="T7"/>
                </a:cxn>
                <a:cxn ang="0">
                  <a:pos x="T8" y="T9"/>
                </a:cxn>
                <a:cxn ang="0">
                  <a:pos x="T10" y="T11"/>
                </a:cxn>
                <a:cxn ang="0">
                  <a:pos x="T12" y="T13"/>
                </a:cxn>
              </a:cxnLst>
              <a:rect l="0" t="0" r="r" b="b"/>
              <a:pathLst>
                <a:path w="127" h="34">
                  <a:moveTo>
                    <a:pt x="17" y="34"/>
                  </a:moveTo>
                  <a:cubicBezTo>
                    <a:pt x="110" y="34"/>
                    <a:pt x="110" y="34"/>
                    <a:pt x="110" y="34"/>
                  </a:cubicBezTo>
                  <a:cubicBezTo>
                    <a:pt x="119" y="34"/>
                    <a:pt x="127" y="26"/>
                    <a:pt x="127" y="17"/>
                  </a:cubicBezTo>
                  <a:cubicBezTo>
                    <a:pt x="127" y="8"/>
                    <a:pt x="119" y="0"/>
                    <a:pt x="110" y="0"/>
                  </a:cubicBezTo>
                  <a:cubicBezTo>
                    <a:pt x="17" y="0"/>
                    <a:pt x="17" y="0"/>
                    <a:pt x="17" y="0"/>
                  </a:cubicBezTo>
                  <a:cubicBezTo>
                    <a:pt x="8" y="0"/>
                    <a:pt x="0" y="8"/>
                    <a:pt x="0" y="17"/>
                  </a:cubicBezTo>
                  <a:cubicBezTo>
                    <a:pt x="0" y="26"/>
                    <a:pt x="8" y="34"/>
                    <a:pt x="17" y="3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endParaRPr lang="zh-CN" altLang="en-US" sz="2400" dirty="0">
                <a:latin typeface="微软雅黑" panose="020B0503020204020204" pitchFamily="34" charset="-122"/>
                <a:ea typeface="微软雅黑" panose="020B0503020204020204" pitchFamily="34" charset="-122"/>
              </a:endParaRPr>
            </a:p>
          </p:txBody>
        </p:sp>
        <p:sp>
          <p:nvSpPr>
            <p:cNvPr id="13" name="Freeform 10">
              <a:extLst>
                <a:ext uri="{FF2B5EF4-FFF2-40B4-BE49-F238E27FC236}">
                  <a16:creationId xmlns:a16="http://schemas.microsoft.com/office/drawing/2014/main" xmlns="" id="{9E111044-5E9A-4835-ACC9-7D492B4325CC}"/>
                </a:ext>
              </a:extLst>
            </p:cNvPr>
            <p:cNvSpPr/>
            <p:nvPr/>
          </p:nvSpPr>
          <p:spPr bwMode="auto">
            <a:xfrm>
              <a:off x="1403" y="1231"/>
              <a:ext cx="145" cy="117"/>
            </a:xfrm>
            <a:custGeom>
              <a:avLst/>
              <a:gdLst>
                <a:gd name="T0" fmla="*/ 9 w 112"/>
                <a:gd name="T1" fmla="*/ 30 h 90"/>
                <a:gd name="T2" fmla="*/ 83 w 112"/>
                <a:gd name="T3" fmla="*/ 84 h 90"/>
                <a:gd name="T4" fmla="*/ 107 w 112"/>
                <a:gd name="T5" fmla="*/ 81 h 90"/>
                <a:gd name="T6" fmla="*/ 103 w 112"/>
                <a:gd name="T7" fmla="*/ 58 h 90"/>
                <a:gd name="T8" fmla="*/ 30 w 112"/>
                <a:gd name="T9" fmla="*/ 3 h 90"/>
                <a:gd name="T10" fmla="*/ 20 w 112"/>
                <a:gd name="T11" fmla="*/ 0 h 90"/>
                <a:gd name="T12" fmla="*/ 6 w 112"/>
                <a:gd name="T13" fmla="*/ 7 h 90"/>
                <a:gd name="T14" fmla="*/ 9 w 112"/>
                <a:gd name="T15" fmla="*/ 30 h 9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2" h="90">
                  <a:moveTo>
                    <a:pt x="9" y="30"/>
                  </a:moveTo>
                  <a:cubicBezTo>
                    <a:pt x="83" y="84"/>
                    <a:pt x="83" y="84"/>
                    <a:pt x="83" y="84"/>
                  </a:cubicBezTo>
                  <a:cubicBezTo>
                    <a:pt x="90" y="90"/>
                    <a:pt x="101" y="88"/>
                    <a:pt x="107" y="81"/>
                  </a:cubicBezTo>
                  <a:cubicBezTo>
                    <a:pt x="112" y="74"/>
                    <a:pt x="111" y="63"/>
                    <a:pt x="103" y="58"/>
                  </a:cubicBezTo>
                  <a:cubicBezTo>
                    <a:pt x="30" y="3"/>
                    <a:pt x="30" y="3"/>
                    <a:pt x="30" y="3"/>
                  </a:cubicBezTo>
                  <a:cubicBezTo>
                    <a:pt x="27" y="1"/>
                    <a:pt x="23" y="0"/>
                    <a:pt x="20" y="0"/>
                  </a:cubicBezTo>
                  <a:cubicBezTo>
                    <a:pt x="14" y="0"/>
                    <a:pt x="9" y="2"/>
                    <a:pt x="6" y="7"/>
                  </a:cubicBezTo>
                  <a:cubicBezTo>
                    <a:pt x="0" y="14"/>
                    <a:pt x="2" y="24"/>
                    <a:pt x="9" y="3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endParaRPr lang="zh-CN" altLang="en-US" sz="2400" dirty="0">
                <a:latin typeface="微软雅黑" panose="020B0503020204020204" pitchFamily="34" charset="-122"/>
                <a:ea typeface="微软雅黑" panose="020B0503020204020204" pitchFamily="34" charset="-122"/>
              </a:endParaRPr>
            </a:p>
          </p:txBody>
        </p:sp>
        <p:sp>
          <p:nvSpPr>
            <p:cNvPr id="14" name="Freeform 11">
              <a:extLst>
                <a:ext uri="{FF2B5EF4-FFF2-40B4-BE49-F238E27FC236}">
                  <a16:creationId xmlns:a16="http://schemas.microsoft.com/office/drawing/2014/main" xmlns="" id="{2E458C52-6824-4842-874A-F0CF235B32F4}"/>
                </a:ext>
              </a:extLst>
            </p:cNvPr>
            <p:cNvSpPr/>
            <p:nvPr/>
          </p:nvSpPr>
          <p:spPr bwMode="auto">
            <a:xfrm>
              <a:off x="2073" y="1231"/>
              <a:ext cx="145" cy="117"/>
            </a:xfrm>
            <a:custGeom>
              <a:avLst/>
              <a:gdLst>
                <a:gd name="T0" fmla="*/ 29 w 112"/>
                <a:gd name="T1" fmla="*/ 84 h 90"/>
                <a:gd name="T2" fmla="*/ 103 w 112"/>
                <a:gd name="T3" fmla="*/ 30 h 90"/>
                <a:gd name="T4" fmla="*/ 106 w 112"/>
                <a:gd name="T5" fmla="*/ 7 h 90"/>
                <a:gd name="T6" fmla="*/ 92 w 112"/>
                <a:gd name="T7" fmla="*/ 0 h 90"/>
                <a:gd name="T8" fmla="*/ 82 w 112"/>
                <a:gd name="T9" fmla="*/ 3 h 90"/>
                <a:gd name="T10" fmla="*/ 9 w 112"/>
                <a:gd name="T11" fmla="*/ 58 h 90"/>
                <a:gd name="T12" fmla="*/ 5 w 112"/>
                <a:gd name="T13" fmla="*/ 81 h 90"/>
                <a:gd name="T14" fmla="*/ 29 w 112"/>
                <a:gd name="T15" fmla="*/ 84 h 9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2" h="90">
                  <a:moveTo>
                    <a:pt x="29" y="84"/>
                  </a:moveTo>
                  <a:cubicBezTo>
                    <a:pt x="103" y="30"/>
                    <a:pt x="103" y="30"/>
                    <a:pt x="103" y="30"/>
                  </a:cubicBezTo>
                  <a:cubicBezTo>
                    <a:pt x="110" y="24"/>
                    <a:pt x="112" y="14"/>
                    <a:pt x="106" y="7"/>
                  </a:cubicBezTo>
                  <a:cubicBezTo>
                    <a:pt x="103" y="2"/>
                    <a:pt x="98" y="0"/>
                    <a:pt x="92" y="0"/>
                  </a:cubicBezTo>
                  <a:cubicBezTo>
                    <a:pt x="89" y="0"/>
                    <a:pt x="85" y="1"/>
                    <a:pt x="82" y="3"/>
                  </a:cubicBezTo>
                  <a:cubicBezTo>
                    <a:pt x="9" y="58"/>
                    <a:pt x="9" y="58"/>
                    <a:pt x="9" y="58"/>
                  </a:cubicBezTo>
                  <a:cubicBezTo>
                    <a:pt x="1" y="63"/>
                    <a:pt x="0" y="74"/>
                    <a:pt x="5" y="81"/>
                  </a:cubicBezTo>
                  <a:cubicBezTo>
                    <a:pt x="11" y="88"/>
                    <a:pt x="22" y="90"/>
                    <a:pt x="29" y="8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endParaRPr lang="zh-CN" altLang="en-US" sz="2400" dirty="0">
                <a:latin typeface="微软雅黑" panose="020B0503020204020204" pitchFamily="34" charset="-122"/>
                <a:ea typeface="微软雅黑" panose="020B0503020204020204" pitchFamily="34" charset="-122"/>
              </a:endParaRPr>
            </a:p>
          </p:txBody>
        </p:sp>
        <p:sp>
          <p:nvSpPr>
            <p:cNvPr id="15" name="Freeform 12">
              <a:extLst>
                <a:ext uri="{FF2B5EF4-FFF2-40B4-BE49-F238E27FC236}">
                  <a16:creationId xmlns:a16="http://schemas.microsoft.com/office/drawing/2014/main" xmlns="" id="{3EEF19C7-8983-4C18-8FB3-49D015AF1D24}"/>
                </a:ext>
              </a:extLst>
            </p:cNvPr>
            <p:cNvSpPr/>
            <p:nvPr/>
          </p:nvSpPr>
          <p:spPr bwMode="auto">
            <a:xfrm>
              <a:off x="1431" y="1813"/>
              <a:ext cx="134" cy="128"/>
            </a:xfrm>
            <a:custGeom>
              <a:avLst/>
              <a:gdLst>
                <a:gd name="T0" fmla="*/ 84 w 103"/>
                <a:gd name="T1" fmla="*/ 0 h 98"/>
                <a:gd name="T2" fmla="*/ 72 w 103"/>
                <a:gd name="T3" fmla="*/ 4 h 98"/>
                <a:gd name="T4" fmla="*/ 7 w 103"/>
                <a:gd name="T5" fmla="*/ 68 h 98"/>
                <a:gd name="T6" fmla="*/ 7 w 103"/>
                <a:gd name="T7" fmla="*/ 91 h 98"/>
                <a:gd name="T8" fmla="*/ 31 w 103"/>
                <a:gd name="T9" fmla="*/ 91 h 98"/>
                <a:gd name="T10" fmla="*/ 96 w 103"/>
                <a:gd name="T11" fmla="*/ 28 h 98"/>
                <a:gd name="T12" fmla="*/ 96 w 103"/>
                <a:gd name="T13" fmla="*/ 4 h 98"/>
                <a:gd name="T14" fmla="*/ 84 w 103"/>
                <a:gd name="T15" fmla="*/ 0 h 9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3" h="98">
                  <a:moveTo>
                    <a:pt x="84" y="0"/>
                  </a:moveTo>
                  <a:cubicBezTo>
                    <a:pt x="80" y="0"/>
                    <a:pt x="75" y="1"/>
                    <a:pt x="72" y="4"/>
                  </a:cubicBezTo>
                  <a:cubicBezTo>
                    <a:pt x="7" y="68"/>
                    <a:pt x="7" y="68"/>
                    <a:pt x="7" y="68"/>
                  </a:cubicBezTo>
                  <a:cubicBezTo>
                    <a:pt x="0" y="74"/>
                    <a:pt x="0" y="85"/>
                    <a:pt x="7" y="91"/>
                  </a:cubicBezTo>
                  <a:cubicBezTo>
                    <a:pt x="13" y="98"/>
                    <a:pt x="24" y="98"/>
                    <a:pt x="31" y="91"/>
                  </a:cubicBezTo>
                  <a:cubicBezTo>
                    <a:pt x="96" y="28"/>
                    <a:pt x="96" y="28"/>
                    <a:pt x="96" y="28"/>
                  </a:cubicBezTo>
                  <a:cubicBezTo>
                    <a:pt x="103" y="21"/>
                    <a:pt x="103" y="11"/>
                    <a:pt x="96" y="4"/>
                  </a:cubicBezTo>
                  <a:cubicBezTo>
                    <a:pt x="93" y="1"/>
                    <a:pt x="88" y="0"/>
                    <a:pt x="84"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endParaRPr lang="zh-CN" altLang="en-US" sz="2400" dirty="0">
                <a:latin typeface="微软雅黑" panose="020B0503020204020204" pitchFamily="34" charset="-122"/>
                <a:ea typeface="微软雅黑" panose="020B0503020204020204" pitchFamily="34" charset="-122"/>
              </a:endParaRPr>
            </a:p>
          </p:txBody>
        </p:sp>
        <p:sp>
          <p:nvSpPr>
            <p:cNvPr id="16" name="Freeform 13">
              <a:extLst>
                <a:ext uri="{FF2B5EF4-FFF2-40B4-BE49-F238E27FC236}">
                  <a16:creationId xmlns:a16="http://schemas.microsoft.com/office/drawing/2014/main" xmlns="" id="{D476A34C-6EF4-412D-81CF-79AAA242FFDD}"/>
                </a:ext>
              </a:extLst>
            </p:cNvPr>
            <p:cNvSpPr/>
            <p:nvPr/>
          </p:nvSpPr>
          <p:spPr bwMode="auto">
            <a:xfrm>
              <a:off x="2043" y="1813"/>
              <a:ext cx="132" cy="128"/>
            </a:xfrm>
            <a:custGeom>
              <a:avLst/>
              <a:gdLst>
                <a:gd name="T0" fmla="*/ 31 w 102"/>
                <a:gd name="T1" fmla="*/ 4 h 98"/>
                <a:gd name="T2" fmla="*/ 19 w 102"/>
                <a:gd name="T3" fmla="*/ 0 h 98"/>
                <a:gd name="T4" fmla="*/ 7 w 102"/>
                <a:gd name="T5" fmla="*/ 4 h 98"/>
                <a:gd name="T6" fmla="*/ 7 w 102"/>
                <a:gd name="T7" fmla="*/ 28 h 98"/>
                <a:gd name="T8" fmla="*/ 72 w 102"/>
                <a:gd name="T9" fmla="*/ 91 h 98"/>
                <a:gd name="T10" fmla="*/ 96 w 102"/>
                <a:gd name="T11" fmla="*/ 91 h 98"/>
                <a:gd name="T12" fmla="*/ 96 w 102"/>
                <a:gd name="T13" fmla="*/ 68 h 98"/>
                <a:gd name="T14" fmla="*/ 31 w 102"/>
                <a:gd name="T15" fmla="*/ 4 h 9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2" h="98">
                  <a:moveTo>
                    <a:pt x="31" y="4"/>
                  </a:moveTo>
                  <a:cubicBezTo>
                    <a:pt x="27" y="1"/>
                    <a:pt x="23" y="0"/>
                    <a:pt x="19" y="0"/>
                  </a:cubicBezTo>
                  <a:cubicBezTo>
                    <a:pt x="14" y="0"/>
                    <a:pt x="10" y="1"/>
                    <a:pt x="7" y="4"/>
                  </a:cubicBezTo>
                  <a:cubicBezTo>
                    <a:pt x="0" y="11"/>
                    <a:pt x="0" y="21"/>
                    <a:pt x="7" y="28"/>
                  </a:cubicBezTo>
                  <a:cubicBezTo>
                    <a:pt x="72" y="91"/>
                    <a:pt x="72" y="91"/>
                    <a:pt x="72" y="91"/>
                  </a:cubicBezTo>
                  <a:cubicBezTo>
                    <a:pt x="78" y="98"/>
                    <a:pt x="89" y="98"/>
                    <a:pt x="96" y="91"/>
                  </a:cubicBezTo>
                  <a:cubicBezTo>
                    <a:pt x="102" y="85"/>
                    <a:pt x="102" y="74"/>
                    <a:pt x="96" y="68"/>
                  </a:cubicBezTo>
                  <a:lnTo>
                    <a:pt x="31" y="4"/>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endParaRPr lang="zh-CN" altLang="en-US" sz="2400" dirty="0">
                <a:latin typeface="微软雅黑" panose="020B0503020204020204" pitchFamily="34" charset="-122"/>
                <a:ea typeface="微软雅黑" panose="020B0503020204020204" pitchFamily="34" charset="-122"/>
              </a:endParaRPr>
            </a:p>
          </p:txBody>
        </p:sp>
      </p:grpSp>
      <p:sp>
        <p:nvSpPr>
          <p:cNvPr id="17" name="任意多边形 21">
            <a:extLst>
              <a:ext uri="{FF2B5EF4-FFF2-40B4-BE49-F238E27FC236}">
                <a16:creationId xmlns:a16="http://schemas.microsoft.com/office/drawing/2014/main" xmlns="" id="{365B7A9F-9857-4478-9DD6-BD897E6A4984}"/>
              </a:ext>
            </a:extLst>
          </p:cNvPr>
          <p:cNvSpPr/>
          <p:nvPr userDrawn="1"/>
        </p:nvSpPr>
        <p:spPr>
          <a:xfrm>
            <a:off x="1148972" y="724641"/>
            <a:ext cx="8579228" cy="317376"/>
          </a:xfrm>
          <a:custGeom>
            <a:avLst/>
            <a:gdLst>
              <a:gd name="connsiteX0" fmla="*/ 0 w 6766560"/>
              <a:gd name="connsiteY0" fmla="*/ 39809 h 361457"/>
              <a:gd name="connsiteX1" fmla="*/ 4411980 w 6766560"/>
              <a:gd name="connsiteY1" fmla="*/ 28379 h 361457"/>
              <a:gd name="connsiteX2" fmla="*/ 4023360 w 6766560"/>
              <a:gd name="connsiteY2" fmla="*/ 359849 h 361457"/>
              <a:gd name="connsiteX3" fmla="*/ 6766560 w 6766560"/>
              <a:gd name="connsiteY3" fmla="*/ 131249 h 361457"/>
              <a:gd name="connsiteX0-1" fmla="*/ 0 w 6766560"/>
              <a:gd name="connsiteY0-2" fmla="*/ 75291 h 398381"/>
              <a:gd name="connsiteX1-3" fmla="*/ 4369154 w 6766560"/>
              <a:gd name="connsiteY1-4" fmla="*/ 18141 h 398381"/>
              <a:gd name="connsiteX2-5" fmla="*/ 4023360 w 6766560"/>
              <a:gd name="connsiteY2-6" fmla="*/ 395331 h 398381"/>
              <a:gd name="connsiteX3-7" fmla="*/ 6766560 w 6766560"/>
              <a:gd name="connsiteY3-8" fmla="*/ 166731 h 398381"/>
              <a:gd name="connsiteX0-9" fmla="*/ 0 w 6766560"/>
              <a:gd name="connsiteY0-10" fmla="*/ 71354 h 339035"/>
              <a:gd name="connsiteX1-11" fmla="*/ 4369154 w 6766560"/>
              <a:gd name="connsiteY1-12" fmla="*/ 14204 h 339035"/>
              <a:gd name="connsiteX2-13" fmla="*/ 4351696 w 6766560"/>
              <a:gd name="connsiteY2-14" fmla="*/ 334244 h 339035"/>
              <a:gd name="connsiteX3-15" fmla="*/ 6766560 w 6766560"/>
              <a:gd name="connsiteY3-16" fmla="*/ 162794 h 339035"/>
              <a:gd name="connsiteX0-17" fmla="*/ 0 w 7194823"/>
              <a:gd name="connsiteY0-18" fmla="*/ 71354 h 334304"/>
              <a:gd name="connsiteX1-19" fmla="*/ 4369154 w 7194823"/>
              <a:gd name="connsiteY1-20" fmla="*/ 14204 h 334304"/>
              <a:gd name="connsiteX2-21" fmla="*/ 4351696 w 7194823"/>
              <a:gd name="connsiteY2-22" fmla="*/ 334244 h 334304"/>
              <a:gd name="connsiteX3-23" fmla="*/ 7194823 w 7194823"/>
              <a:gd name="connsiteY3-24" fmla="*/ 37064 h 334304"/>
              <a:gd name="connsiteX0-25" fmla="*/ 0 w 7194823"/>
              <a:gd name="connsiteY0-26" fmla="*/ 72918 h 358721"/>
              <a:gd name="connsiteX1-27" fmla="*/ 4369154 w 7194823"/>
              <a:gd name="connsiteY1-28" fmla="*/ 15768 h 358721"/>
              <a:gd name="connsiteX2-29" fmla="*/ 4051911 w 7194823"/>
              <a:gd name="connsiteY2-30" fmla="*/ 358668 h 358721"/>
              <a:gd name="connsiteX3-31" fmla="*/ 7194823 w 7194823"/>
              <a:gd name="connsiteY3-32" fmla="*/ 38628 h 358721"/>
              <a:gd name="connsiteX0-33" fmla="*/ 0 w 6454042"/>
              <a:gd name="connsiteY0-34" fmla="*/ 72918 h 359955"/>
              <a:gd name="connsiteX1-35" fmla="*/ 4369154 w 6454042"/>
              <a:gd name="connsiteY1-36" fmla="*/ 15768 h 359955"/>
              <a:gd name="connsiteX2-37" fmla="*/ 4051911 w 6454042"/>
              <a:gd name="connsiteY2-38" fmla="*/ 358668 h 359955"/>
              <a:gd name="connsiteX3-39" fmla="*/ 6454042 w 6454042"/>
              <a:gd name="connsiteY3-40" fmla="*/ 112769 h 359955"/>
              <a:gd name="connsiteX0-41" fmla="*/ 0 w 6454042"/>
              <a:gd name="connsiteY0-42" fmla="*/ 62493 h 349247"/>
              <a:gd name="connsiteX1-43" fmla="*/ 4122228 w 6454042"/>
              <a:gd name="connsiteY1-44" fmla="*/ 17700 h 349247"/>
              <a:gd name="connsiteX2-45" fmla="*/ 4051911 w 6454042"/>
              <a:gd name="connsiteY2-46" fmla="*/ 348243 h 349247"/>
              <a:gd name="connsiteX3-47" fmla="*/ 6454042 w 6454042"/>
              <a:gd name="connsiteY3-48" fmla="*/ 102344 h 349247"/>
              <a:gd name="connsiteX0-49" fmla="*/ 0 w 4341830"/>
              <a:gd name="connsiteY0-50" fmla="*/ 62493 h 348243"/>
              <a:gd name="connsiteX1-51" fmla="*/ 4122228 w 4341830"/>
              <a:gd name="connsiteY1-52" fmla="*/ 17700 h 348243"/>
              <a:gd name="connsiteX2-53" fmla="*/ 4051911 w 4341830"/>
              <a:gd name="connsiteY2-54" fmla="*/ 348243 h 348243"/>
              <a:gd name="connsiteX0-55" fmla="*/ 0 w 4122228"/>
              <a:gd name="connsiteY0-56" fmla="*/ 62493 h 62493"/>
              <a:gd name="connsiteX1-57" fmla="*/ 4122228 w 4122228"/>
              <a:gd name="connsiteY1-58" fmla="*/ 17700 h 62493"/>
              <a:gd name="connsiteX0-59" fmla="*/ 0 w 4122228"/>
              <a:gd name="connsiteY0-60" fmla="*/ 44793 h 66159"/>
              <a:gd name="connsiteX1-61" fmla="*/ 4122228 w 4122228"/>
              <a:gd name="connsiteY1-62" fmla="*/ 0 h 66159"/>
              <a:gd name="connsiteX0-63" fmla="*/ 0 w 4245691"/>
              <a:gd name="connsiteY0-64" fmla="*/ 156004 h 156004"/>
              <a:gd name="connsiteX1-65" fmla="*/ 4245691 w 4245691"/>
              <a:gd name="connsiteY1-66" fmla="*/ 0 h 156004"/>
              <a:gd name="connsiteX0-67" fmla="*/ 0 w 4245691"/>
              <a:gd name="connsiteY0-68" fmla="*/ 156004 h 163985"/>
              <a:gd name="connsiteX1-69" fmla="*/ 4245691 w 4245691"/>
              <a:gd name="connsiteY1-70" fmla="*/ 0 h 163985"/>
              <a:gd name="connsiteX0-71" fmla="*/ 0 w 5449458"/>
              <a:gd name="connsiteY0-72" fmla="*/ 143648 h 143648"/>
              <a:gd name="connsiteX1-73" fmla="*/ 5449458 w 5449458"/>
              <a:gd name="connsiteY1-74" fmla="*/ 0 h 143648"/>
              <a:gd name="connsiteX0-75" fmla="*/ 0 w 5449458"/>
              <a:gd name="connsiteY0-76" fmla="*/ 143648 h 260913"/>
              <a:gd name="connsiteX1-77" fmla="*/ 1990356 w 5449458"/>
              <a:gd name="connsiteY1-78" fmla="*/ 260339 h 260913"/>
              <a:gd name="connsiteX2-79" fmla="*/ 5449458 w 5449458"/>
              <a:gd name="connsiteY2-80" fmla="*/ 0 h 260913"/>
              <a:gd name="connsiteX0-81" fmla="*/ 0 w 4693246"/>
              <a:gd name="connsiteY0-82" fmla="*/ 169 h 463018"/>
              <a:gd name="connsiteX1-83" fmla="*/ 1234144 w 4693246"/>
              <a:gd name="connsiteY1-84" fmla="*/ 462849 h 463018"/>
              <a:gd name="connsiteX2-85" fmla="*/ 4693246 w 4693246"/>
              <a:gd name="connsiteY2-86" fmla="*/ 202510 h 463018"/>
              <a:gd name="connsiteX0-87" fmla="*/ 153395 w 4846641"/>
              <a:gd name="connsiteY0-88" fmla="*/ 0 h 462988"/>
              <a:gd name="connsiteX1-89" fmla="*/ 1387539 w 4846641"/>
              <a:gd name="connsiteY1-90" fmla="*/ 462680 h 462988"/>
              <a:gd name="connsiteX2-91" fmla="*/ 4846641 w 4846641"/>
              <a:gd name="connsiteY2-92" fmla="*/ 202341 h 462988"/>
              <a:gd name="connsiteX0-93" fmla="*/ 212160 w 4457851"/>
              <a:gd name="connsiteY0-94" fmla="*/ 0 h 462988"/>
              <a:gd name="connsiteX1-95" fmla="*/ 998749 w 4457851"/>
              <a:gd name="connsiteY1-96" fmla="*/ 462680 h 462988"/>
              <a:gd name="connsiteX2-97" fmla="*/ 4457851 w 4457851"/>
              <a:gd name="connsiteY2-98" fmla="*/ 202341 h 462988"/>
              <a:gd name="connsiteX0-99" fmla="*/ 238795 w 4484486"/>
              <a:gd name="connsiteY0-100" fmla="*/ 0 h 462868"/>
              <a:gd name="connsiteX1-101" fmla="*/ 1025384 w 4484486"/>
              <a:gd name="connsiteY1-102" fmla="*/ 462680 h 462868"/>
              <a:gd name="connsiteX2-103" fmla="*/ 4484486 w 4484486"/>
              <a:gd name="connsiteY2-104" fmla="*/ 202341 h 462868"/>
              <a:gd name="connsiteX0-105" fmla="*/ 410770 w 4656461"/>
              <a:gd name="connsiteY0-106" fmla="*/ 0 h 425815"/>
              <a:gd name="connsiteX1-107" fmla="*/ 595476 w 4656461"/>
              <a:gd name="connsiteY1-108" fmla="*/ 425610 h 425815"/>
              <a:gd name="connsiteX2-109" fmla="*/ 4656461 w 4656461"/>
              <a:gd name="connsiteY2-110" fmla="*/ 202341 h 425815"/>
              <a:gd name="connsiteX0-111" fmla="*/ 410770 w 4656461"/>
              <a:gd name="connsiteY0-112" fmla="*/ 0 h 364069"/>
              <a:gd name="connsiteX1-113" fmla="*/ 595476 w 4656461"/>
              <a:gd name="connsiteY1-114" fmla="*/ 363827 h 364069"/>
              <a:gd name="connsiteX2-115" fmla="*/ 4656461 w 4656461"/>
              <a:gd name="connsiteY2-116" fmla="*/ 202341 h 364069"/>
              <a:gd name="connsiteX0-117" fmla="*/ 558636 w 4511100"/>
              <a:gd name="connsiteY0-118" fmla="*/ 0 h 388767"/>
              <a:gd name="connsiteX1-119" fmla="*/ 450115 w 4511100"/>
              <a:gd name="connsiteY1-120" fmla="*/ 388541 h 388767"/>
              <a:gd name="connsiteX2-121" fmla="*/ 4511100 w 4511100"/>
              <a:gd name="connsiteY2-122" fmla="*/ 227055 h 388767"/>
              <a:gd name="connsiteX0-123" fmla="*/ 445007 w 4613533"/>
              <a:gd name="connsiteY0-124" fmla="*/ 0 h 413467"/>
              <a:gd name="connsiteX1-125" fmla="*/ 552548 w 4613533"/>
              <a:gd name="connsiteY1-126" fmla="*/ 413255 h 413467"/>
              <a:gd name="connsiteX2-127" fmla="*/ 4613533 w 4613533"/>
              <a:gd name="connsiteY2-128" fmla="*/ 251769 h 413467"/>
              <a:gd name="connsiteX0-129" fmla="*/ 437894 w 4606420"/>
              <a:gd name="connsiteY0-130" fmla="*/ 0 h 351722"/>
              <a:gd name="connsiteX1-131" fmla="*/ 560868 w 4606420"/>
              <a:gd name="connsiteY1-132" fmla="*/ 351471 h 351722"/>
              <a:gd name="connsiteX2-133" fmla="*/ 4606420 w 4606420"/>
              <a:gd name="connsiteY2-134" fmla="*/ 251769 h 351722"/>
              <a:gd name="connsiteX0-135" fmla="*/ 424068 w 4592594"/>
              <a:gd name="connsiteY0-136" fmla="*/ 0 h 401116"/>
              <a:gd name="connsiteX1-137" fmla="*/ 577907 w 4592594"/>
              <a:gd name="connsiteY1-138" fmla="*/ 400898 h 401116"/>
              <a:gd name="connsiteX2-139" fmla="*/ 4592594 w 4592594"/>
              <a:gd name="connsiteY2-140" fmla="*/ 251769 h 401116"/>
              <a:gd name="connsiteX0-141" fmla="*/ 424068 w 4592594"/>
              <a:gd name="connsiteY0-142" fmla="*/ 0 h 401116"/>
              <a:gd name="connsiteX1-143" fmla="*/ 577907 w 4592594"/>
              <a:gd name="connsiteY1-144" fmla="*/ 400898 h 401116"/>
              <a:gd name="connsiteX2-145" fmla="*/ 4592594 w 4592594"/>
              <a:gd name="connsiteY2-146" fmla="*/ 338266 h 401116"/>
              <a:gd name="connsiteX0-147" fmla="*/ 391353 w 4638179"/>
              <a:gd name="connsiteY0-148" fmla="*/ 0 h 401116"/>
              <a:gd name="connsiteX1-149" fmla="*/ 623492 w 4638179"/>
              <a:gd name="connsiteY1-150" fmla="*/ 400898 h 401116"/>
              <a:gd name="connsiteX2-151" fmla="*/ 4638179 w 4638179"/>
              <a:gd name="connsiteY2-152" fmla="*/ 338266 h 401116"/>
              <a:gd name="connsiteX0-153" fmla="*/ 391353 w 4904398"/>
              <a:gd name="connsiteY0-154" fmla="*/ 0 h 401116"/>
              <a:gd name="connsiteX1-155" fmla="*/ 623492 w 4904398"/>
              <a:gd name="connsiteY1-156" fmla="*/ 400898 h 401116"/>
              <a:gd name="connsiteX2-157" fmla="*/ 4904398 w 4904398"/>
              <a:gd name="connsiteY2-158" fmla="*/ 322224 h 401116"/>
            </a:gdLst>
            <a:ahLst/>
            <a:cxnLst>
              <a:cxn ang="0">
                <a:pos x="connsiteX0-1" y="connsiteY0-2"/>
              </a:cxn>
              <a:cxn ang="0">
                <a:pos x="connsiteX1-3" y="connsiteY1-4"/>
              </a:cxn>
              <a:cxn ang="0">
                <a:pos x="connsiteX2-5" y="connsiteY2-6"/>
              </a:cxn>
            </a:cxnLst>
            <a:rect l="l" t="t" r="r" b="b"/>
            <a:pathLst>
              <a:path w="4904398" h="401116">
                <a:moveTo>
                  <a:pt x="391353" y="0"/>
                </a:moveTo>
                <a:cubicBezTo>
                  <a:pt x="-226127" y="38897"/>
                  <a:pt x="-86259" y="411428"/>
                  <a:pt x="623492" y="400898"/>
                </a:cubicBezTo>
                <a:lnTo>
                  <a:pt x="4904398" y="322224"/>
                </a:lnTo>
              </a:path>
            </a:pathLst>
          </a:custGeom>
          <a:noFill/>
          <a:ln w="25400" cap="rnd">
            <a:solidFill>
              <a:schemeClr val="accent1"/>
            </a:solidFill>
            <a:prstDash val="dash"/>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微软雅黑" panose="020B0503020204020204" pitchFamily="34" charset="-122"/>
              <a:ea typeface="微软雅黑" panose="020B0503020204020204" pitchFamily="34" charset="-122"/>
            </a:endParaRPr>
          </a:p>
        </p:txBody>
      </p:sp>
      <p:sp>
        <p:nvSpPr>
          <p:cNvPr id="18" name="Freeform 34">
            <a:extLst>
              <a:ext uri="{FF2B5EF4-FFF2-40B4-BE49-F238E27FC236}">
                <a16:creationId xmlns:a16="http://schemas.microsoft.com/office/drawing/2014/main" xmlns="" id="{E43ED2A0-4286-44AE-89BD-B328C8473346}"/>
              </a:ext>
            </a:extLst>
          </p:cNvPr>
          <p:cNvSpPr>
            <a:spLocks noEditPoints="1"/>
          </p:cNvSpPr>
          <p:nvPr userDrawn="1"/>
        </p:nvSpPr>
        <p:spPr bwMode="auto">
          <a:xfrm>
            <a:off x="9916939" y="379187"/>
            <a:ext cx="793394" cy="459363"/>
          </a:xfrm>
          <a:custGeom>
            <a:avLst/>
            <a:gdLst>
              <a:gd name="T0" fmla="*/ 97 w 97"/>
              <a:gd name="T1" fmla="*/ 16 h 63"/>
              <a:gd name="T2" fmla="*/ 90 w 97"/>
              <a:gd name="T3" fmla="*/ 22 h 63"/>
              <a:gd name="T4" fmla="*/ 75 w 97"/>
              <a:gd name="T5" fmla="*/ 33 h 63"/>
              <a:gd name="T6" fmla="*/ 46 w 97"/>
              <a:gd name="T7" fmla="*/ 51 h 63"/>
              <a:gd name="T8" fmla="*/ 29 w 97"/>
              <a:gd name="T9" fmla="*/ 63 h 63"/>
              <a:gd name="T10" fmla="*/ 26 w 97"/>
              <a:gd name="T11" fmla="*/ 62 h 63"/>
              <a:gd name="T12" fmla="*/ 16 w 97"/>
              <a:gd name="T13" fmla="*/ 47 h 63"/>
              <a:gd name="T14" fmla="*/ 2 w 97"/>
              <a:gd name="T15" fmla="*/ 48 h 63"/>
              <a:gd name="T16" fmla="*/ 10 w 97"/>
              <a:gd name="T17" fmla="*/ 28 h 63"/>
              <a:gd name="T18" fmla="*/ 10 w 97"/>
              <a:gd name="T19" fmla="*/ 26 h 63"/>
              <a:gd name="T20" fmla="*/ 18 w 97"/>
              <a:gd name="T21" fmla="*/ 0 h 63"/>
              <a:gd name="T22" fmla="*/ 40 w 97"/>
              <a:gd name="T23" fmla="*/ 5 h 63"/>
              <a:gd name="T24" fmla="*/ 75 w 97"/>
              <a:gd name="T25" fmla="*/ 13 h 63"/>
              <a:gd name="T26" fmla="*/ 94 w 97"/>
              <a:gd name="T27" fmla="*/ 15 h 63"/>
              <a:gd name="T28" fmla="*/ 97 w 97"/>
              <a:gd name="T29" fmla="*/ 16 h 63"/>
              <a:gd name="T30" fmla="*/ 20 w 97"/>
              <a:gd name="T31" fmla="*/ 3 h 63"/>
              <a:gd name="T32" fmla="*/ 16 w 97"/>
              <a:gd name="T33" fmla="*/ 18 h 63"/>
              <a:gd name="T34" fmla="*/ 14 w 97"/>
              <a:gd name="T35" fmla="*/ 26 h 63"/>
              <a:gd name="T36" fmla="*/ 65 w 97"/>
              <a:gd name="T37" fmla="*/ 20 h 63"/>
              <a:gd name="T38" fmla="*/ 86 w 97"/>
              <a:gd name="T39" fmla="*/ 17 h 63"/>
              <a:gd name="T40" fmla="*/ 20 w 97"/>
              <a:gd name="T41" fmla="*/ 3 h 63"/>
              <a:gd name="T42" fmla="*/ 14 w 97"/>
              <a:gd name="T43" fmla="*/ 38 h 63"/>
              <a:gd name="T44" fmla="*/ 28 w 97"/>
              <a:gd name="T45" fmla="*/ 60 h 63"/>
              <a:gd name="T46" fmla="*/ 82 w 97"/>
              <a:gd name="T47" fmla="*/ 24 h 63"/>
              <a:gd name="T48" fmla="*/ 82 w 97"/>
              <a:gd name="T49" fmla="*/ 23 h 63"/>
              <a:gd name="T50" fmla="*/ 14 w 97"/>
              <a:gd name="T51" fmla="*/ 38 h 63"/>
              <a:gd name="T52" fmla="*/ 13 w 97"/>
              <a:gd name="T53" fmla="*/ 29 h 63"/>
              <a:gd name="T54" fmla="*/ 7 w 97"/>
              <a:gd name="T55" fmla="*/ 40 h 63"/>
              <a:gd name="T56" fmla="*/ 12 w 97"/>
              <a:gd name="T57" fmla="*/ 35 h 63"/>
              <a:gd name="T58" fmla="*/ 15 w 97"/>
              <a:gd name="T59" fmla="*/ 36 h 63"/>
              <a:gd name="T60" fmla="*/ 57 w 97"/>
              <a:gd name="T61" fmla="*/ 27 h 63"/>
              <a:gd name="T62" fmla="*/ 77 w 97"/>
              <a:gd name="T63" fmla="*/ 21 h 63"/>
              <a:gd name="T64" fmla="*/ 13 w 97"/>
              <a:gd name="T65" fmla="*/ 29 h 63"/>
              <a:gd name="T66" fmla="*/ 6 w 97"/>
              <a:gd name="T67" fmla="*/ 45 h 63"/>
              <a:gd name="T68" fmla="*/ 14 w 97"/>
              <a:gd name="T69" fmla="*/ 44 h 63"/>
              <a:gd name="T70" fmla="*/ 11 w 97"/>
              <a:gd name="T71" fmla="*/ 39 h 63"/>
              <a:gd name="T72" fmla="*/ 6 w 97"/>
              <a:gd name="T73" fmla="*/ 45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97" h="63">
                <a:moveTo>
                  <a:pt x="97" y="16"/>
                </a:moveTo>
                <a:cubicBezTo>
                  <a:pt x="96" y="20"/>
                  <a:pt x="92" y="19"/>
                  <a:pt x="90" y="22"/>
                </a:cubicBezTo>
                <a:cubicBezTo>
                  <a:pt x="85" y="24"/>
                  <a:pt x="80" y="29"/>
                  <a:pt x="75" y="33"/>
                </a:cubicBezTo>
                <a:cubicBezTo>
                  <a:pt x="65" y="38"/>
                  <a:pt x="56" y="45"/>
                  <a:pt x="46" y="51"/>
                </a:cubicBezTo>
                <a:cubicBezTo>
                  <a:pt x="40" y="54"/>
                  <a:pt x="35" y="58"/>
                  <a:pt x="29" y="63"/>
                </a:cubicBezTo>
                <a:cubicBezTo>
                  <a:pt x="28" y="62"/>
                  <a:pt x="27" y="62"/>
                  <a:pt x="26" y="62"/>
                </a:cubicBezTo>
                <a:cubicBezTo>
                  <a:pt x="22" y="57"/>
                  <a:pt x="20" y="52"/>
                  <a:pt x="16" y="47"/>
                </a:cubicBezTo>
                <a:cubicBezTo>
                  <a:pt x="12" y="47"/>
                  <a:pt x="6" y="49"/>
                  <a:pt x="2" y="48"/>
                </a:cubicBezTo>
                <a:cubicBezTo>
                  <a:pt x="0" y="42"/>
                  <a:pt x="7" y="35"/>
                  <a:pt x="10" y="28"/>
                </a:cubicBezTo>
                <a:cubicBezTo>
                  <a:pt x="10" y="27"/>
                  <a:pt x="10" y="26"/>
                  <a:pt x="10" y="26"/>
                </a:cubicBezTo>
                <a:cubicBezTo>
                  <a:pt x="13" y="17"/>
                  <a:pt x="15" y="8"/>
                  <a:pt x="18" y="0"/>
                </a:cubicBezTo>
                <a:cubicBezTo>
                  <a:pt x="25" y="0"/>
                  <a:pt x="33" y="4"/>
                  <a:pt x="40" y="5"/>
                </a:cubicBezTo>
                <a:cubicBezTo>
                  <a:pt x="51" y="8"/>
                  <a:pt x="63" y="10"/>
                  <a:pt x="75" y="13"/>
                </a:cubicBezTo>
                <a:cubicBezTo>
                  <a:pt x="81" y="13"/>
                  <a:pt x="88" y="15"/>
                  <a:pt x="94" y="15"/>
                </a:cubicBezTo>
                <a:cubicBezTo>
                  <a:pt x="95" y="15"/>
                  <a:pt x="96" y="14"/>
                  <a:pt x="97" y="16"/>
                </a:cubicBezTo>
                <a:close/>
                <a:moveTo>
                  <a:pt x="20" y="3"/>
                </a:moveTo>
                <a:cubicBezTo>
                  <a:pt x="18" y="8"/>
                  <a:pt x="16" y="13"/>
                  <a:pt x="16" y="18"/>
                </a:cubicBezTo>
                <a:cubicBezTo>
                  <a:pt x="15" y="21"/>
                  <a:pt x="13" y="23"/>
                  <a:pt x="14" y="26"/>
                </a:cubicBezTo>
                <a:cubicBezTo>
                  <a:pt x="31" y="24"/>
                  <a:pt x="48" y="21"/>
                  <a:pt x="65" y="20"/>
                </a:cubicBezTo>
                <a:cubicBezTo>
                  <a:pt x="72" y="18"/>
                  <a:pt x="80" y="19"/>
                  <a:pt x="86" y="17"/>
                </a:cubicBezTo>
                <a:cubicBezTo>
                  <a:pt x="64" y="14"/>
                  <a:pt x="41" y="7"/>
                  <a:pt x="20" y="3"/>
                </a:cubicBezTo>
                <a:close/>
                <a:moveTo>
                  <a:pt x="14" y="38"/>
                </a:moveTo>
                <a:cubicBezTo>
                  <a:pt x="19" y="45"/>
                  <a:pt x="22" y="53"/>
                  <a:pt x="28" y="60"/>
                </a:cubicBezTo>
                <a:cubicBezTo>
                  <a:pt x="46" y="48"/>
                  <a:pt x="64" y="37"/>
                  <a:pt x="82" y="24"/>
                </a:cubicBezTo>
                <a:cubicBezTo>
                  <a:pt x="82" y="23"/>
                  <a:pt x="82" y="23"/>
                  <a:pt x="82" y="23"/>
                </a:cubicBezTo>
                <a:cubicBezTo>
                  <a:pt x="59" y="29"/>
                  <a:pt x="37" y="35"/>
                  <a:pt x="14" y="38"/>
                </a:cubicBezTo>
                <a:close/>
                <a:moveTo>
                  <a:pt x="13" y="29"/>
                </a:moveTo>
                <a:cubicBezTo>
                  <a:pt x="11" y="33"/>
                  <a:pt x="8" y="37"/>
                  <a:pt x="7" y="40"/>
                </a:cubicBezTo>
                <a:cubicBezTo>
                  <a:pt x="9" y="39"/>
                  <a:pt x="9" y="36"/>
                  <a:pt x="12" y="35"/>
                </a:cubicBezTo>
                <a:cubicBezTo>
                  <a:pt x="13" y="35"/>
                  <a:pt x="14" y="35"/>
                  <a:pt x="15" y="36"/>
                </a:cubicBezTo>
                <a:cubicBezTo>
                  <a:pt x="29" y="33"/>
                  <a:pt x="43" y="30"/>
                  <a:pt x="57" y="27"/>
                </a:cubicBezTo>
                <a:cubicBezTo>
                  <a:pt x="64" y="24"/>
                  <a:pt x="70" y="23"/>
                  <a:pt x="77" y="21"/>
                </a:cubicBezTo>
                <a:cubicBezTo>
                  <a:pt x="55" y="23"/>
                  <a:pt x="34" y="25"/>
                  <a:pt x="13" y="29"/>
                </a:cubicBezTo>
                <a:close/>
                <a:moveTo>
                  <a:pt x="6" y="45"/>
                </a:moveTo>
                <a:cubicBezTo>
                  <a:pt x="9" y="46"/>
                  <a:pt x="12" y="44"/>
                  <a:pt x="14" y="44"/>
                </a:cubicBezTo>
                <a:cubicBezTo>
                  <a:pt x="13" y="42"/>
                  <a:pt x="13" y="41"/>
                  <a:pt x="11" y="39"/>
                </a:cubicBezTo>
                <a:cubicBezTo>
                  <a:pt x="10" y="41"/>
                  <a:pt x="8" y="43"/>
                  <a:pt x="6" y="45"/>
                </a:cubicBezTo>
                <a:close/>
              </a:path>
            </a:pathLst>
          </a:custGeom>
          <a:solidFill>
            <a:schemeClr val="accent1"/>
          </a:solidFill>
          <a:ln>
            <a:noFill/>
          </a:ln>
        </p:spPr>
        <p:txBody>
          <a:bodyPr vert="horz" wrap="square" lIns="91440" tIns="45720" rIns="91440" bIns="45720" numCol="1" anchor="t" anchorCtr="0" compatLnSpc="1"/>
          <a:lstStyle/>
          <a:p>
            <a:endParaRPr lang="zh-CN" altLang="en-US" dirty="0">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33922563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25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22" presetClass="entr" presetSubtype="8" fill="hold" grpId="0" nodeType="withEffect">
                                  <p:stCondLst>
                                    <p:cond delay="500"/>
                                  </p:stCondLst>
                                  <p:childTnLst>
                                    <p:set>
                                      <p:cBhvr>
                                        <p:cTn id="9" dur="1" fill="hold">
                                          <p:stCondLst>
                                            <p:cond delay="0"/>
                                          </p:stCondLst>
                                        </p:cTn>
                                        <p:tgtEl>
                                          <p:spTgt spid="17"/>
                                        </p:tgtEl>
                                        <p:attrNameLst>
                                          <p:attrName>style.visibility</p:attrName>
                                        </p:attrNameLst>
                                      </p:cBhvr>
                                      <p:to>
                                        <p:strVal val="visible"/>
                                      </p:to>
                                    </p:set>
                                    <p:animEffect transition="in" filter="wipe(left)">
                                      <p:cBhvr>
                                        <p:cTn id="10" dur="500"/>
                                        <p:tgtEl>
                                          <p:spTgt spid="17"/>
                                        </p:tgtEl>
                                      </p:cBhvr>
                                    </p:animEffect>
                                  </p:childTnLst>
                                </p:cTn>
                              </p:par>
                              <p:par>
                                <p:cTn id="11" presetID="2" presetClass="entr" presetSubtype="8" fill="hold" grpId="0" nodeType="withEffect">
                                  <p:stCondLst>
                                    <p:cond delay="0"/>
                                  </p:stCondLst>
                                  <p:childTnLst>
                                    <p:set>
                                      <p:cBhvr>
                                        <p:cTn id="12" dur="1" fill="hold">
                                          <p:stCondLst>
                                            <p:cond delay="0"/>
                                          </p:stCondLst>
                                        </p:cTn>
                                        <p:tgtEl>
                                          <p:spTgt spid="18"/>
                                        </p:tgtEl>
                                        <p:attrNameLst>
                                          <p:attrName>style.visibility</p:attrName>
                                        </p:attrNameLst>
                                      </p:cBhvr>
                                      <p:to>
                                        <p:strVal val="visible"/>
                                      </p:to>
                                    </p:set>
                                    <p:anim calcmode="lin" valueType="num">
                                      <p:cBhvr additive="base">
                                        <p:cTn id="13" dur="1000" fill="hold"/>
                                        <p:tgtEl>
                                          <p:spTgt spid="18"/>
                                        </p:tgtEl>
                                        <p:attrNameLst>
                                          <p:attrName>ppt_x</p:attrName>
                                        </p:attrNameLst>
                                      </p:cBhvr>
                                      <p:tavLst>
                                        <p:tav tm="0">
                                          <p:val>
                                            <p:strVal val="0-#ppt_w/2"/>
                                          </p:val>
                                        </p:tav>
                                        <p:tav tm="100000">
                                          <p:val>
                                            <p:strVal val="#ppt_x"/>
                                          </p:val>
                                        </p:tav>
                                      </p:tavLst>
                                    </p:anim>
                                    <p:anim calcmode="lin" valueType="num">
                                      <p:cBhvr additive="base">
                                        <p:cTn id="14" dur="1000" fill="hold"/>
                                        <p:tgtEl>
                                          <p:spTgt spid="1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8" grpId="0" animBg="1"/>
    </p:bld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BA140844-7FB9-46F5-A192-5F9F957B0E49}"/>
              </a:ext>
            </a:extLst>
          </p:cNvPr>
          <p:cNvSpPr>
            <a:spLocks noGrp="1"/>
          </p:cNvSpPr>
          <p:nvPr>
            <p:ph type="title"/>
          </p:nvPr>
        </p:nvSpPr>
        <p:spPr/>
        <p:txBody>
          <a:bodyPr/>
          <a:lstStyle/>
          <a:p>
            <a:r>
              <a:rPr lang="zh-TW" altLang="en-US"/>
              <a:t>按一下以編輯母片標題樣式</a:t>
            </a:r>
            <a:endParaRPr lang="zh-CN" altLang="en-US"/>
          </a:p>
        </p:txBody>
      </p:sp>
      <p:sp>
        <p:nvSpPr>
          <p:cNvPr id="3" name="内容占位符 2">
            <a:extLst>
              <a:ext uri="{FF2B5EF4-FFF2-40B4-BE49-F238E27FC236}">
                <a16:creationId xmlns:a16="http://schemas.microsoft.com/office/drawing/2014/main" xmlns="" id="{57C8F67E-8CFE-477D-A6A2-27381773CE7B}"/>
              </a:ext>
            </a:extLst>
          </p:cNvPr>
          <p:cNvSpPr>
            <a:spLocks noGrp="1"/>
          </p:cNvSpPr>
          <p:nvPr>
            <p:ph sz="half" idx="1"/>
          </p:nvPr>
        </p:nvSpPr>
        <p:spPr>
          <a:xfrm>
            <a:off x="838200" y="1825625"/>
            <a:ext cx="5181600" cy="4351338"/>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zh-CN" altLang="en-US"/>
          </a:p>
        </p:txBody>
      </p:sp>
      <p:sp>
        <p:nvSpPr>
          <p:cNvPr id="4" name="内容占位符 3">
            <a:extLst>
              <a:ext uri="{FF2B5EF4-FFF2-40B4-BE49-F238E27FC236}">
                <a16:creationId xmlns:a16="http://schemas.microsoft.com/office/drawing/2014/main" xmlns="" id="{3CA1040E-1C1A-4D9B-AC4E-AE6FF9EC0584}"/>
              </a:ext>
            </a:extLst>
          </p:cNvPr>
          <p:cNvSpPr>
            <a:spLocks noGrp="1"/>
          </p:cNvSpPr>
          <p:nvPr>
            <p:ph sz="half" idx="2"/>
          </p:nvPr>
        </p:nvSpPr>
        <p:spPr>
          <a:xfrm>
            <a:off x="6172200" y="1825625"/>
            <a:ext cx="5181600" cy="4351338"/>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zh-CN" altLang="en-US"/>
          </a:p>
        </p:txBody>
      </p:sp>
      <p:sp>
        <p:nvSpPr>
          <p:cNvPr id="5" name="日期占位符 4">
            <a:extLst>
              <a:ext uri="{FF2B5EF4-FFF2-40B4-BE49-F238E27FC236}">
                <a16:creationId xmlns:a16="http://schemas.microsoft.com/office/drawing/2014/main" xmlns="" id="{E1DC6D44-6D94-4AFC-9542-502009C617AE}"/>
              </a:ext>
            </a:extLst>
          </p:cNvPr>
          <p:cNvSpPr>
            <a:spLocks noGrp="1"/>
          </p:cNvSpPr>
          <p:nvPr>
            <p:ph type="dt" sz="half" idx="10"/>
          </p:nvPr>
        </p:nvSpPr>
        <p:spPr/>
        <p:txBody>
          <a:bodyPr/>
          <a:lstStyle/>
          <a:p>
            <a:fld id="{BBC4234C-F9A5-42A0-9582-EDA1C72603E2}" type="datetimeFigureOut">
              <a:rPr lang="zh-TW" altLang="en-US" smtClean="0"/>
              <a:t>2019/8/19</a:t>
            </a:fld>
            <a:endParaRPr lang="zh-TW" altLang="en-US"/>
          </a:p>
        </p:txBody>
      </p:sp>
      <p:sp>
        <p:nvSpPr>
          <p:cNvPr id="6" name="页脚占位符 5">
            <a:extLst>
              <a:ext uri="{FF2B5EF4-FFF2-40B4-BE49-F238E27FC236}">
                <a16:creationId xmlns:a16="http://schemas.microsoft.com/office/drawing/2014/main" xmlns="" id="{DD9FC459-117E-425E-9296-3E6C8832C61C}"/>
              </a:ext>
            </a:extLst>
          </p:cNvPr>
          <p:cNvSpPr>
            <a:spLocks noGrp="1"/>
          </p:cNvSpPr>
          <p:nvPr>
            <p:ph type="ftr" sz="quarter" idx="11"/>
          </p:nvPr>
        </p:nvSpPr>
        <p:spPr/>
        <p:txBody>
          <a:bodyPr/>
          <a:lstStyle/>
          <a:p>
            <a:endParaRPr lang="zh-TW" altLang="en-US"/>
          </a:p>
        </p:txBody>
      </p:sp>
      <p:sp>
        <p:nvSpPr>
          <p:cNvPr id="7" name="灯片编号占位符 6">
            <a:extLst>
              <a:ext uri="{FF2B5EF4-FFF2-40B4-BE49-F238E27FC236}">
                <a16:creationId xmlns:a16="http://schemas.microsoft.com/office/drawing/2014/main" xmlns="" id="{86F0B0E2-D190-419B-8088-B544C8D2D7DE}"/>
              </a:ext>
            </a:extLst>
          </p:cNvPr>
          <p:cNvSpPr>
            <a:spLocks noGrp="1"/>
          </p:cNvSpPr>
          <p:nvPr>
            <p:ph type="sldNum" sz="quarter" idx="12"/>
          </p:nvPr>
        </p:nvSpPr>
        <p:spPr/>
        <p:txBody>
          <a:bodyPr/>
          <a:lstStyle/>
          <a:p>
            <a:fld id="{1CC926A1-394B-4F20-995A-14F0F6D274D9}" type="slidenum">
              <a:rPr lang="zh-TW" altLang="en-US" smtClean="0"/>
              <a:t>‹#›</a:t>
            </a:fld>
            <a:endParaRPr lang="zh-TW" altLang="en-US"/>
          </a:p>
        </p:txBody>
      </p:sp>
    </p:spTree>
    <p:extLst>
      <p:ext uri="{BB962C8B-B14F-4D97-AF65-F5344CB8AC3E}">
        <p14:creationId xmlns:p14="http://schemas.microsoft.com/office/powerpoint/2010/main" val="32378934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43869E6A-7ADB-4F31-805D-D484EA269D9F}"/>
              </a:ext>
            </a:extLst>
          </p:cNvPr>
          <p:cNvSpPr>
            <a:spLocks noGrp="1"/>
          </p:cNvSpPr>
          <p:nvPr>
            <p:ph type="title"/>
          </p:nvPr>
        </p:nvSpPr>
        <p:spPr>
          <a:xfrm>
            <a:off x="839788" y="365125"/>
            <a:ext cx="10515600" cy="1325563"/>
          </a:xfrm>
        </p:spPr>
        <p:txBody>
          <a:bodyPr/>
          <a:lstStyle/>
          <a:p>
            <a:r>
              <a:rPr lang="zh-TW" altLang="en-US"/>
              <a:t>按一下以編輯母片標題樣式</a:t>
            </a:r>
            <a:endParaRPr lang="zh-CN" altLang="en-US"/>
          </a:p>
        </p:txBody>
      </p:sp>
      <p:sp>
        <p:nvSpPr>
          <p:cNvPr id="3" name="文本占位符 2">
            <a:extLst>
              <a:ext uri="{FF2B5EF4-FFF2-40B4-BE49-F238E27FC236}">
                <a16:creationId xmlns:a16="http://schemas.microsoft.com/office/drawing/2014/main" xmlns="" id="{A86D33E6-C14A-4EB3-8468-6BB19D7A505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4" name="内容占位符 3">
            <a:extLst>
              <a:ext uri="{FF2B5EF4-FFF2-40B4-BE49-F238E27FC236}">
                <a16:creationId xmlns:a16="http://schemas.microsoft.com/office/drawing/2014/main" xmlns="" id="{06D8E89F-7F96-4507-9134-782416CE8297}"/>
              </a:ext>
            </a:extLst>
          </p:cNvPr>
          <p:cNvSpPr>
            <a:spLocks noGrp="1"/>
          </p:cNvSpPr>
          <p:nvPr>
            <p:ph sz="half" idx="2"/>
          </p:nvPr>
        </p:nvSpPr>
        <p:spPr>
          <a:xfrm>
            <a:off x="839788" y="2505075"/>
            <a:ext cx="5157787" cy="3684588"/>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zh-CN" altLang="en-US"/>
          </a:p>
        </p:txBody>
      </p:sp>
      <p:sp>
        <p:nvSpPr>
          <p:cNvPr id="5" name="文本占位符 4">
            <a:extLst>
              <a:ext uri="{FF2B5EF4-FFF2-40B4-BE49-F238E27FC236}">
                <a16:creationId xmlns:a16="http://schemas.microsoft.com/office/drawing/2014/main" xmlns="" id="{B671F3F3-7CDF-42F6-8D94-C63CD0A99B8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6" name="内容占位符 5">
            <a:extLst>
              <a:ext uri="{FF2B5EF4-FFF2-40B4-BE49-F238E27FC236}">
                <a16:creationId xmlns:a16="http://schemas.microsoft.com/office/drawing/2014/main" xmlns="" id="{4394E875-A06A-4DEA-AF9C-3C3D91BF99C3}"/>
              </a:ext>
            </a:extLst>
          </p:cNvPr>
          <p:cNvSpPr>
            <a:spLocks noGrp="1"/>
          </p:cNvSpPr>
          <p:nvPr>
            <p:ph sz="quarter" idx="4"/>
          </p:nvPr>
        </p:nvSpPr>
        <p:spPr>
          <a:xfrm>
            <a:off x="6172200" y="2505075"/>
            <a:ext cx="5183188" cy="3684588"/>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zh-CN" altLang="en-US"/>
          </a:p>
        </p:txBody>
      </p:sp>
      <p:sp>
        <p:nvSpPr>
          <p:cNvPr id="7" name="日期占位符 6">
            <a:extLst>
              <a:ext uri="{FF2B5EF4-FFF2-40B4-BE49-F238E27FC236}">
                <a16:creationId xmlns:a16="http://schemas.microsoft.com/office/drawing/2014/main" xmlns="" id="{0375D313-980D-4967-A326-DD0A3C16A3F9}"/>
              </a:ext>
            </a:extLst>
          </p:cNvPr>
          <p:cNvSpPr>
            <a:spLocks noGrp="1"/>
          </p:cNvSpPr>
          <p:nvPr>
            <p:ph type="dt" sz="half" idx="10"/>
          </p:nvPr>
        </p:nvSpPr>
        <p:spPr/>
        <p:txBody>
          <a:bodyPr/>
          <a:lstStyle/>
          <a:p>
            <a:fld id="{BBC4234C-F9A5-42A0-9582-EDA1C72603E2}" type="datetimeFigureOut">
              <a:rPr lang="zh-TW" altLang="en-US" smtClean="0"/>
              <a:t>2019/8/19</a:t>
            </a:fld>
            <a:endParaRPr lang="zh-TW" altLang="en-US"/>
          </a:p>
        </p:txBody>
      </p:sp>
      <p:sp>
        <p:nvSpPr>
          <p:cNvPr id="8" name="页脚占位符 7">
            <a:extLst>
              <a:ext uri="{FF2B5EF4-FFF2-40B4-BE49-F238E27FC236}">
                <a16:creationId xmlns:a16="http://schemas.microsoft.com/office/drawing/2014/main" xmlns="" id="{D18789E8-A9AE-4D27-BC29-0D69EF6E0254}"/>
              </a:ext>
            </a:extLst>
          </p:cNvPr>
          <p:cNvSpPr>
            <a:spLocks noGrp="1"/>
          </p:cNvSpPr>
          <p:nvPr>
            <p:ph type="ftr" sz="quarter" idx="11"/>
          </p:nvPr>
        </p:nvSpPr>
        <p:spPr/>
        <p:txBody>
          <a:bodyPr/>
          <a:lstStyle/>
          <a:p>
            <a:endParaRPr lang="zh-TW" altLang="en-US"/>
          </a:p>
        </p:txBody>
      </p:sp>
      <p:sp>
        <p:nvSpPr>
          <p:cNvPr id="9" name="灯片编号占位符 8">
            <a:extLst>
              <a:ext uri="{FF2B5EF4-FFF2-40B4-BE49-F238E27FC236}">
                <a16:creationId xmlns:a16="http://schemas.microsoft.com/office/drawing/2014/main" xmlns="" id="{6196CADB-A01F-4CC0-912F-95F7DE044D2B}"/>
              </a:ext>
            </a:extLst>
          </p:cNvPr>
          <p:cNvSpPr>
            <a:spLocks noGrp="1"/>
          </p:cNvSpPr>
          <p:nvPr>
            <p:ph type="sldNum" sz="quarter" idx="12"/>
          </p:nvPr>
        </p:nvSpPr>
        <p:spPr/>
        <p:txBody>
          <a:bodyPr/>
          <a:lstStyle/>
          <a:p>
            <a:fld id="{1CC926A1-394B-4F20-995A-14F0F6D274D9}" type="slidenum">
              <a:rPr lang="zh-TW" altLang="en-US" smtClean="0"/>
              <a:t>‹#›</a:t>
            </a:fld>
            <a:endParaRPr lang="zh-TW" altLang="en-US"/>
          </a:p>
        </p:txBody>
      </p:sp>
    </p:spTree>
    <p:extLst>
      <p:ext uri="{BB962C8B-B14F-4D97-AF65-F5344CB8AC3E}">
        <p14:creationId xmlns:p14="http://schemas.microsoft.com/office/powerpoint/2010/main" val="18283116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2B0A7527-0EFC-4D61-B65B-3CFBD2952866}"/>
              </a:ext>
            </a:extLst>
          </p:cNvPr>
          <p:cNvSpPr>
            <a:spLocks noGrp="1"/>
          </p:cNvSpPr>
          <p:nvPr>
            <p:ph type="title"/>
          </p:nvPr>
        </p:nvSpPr>
        <p:spPr/>
        <p:txBody>
          <a:bodyPr/>
          <a:lstStyle/>
          <a:p>
            <a:r>
              <a:rPr lang="zh-TW" altLang="en-US"/>
              <a:t>按一下以編輯母片標題樣式</a:t>
            </a:r>
            <a:endParaRPr lang="zh-CN" altLang="en-US"/>
          </a:p>
        </p:txBody>
      </p:sp>
      <p:sp>
        <p:nvSpPr>
          <p:cNvPr id="3" name="日期占位符 2">
            <a:extLst>
              <a:ext uri="{FF2B5EF4-FFF2-40B4-BE49-F238E27FC236}">
                <a16:creationId xmlns:a16="http://schemas.microsoft.com/office/drawing/2014/main" xmlns="" id="{04626CF5-0E33-4BDC-84E5-B7D09668CD60}"/>
              </a:ext>
            </a:extLst>
          </p:cNvPr>
          <p:cNvSpPr>
            <a:spLocks noGrp="1"/>
          </p:cNvSpPr>
          <p:nvPr>
            <p:ph type="dt" sz="half" idx="10"/>
          </p:nvPr>
        </p:nvSpPr>
        <p:spPr/>
        <p:txBody>
          <a:bodyPr/>
          <a:lstStyle/>
          <a:p>
            <a:fld id="{BBC4234C-F9A5-42A0-9582-EDA1C72603E2}" type="datetimeFigureOut">
              <a:rPr lang="zh-TW" altLang="en-US" smtClean="0"/>
              <a:t>2019/8/19</a:t>
            </a:fld>
            <a:endParaRPr lang="zh-TW" altLang="en-US"/>
          </a:p>
        </p:txBody>
      </p:sp>
      <p:sp>
        <p:nvSpPr>
          <p:cNvPr id="4" name="页脚占位符 3">
            <a:extLst>
              <a:ext uri="{FF2B5EF4-FFF2-40B4-BE49-F238E27FC236}">
                <a16:creationId xmlns:a16="http://schemas.microsoft.com/office/drawing/2014/main" xmlns="" id="{2D368B02-E2B6-4F56-9F34-9E762E4B9DE7}"/>
              </a:ext>
            </a:extLst>
          </p:cNvPr>
          <p:cNvSpPr>
            <a:spLocks noGrp="1"/>
          </p:cNvSpPr>
          <p:nvPr>
            <p:ph type="ftr" sz="quarter" idx="11"/>
          </p:nvPr>
        </p:nvSpPr>
        <p:spPr/>
        <p:txBody>
          <a:bodyPr/>
          <a:lstStyle/>
          <a:p>
            <a:endParaRPr lang="zh-TW" altLang="en-US"/>
          </a:p>
        </p:txBody>
      </p:sp>
      <p:sp>
        <p:nvSpPr>
          <p:cNvPr id="5" name="灯片编号占位符 4">
            <a:extLst>
              <a:ext uri="{FF2B5EF4-FFF2-40B4-BE49-F238E27FC236}">
                <a16:creationId xmlns:a16="http://schemas.microsoft.com/office/drawing/2014/main" xmlns="" id="{0BB546F3-C692-4775-9BC1-3BD94C74960C}"/>
              </a:ext>
            </a:extLst>
          </p:cNvPr>
          <p:cNvSpPr>
            <a:spLocks noGrp="1"/>
          </p:cNvSpPr>
          <p:nvPr>
            <p:ph type="sldNum" sz="quarter" idx="12"/>
          </p:nvPr>
        </p:nvSpPr>
        <p:spPr/>
        <p:txBody>
          <a:bodyPr/>
          <a:lstStyle/>
          <a:p>
            <a:fld id="{1CC926A1-394B-4F20-995A-14F0F6D274D9}" type="slidenum">
              <a:rPr lang="zh-TW" altLang="en-US" smtClean="0"/>
              <a:t>‹#›</a:t>
            </a:fld>
            <a:endParaRPr lang="zh-TW" altLang="en-US"/>
          </a:p>
        </p:txBody>
      </p:sp>
      <p:grpSp>
        <p:nvGrpSpPr>
          <p:cNvPr id="6" name="Group 4"/>
          <p:cNvGrpSpPr>
            <a:grpSpLocks noChangeAspect="1"/>
          </p:cNvGrpSpPr>
          <p:nvPr userDrawn="1"/>
        </p:nvGrpSpPr>
        <p:grpSpPr bwMode="auto">
          <a:xfrm>
            <a:off x="10798628" y="4876800"/>
            <a:ext cx="804311" cy="1274763"/>
            <a:chOff x="3388" y="1644"/>
            <a:chExt cx="938" cy="1037"/>
          </a:xfrm>
          <a:solidFill>
            <a:schemeClr val="accent2"/>
          </a:solidFill>
        </p:grpSpPr>
        <p:sp>
          <p:nvSpPr>
            <p:cNvPr id="7" name="Freeform 5"/>
            <p:cNvSpPr>
              <a:spLocks/>
            </p:cNvSpPr>
            <p:nvPr/>
          </p:nvSpPr>
          <p:spPr bwMode="auto">
            <a:xfrm>
              <a:off x="3702" y="1708"/>
              <a:ext cx="624" cy="485"/>
            </a:xfrm>
            <a:custGeom>
              <a:avLst/>
              <a:gdLst>
                <a:gd name="T0" fmla="*/ 94 w 262"/>
                <a:gd name="T1" fmla="*/ 17 h 204"/>
                <a:gd name="T2" fmla="*/ 28 w 262"/>
                <a:gd name="T3" fmla="*/ 137 h 204"/>
                <a:gd name="T4" fmla="*/ 101 w 262"/>
                <a:gd name="T5" fmla="*/ 186 h 204"/>
                <a:gd name="T6" fmla="*/ 195 w 262"/>
                <a:gd name="T7" fmla="*/ 189 h 204"/>
                <a:gd name="T8" fmla="*/ 233 w 262"/>
                <a:gd name="T9" fmla="*/ 45 h 204"/>
                <a:gd name="T10" fmla="*/ 156 w 262"/>
                <a:gd name="T11" fmla="*/ 3 h 204"/>
                <a:gd name="T12" fmla="*/ 71 w 262"/>
                <a:gd name="T13" fmla="*/ 30 h 204"/>
                <a:gd name="T14" fmla="*/ 73 w 262"/>
                <a:gd name="T15" fmla="*/ 36 h 204"/>
                <a:gd name="T16" fmla="*/ 212 w 262"/>
                <a:gd name="T17" fmla="*/ 34 h 204"/>
                <a:gd name="T18" fmla="*/ 198 w 262"/>
                <a:gd name="T19" fmla="*/ 179 h 204"/>
                <a:gd name="T20" fmla="*/ 117 w 262"/>
                <a:gd name="T21" fmla="*/ 183 h 204"/>
                <a:gd name="T22" fmla="*/ 51 w 262"/>
                <a:gd name="T23" fmla="*/ 154 h 204"/>
                <a:gd name="T24" fmla="*/ 31 w 262"/>
                <a:gd name="T25" fmla="*/ 79 h 204"/>
                <a:gd name="T26" fmla="*/ 94 w 262"/>
                <a:gd name="T27" fmla="*/ 24 h 204"/>
                <a:gd name="T28" fmla="*/ 94 w 262"/>
                <a:gd name="T29" fmla="*/ 17 h 2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62" h="204">
                  <a:moveTo>
                    <a:pt x="94" y="17"/>
                  </a:moveTo>
                  <a:cubicBezTo>
                    <a:pt x="49" y="37"/>
                    <a:pt x="0" y="83"/>
                    <a:pt x="28" y="137"/>
                  </a:cubicBezTo>
                  <a:cubicBezTo>
                    <a:pt x="43" y="166"/>
                    <a:pt x="72" y="178"/>
                    <a:pt x="101" y="186"/>
                  </a:cubicBezTo>
                  <a:cubicBezTo>
                    <a:pt x="133" y="195"/>
                    <a:pt x="163" y="204"/>
                    <a:pt x="195" y="189"/>
                  </a:cubicBezTo>
                  <a:cubicBezTo>
                    <a:pt x="246" y="164"/>
                    <a:pt x="262" y="91"/>
                    <a:pt x="233" y="45"/>
                  </a:cubicBezTo>
                  <a:cubicBezTo>
                    <a:pt x="216" y="19"/>
                    <a:pt x="186" y="6"/>
                    <a:pt x="156" y="3"/>
                  </a:cubicBezTo>
                  <a:cubicBezTo>
                    <a:pt x="124" y="0"/>
                    <a:pt x="97" y="12"/>
                    <a:pt x="71" y="30"/>
                  </a:cubicBezTo>
                  <a:cubicBezTo>
                    <a:pt x="68" y="32"/>
                    <a:pt x="69" y="39"/>
                    <a:pt x="73" y="36"/>
                  </a:cubicBezTo>
                  <a:cubicBezTo>
                    <a:pt x="116" y="6"/>
                    <a:pt x="170" y="0"/>
                    <a:pt x="212" y="34"/>
                  </a:cubicBezTo>
                  <a:cubicBezTo>
                    <a:pt x="260" y="72"/>
                    <a:pt x="245" y="147"/>
                    <a:pt x="198" y="179"/>
                  </a:cubicBezTo>
                  <a:cubicBezTo>
                    <a:pt x="174" y="196"/>
                    <a:pt x="143" y="191"/>
                    <a:pt x="117" y="183"/>
                  </a:cubicBezTo>
                  <a:cubicBezTo>
                    <a:pt x="94" y="177"/>
                    <a:pt x="70" y="169"/>
                    <a:pt x="51" y="154"/>
                  </a:cubicBezTo>
                  <a:cubicBezTo>
                    <a:pt x="29" y="137"/>
                    <a:pt x="22" y="105"/>
                    <a:pt x="31" y="79"/>
                  </a:cubicBezTo>
                  <a:cubicBezTo>
                    <a:pt x="41" y="51"/>
                    <a:pt x="70" y="35"/>
                    <a:pt x="94" y="24"/>
                  </a:cubicBezTo>
                  <a:cubicBezTo>
                    <a:pt x="98" y="22"/>
                    <a:pt x="99" y="15"/>
                    <a:pt x="94" y="17"/>
                  </a:cubicBezTo>
                  <a:close/>
                </a:path>
              </a:pathLst>
            </a:custGeom>
            <a:grpFill/>
            <a:ln>
              <a:solidFill>
                <a:schemeClr val="accent2"/>
              </a:solidFill>
            </a:ln>
          </p:spPr>
          <p:txBody>
            <a:bodyPr vert="horz" wrap="square" lIns="121882" tIns="60941" rIns="121882" bIns="60941" numCol="1" anchor="t" anchorCtr="0" compatLnSpc="1">
              <a:prstTxWarp prst="textNoShape">
                <a:avLst/>
              </a:prstTxWarp>
            </a:bodyPr>
            <a:lstStyle/>
            <a:p>
              <a:endParaRPr lang="zh-CN" altLang="en-US" sz="2399" dirty="0">
                <a:latin typeface="微软雅黑" panose="020B0503020204020204" pitchFamily="34" charset="-122"/>
                <a:ea typeface="微软雅黑" panose="020B0503020204020204" pitchFamily="34" charset="-122"/>
              </a:endParaRPr>
            </a:p>
          </p:txBody>
        </p:sp>
        <p:sp>
          <p:nvSpPr>
            <p:cNvPr id="8" name="Freeform 6"/>
            <p:cNvSpPr>
              <a:spLocks/>
            </p:cNvSpPr>
            <p:nvPr/>
          </p:nvSpPr>
          <p:spPr bwMode="auto">
            <a:xfrm>
              <a:off x="3728" y="2115"/>
              <a:ext cx="345" cy="340"/>
            </a:xfrm>
            <a:custGeom>
              <a:avLst/>
              <a:gdLst>
                <a:gd name="T0" fmla="*/ 63 w 145"/>
                <a:gd name="T1" fmla="*/ 4 h 143"/>
                <a:gd name="T2" fmla="*/ 8 w 145"/>
                <a:gd name="T3" fmla="*/ 88 h 143"/>
                <a:gd name="T4" fmla="*/ 52 w 145"/>
                <a:gd name="T5" fmla="*/ 139 h 143"/>
                <a:gd name="T6" fmla="*/ 120 w 145"/>
                <a:gd name="T7" fmla="*/ 111 h 143"/>
                <a:gd name="T8" fmla="*/ 143 w 145"/>
                <a:gd name="T9" fmla="*/ 24 h 143"/>
                <a:gd name="T10" fmla="*/ 137 w 145"/>
                <a:gd name="T11" fmla="*/ 25 h 143"/>
                <a:gd name="T12" fmla="*/ 128 w 145"/>
                <a:gd name="T13" fmla="*/ 82 h 143"/>
                <a:gd name="T14" fmla="*/ 66 w 145"/>
                <a:gd name="T15" fmla="*/ 132 h 143"/>
                <a:gd name="T16" fmla="*/ 31 w 145"/>
                <a:gd name="T17" fmla="*/ 122 h 143"/>
                <a:gd name="T18" fmla="*/ 26 w 145"/>
                <a:gd name="T19" fmla="*/ 64 h 143"/>
                <a:gd name="T20" fmla="*/ 68 w 145"/>
                <a:gd name="T21" fmla="*/ 8 h 143"/>
                <a:gd name="T22" fmla="*/ 63 w 145"/>
                <a:gd name="T23" fmla="*/ 4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45" h="143">
                  <a:moveTo>
                    <a:pt x="63" y="4"/>
                  </a:moveTo>
                  <a:cubicBezTo>
                    <a:pt x="43" y="30"/>
                    <a:pt x="18" y="56"/>
                    <a:pt x="8" y="88"/>
                  </a:cubicBezTo>
                  <a:cubicBezTo>
                    <a:pt x="0" y="116"/>
                    <a:pt x="29" y="135"/>
                    <a:pt x="52" y="139"/>
                  </a:cubicBezTo>
                  <a:cubicBezTo>
                    <a:pt x="78" y="143"/>
                    <a:pt x="104" y="130"/>
                    <a:pt x="120" y="111"/>
                  </a:cubicBezTo>
                  <a:cubicBezTo>
                    <a:pt x="142" y="87"/>
                    <a:pt x="135" y="53"/>
                    <a:pt x="143" y="24"/>
                  </a:cubicBezTo>
                  <a:cubicBezTo>
                    <a:pt x="145" y="19"/>
                    <a:pt x="138" y="21"/>
                    <a:pt x="137" y="25"/>
                  </a:cubicBezTo>
                  <a:cubicBezTo>
                    <a:pt x="131" y="43"/>
                    <a:pt x="133" y="63"/>
                    <a:pt x="128" y="82"/>
                  </a:cubicBezTo>
                  <a:cubicBezTo>
                    <a:pt x="122" y="112"/>
                    <a:pt x="94" y="130"/>
                    <a:pt x="66" y="132"/>
                  </a:cubicBezTo>
                  <a:cubicBezTo>
                    <a:pt x="53" y="133"/>
                    <a:pt x="41" y="129"/>
                    <a:pt x="31" y="122"/>
                  </a:cubicBezTo>
                  <a:cubicBezTo>
                    <a:pt x="8" y="108"/>
                    <a:pt x="14" y="83"/>
                    <a:pt x="26" y="64"/>
                  </a:cubicBezTo>
                  <a:cubicBezTo>
                    <a:pt x="38" y="44"/>
                    <a:pt x="53" y="26"/>
                    <a:pt x="68" y="8"/>
                  </a:cubicBezTo>
                  <a:cubicBezTo>
                    <a:pt x="72" y="4"/>
                    <a:pt x="67" y="0"/>
                    <a:pt x="63" y="4"/>
                  </a:cubicBezTo>
                  <a:close/>
                </a:path>
              </a:pathLst>
            </a:custGeom>
            <a:grpFill/>
            <a:ln>
              <a:solidFill>
                <a:schemeClr val="accent2"/>
              </a:solidFill>
            </a:ln>
          </p:spPr>
          <p:txBody>
            <a:bodyPr vert="horz" wrap="square" lIns="121882" tIns="60941" rIns="121882" bIns="60941" numCol="1" anchor="t" anchorCtr="0" compatLnSpc="1">
              <a:prstTxWarp prst="textNoShape">
                <a:avLst/>
              </a:prstTxWarp>
            </a:bodyPr>
            <a:lstStyle/>
            <a:p>
              <a:endParaRPr lang="zh-CN" altLang="en-US" sz="2399" dirty="0">
                <a:latin typeface="微软雅黑" panose="020B0503020204020204" pitchFamily="34" charset="-122"/>
                <a:ea typeface="微软雅黑" panose="020B0503020204020204" pitchFamily="34" charset="-122"/>
              </a:endParaRPr>
            </a:p>
          </p:txBody>
        </p:sp>
        <p:sp>
          <p:nvSpPr>
            <p:cNvPr id="9" name="Freeform 7"/>
            <p:cNvSpPr>
              <a:spLocks/>
            </p:cNvSpPr>
            <p:nvPr/>
          </p:nvSpPr>
          <p:spPr bwMode="auto">
            <a:xfrm>
              <a:off x="3766" y="2429"/>
              <a:ext cx="176" cy="243"/>
            </a:xfrm>
            <a:custGeom>
              <a:avLst/>
              <a:gdLst>
                <a:gd name="T0" fmla="*/ 23 w 74"/>
                <a:gd name="T1" fmla="*/ 7 h 102"/>
                <a:gd name="T2" fmla="*/ 35 w 74"/>
                <a:gd name="T3" fmla="*/ 43 h 102"/>
                <a:gd name="T4" fmla="*/ 52 w 74"/>
                <a:gd name="T5" fmla="*/ 75 h 102"/>
                <a:gd name="T6" fmla="*/ 55 w 74"/>
                <a:gd name="T7" fmla="*/ 68 h 102"/>
                <a:gd name="T8" fmla="*/ 10 w 74"/>
                <a:gd name="T9" fmla="*/ 80 h 102"/>
                <a:gd name="T10" fmla="*/ 22 w 74"/>
                <a:gd name="T11" fmla="*/ 99 h 102"/>
                <a:gd name="T12" fmla="*/ 66 w 74"/>
                <a:gd name="T13" fmla="*/ 84 h 102"/>
                <a:gd name="T14" fmla="*/ 51 w 74"/>
                <a:gd name="T15" fmla="*/ 65 h 102"/>
                <a:gd name="T16" fmla="*/ 49 w 74"/>
                <a:gd name="T17" fmla="*/ 72 h 102"/>
                <a:gd name="T18" fmla="*/ 51 w 74"/>
                <a:gd name="T19" fmla="*/ 87 h 102"/>
                <a:gd name="T20" fmla="*/ 35 w 74"/>
                <a:gd name="T21" fmla="*/ 92 h 102"/>
                <a:gd name="T22" fmla="*/ 30 w 74"/>
                <a:gd name="T23" fmla="*/ 92 h 102"/>
                <a:gd name="T24" fmla="*/ 19 w 74"/>
                <a:gd name="T25" fmla="*/ 82 h 102"/>
                <a:gd name="T26" fmla="*/ 54 w 74"/>
                <a:gd name="T27" fmla="*/ 76 h 102"/>
                <a:gd name="T28" fmla="*/ 57 w 74"/>
                <a:gd name="T29" fmla="*/ 69 h 102"/>
                <a:gd name="T30" fmla="*/ 28 w 74"/>
                <a:gd name="T31" fmla="*/ 2 h 102"/>
                <a:gd name="T32" fmla="*/ 25 w 74"/>
                <a:gd name="T33" fmla="*/ 0 h 102"/>
                <a:gd name="T34" fmla="*/ 24 w 74"/>
                <a:gd name="T35" fmla="*/ 0 h 102"/>
                <a:gd name="T36" fmla="*/ 23 w 74"/>
                <a:gd name="T37" fmla="*/ 7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74" h="102">
                  <a:moveTo>
                    <a:pt x="23" y="7"/>
                  </a:moveTo>
                  <a:cubicBezTo>
                    <a:pt x="22" y="7"/>
                    <a:pt x="34" y="40"/>
                    <a:pt x="35" y="43"/>
                  </a:cubicBezTo>
                  <a:cubicBezTo>
                    <a:pt x="40" y="54"/>
                    <a:pt x="46" y="64"/>
                    <a:pt x="52" y="75"/>
                  </a:cubicBezTo>
                  <a:cubicBezTo>
                    <a:pt x="53" y="73"/>
                    <a:pt x="54" y="70"/>
                    <a:pt x="55" y="68"/>
                  </a:cubicBezTo>
                  <a:cubicBezTo>
                    <a:pt x="42" y="69"/>
                    <a:pt x="20" y="70"/>
                    <a:pt x="10" y="80"/>
                  </a:cubicBezTo>
                  <a:cubicBezTo>
                    <a:pt x="0" y="90"/>
                    <a:pt x="15" y="97"/>
                    <a:pt x="22" y="99"/>
                  </a:cubicBezTo>
                  <a:cubicBezTo>
                    <a:pt x="35" y="102"/>
                    <a:pt x="58" y="95"/>
                    <a:pt x="66" y="84"/>
                  </a:cubicBezTo>
                  <a:cubicBezTo>
                    <a:pt x="74" y="72"/>
                    <a:pt x="60" y="65"/>
                    <a:pt x="51" y="65"/>
                  </a:cubicBezTo>
                  <a:cubicBezTo>
                    <a:pt x="47" y="65"/>
                    <a:pt x="45" y="72"/>
                    <a:pt x="49" y="72"/>
                  </a:cubicBezTo>
                  <a:cubicBezTo>
                    <a:pt x="50" y="77"/>
                    <a:pt x="50" y="82"/>
                    <a:pt x="51" y="87"/>
                  </a:cubicBezTo>
                  <a:cubicBezTo>
                    <a:pt x="46" y="89"/>
                    <a:pt x="41" y="91"/>
                    <a:pt x="35" y="92"/>
                  </a:cubicBezTo>
                  <a:cubicBezTo>
                    <a:pt x="33" y="92"/>
                    <a:pt x="31" y="92"/>
                    <a:pt x="30" y="92"/>
                  </a:cubicBezTo>
                  <a:cubicBezTo>
                    <a:pt x="21" y="94"/>
                    <a:pt x="18" y="90"/>
                    <a:pt x="19" y="82"/>
                  </a:cubicBezTo>
                  <a:cubicBezTo>
                    <a:pt x="30" y="78"/>
                    <a:pt x="42" y="76"/>
                    <a:pt x="54" y="76"/>
                  </a:cubicBezTo>
                  <a:cubicBezTo>
                    <a:pt x="57" y="76"/>
                    <a:pt x="59" y="72"/>
                    <a:pt x="57" y="69"/>
                  </a:cubicBezTo>
                  <a:cubicBezTo>
                    <a:pt x="46" y="47"/>
                    <a:pt x="34" y="26"/>
                    <a:pt x="28" y="2"/>
                  </a:cubicBezTo>
                  <a:cubicBezTo>
                    <a:pt x="27" y="0"/>
                    <a:pt x="26" y="0"/>
                    <a:pt x="25" y="0"/>
                  </a:cubicBezTo>
                  <a:cubicBezTo>
                    <a:pt x="25" y="0"/>
                    <a:pt x="24" y="0"/>
                    <a:pt x="24" y="0"/>
                  </a:cubicBezTo>
                  <a:cubicBezTo>
                    <a:pt x="20" y="0"/>
                    <a:pt x="18" y="7"/>
                    <a:pt x="23" y="7"/>
                  </a:cubicBezTo>
                  <a:close/>
                </a:path>
              </a:pathLst>
            </a:custGeom>
            <a:grpFill/>
            <a:ln>
              <a:solidFill>
                <a:schemeClr val="accent2"/>
              </a:solidFill>
            </a:ln>
          </p:spPr>
          <p:txBody>
            <a:bodyPr vert="horz" wrap="square" lIns="121882" tIns="60941" rIns="121882" bIns="60941" numCol="1" anchor="t" anchorCtr="0" compatLnSpc="1">
              <a:prstTxWarp prst="textNoShape">
                <a:avLst/>
              </a:prstTxWarp>
            </a:bodyPr>
            <a:lstStyle/>
            <a:p>
              <a:endParaRPr lang="zh-CN" altLang="en-US" sz="2399" dirty="0">
                <a:latin typeface="微软雅黑" panose="020B0503020204020204" pitchFamily="34" charset="-122"/>
                <a:ea typeface="微软雅黑" panose="020B0503020204020204" pitchFamily="34" charset="-122"/>
              </a:endParaRPr>
            </a:p>
          </p:txBody>
        </p:sp>
        <p:sp>
          <p:nvSpPr>
            <p:cNvPr id="10" name="Freeform 8"/>
            <p:cNvSpPr>
              <a:spLocks/>
            </p:cNvSpPr>
            <p:nvPr/>
          </p:nvSpPr>
          <p:spPr bwMode="auto">
            <a:xfrm>
              <a:off x="3923" y="2407"/>
              <a:ext cx="222" cy="274"/>
            </a:xfrm>
            <a:custGeom>
              <a:avLst/>
              <a:gdLst>
                <a:gd name="T0" fmla="*/ 9 w 93"/>
                <a:gd name="T1" fmla="*/ 8 h 115"/>
                <a:gd name="T2" fmla="*/ 36 w 93"/>
                <a:gd name="T3" fmla="*/ 53 h 115"/>
                <a:gd name="T4" fmla="*/ 47 w 93"/>
                <a:gd name="T5" fmla="*/ 69 h 115"/>
                <a:gd name="T6" fmla="*/ 34 w 93"/>
                <a:gd name="T7" fmla="*/ 79 h 115"/>
                <a:gd name="T8" fmla="*/ 18 w 93"/>
                <a:gd name="T9" fmla="*/ 107 h 115"/>
                <a:gd name="T10" fmla="*/ 80 w 93"/>
                <a:gd name="T11" fmla="*/ 97 h 115"/>
                <a:gd name="T12" fmla="*/ 39 w 93"/>
                <a:gd name="T13" fmla="*/ 81 h 115"/>
                <a:gd name="T14" fmla="*/ 38 w 93"/>
                <a:gd name="T15" fmla="*/ 88 h 115"/>
                <a:gd name="T16" fmla="*/ 70 w 93"/>
                <a:gd name="T17" fmla="*/ 90 h 115"/>
                <a:gd name="T18" fmla="*/ 62 w 93"/>
                <a:gd name="T19" fmla="*/ 99 h 115"/>
                <a:gd name="T20" fmla="*/ 38 w 93"/>
                <a:gd name="T21" fmla="*/ 103 h 115"/>
                <a:gd name="T22" fmla="*/ 25 w 93"/>
                <a:gd name="T23" fmla="*/ 91 h 115"/>
                <a:gd name="T24" fmla="*/ 52 w 93"/>
                <a:gd name="T25" fmla="*/ 82 h 115"/>
                <a:gd name="T26" fmla="*/ 57 w 93"/>
                <a:gd name="T27" fmla="*/ 77 h 115"/>
                <a:gd name="T28" fmla="*/ 42 w 93"/>
                <a:gd name="T29" fmla="*/ 48 h 115"/>
                <a:gd name="T30" fmla="*/ 26 w 93"/>
                <a:gd name="T31" fmla="*/ 19 h 115"/>
                <a:gd name="T32" fmla="*/ 12 w 93"/>
                <a:gd name="T33" fmla="*/ 1 h 115"/>
                <a:gd name="T34" fmla="*/ 9 w 93"/>
                <a:gd name="T35" fmla="*/ 8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93" h="115">
                  <a:moveTo>
                    <a:pt x="9" y="8"/>
                  </a:moveTo>
                  <a:cubicBezTo>
                    <a:pt x="20" y="11"/>
                    <a:pt x="30" y="43"/>
                    <a:pt x="36" y="53"/>
                  </a:cubicBezTo>
                  <a:cubicBezTo>
                    <a:pt x="39" y="59"/>
                    <a:pt x="43" y="64"/>
                    <a:pt x="47" y="69"/>
                  </a:cubicBezTo>
                  <a:cubicBezTo>
                    <a:pt x="53" y="78"/>
                    <a:pt x="40" y="77"/>
                    <a:pt x="34" y="79"/>
                  </a:cubicBezTo>
                  <a:cubicBezTo>
                    <a:pt x="24" y="82"/>
                    <a:pt x="0" y="98"/>
                    <a:pt x="18" y="107"/>
                  </a:cubicBezTo>
                  <a:cubicBezTo>
                    <a:pt x="32" y="115"/>
                    <a:pt x="70" y="111"/>
                    <a:pt x="80" y="97"/>
                  </a:cubicBezTo>
                  <a:cubicBezTo>
                    <a:pt x="93" y="79"/>
                    <a:pt x="44" y="81"/>
                    <a:pt x="39" y="81"/>
                  </a:cubicBezTo>
                  <a:cubicBezTo>
                    <a:pt x="35" y="81"/>
                    <a:pt x="33" y="88"/>
                    <a:pt x="38" y="88"/>
                  </a:cubicBezTo>
                  <a:cubicBezTo>
                    <a:pt x="48" y="88"/>
                    <a:pt x="59" y="88"/>
                    <a:pt x="70" y="90"/>
                  </a:cubicBezTo>
                  <a:cubicBezTo>
                    <a:pt x="71" y="96"/>
                    <a:pt x="68" y="99"/>
                    <a:pt x="62" y="99"/>
                  </a:cubicBezTo>
                  <a:cubicBezTo>
                    <a:pt x="55" y="102"/>
                    <a:pt x="46" y="103"/>
                    <a:pt x="38" y="103"/>
                  </a:cubicBezTo>
                  <a:cubicBezTo>
                    <a:pt x="27" y="106"/>
                    <a:pt x="23" y="102"/>
                    <a:pt x="25" y="91"/>
                  </a:cubicBezTo>
                  <a:cubicBezTo>
                    <a:pt x="34" y="86"/>
                    <a:pt x="42" y="84"/>
                    <a:pt x="52" y="82"/>
                  </a:cubicBezTo>
                  <a:cubicBezTo>
                    <a:pt x="54" y="82"/>
                    <a:pt x="56" y="79"/>
                    <a:pt x="57" y="77"/>
                  </a:cubicBezTo>
                  <a:cubicBezTo>
                    <a:pt x="60" y="69"/>
                    <a:pt x="45" y="54"/>
                    <a:pt x="42" y="48"/>
                  </a:cubicBezTo>
                  <a:cubicBezTo>
                    <a:pt x="36" y="38"/>
                    <a:pt x="31" y="29"/>
                    <a:pt x="26" y="19"/>
                  </a:cubicBezTo>
                  <a:cubicBezTo>
                    <a:pt x="22" y="12"/>
                    <a:pt x="21" y="3"/>
                    <a:pt x="12" y="1"/>
                  </a:cubicBezTo>
                  <a:cubicBezTo>
                    <a:pt x="8" y="0"/>
                    <a:pt x="5" y="7"/>
                    <a:pt x="9" y="8"/>
                  </a:cubicBezTo>
                  <a:close/>
                </a:path>
              </a:pathLst>
            </a:custGeom>
            <a:grpFill/>
            <a:ln>
              <a:solidFill>
                <a:schemeClr val="accent2"/>
              </a:solidFill>
            </a:ln>
          </p:spPr>
          <p:txBody>
            <a:bodyPr vert="horz" wrap="square" lIns="121882" tIns="60941" rIns="121882" bIns="60941" numCol="1" anchor="t" anchorCtr="0" compatLnSpc="1">
              <a:prstTxWarp prst="textNoShape">
                <a:avLst/>
              </a:prstTxWarp>
            </a:bodyPr>
            <a:lstStyle/>
            <a:p>
              <a:endParaRPr lang="zh-CN" altLang="en-US" sz="2399" dirty="0">
                <a:latin typeface="微软雅黑" panose="020B0503020204020204" pitchFamily="34" charset="-122"/>
                <a:ea typeface="微软雅黑" panose="020B0503020204020204" pitchFamily="34" charset="-122"/>
              </a:endParaRPr>
            </a:p>
          </p:txBody>
        </p:sp>
        <p:sp>
          <p:nvSpPr>
            <p:cNvPr id="11" name="Freeform 9"/>
            <p:cNvSpPr>
              <a:spLocks/>
            </p:cNvSpPr>
            <p:nvPr/>
          </p:nvSpPr>
          <p:spPr bwMode="auto">
            <a:xfrm>
              <a:off x="3557" y="1996"/>
              <a:ext cx="285" cy="219"/>
            </a:xfrm>
            <a:custGeom>
              <a:avLst/>
              <a:gdLst>
                <a:gd name="T0" fmla="*/ 115 w 120"/>
                <a:gd name="T1" fmla="*/ 85 h 92"/>
                <a:gd name="T2" fmla="*/ 57 w 120"/>
                <a:gd name="T3" fmla="*/ 70 h 92"/>
                <a:gd name="T4" fmla="*/ 8 w 120"/>
                <a:gd name="T5" fmla="*/ 4 h 92"/>
                <a:gd name="T6" fmla="*/ 1 w 120"/>
                <a:gd name="T7" fmla="*/ 8 h 92"/>
                <a:gd name="T8" fmla="*/ 48 w 120"/>
                <a:gd name="T9" fmla="*/ 73 h 92"/>
                <a:gd name="T10" fmla="*/ 79 w 120"/>
                <a:gd name="T11" fmla="*/ 85 h 92"/>
                <a:gd name="T12" fmla="*/ 114 w 120"/>
                <a:gd name="T13" fmla="*/ 92 h 92"/>
                <a:gd name="T14" fmla="*/ 115 w 120"/>
                <a:gd name="T15" fmla="*/ 85 h 9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0" h="92">
                  <a:moveTo>
                    <a:pt x="115" y="85"/>
                  </a:moveTo>
                  <a:cubicBezTo>
                    <a:pt x="98" y="85"/>
                    <a:pt x="73" y="78"/>
                    <a:pt x="57" y="70"/>
                  </a:cubicBezTo>
                  <a:cubicBezTo>
                    <a:pt x="35" y="58"/>
                    <a:pt x="17" y="27"/>
                    <a:pt x="8" y="4"/>
                  </a:cubicBezTo>
                  <a:cubicBezTo>
                    <a:pt x="6" y="0"/>
                    <a:pt x="0" y="5"/>
                    <a:pt x="1" y="8"/>
                  </a:cubicBezTo>
                  <a:cubicBezTo>
                    <a:pt x="12" y="33"/>
                    <a:pt x="27" y="55"/>
                    <a:pt x="48" y="73"/>
                  </a:cubicBezTo>
                  <a:cubicBezTo>
                    <a:pt x="57" y="81"/>
                    <a:pt x="69" y="83"/>
                    <a:pt x="79" y="85"/>
                  </a:cubicBezTo>
                  <a:cubicBezTo>
                    <a:pt x="91" y="88"/>
                    <a:pt x="102" y="92"/>
                    <a:pt x="114" y="92"/>
                  </a:cubicBezTo>
                  <a:cubicBezTo>
                    <a:pt x="118" y="92"/>
                    <a:pt x="120" y="85"/>
                    <a:pt x="115" y="85"/>
                  </a:cubicBezTo>
                  <a:close/>
                </a:path>
              </a:pathLst>
            </a:custGeom>
            <a:grpFill/>
            <a:ln>
              <a:solidFill>
                <a:schemeClr val="accent2"/>
              </a:solidFill>
            </a:ln>
          </p:spPr>
          <p:txBody>
            <a:bodyPr vert="horz" wrap="square" lIns="121882" tIns="60941" rIns="121882" bIns="60941" numCol="1" anchor="t" anchorCtr="0" compatLnSpc="1">
              <a:prstTxWarp prst="textNoShape">
                <a:avLst/>
              </a:prstTxWarp>
            </a:bodyPr>
            <a:lstStyle/>
            <a:p>
              <a:endParaRPr lang="zh-CN" altLang="en-US" sz="2399" dirty="0">
                <a:latin typeface="微软雅黑" panose="020B0503020204020204" pitchFamily="34" charset="-122"/>
                <a:ea typeface="微软雅黑" panose="020B0503020204020204" pitchFamily="34" charset="-122"/>
              </a:endParaRPr>
            </a:p>
          </p:txBody>
        </p:sp>
        <p:sp>
          <p:nvSpPr>
            <p:cNvPr id="12" name="Freeform 10"/>
            <p:cNvSpPr>
              <a:spLocks/>
            </p:cNvSpPr>
            <p:nvPr/>
          </p:nvSpPr>
          <p:spPr bwMode="auto">
            <a:xfrm>
              <a:off x="3511" y="1915"/>
              <a:ext cx="119" cy="102"/>
            </a:xfrm>
            <a:custGeom>
              <a:avLst/>
              <a:gdLst>
                <a:gd name="T0" fmla="*/ 13 w 50"/>
                <a:gd name="T1" fmla="*/ 33 h 43"/>
                <a:gd name="T2" fmla="*/ 29 w 50"/>
                <a:gd name="T3" fmla="*/ 41 h 43"/>
                <a:gd name="T4" fmla="*/ 43 w 50"/>
                <a:gd name="T5" fmla="*/ 28 h 43"/>
                <a:gd name="T6" fmla="*/ 28 w 50"/>
                <a:gd name="T7" fmla="*/ 1 h 43"/>
                <a:gd name="T8" fmla="*/ 1 w 50"/>
                <a:gd name="T9" fmla="*/ 26 h 43"/>
                <a:gd name="T10" fmla="*/ 6 w 50"/>
                <a:gd name="T11" fmla="*/ 37 h 43"/>
                <a:gd name="T12" fmla="*/ 30 w 50"/>
                <a:gd name="T13" fmla="*/ 25 h 43"/>
                <a:gd name="T14" fmla="*/ 28 w 50"/>
                <a:gd name="T15" fmla="*/ 19 h 43"/>
                <a:gd name="T16" fmla="*/ 16 w 50"/>
                <a:gd name="T17" fmla="*/ 27 h 43"/>
                <a:gd name="T18" fmla="*/ 9 w 50"/>
                <a:gd name="T19" fmla="*/ 30 h 43"/>
                <a:gd name="T20" fmla="*/ 7 w 50"/>
                <a:gd name="T21" fmla="*/ 25 h 43"/>
                <a:gd name="T22" fmla="*/ 23 w 50"/>
                <a:gd name="T23" fmla="*/ 9 h 43"/>
                <a:gd name="T24" fmla="*/ 39 w 50"/>
                <a:gd name="T25" fmla="*/ 20 h 43"/>
                <a:gd name="T26" fmla="*/ 33 w 50"/>
                <a:gd name="T27" fmla="*/ 32 h 43"/>
                <a:gd name="T28" fmla="*/ 19 w 50"/>
                <a:gd name="T29" fmla="*/ 27 h 43"/>
                <a:gd name="T30" fmla="*/ 13 w 50"/>
                <a:gd name="T31" fmla="*/ 33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50" h="43">
                  <a:moveTo>
                    <a:pt x="13" y="33"/>
                  </a:moveTo>
                  <a:cubicBezTo>
                    <a:pt x="17" y="37"/>
                    <a:pt x="23" y="43"/>
                    <a:pt x="29" y="41"/>
                  </a:cubicBezTo>
                  <a:cubicBezTo>
                    <a:pt x="36" y="40"/>
                    <a:pt x="40" y="34"/>
                    <a:pt x="43" y="28"/>
                  </a:cubicBezTo>
                  <a:cubicBezTo>
                    <a:pt x="50" y="15"/>
                    <a:pt x="43" y="0"/>
                    <a:pt x="28" y="1"/>
                  </a:cubicBezTo>
                  <a:cubicBezTo>
                    <a:pt x="15" y="2"/>
                    <a:pt x="3" y="14"/>
                    <a:pt x="1" y="26"/>
                  </a:cubicBezTo>
                  <a:cubicBezTo>
                    <a:pt x="0" y="30"/>
                    <a:pt x="1" y="37"/>
                    <a:pt x="6" y="37"/>
                  </a:cubicBezTo>
                  <a:cubicBezTo>
                    <a:pt x="15" y="38"/>
                    <a:pt x="23" y="30"/>
                    <a:pt x="30" y="25"/>
                  </a:cubicBezTo>
                  <a:cubicBezTo>
                    <a:pt x="34" y="23"/>
                    <a:pt x="33" y="16"/>
                    <a:pt x="28" y="19"/>
                  </a:cubicBezTo>
                  <a:cubicBezTo>
                    <a:pt x="24" y="22"/>
                    <a:pt x="21" y="25"/>
                    <a:pt x="16" y="27"/>
                  </a:cubicBezTo>
                  <a:cubicBezTo>
                    <a:pt x="14" y="28"/>
                    <a:pt x="11" y="29"/>
                    <a:pt x="9" y="30"/>
                  </a:cubicBezTo>
                  <a:cubicBezTo>
                    <a:pt x="7" y="30"/>
                    <a:pt x="7" y="25"/>
                    <a:pt x="7" y="25"/>
                  </a:cubicBezTo>
                  <a:cubicBezTo>
                    <a:pt x="9" y="18"/>
                    <a:pt x="16" y="12"/>
                    <a:pt x="23" y="9"/>
                  </a:cubicBezTo>
                  <a:cubicBezTo>
                    <a:pt x="31" y="6"/>
                    <a:pt x="39" y="11"/>
                    <a:pt x="39" y="20"/>
                  </a:cubicBezTo>
                  <a:cubicBezTo>
                    <a:pt x="39" y="24"/>
                    <a:pt x="37" y="29"/>
                    <a:pt x="33" y="32"/>
                  </a:cubicBezTo>
                  <a:cubicBezTo>
                    <a:pt x="28" y="37"/>
                    <a:pt x="22" y="31"/>
                    <a:pt x="19" y="27"/>
                  </a:cubicBezTo>
                  <a:cubicBezTo>
                    <a:pt x="16" y="24"/>
                    <a:pt x="11" y="30"/>
                    <a:pt x="13" y="33"/>
                  </a:cubicBezTo>
                  <a:close/>
                </a:path>
              </a:pathLst>
            </a:custGeom>
            <a:grpFill/>
            <a:ln>
              <a:solidFill>
                <a:schemeClr val="accent2"/>
              </a:solidFill>
            </a:ln>
          </p:spPr>
          <p:txBody>
            <a:bodyPr vert="horz" wrap="square" lIns="121882" tIns="60941" rIns="121882" bIns="60941" numCol="1" anchor="t" anchorCtr="0" compatLnSpc="1">
              <a:prstTxWarp prst="textNoShape">
                <a:avLst/>
              </a:prstTxWarp>
            </a:bodyPr>
            <a:lstStyle/>
            <a:p>
              <a:endParaRPr lang="zh-CN" altLang="en-US" sz="2399" dirty="0">
                <a:latin typeface="微软雅黑" panose="020B0503020204020204" pitchFamily="34" charset="-122"/>
                <a:ea typeface="微软雅黑" panose="020B0503020204020204" pitchFamily="34" charset="-122"/>
              </a:endParaRPr>
            </a:p>
          </p:txBody>
        </p:sp>
        <p:sp>
          <p:nvSpPr>
            <p:cNvPr id="13" name="Freeform 11"/>
            <p:cNvSpPr>
              <a:spLocks/>
            </p:cNvSpPr>
            <p:nvPr/>
          </p:nvSpPr>
          <p:spPr bwMode="auto">
            <a:xfrm>
              <a:off x="3997" y="2148"/>
              <a:ext cx="269" cy="143"/>
            </a:xfrm>
            <a:custGeom>
              <a:avLst/>
              <a:gdLst>
                <a:gd name="T0" fmla="*/ 4 w 113"/>
                <a:gd name="T1" fmla="*/ 49 h 60"/>
                <a:gd name="T2" fmla="*/ 12 w 113"/>
                <a:gd name="T3" fmla="*/ 48 h 60"/>
                <a:gd name="T4" fmla="*/ 40 w 113"/>
                <a:gd name="T5" fmla="*/ 54 h 60"/>
                <a:gd name="T6" fmla="*/ 107 w 113"/>
                <a:gd name="T7" fmla="*/ 60 h 60"/>
                <a:gd name="T8" fmla="*/ 110 w 113"/>
                <a:gd name="T9" fmla="*/ 53 h 60"/>
                <a:gd name="T10" fmla="*/ 72 w 113"/>
                <a:gd name="T11" fmla="*/ 34 h 60"/>
                <a:gd name="T12" fmla="*/ 39 w 113"/>
                <a:gd name="T13" fmla="*/ 11 h 60"/>
                <a:gd name="T14" fmla="*/ 14 w 113"/>
                <a:gd name="T15" fmla="*/ 13 h 60"/>
                <a:gd name="T16" fmla="*/ 33 w 113"/>
                <a:gd name="T17" fmla="*/ 6 h 60"/>
                <a:gd name="T18" fmla="*/ 28 w 113"/>
                <a:gd name="T19" fmla="*/ 12 h 60"/>
                <a:gd name="T20" fmla="*/ 38 w 113"/>
                <a:gd name="T21" fmla="*/ 24 h 60"/>
                <a:gd name="T22" fmla="*/ 57 w 113"/>
                <a:gd name="T23" fmla="*/ 35 h 60"/>
                <a:gd name="T24" fmla="*/ 106 w 113"/>
                <a:gd name="T25" fmla="*/ 60 h 60"/>
                <a:gd name="T26" fmla="*/ 109 w 113"/>
                <a:gd name="T27" fmla="*/ 53 h 60"/>
                <a:gd name="T28" fmla="*/ 37 w 113"/>
                <a:gd name="T29" fmla="*/ 45 h 60"/>
                <a:gd name="T30" fmla="*/ 12 w 113"/>
                <a:gd name="T31" fmla="*/ 40 h 60"/>
                <a:gd name="T32" fmla="*/ 6 w 113"/>
                <a:gd name="T33" fmla="*/ 41 h 60"/>
                <a:gd name="T34" fmla="*/ 4 w 113"/>
                <a:gd name="T35" fmla="*/ 49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13" h="60">
                  <a:moveTo>
                    <a:pt x="4" y="49"/>
                  </a:moveTo>
                  <a:cubicBezTo>
                    <a:pt x="8" y="49"/>
                    <a:pt x="7" y="47"/>
                    <a:pt x="12" y="48"/>
                  </a:cubicBezTo>
                  <a:cubicBezTo>
                    <a:pt x="21" y="50"/>
                    <a:pt x="31" y="52"/>
                    <a:pt x="40" y="54"/>
                  </a:cubicBezTo>
                  <a:cubicBezTo>
                    <a:pt x="61" y="59"/>
                    <a:pt x="86" y="60"/>
                    <a:pt x="107" y="60"/>
                  </a:cubicBezTo>
                  <a:cubicBezTo>
                    <a:pt x="110" y="60"/>
                    <a:pt x="113" y="55"/>
                    <a:pt x="110" y="53"/>
                  </a:cubicBezTo>
                  <a:cubicBezTo>
                    <a:pt x="99" y="44"/>
                    <a:pt x="85" y="41"/>
                    <a:pt x="72" y="34"/>
                  </a:cubicBezTo>
                  <a:cubicBezTo>
                    <a:pt x="61" y="29"/>
                    <a:pt x="44" y="22"/>
                    <a:pt x="39" y="11"/>
                  </a:cubicBezTo>
                  <a:cubicBezTo>
                    <a:pt x="34" y="0"/>
                    <a:pt x="18" y="1"/>
                    <a:pt x="14" y="13"/>
                  </a:cubicBezTo>
                  <a:cubicBezTo>
                    <a:pt x="4" y="43"/>
                    <a:pt x="56" y="21"/>
                    <a:pt x="33" y="6"/>
                  </a:cubicBezTo>
                  <a:cubicBezTo>
                    <a:pt x="30" y="4"/>
                    <a:pt x="25" y="10"/>
                    <a:pt x="28" y="12"/>
                  </a:cubicBezTo>
                  <a:cubicBezTo>
                    <a:pt x="33" y="16"/>
                    <a:pt x="34" y="22"/>
                    <a:pt x="38" y="24"/>
                  </a:cubicBezTo>
                  <a:cubicBezTo>
                    <a:pt x="45" y="28"/>
                    <a:pt x="51" y="31"/>
                    <a:pt x="57" y="35"/>
                  </a:cubicBezTo>
                  <a:cubicBezTo>
                    <a:pt x="72" y="44"/>
                    <a:pt x="92" y="49"/>
                    <a:pt x="106" y="60"/>
                  </a:cubicBezTo>
                  <a:cubicBezTo>
                    <a:pt x="107" y="58"/>
                    <a:pt x="108" y="55"/>
                    <a:pt x="109" y="53"/>
                  </a:cubicBezTo>
                  <a:cubicBezTo>
                    <a:pt x="86" y="52"/>
                    <a:pt x="60" y="50"/>
                    <a:pt x="37" y="45"/>
                  </a:cubicBezTo>
                  <a:cubicBezTo>
                    <a:pt x="29" y="43"/>
                    <a:pt x="20" y="42"/>
                    <a:pt x="12" y="40"/>
                  </a:cubicBezTo>
                  <a:cubicBezTo>
                    <a:pt x="10" y="40"/>
                    <a:pt x="4" y="41"/>
                    <a:pt x="6" y="41"/>
                  </a:cubicBezTo>
                  <a:cubicBezTo>
                    <a:pt x="2" y="41"/>
                    <a:pt x="0" y="49"/>
                    <a:pt x="4" y="49"/>
                  </a:cubicBezTo>
                  <a:close/>
                </a:path>
              </a:pathLst>
            </a:custGeom>
            <a:grpFill/>
            <a:ln>
              <a:solidFill>
                <a:schemeClr val="accent2"/>
              </a:solidFill>
            </a:ln>
          </p:spPr>
          <p:txBody>
            <a:bodyPr vert="horz" wrap="square" lIns="121882" tIns="60941" rIns="121882" bIns="60941" numCol="1" anchor="t" anchorCtr="0" compatLnSpc="1">
              <a:prstTxWarp prst="textNoShape">
                <a:avLst/>
              </a:prstTxWarp>
            </a:bodyPr>
            <a:lstStyle/>
            <a:p>
              <a:endParaRPr lang="zh-CN" altLang="en-US" sz="2399" dirty="0">
                <a:latin typeface="微软雅黑" panose="020B0503020204020204" pitchFamily="34" charset="-122"/>
                <a:ea typeface="微软雅黑" panose="020B0503020204020204" pitchFamily="34" charset="-122"/>
              </a:endParaRPr>
            </a:p>
          </p:txBody>
        </p:sp>
        <p:sp>
          <p:nvSpPr>
            <p:cNvPr id="14" name="Freeform 12"/>
            <p:cNvSpPr>
              <a:spLocks/>
            </p:cNvSpPr>
            <p:nvPr/>
          </p:nvSpPr>
          <p:spPr bwMode="auto">
            <a:xfrm>
              <a:off x="3588" y="1951"/>
              <a:ext cx="464" cy="216"/>
            </a:xfrm>
            <a:custGeom>
              <a:avLst/>
              <a:gdLst>
                <a:gd name="T0" fmla="*/ 188 w 195"/>
                <a:gd name="T1" fmla="*/ 91 h 91"/>
                <a:gd name="T2" fmla="*/ 189 w 195"/>
                <a:gd name="T3" fmla="*/ 91 h 91"/>
                <a:gd name="T4" fmla="*/ 192 w 195"/>
                <a:gd name="T5" fmla="*/ 84 h 91"/>
                <a:gd name="T6" fmla="*/ 95 w 195"/>
                <a:gd name="T7" fmla="*/ 40 h 91"/>
                <a:gd name="T8" fmla="*/ 8 w 195"/>
                <a:gd name="T9" fmla="*/ 2 h 91"/>
                <a:gd name="T10" fmla="*/ 3 w 195"/>
                <a:gd name="T11" fmla="*/ 9 h 91"/>
                <a:gd name="T12" fmla="*/ 90 w 195"/>
                <a:gd name="T13" fmla="*/ 46 h 91"/>
                <a:gd name="T14" fmla="*/ 188 w 195"/>
                <a:gd name="T15" fmla="*/ 91 h 91"/>
                <a:gd name="T16" fmla="*/ 191 w 195"/>
                <a:gd name="T17" fmla="*/ 84 h 91"/>
                <a:gd name="T18" fmla="*/ 189 w 195"/>
                <a:gd name="T19" fmla="*/ 84 h 91"/>
                <a:gd name="T20" fmla="*/ 188 w 195"/>
                <a:gd name="T21" fmla="*/ 91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95" h="91">
                  <a:moveTo>
                    <a:pt x="188" y="91"/>
                  </a:moveTo>
                  <a:cubicBezTo>
                    <a:pt x="188" y="91"/>
                    <a:pt x="189" y="91"/>
                    <a:pt x="189" y="91"/>
                  </a:cubicBezTo>
                  <a:cubicBezTo>
                    <a:pt x="192" y="91"/>
                    <a:pt x="195" y="86"/>
                    <a:pt x="192" y="84"/>
                  </a:cubicBezTo>
                  <a:cubicBezTo>
                    <a:pt x="160" y="69"/>
                    <a:pt x="127" y="55"/>
                    <a:pt x="95" y="40"/>
                  </a:cubicBezTo>
                  <a:cubicBezTo>
                    <a:pt x="67" y="26"/>
                    <a:pt x="34" y="19"/>
                    <a:pt x="8" y="2"/>
                  </a:cubicBezTo>
                  <a:cubicBezTo>
                    <a:pt x="5" y="0"/>
                    <a:pt x="0" y="6"/>
                    <a:pt x="3" y="9"/>
                  </a:cubicBezTo>
                  <a:cubicBezTo>
                    <a:pt x="30" y="26"/>
                    <a:pt x="62" y="32"/>
                    <a:pt x="90" y="46"/>
                  </a:cubicBezTo>
                  <a:cubicBezTo>
                    <a:pt x="122" y="62"/>
                    <a:pt x="155" y="76"/>
                    <a:pt x="188" y="91"/>
                  </a:cubicBezTo>
                  <a:cubicBezTo>
                    <a:pt x="189" y="89"/>
                    <a:pt x="190" y="86"/>
                    <a:pt x="191" y="84"/>
                  </a:cubicBezTo>
                  <a:cubicBezTo>
                    <a:pt x="190" y="84"/>
                    <a:pt x="190" y="84"/>
                    <a:pt x="189" y="84"/>
                  </a:cubicBezTo>
                  <a:cubicBezTo>
                    <a:pt x="186" y="84"/>
                    <a:pt x="183" y="91"/>
                    <a:pt x="188" y="91"/>
                  </a:cubicBezTo>
                  <a:close/>
                </a:path>
              </a:pathLst>
            </a:custGeom>
            <a:grpFill/>
            <a:ln>
              <a:solidFill>
                <a:schemeClr val="accent2"/>
              </a:solidFill>
            </a:ln>
          </p:spPr>
          <p:txBody>
            <a:bodyPr vert="horz" wrap="square" lIns="121882" tIns="60941" rIns="121882" bIns="60941" numCol="1" anchor="t" anchorCtr="0" compatLnSpc="1">
              <a:prstTxWarp prst="textNoShape">
                <a:avLst/>
              </a:prstTxWarp>
            </a:bodyPr>
            <a:lstStyle/>
            <a:p>
              <a:endParaRPr lang="zh-CN" altLang="en-US" sz="2399" dirty="0">
                <a:latin typeface="微软雅黑" panose="020B0503020204020204" pitchFamily="34" charset="-122"/>
                <a:ea typeface="微软雅黑" panose="020B0503020204020204" pitchFamily="34" charset="-122"/>
              </a:endParaRPr>
            </a:p>
          </p:txBody>
        </p:sp>
        <p:sp>
          <p:nvSpPr>
            <p:cNvPr id="15" name="Freeform 13"/>
            <p:cNvSpPr>
              <a:spLocks/>
            </p:cNvSpPr>
            <p:nvPr/>
          </p:nvSpPr>
          <p:spPr bwMode="auto">
            <a:xfrm>
              <a:off x="3388" y="1860"/>
              <a:ext cx="161" cy="86"/>
            </a:xfrm>
            <a:custGeom>
              <a:avLst/>
              <a:gdLst>
                <a:gd name="T0" fmla="*/ 64 w 68"/>
                <a:gd name="T1" fmla="*/ 27 h 36"/>
                <a:gd name="T2" fmla="*/ 7 w 68"/>
                <a:gd name="T3" fmla="*/ 2 h 36"/>
                <a:gd name="T4" fmla="*/ 3 w 68"/>
                <a:gd name="T5" fmla="*/ 9 h 36"/>
                <a:gd name="T6" fmla="*/ 28 w 68"/>
                <a:gd name="T7" fmla="*/ 33 h 36"/>
                <a:gd name="T8" fmla="*/ 35 w 68"/>
                <a:gd name="T9" fmla="*/ 28 h 36"/>
                <a:gd name="T10" fmla="*/ 7 w 68"/>
                <a:gd name="T11" fmla="*/ 4 h 36"/>
                <a:gd name="T12" fmla="*/ 3 w 68"/>
                <a:gd name="T13" fmla="*/ 11 h 36"/>
                <a:gd name="T14" fmla="*/ 26 w 68"/>
                <a:gd name="T15" fmla="*/ 17 h 36"/>
                <a:gd name="T16" fmla="*/ 52 w 68"/>
                <a:gd name="T17" fmla="*/ 17 h 36"/>
                <a:gd name="T18" fmla="*/ 53 w 68"/>
                <a:gd name="T19" fmla="*/ 9 h 36"/>
                <a:gd name="T20" fmla="*/ 31 w 68"/>
                <a:gd name="T21" fmla="*/ 9 h 36"/>
                <a:gd name="T22" fmla="*/ 7 w 68"/>
                <a:gd name="T23" fmla="*/ 4 h 36"/>
                <a:gd name="T24" fmla="*/ 3 w 68"/>
                <a:gd name="T25" fmla="*/ 11 h 36"/>
                <a:gd name="T26" fmla="*/ 29 w 68"/>
                <a:gd name="T27" fmla="*/ 33 h 36"/>
                <a:gd name="T28" fmla="*/ 35 w 68"/>
                <a:gd name="T29" fmla="*/ 29 h 36"/>
                <a:gd name="T30" fmla="*/ 7 w 68"/>
                <a:gd name="T31" fmla="*/ 1 h 36"/>
                <a:gd name="T32" fmla="*/ 3 w 68"/>
                <a:gd name="T33" fmla="*/ 8 h 36"/>
                <a:gd name="T34" fmla="*/ 59 w 68"/>
                <a:gd name="T35" fmla="*/ 34 h 36"/>
                <a:gd name="T36" fmla="*/ 64 w 68"/>
                <a:gd name="T37" fmla="*/ 27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68" h="36">
                  <a:moveTo>
                    <a:pt x="64" y="27"/>
                  </a:moveTo>
                  <a:cubicBezTo>
                    <a:pt x="45" y="18"/>
                    <a:pt x="26" y="11"/>
                    <a:pt x="7" y="2"/>
                  </a:cubicBezTo>
                  <a:cubicBezTo>
                    <a:pt x="6" y="4"/>
                    <a:pt x="5" y="6"/>
                    <a:pt x="3" y="9"/>
                  </a:cubicBezTo>
                  <a:cubicBezTo>
                    <a:pt x="12" y="12"/>
                    <a:pt x="26" y="23"/>
                    <a:pt x="28" y="33"/>
                  </a:cubicBezTo>
                  <a:cubicBezTo>
                    <a:pt x="30" y="31"/>
                    <a:pt x="32" y="29"/>
                    <a:pt x="35" y="28"/>
                  </a:cubicBezTo>
                  <a:cubicBezTo>
                    <a:pt x="26" y="19"/>
                    <a:pt x="17" y="12"/>
                    <a:pt x="7" y="4"/>
                  </a:cubicBezTo>
                  <a:cubicBezTo>
                    <a:pt x="6" y="6"/>
                    <a:pt x="5" y="9"/>
                    <a:pt x="3" y="11"/>
                  </a:cubicBezTo>
                  <a:cubicBezTo>
                    <a:pt x="11" y="12"/>
                    <a:pt x="18" y="16"/>
                    <a:pt x="26" y="17"/>
                  </a:cubicBezTo>
                  <a:cubicBezTo>
                    <a:pt x="34" y="18"/>
                    <a:pt x="43" y="17"/>
                    <a:pt x="52" y="17"/>
                  </a:cubicBezTo>
                  <a:cubicBezTo>
                    <a:pt x="55" y="17"/>
                    <a:pt x="58" y="9"/>
                    <a:pt x="53" y="9"/>
                  </a:cubicBezTo>
                  <a:cubicBezTo>
                    <a:pt x="46" y="9"/>
                    <a:pt x="39" y="9"/>
                    <a:pt x="31" y="9"/>
                  </a:cubicBezTo>
                  <a:cubicBezTo>
                    <a:pt x="23" y="9"/>
                    <a:pt x="15" y="5"/>
                    <a:pt x="7" y="4"/>
                  </a:cubicBezTo>
                  <a:cubicBezTo>
                    <a:pt x="3" y="3"/>
                    <a:pt x="0" y="8"/>
                    <a:pt x="3" y="11"/>
                  </a:cubicBezTo>
                  <a:cubicBezTo>
                    <a:pt x="12" y="18"/>
                    <a:pt x="21" y="25"/>
                    <a:pt x="29" y="33"/>
                  </a:cubicBezTo>
                  <a:cubicBezTo>
                    <a:pt x="31" y="36"/>
                    <a:pt x="36" y="32"/>
                    <a:pt x="35" y="29"/>
                  </a:cubicBezTo>
                  <a:cubicBezTo>
                    <a:pt x="32" y="17"/>
                    <a:pt x="17" y="6"/>
                    <a:pt x="7" y="1"/>
                  </a:cubicBezTo>
                  <a:cubicBezTo>
                    <a:pt x="3" y="0"/>
                    <a:pt x="0" y="7"/>
                    <a:pt x="3" y="8"/>
                  </a:cubicBezTo>
                  <a:cubicBezTo>
                    <a:pt x="21" y="17"/>
                    <a:pt x="41" y="25"/>
                    <a:pt x="59" y="34"/>
                  </a:cubicBezTo>
                  <a:cubicBezTo>
                    <a:pt x="63" y="36"/>
                    <a:pt x="68" y="29"/>
                    <a:pt x="64" y="27"/>
                  </a:cubicBezTo>
                  <a:close/>
                </a:path>
              </a:pathLst>
            </a:custGeom>
            <a:grpFill/>
            <a:ln>
              <a:solidFill>
                <a:schemeClr val="accent2"/>
              </a:solidFill>
            </a:ln>
          </p:spPr>
          <p:txBody>
            <a:bodyPr vert="horz" wrap="square" lIns="121882" tIns="60941" rIns="121882" bIns="60941" numCol="1" anchor="t" anchorCtr="0" compatLnSpc="1">
              <a:prstTxWarp prst="textNoShape">
                <a:avLst/>
              </a:prstTxWarp>
            </a:bodyPr>
            <a:lstStyle/>
            <a:p>
              <a:endParaRPr lang="zh-CN" altLang="en-US" sz="2399" dirty="0">
                <a:latin typeface="微软雅黑" panose="020B0503020204020204" pitchFamily="34" charset="-122"/>
                <a:ea typeface="微软雅黑" panose="020B0503020204020204" pitchFamily="34" charset="-122"/>
              </a:endParaRPr>
            </a:p>
          </p:txBody>
        </p:sp>
        <p:sp>
          <p:nvSpPr>
            <p:cNvPr id="16" name="Freeform 14"/>
            <p:cNvSpPr>
              <a:spLocks/>
            </p:cNvSpPr>
            <p:nvPr/>
          </p:nvSpPr>
          <p:spPr bwMode="auto">
            <a:xfrm>
              <a:off x="3583" y="1644"/>
              <a:ext cx="321" cy="290"/>
            </a:xfrm>
            <a:custGeom>
              <a:avLst/>
              <a:gdLst>
                <a:gd name="T0" fmla="*/ 8 w 135"/>
                <a:gd name="T1" fmla="*/ 118 h 122"/>
                <a:gd name="T2" fmla="*/ 58 w 135"/>
                <a:gd name="T3" fmla="*/ 52 h 122"/>
                <a:gd name="T4" fmla="*/ 132 w 135"/>
                <a:gd name="T5" fmla="*/ 8 h 122"/>
                <a:gd name="T6" fmla="*/ 135 w 135"/>
                <a:gd name="T7" fmla="*/ 3 h 122"/>
                <a:gd name="T8" fmla="*/ 135 w 135"/>
                <a:gd name="T9" fmla="*/ 3 h 122"/>
                <a:gd name="T10" fmla="*/ 130 w 135"/>
                <a:gd name="T11" fmla="*/ 1 h 122"/>
                <a:gd name="T12" fmla="*/ 129 w 135"/>
                <a:gd name="T13" fmla="*/ 2 h 122"/>
                <a:gd name="T14" fmla="*/ 133 w 135"/>
                <a:gd name="T15" fmla="*/ 7 h 122"/>
                <a:gd name="T16" fmla="*/ 133 w 135"/>
                <a:gd name="T17" fmla="*/ 6 h 122"/>
                <a:gd name="T18" fmla="*/ 128 w 135"/>
                <a:gd name="T19" fmla="*/ 5 h 122"/>
                <a:gd name="T20" fmla="*/ 92 w 135"/>
                <a:gd name="T21" fmla="*/ 18 h 122"/>
                <a:gd name="T22" fmla="*/ 57 w 135"/>
                <a:gd name="T23" fmla="*/ 43 h 122"/>
                <a:gd name="T24" fmla="*/ 2 w 135"/>
                <a:gd name="T25" fmla="*/ 116 h 122"/>
                <a:gd name="T26" fmla="*/ 8 w 135"/>
                <a:gd name="T27" fmla="*/ 118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35" h="122">
                  <a:moveTo>
                    <a:pt x="8" y="118"/>
                  </a:moveTo>
                  <a:cubicBezTo>
                    <a:pt x="21" y="93"/>
                    <a:pt x="41" y="73"/>
                    <a:pt x="58" y="52"/>
                  </a:cubicBezTo>
                  <a:cubicBezTo>
                    <a:pt x="78" y="26"/>
                    <a:pt x="106" y="23"/>
                    <a:pt x="132" y="8"/>
                  </a:cubicBezTo>
                  <a:cubicBezTo>
                    <a:pt x="134" y="7"/>
                    <a:pt x="135" y="5"/>
                    <a:pt x="135" y="3"/>
                  </a:cubicBezTo>
                  <a:cubicBezTo>
                    <a:pt x="135" y="3"/>
                    <a:pt x="135" y="3"/>
                    <a:pt x="135" y="3"/>
                  </a:cubicBezTo>
                  <a:cubicBezTo>
                    <a:pt x="135" y="0"/>
                    <a:pt x="132" y="0"/>
                    <a:pt x="130" y="1"/>
                  </a:cubicBezTo>
                  <a:cubicBezTo>
                    <a:pt x="130" y="2"/>
                    <a:pt x="129" y="2"/>
                    <a:pt x="129" y="2"/>
                  </a:cubicBezTo>
                  <a:cubicBezTo>
                    <a:pt x="126" y="5"/>
                    <a:pt x="129" y="11"/>
                    <a:pt x="133" y="7"/>
                  </a:cubicBezTo>
                  <a:cubicBezTo>
                    <a:pt x="133" y="7"/>
                    <a:pt x="133" y="7"/>
                    <a:pt x="133" y="6"/>
                  </a:cubicBezTo>
                  <a:cubicBezTo>
                    <a:pt x="132" y="6"/>
                    <a:pt x="130" y="6"/>
                    <a:pt x="128" y="5"/>
                  </a:cubicBezTo>
                  <a:cubicBezTo>
                    <a:pt x="128" y="4"/>
                    <a:pt x="97" y="15"/>
                    <a:pt x="92" y="18"/>
                  </a:cubicBezTo>
                  <a:cubicBezTo>
                    <a:pt x="79" y="24"/>
                    <a:pt x="67" y="32"/>
                    <a:pt x="57" y="43"/>
                  </a:cubicBezTo>
                  <a:cubicBezTo>
                    <a:pt x="38" y="66"/>
                    <a:pt x="16" y="89"/>
                    <a:pt x="2" y="116"/>
                  </a:cubicBezTo>
                  <a:cubicBezTo>
                    <a:pt x="0" y="121"/>
                    <a:pt x="6" y="122"/>
                    <a:pt x="8" y="118"/>
                  </a:cubicBezTo>
                  <a:close/>
                </a:path>
              </a:pathLst>
            </a:custGeom>
            <a:grpFill/>
            <a:ln>
              <a:solidFill>
                <a:schemeClr val="accent2"/>
              </a:solidFill>
            </a:ln>
          </p:spPr>
          <p:txBody>
            <a:bodyPr vert="horz" wrap="square" lIns="121882" tIns="60941" rIns="121882" bIns="60941" numCol="1" anchor="t" anchorCtr="0" compatLnSpc="1">
              <a:prstTxWarp prst="textNoShape">
                <a:avLst/>
              </a:prstTxWarp>
            </a:bodyPr>
            <a:lstStyle/>
            <a:p>
              <a:endParaRPr lang="zh-CN" altLang="en-US" sz="2399" dirty="0">
                <a:latin typeface="微软雅黑" panose="020B0503020204020204" pitchFamily="34" charset="-122"/>
                <a:ea typeface="微软雅黑" panose="020B0503020204020204" pitchFamily="34" charset="-122"/>
              </a:endParaRPr>
            </a:p>
          </p:txBody>
        </p:sp>
        <p:sp>
          <p:nvSpPr>
            <p:cNvPr id="17" name="Freeform 15"/>
            <p:cNvSpPr>
              <a:spLocks/>
            </p:cNvSpPr>
            <p:nvPr/>
          </p:nvSpPr>
          <p:spPr bwMode="auto">
            <a:xfrm>
              <a:off x="3599" y="1658"/>
              <a:ext cx="284" cy="297"/>
            </a:xfrm>
            <a:custGeom>
              <a:avLst/>
              <a:gdLst>
                <a:gd name="T0" fmla="*/ 7 w 119"/>
                <a:gd name="T1" fmla="*/ 122 h 125"/>
                <a:gd name="T2" fmla="*/ 33 w 119"/>
                <a:gd name="T3" fmla="*/ 80 h 125"/>
                <a:gd name="T4" fmla="*/ 65 w 119"/>
                <a:gd name="T5" fmla="*/ 38 h 125"/>
                <a:gd name="T6" fmla="*/ 114 w 119"/>
                <a:gd name="T7" fmla="*/ 9 h 125"/>
                <a:gd name="T8" fmla="*/ 114 w 119"/>
                <a:gd name="T9" fmla="*/ 2 h 125"/>
                <a:gd name="T10" fmla="*/ 42 w 119"/>
                <a:gd name="T11" fmla="*/ 57 h 125"/>
                <a:gd name="T12" fmla="*/ 20 w 119"/>
                <a:gd name="T13" fmla="*/ 90 h 125"/>
                <a:gd name="T14" fmla="*/ 3 w 119"/>
                <a:gd name="T15" fmla="*/ 117 h 125"/>
                <a:gd name="T16" fmla="*/ 7 w 119"/>
                <a:gd name="T17" fmla="*/ 122 h 1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9" h="125">
                  <a:moveTo>
                    <a:pt x="7" y="122"/>
                  </a:moveTo>
                  <a:cubicBezTo>
                    <a:pt x="18" y="110"/>
                    <a:pt x="23" y="93"/>
                    <a:pt x="33" y="80"/>
                  </a:cubicBezTo>
                  <a:cubicBezTo>
                    <a:pt x="44" y="66"/>
                    <a:pt x="52" y="51"/>
                    <a:pt x="65" y="38"/>
                  </a:cubicBezTo>
                  <a:cubicBezTo>
                    <a:pt x="78" y="25"/>
                    <a:pt x="98" y="16"/>
                    <a:pt x="114" y="9"/>
                  </a:cubicBezTo>
                  <a:cubicBezTo>
                    <a:pt x="118" y="7"/>
                    <a:pt x="119" y="0"/>
                    <a:pt x="114" y="2"/>
                  </a:cubicBezTo>
                  <a:cubicBezTo>
                    <a:pt x="85" y="15"/>
                    <a:pt x="58" y="29"/>
                    <a:pt x="42" y="57"/>
                  </a:cubicBezTo>
                  <a:cubicBezTo>
                    <a:pt x="36" y="68"/>
                    <a:pt x="26" y="78"/>
                    <a:pt x="20" y="90"/>
                  </a:cubicBezTo>
                  <a:cubicBezTo>
                    <a:pt x="15" y="98"/>
                    <a:pt x="11" y="109"/>
                    <a:pt x="3" y="117"/>
                  </a:cubicBezTo>
                  <a:cubicBezTo>
                    <a:pt x="0" y="120"/>
                    <a:pt x="3" y="125"/>
                    <a:pt x="7" y="122"/>
                  </a:cubicBezTo>
                  <a:close/>
                </a:path>
              </a:pathLst>
            </a:custGeom>
            <a:grpFill/>
            <a:ln>
              <a:solidFill>
                <a:schemeClr val="accent2"/>
              </a:solidFill>
            </a:ln>
          </p:spPr>
          <p:txBody>
            <a:bodyPr vert="horz" wrap="square" lIns="121882" tIns="60941" rIns="121882" bIns="60941" numCol="1" anchor="t" anchorCtr="0" compatLnSpc="1">
              <a:prstTxWarp prst="textNoShape">
                <a:avLst/>
              </a:prstTxWarp>
            </a:bodyPr>
            <a:lstStyle/>
            <a:p>
              <a:endParaRPr lang="zh-CN" altLang="en-US" sz="2399" dirty="0">
                <a:latin typeface="微软雅黑" panose="020B0503020204020204" pitchFamily="34" charset="-122"/>
                <a:ea typeface="微软雅黑" panose="020B0503020204020204" pitchFamily="34" charset="-122"/>
              </a:endParaRPr>
            </a:p>
          </p:txBody>
        </p:sp>
        <p:sp>
          <p:nvSpPr>
            <p:cNvPr id="18" name="Freeform 16"/>
            <p:cNvSpPr>
              <a:spLocks/>
            </p:cNvSpPr>
            <p:nvPr/>
          </p:nvSpPr>
          <p:spPr bwMode="auto">
            <a:xfrm>
              <a:off x="3457" y="1996"/>
              <a:ext cx="102" cy="323"/>
            </a:xfrm>
            <a:custGeom>
              <a:avLst/>
              <a:gdLst>
                <a:gd name="T0" fmla="*/ 35 w 43"/>
                <a:gd name="T1" fmla="*/ 5 h 136"/>
                <a:gd name="T2" fmla="*/ 11 w 43"/>
                <a:gd name="T3" fmla="*/ 69 h 136"/>
                <a:gd name="T4" fmla="*/ 6 w 43"/>
                <a:gd name="T5" fmla="*/ 94 h 136"/>
                <a:gd name="T6" fmla="*/ 3 w 43"/>
                <a:gd name="T7" fmla="*/ 127 h 136"/>
                <a:gd name="T8" fmla="*/ 5 w 43"/>
                <a:gd name="T9" fmla="*/ 133 h 136"/>
                <a:gd name="T10" fmla="*/ 12 w 43"/>
                <a:gd name="T11" fmla="*/ 121 h 136"/>
                <a:gd name="T12" fmla="*/ 15 w 43"/>
                <a:gd name="T13" fmla="*/ 77 h 136"/>
                <a:gd name="T14" fmla="*/ 27 w 43"/>
                <a:gd name="T15" fmla="*/ 39 h 136"/>
                <a:gd name="T16" fmla="*/ 41 w 43"/>
                <a:gd name="T17" fmla="*/ 5 h 136"/>
                <a:gd name="T18" fmla="*/ 35 w 43"/>
                <a:gd name="T19" fmla="*/ 5 h 1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3" h="136">
                  <a:moveTo>
                    <a:pt x="35" y="5"/>
                  </a:moveTo>
                  <a:cubicBezTo>
                    <a:pt x="29" y="27"/>
                    <a:pt x="16" y="47"/>
                    <a:pt x="11" y="69"/>
                  </a:cubicBezTo>
                  <a:cubicBezTo>
                    <a:pt x="9" y="78"/>
                    <a:pt x="6" y="85"/>
                    <a:pt x="6" y="94"/>
                  </a:cubicBezTo>
                  <a:cubicBezTo>
                    <a:pt x="5" y="100"/>
                    <a:pt x="8" y="124"/>
                    <a:pt x="3" y="127"/>
                  </a:cubicBezTo>
                  <a:cubicBezTo>
                    <a:pt x="0" y="129"/>
                    <a:pt x="1" y="136"/>
                    <a:pt x="5" y="133"/>
                  </a:cubicBezTo>
                  <a:cubicBezTo>
                    <a:pt x="10" y="130"/>
                    <a:pt x="12" y="127"/>
                    <a:pt x="12" y="121"/>
                  </a:cubicBezTo>
                  <a:cubicBezTo>
                    <a:pt x="12" y="108"/>
                    <a:pt x="10" y="91"/>
                    <a:pt x="15" y="77"/>
                  </a:cubicBezTo>
                  <a:cubicBezTo>
                    <a:pt x="19" y="65"/>
                    <a:pt x="22" y="52"/>
                    <a:pt x="27" y="39"/>
                  </a:cubicBezTo>
                  <a:cubicBezTo>
                    <a:pt x="31" y="28"/>
                    <a:pt x="38" y="16"/>
                    <a:pt x="41" y="5"/>
                  </a:cubicBezTo>
                  <a:cubicBezTo>
                    <a:pt x="43" y="0"/>
                    <a:pt x="36" y="1"/>
                    <a:pt x="35" y="5"/>
                  </a:cubicBezTo>
                  <a:close/>
                </a:path>
              </a:pathLst>
            </a:custGeom>
            <a:grpFill/>
            <a:ln>
              <a:solidFill>
                <a:schemeClr val="accent2"/>
              </a:solidFill>
            </a:ln>
          </p:spPr>
          <p:txBody>
            <a:bodyPr vert="horz" wrap="square" lIns="121882" tIns="60941" rIns="121882" bIns="60941" numCol="1" anchor="t" anchorCtr="0" compatLnSpc="1">
              <a:prstTxWarp prst="textNoShape">
                <a:avLst/>
              </a:prstTxWarp>
            </a:bodyPr>
            <a:lstStyle/>
            <a:p>
              <a:endParaRPr lang="zh-CN" altLang="en-US" sz="2399" dirty="0">
                <a:latin typeface="微软雅黑" panose="020B0503020204020204" pitchFamily="34" charset="-122"/>
                <a:ea typeface="微软雅黑" panose="020B0503020204020204" pitchFamily="34" charset="-122"/>
              </a:endParaRPr>
            </a:p>
          </p:txBody>
        </p:sp>
        <p:sp>
          <p:nvSpPr>
            <p:cNvPr id="19" name="Freeform 17"/>
            <p:cNvSpPr>
              <a:spLocks/>
            </p:cNvSpPr>
            <p:nvPr/>
          </p:nvSpPr>
          <p:spPr bwMode="auto">
            <a:xfrm>
              <a:off x="3466" y="1996"/>
              <a:ext cx="117" cy="307"/>
            </a:xfrm>
            <a:custGeom>
              <a:avLst/>
              <a:gdLst>
                <a:gd name="T0" fmla="*/ 41 w 49"/>
                <a:gd name="T1" fmla="*/ 4 h 129"/>
                <a:gd name="T2" fmla="*/ 14 w 49"/>
                <a:gd name="T3" fmla="*/ 76 h 129"/>
                <a:gd name="T4" fmla="*/ 1 w 49"/>
                <a:gd name="T5" fmla="*/ 123 h 129"/>
                <a:gd name="T6" fmla="*/ 7 w 49"/>
                <a:gd name="T7" fmla="*/ 124 h 129"/>
                <a:gd name="T8" fmla="*/ 19 w 49"/>
                <a:gd name="T9" fmla="*/ 80 h 129"/>
                <a:gd name="T10" fmla="*/ 28 w 49"/>
                <a:gd name="T11" fmla="*/ 49 h 129"/>
                <a:gd name="T12" fmla="*/ 47 w 49"/>
                <a:gd name="T13" fmla="*/ 5 h 129"/>
                <a:gd name="T14" fmla="*/ 41 w 49"/>
                <a:gd name="T15" fmla="*/ 4 h 12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9" h="129">
                  <a:moveTo>
                    <a:pt x="41" y="4"/>
                  </a:moveTo>
                  <a:cubicBezTo>
                    <a:pt x="31" y="28"/>
                    <a:pt x="19" y="50"/>
                    <a:pt x="14" y="76"/>
                  </a:cubicBezTo>
                  <a:cubicBezTo>
                    <a:pt x="11" y="92"/>
                    <a:pt x="6" y="107"/>
                    <a:pt x="1" y="123"/>
                  </a:cubicBezTo>
                  <a:cubicBezTo>
                    <a:pt x="0" y="128"/>
                    <a:pt x="6" y="129"/>
                    <a:pt x="7" y="124"/>
                  </a:cubicBezTo>
                  <a:cubicBezTo>
                    <a:pt x="12" y="110"/>
                    <a:pt x="15" y="95"/>
                    <a:pt x="19" y="80"/>
                  </a:cubicBezTo>
                  <a:cubicBezTo>
                    <a:pt x="23" y="70"/>
                    <a:pt x="24" y="60"/>
                    <a:pt x="28" y="49"/>
                  </a:cubicBezTo>
                  <a:cubicBezTo>
                    <a:pt x="33" y="34"/>
                    <a:pt x="41" y="20"/>
                    <a:pt x="47" y="5"/>
                  </a:cubicBezTo>
                  <a:cubicBezTo>
                    <a:pt x="49" y="1"/>
                    <a:pt x="43" y="0"/>
                    <a:pt x="41" y="4"/>
                  </a:cubicBezTo>
                  <a:close/>
                </a:path>
              </a:pathLst>
            </a:custGeom>
            <a:grpFill/>
            <a:ln>
              <a:solidFill>
                <a:schemeClr val="accent2"/>
              </a:solidFill>
            </a:ln>
          </p:spPr>
          <p:txBody>
            <a:bodyPr vert="horz" wrap="square" lIns="121882" tIns="60941" rIns="121882" bIns="60941" numCol="1" anchor="t" anchorCtr="0" compatLnSpc="1">
              <a:prstTxWarp prst="textNoShape">
                <a:avLst/>
              </a:prstTxWarp>
            </a:bodyPr>
            <a:lstStyle/>
            <a:p>
              <a:endParaRPr lang="zh-CN" altLang="en-US" sz="2399" dirty="0">
                <a:latin typeface="微软雅黑" panose="020B0503020204020204" pitchFamily="34" charset="-122"/>
                <a:ea typeface="微软雅黑" panose="020B0503020204020204" pitchFamily="34" charset="-122"/>
              </a:endParaRPr>
            </a:p>
          </p:txBody>
        </p:sp>
        <p:sp>
          <p:nvSpPr>
            <p:cNvPr id="20" name="Freeform 18"/>
            <p:cNvSpPr>
              <a:spLocks/>
            </p:cNvSpPr>
            <p:nvPr/>
          </p:nvSpPr>
          <p:spPr bwMode="auto">
            <a:xfrm>
              <a:off x="3864" y="1653"/>
              <a:ext cx="174" cy="528"/>
            </a:xfrm>
            <a:custGeom>
              <a:avLst/>
              <a:gdLst>
                <a:gd name="T0" fmla="*/ 1 w 73"/>
                <a:gd name="T1" fmla="*/ 8 h 222"/>
                <a:gd name="T2" fmla="*/ 26 w 73"/>
                <a:gd name="T3" fmla="*/ 110 h 222"/>
                <a:gd name="T4" fmla="*/ 40 w 73"/>
                <a:gd name="T5" fmla="*/ 160 h 222"/>
                <a:gd name="T6" fmla="*/ 65 w 73"/>
                <a:gd name="T7" fmla="*/ 217 h 222"/>
                <a:gd name="T8" fmla="*/ 71 w 73"/>
                <a:gd name="T9" fmla="*/ 213 h 222"/>
                <a:gd name="T10" fmla="*/ 32 w 73"/>
                <a:gd name="T11" fmla="*/ 106 h 222"/>
                <a:gd name="T12" fmla="*/ 7 w 73"/>
                <a:gd name="T13" fmla="*/ 4 h 222"/>
                <a:gd name="T14" fmla="*/ 1 w 73"/>
                <a:gd name="T15" fmla="*/ 8 h 22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3" h="222">
                  <a:moveTo>
                    <a:pt x="1" y="8"/>
                  </a:moveTo>
                  <a:cubicBezTo>
                    <a:pt x="7" y="42"/>
                    <a:pt x="14" y="79"/>
                    <a:pt x="26" y="110"/>
                  </a:cubicBezTo>
                  <a:cubicBezTo>
                    <a:pt x="32" y="126"/>
                    <a:pt x="34" y="144"/>
                    <a:pt x="40" y="160"/>
                  </a:cubicBezTo>
                  <a:cubicBezTo>
                    <a:pt x="47" y="180"/>
                    <a:pt x="57" y="198"/>
                    <a:pt x="65" y="217"/>
                  </a:cubicBezTo>
                  <a:cubicBezTo>
                    <a:pt x="67" y="222"/>
                    <a:pt x="73" y="217"/>
                    <a:pt x="71" y="213"/>
                  </a:cubicBezTo>
                  <a:cubicBezTo>
                    <a:pt x="56" y="178"/>
                    <a:pt x="41" y="145"/>
                    <a:pt x="32" y="106"/>
                  </a:cubicBezTo>
                  <a:cubicBezTo>
                    <a:pt x="25" y="72"/>
                    <a:pt x="13" y="39"/>
                    <a:pt x="7" y="4"/>
                  </a:cubicBezTo>
                  <a:cubicBezTo>
                    <a:pt x="7" y="0"/>
                    <a:pt x="0" y="5"/>
                    <a:pt x="1" y="8"/>
                  </a:cubicBezTo>
                  <a:close/>
                </a:path>
              </a:pathLst>
            </a:custGeom>
            <a:grpFill/>
            <a:ln>
              <a:solidFill>
                <a:schemeClr val="accent2"/>
              </a:solidFill>
            </a:ln>
          </p:spPr>
          <p:txBody>
            <a:bodyPr vert="horz" wrap="square" lIns="121882" tIns="60941" rIns="121882" bIns="60941" numCol="1" anchor="t" anchorCtr="0" compatLnSpc="1">
              <a:prstTxWarp prst="textNoShape">
                <a:avLst/>
              </a:prstTxWarp>
            </a:bodyPr>
            <a:lstStyle/>
            <a:p>
              <a:endParaRPr lang="zh-CN" altLang="en-US" sz="2399" dirty="0">
                <a:latin typeface="微软雅黑" panose="020B0503020204020204" pitchFamily="34" charset="-122"/>
                <a:ea typeface="微软雅黑" panose="020B0503020204020204" pitchFamily="34" charset="-122"/>
              </a:endParaRPr>
            </a:p>
          </p:txBody>
        </p:sp>
        <p:sp>
          <p:nvSpPr>
            <p:cNvPr id="21" name="Freeform 19"/>
            <p:cNvSpPr>
              <a:spLocks/>
            </p:cNvSpPr>
            <p:nvPr/>
          </p:nvSpPr>
          <p:spPr bwMode="auto">
            <a:xfrm>
              <a:off x="3478" y="2146"/>
              <a:ext cx="569" cy="159"/>
            </a:xfrm>
            <a:custGeom>
              <a:avLst/>
              <a:gdLst>
                <a:gd name="T0" fmla="*/ 0 w 239"/>
                <a:gd name="T1" fmla="*/ 63 h 67"/>
                <a:gd name="T2" fmla="*/ 0 w 239"/>
                <a:gd name="T3" fmla="*/ 64 h 67"/>
                <a:gd name="T4" fmla="*/ 3 w 239"/>
                <a:gd name="T5" fmla="*/ 67 h 67"/>
                <a:gd name="T6" fmla="*/ 105 w 239"/>
                <a:gd name="T7" fmla="*/ 46 h 67"/>
                <a:gd name="T8" fmla="*/ 175 w 239"/>
                <a:gd name="T9" fmla="*/ 26 h 67"/>
                <a:gd name="T10" fmla="*/ 234 w 239"/>
                <a:gd name="T11" fmla="*/ 8 h 67"/>
                <a:gd name="T12" fmla="*/ 234 w 239"/>
                <a:gd name="T13" fmla="*/ 1 h 67"/>
                <a:gd name="T14" fmla="*/ 182 w 239"/>
                <a:gd name="T15" fmla="*/ 17 h 67"/>
                <a:gd name="T16" fmla="*/ 112 w 239"/>
                <a:gd name="T17" fmla="*/ 37 h 67"/>
                <a:gd name="T18" fmla="*/ 7 w 239"/>
                <a:gd name="T19" fmla="*/ 61 h 67"/>
                <a:gd name="T20" fmla="*/ 0 w 239"/>
                <a:gd name="T21" fmla="*/ 63 h 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39" h="67">
                  <a:moveTo>
                    <a:pt x="0" y="63"/>
                  </a:moveTo>
                  <a:cubicBezTo>
                    <a:pt x="0" y="64"/>
                    <a:pt x="0" y="64"/>
                    <a:pt x="0" y="64"/>
                  </a:cubicBezTo>
                  <a:cubicBezTo>
                    <a:pt x="0" y="65"/>
                    <a:pt x="1" y="67"/>
                    <a:pt x="3" y="67"/>
                  </a:cubicBezTo>
                  <a:cubicBezTo>
                    <a:pt x="37" y="61"/>
                    <a:pt x="72" y="54"/>
                    <a:pt x="105" y="46"/>
                  </a:cubicBezTo>
                  <a:cubicBezTo>
                    <a:pt x="128" y="40"/>
                    <a:pt x="152" y="33"/>
                    <a:pt x="175" y="26"/>
                  </a:cubicBezTo>
                  <a:cubicBezTo>
                    <a:pt x="195" y="21"/>
                    <a:pt x="214" y="14"/>
                    <a:pt x="234" y="8"/>
                  </a:cubicBezTo>
                  <a:cubicBezTo>
                    <a:pt x="238" y="8"/>
                    <a:pt x="239" y="0"/>
                    <a:pt x="234" y="1"/>
                  </a:cubicBezTo>
                  <a:cubicBezTo>
                    <a:pt x="216" y="6"/>
                    <a:pt x="199" y="12"/>
                    <a:pt x="182" y="17"/>
                  </a:cubicBezTo>
                  <a:cubicBezTo>
                    <a:pt x="159" y="24"/>
                    <a:pt x="135" y="30"/>
                    <a:pt x="112" y="37"/>
                  </a:cubicBezTo>
                  <a:cubicBezTo>
                    <a:pt x="104" y="39"/>
                    <a:pt x="7" y="54"/>
                    <a:pt x="7" y="61"/>
                  </a:cubicBezTo>
                  <a:cubicBezTo>
                    <a:pt x="7" y="56"/>
                    <a:pt x="0" y="60"/>
                    <a:pt x="0" y="63"/>
                  </a:cubicBezTo>
                  <a:close/>
                </a:path>
              </a:pathLst>
            </a:custGeom>
            <a:grpFill/>
            <a:ln>
              <a:solidFill>
                <a:schemeClr val="accent2"/>
              </a:solidFill>
            </a:ln>
          </p:spPr>
          <p:txBody>
            <a:bodyPr vert="horz" wrap="square" lIns="121882" tIns="60941" rIns="121882" bIns="60941" numCol="1" anchor="t" anchorCtr="0" compatLnSpc="1">
              <a:prstTxWarp prst="textNoShape">
                <a:avLst/>
              </a:prstTxWarp>
            </a:bodyPr>
            <a:lstStyle/>
            <a:p>
              <a:endParaRPr lang="zh-CN" altLang="en-US" sz="2399" dirty="0">
                <a:latin typeface="微软雅黑" panose="020B0503020204020204" pitchFamily="34" charset="-122"/>
                <a:ea typeface="微软雅黑" panose="020B0503020204020204" pitchFamily="34" charset="-122"/>
              </a:endParaRPr>
            </a:p>
          </p:txBody>
        </p:sp>
        <p:sp>
          <p:nvSpPr>
            <p:cNvPr id="22" name="Freeform 20"/>
            <p:cNvSpPr>
              <a:spLocks/>
            </p:cNvSpPr>
            <p:nvPr/>
          </p:nvSpPr>
          <p:spPr bwMode="auto">
            <a:xfrm>
              <a:off x="3804" y="1917"/>
              <a:ext cx="105" cy="65"/>
            </a:xfrm>
            <a:custGeom>
              <a:avLst/>
              <a:gdLst>
                <a:gd name="T0" fmla="*/ 7 w 44"/>
                <a:gd name="T1" fmla="*/ 5 h 27"/>
                <a:gd name="T2" fmla="*/ 7 w 44"/>
                <a:gd name="T3" fmla="*/ 5 h 27"/>
                <a:gd name="T4" fmla="*/ 0 w 44"/>
                <a:gd name="T5" fmla="*/ 7 h 27"/>
                <a:gd name="T6" fmla="*/ 39 w 44"/>
                <a:gd name="T7" fmla="*/ 21 h 27"/>
                <a:gd name="T8" fmla="*/ 39 w 44"/>
                <a:gd name="T9" fmla="*/ 14 h 27"/>
                <a:gd name="T10" fmla="*/ 7 w 44"/>
                <a:gd name="T11" fmla="*/ 5 h 27"/>
                <a:gd name="T12" fmla="*/ 0 w 44"/>
                <a:gd name="T13" fmla="*/ 7 h 27"/>
                <a:gd name="T14" fmla="*/ 0 w 44"/>
                <a:gd name="T15" fmla="*/ 8 h 27"/>
                <a:gd name="T16" fmla="*/ 7 w 44"/>
                <a:gd name="T17" fmla="*/ 5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4" h="27">
                  <a:moveTo>
                    <a:pt x="7" y="5"/>
                  </a:moveTo>
                  <a:cubicBezTo>
                    <a:pt x="7" y="5"/>
                    <a:pt x="7" y="5"/>
                    <a:pt x="7" y="5"/>
                  </a:cubicBezTo>
                  <a:cubicBezTo>
                    <a:pt x="7" y="0"/>
                    <a:pt x="0" y="3"/>
                    <a:pt x="0" y="7"/>
                  </a:cubicBezTo>
                  <a:cubicBezTo>
                    <a:pt x="0" y="27"/>
                    <a:pt x="26" y="25"/>
                    <a:pt x="39" y="21"/>
                  </a:cubicBezTo>
                  <a:cubicBezTo>
                    <a:pt x="43" y="20"/>
                    <a:pt x="44" y="13"/>
                    <a:pt x="39" y="14"/>
                  </a:cubicBezTo>
                  <a:cubicBezTo>
                    <a:pt x="30" y="17"/>
                    <a:pt x="6" y="20"/>
                    <a:pt x="7" y="5"/>
                  </a:cubicBezTo>
                  <a:cubicBezTo>
                    <a:pt x="4" y="6"/>
                    <a:pt x="2" y="6"/>
                    <a:pt x="0" y="7"/>
                  </a:cubicBezTo>
                  <a:cubicBezTo>
                    <a:pt x="0" y="7"/>
                    <a:pt x="0" y="7"/>
                    <a:pt x="0" y="8"/>
                  </a:cubicBezTo>
                  <a:cubicBezTo>
                    <a:pt x="0" y="13"/>
                    <a:pt x="7" y="9"/>
                    <a:pt x="7" y="5"/>
                  </a:cubicBezTo>
                  <a:close/>
                </a:path>
              </a:pathLst>
            </a:custGeom>
            <a:grpFill/>
            <a:ln>
              <a:solidFill>
                <a:schemeClr val="accent2"/>
              </a:solidFill>
            </a:ln>
          </p:spPr>
          <p:txBody>
            <a:bodyPr vert="horz" wrap="square" lIns="121882" tIns="60941" rIns="121882" bIns="60941" numCol="1" anchor="t" anchorCtr="0" compatLnSpc="1">
              <a:prstTxWarp prst="textNoShape">
                <a:avLst/>
              </a:prstTxWarp>
            </a:bodyPr>
            <a:lstStyle/>
            <a:p>
              <a:endParaRPr lang="zh-CN" altLang="en-US" sz="2399" dirty="0">
                <a:latin typeface="微软雅黑" panose="020B0503020204020204" pitchFamily="34" charset="-122"/>
                <a:ea typeface="微软雅黑" panose="020B0503020204020204" pitchFamily="34" charset="-122"/>
              </a:endParaRPr>
            </a:p>
          </p:txBody>
        </p:sp>
        <p:sp>
          <p:nvSpPr>
            <p:cNvPr id="23" name="Freeform 21"/>
            <p:cNvSpPr>
              <a:spLocks/>
            </p:cNvSpPr>
            <p:nvPr/>
          </p:nvSpPr>
          <p:spPr bwMode="auto">
            <a:xfrm>
              <a:off x="3819" y="1865"/>
              <a:ext cx="21" cy="33"/>
            </a:xfrm>
            <a:custGeom>
              <a:avLst/>
              <a:gdLst>
                <a:gd name="T0" fmla="*/ 8 w 9"/>
                <a:gd name="T1" fmla="*/ 5 h 14"/>
                <a:gd name="T2" fmla="*/ 8 w 9"/>
                <a:gd name="T3" fmla="*/ 5 h 14"/>
                <a:gd name="T4" fmla="*/ 7 w 9"/>
                <a:gd name="T5" fmla="*/ 7 h 14"/>
                <a:gd name="T6" fmla="*/ 9 w 9"/>
                <a:gd name="T7" fmla="*/ 4 h 14"/>
                <a:gd name="T8" fmla="*/ 4 w 9"/>
                <a:gd name="T9" fmla="*/ 1 h 14"/>
                <a:gd name="T10" fmla="*/ 0 w 9"/>
                <a:gd name="T11" fmla="*/ 11 h 14"/>
                <a:gd name="T12" fmla="*/ 3 w 9"/>
                <a:gd name="T13" fmla="*/ 13 h 14"/>
                <a:gd name="T14" fmla="*/ 7 w 9"/>
                <a:gd name="T15" fmla="*/ 10 h 14"/>
                <a:gd name="T16" fmla="*/ 7 w 9"/>
                <a:gd name="T17" fmla="*/ 10 h 14"/>
                <a:gd name="T18" fmla="*/ 8 w 9"/>
                <a:gd name="T19" fmla="*/ 9 h 14"/>
                <a:gd name="T20" fmla="*/ 9 w 9"/>
                <a:gd name="T21" fmla="*/ 5 h 14"/>
                <a:gd name="T22" fmla="*/ 3 w 9"/>
                <a:gd name="T23" fmla="*/ 6 h 14"/>
                <a:gd name="T24" fmla="*/ 3 w 9"/>
                <a:gd name="T25" fmla="*/ 5 h 14"/>
                <a:gd name="T26" fmla="*/ 3 w 9"/>
                <a:gd name="T27" fmla="*/ 6 h 14"/>
                <a:gd name="T28" fmla="*/ 1 w 9"/>
                <a:gd name="T29" fmla="*/ 8 h 14"/>
                <a:gd name="T30" fmla="*/ 8 w 9"/>
                <a:gd name="T31" fmla="*/ 8 h 14"/>
                <a:gd name="T32" fmla="*/ 8 w 9"/>
                <a:gd name="T33" fmla="*/ 9 h 14"/>
                <a:gd name="T34" fmla="*/ 8 w 9"/>
                <a:gd name="T35" fmla="*/ 8 h 14"/>
                <a:gd name="T36" fmla="*/ 9 w 9"/>
                <a:gd name="T37" fmla="*/ 5 h 14"/>
                <a:gd name="T38" fmla="*/ 7 w 9"/>
                <a:gd name="T39" fmla="*/ 2 h 14"/>
                <a:gd name="T40" fmla="*/ 3 w 9"/>
                <a:gd name="T41" fmla="*/ 6 h 14"/>
                <a:gd name="T42" fmla="*/ 2 w 9"/>
                <a:gd name="T43" fmla="*/ 7 h 14"/>
                <a:gd name="T44" fmla="*/ 4 w 9"/>
                <a:gd name="T45" fmla="*/ 4 h 14"/>
                <a:gd name="T46" fmla="*/ 1 w 9"/>
                <a:gd name="T47" fmla="*/ 9 h 14"/>
                <a:gd name="T48" fmla="*/ 7 w 9"/>
                <a:gd name="T49" fmla="*/ 8 h 14"/>
                <a:gd name="T50" fmla="*/ 7 w 9"/>
                <a:gd name="T51" fmla="*/ 7 h 14"/>
                <a:gd name="T52" fmla="*/ 7 w 9"/>
                <a:gd name="T53" fmla="*/ 6 h 14"/>
                <a:gd name="T54" fmla="*/ 6 w 9"/>
                <a:gd name="T55" fmla="*/ 7 h 14"/>
                <a:gd name="T56" fmla="*/ 2 w 9"/>
                <a:gd name="T57" fmla="*/ 4 h 14"/>
                <a:gd name="T58" fmla="*/ 2 w 9"/>
                <a:gd name="T59" fmla="*/ 5 h 14"/>
                <a:gd name="T60" fmla="*/ 3 w 9"/>
                <a:gd name="T61" fmla="*/ 3 h 14"/>
                <a:gd name="T62" fmla="*/ 1 w 9"/>
                <a:gd name="T63" fmla="*/ 6 h 14"/>
                <a:gd name="T64" fmla="*/ 4 w 9"/>
                <a:gd name="T65" fmla="*/ 9 h 14"/>
                <a:gd name="T66" fmla="*/ 8 w 9"/>
                <a:gd name="T67" fmla="*/ 5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9" h="14">
                  <a:moveTo>
                    <a:pt x="8" y="5"/>
                  </a:moveTo>
                  <a:cubicBezTo>
                    <a:pt x="8" y="5"/>
                    <a:pt x="8" y="5"/>
                    <a:pt x="8" y="5"/>
                  </a:cubicBezTo>
                  <a:cubicBezTo>
                    <a:pt x="8" y="5"/>
                    <a:pt x="8" y="6"/>
                    <a:pt x="7" y="7"/>
                  </a:cubicBezTo>
                  <a:cubicBezTo>
                    <a:pt x="8" y="6"/>
                    <a:pt x="8" y="5"/>
                    <a:pt x="9" y="4"/>
                  </a:cubicBezTo>
                  <a:cubicBezTo>
                    <a:pt x="9" y="1"/>
                    <a:pt x="7" y="0"/>
                    <a:pt x="4" y="1"/>
                  </a:cubicBezTo>
                  <a:cubicBezTo>
                    <a:pt x="1" y="3"/>
                    <a:pt x="0" y="7"/>
                    <a:pt x="0" y="11"/>
                  </a:cubicBezTo>
                  <a:cubicBezTo>
                    <a:pt x="0" y="12"/>
                    <a:pt x="1" y="13"/>
                    <a:pt x="3" y="13"/>
                  </a:cubicBezTo>
                  <a:cubicBezTo>
                    <a:pt x="5" y="13"/>
                    <a:pt x="6" y="12"/>
                    <a:pt x="7" y="10"/>
                  </a:cubicBezTo>
                  <a:cubicBezTo>
                    <a:pt x="7" y="10"/>
                    <a:pt x="7" y="9"/>
                    <a:pt x="7" y="10"/>
                  </a:cubicBezTo>
                  <a:cubicBezTo>
                    <a:pt x="6" y="12"/>
                    <a:pt x="8" y="9"/>
                    <a:pt x="8" y="9"/>
                  </a:cubicBezTo>
                  <a:cubicBezTo>
                    <a:pt x="8" y="8"/>
                    <a:pt x="9" y="6"/>
                    <a:pt x="9" y="5"/>
                  </a:cubicBezTo>
                  <a:cubicBezTo>
                    <a:pt x="7" y="5"/>
                    <a:pt x="5" y="5"/>
                    <a:pt x="3" y="6"/>
                  </a:cubicBezTo>
                  <a:cubicBezTo>
                    <a:pt x="3" y="5"/>
                    <a:pt x="3" y="5"/>
                    <a:pt x="3" y="5"/>
                  </a:cubicBezTo>
                  <a:cubicBezTo>
                    <a:pt x="3" y="5"/>
                    <a:pt x="3" y="5"/>
                    <a:pt x="3" y="6"/>
                  </a:cubicBezTo>
                  <a:cubicBezTo>
                    <a:pt x="2" y="7"/>
                    <a:pt x="2" y="7"/>
                    <a:pt x="1" y="8"/>
                  </a:cubicBezTo>
                  <a:cubicBezTo>
                    <a:pt x="1" y="14"/>
                    <a:pt x="7" y="12"/>
                    <a:pt x="8" y="8"/>
                  </a:cubicBezTo>
                  <a:cubicBezTo>
                    <a:pt x="8" y="8"/>
                    <a:pt x="8" y="8"/>
                    <a:pt x="8" y="9"/>
                  </a:cubicBezTo>
                  <a:cubicBezTo>
                    <a:pt x="8" y="8"/>
                    <a:pt x="8" y="8"/>
                    <a:pt x="8" y="8"/>
                  </a:cubicBezTo>
                  <a:cubicBezTo>
                    <a:pt x="9" y="7"/>
                    <a:pt x="9" y="6"/>
                    <a:pt x="9" y="5"/>
                  </a:cubicBezTo>
                  <a:cubicBezTo>
                    <a:pt x="9" y="3"/>
                    <a:pt x="9" y="2"/>
                    <a:pt x="7" y="2"/>
                  </a:cubicBezTo>
                  <a:cubicBezTo>
                    <a:pt x="5" y="2"/>
                    <a:pt x="3" y="4"/>
                    <a:pt x="3" y="6"/>
                  </a:cubicBezTo>
                  <a:cubicBezTo>
                    <a:pt x="3" y="6"/>
                    <a:pt x="2" y="7"/>
                    <a:pt x="2" y="7"/>
                  </a:cubicBezTo>
                  <a:cubicBezTo>
                    <a:pt x="3" y="6"/>
                    <a:pt x="4" y="5"/>
                    <a:pt x="4" y="4"/>
                  </a:cubicBezTo>
                  <a:cubicBezTo>
                    <a:pt x="2" y="5"/>
                    <a:pt x="2" y="7"/>
                    <a:pt x="1" y="9"/>
                  </a:cubicBezTo>
                  <a:cubicBezTo>
                    <a:pt x="3" y="9"/>
                    <a:pt x="5" y="8"/>
                    <a:pt x="7" y="8"/>
                  </a:cubicBezTo>
                  <a:cubicBezTo>
                    <a:pt x="7" y="8"/>
                    <a:pt x="7" y="8"/>
                    <a:pt x="7" y="7"/>
                  </a:cubicBezTo>
                  <a:cubicBezTo>
                    <a:pt x="7" y="7"/>
                    <a:pt x="7" y="7"/>
                    <a:pt x="7" y="6"/>
                  </a:cubicBezTo>
                  <a:cubicBezTo>
                    <a:pt x="7" y="6"/>
                    <a:pt x="8" y="6"/>
                    <a:pt x="6" y="7"/>
                  </a:cubicBezTo>
                  <a:cubicBezTo>
                    <a:pt x="5" y="6"/>
                    <a:pt x="3" y="5"/>
                    <a:pt x="2" y="4"/>
                  </a:cubicBezTo>
                  <a:cubicBezTo>
                    <a:pt x="2" y="5"/>
                    <a:pt x="2" y="5"/>
                    <a:pt x="2" y="5"/>
                  </a:cubicBezTo>
                  <a:cubicBezTo>
                    <a:pt x="2" y="4"/>
                    <a:pt x="3" y="3"/>
                    <a:pt x="3" y="3"/>
                  </a:cubicBezTo>
                  <a:cubicBezTo>
                    <a:pt x="2" y="4"/>
                    <a:pt x="2" y="5"/>
                    <a:pt x="1" y="6"/>
                  </a:cubicBezTo>
                  <a:cubicBezTo>
                    <a:pt x="1" y="7"/>
                    <a:pt x="2" y="9"/>
                    <a:pt x="4" y="9"/>
                  </a:cubicBezTo>
                  <a:cubicBezTo>
                    <a:pt x="6" y="9"/>
                    <a:pt x="8" y="7"/>
                    <a:pt x="8" y="5"/>
                  </a:cubicBezTo>
                  <a:close/>
                </a:path>
              </a:pathLst>
            </a:custGeom>
            <a:grpFill/>
            <a:ln>
              <a:solidFill>
                <a:schemeClr val="accent2"/>
              </a:solidFill>
            </a:ln>
          </p:spPr>
          <p:txBody>
            <a:bodyPr vert="horz" wrap="square" lIns="121882" tIns="60941" rIns="121882" bIns="60941" numCol="1" anchor="t" anchorCtr="0" compatLnSpc="1">
              <a:prstTxWarp prst="textNoShape">
                <a:avLst/>
              </a:prstTxWarp>
            </a:bodyPr>
            <a:lstStyle/>
            <a:p>
              <a:endParaRPr lang="zh-CN" altLang="en-US" sz="2399" dirty="0">
                <a:latin typeface="微软雅黑" panose="020B0503020204020204" pitchFamily="34" charset="-122"/>
                <a:ea typeface="微软雅黑" panose="020B0503020204020204" pitchFamily="34" charset="-122"/>
              </a:endParaRPr>
            </a:p>
          </p:txBody>
        </p:sp>
        <p:sp>
          <p:nvSpPr>
            <p:cNvPr id="24" name="Freeform 22"/>
            <p:cNvSpPr>
              <a:spLocks/>
            </p:cNvSpPr>
            <p:nvPr/>
          </p:nvSpPr>
          <p:spPr bwMode="auto">
            <a:xfrm>
              <a:off x="3861" y="1889"/>
              <a:ext cx="53" cy="31"/>
            </a:xfrm>
            <a:custGeom>
              <a:avLst/>
              <a:gdLst>
                <a:gd name="T0" fmla="*/ 7 w 22"/>
                <a:gd name="T1" fmla="*/ 6 h 13"/>
                <a:gd name="T2" fmla="*/ 5 w 22"/>
                <a:gd name="T3" fmla="*/ 8 h 13"/>
                <a:gd name="T4" fmla="*/ 6 w 22"/>
                <a:gd name="T5" fmla="*/ 9 h 13"/>
                <a:gd name="T6" fmla="*/ 8 w 22"/>
                <a:gd name="T7" fmla="*/ 9 h 13"/>
                <a:gd name="T8" fmla="*/ 9 w 22"/>
                <a:gd name="T9" fmla="*/ 10 h 13"/>
                <a:gd name="T10" fmla="*/ 16 w 22"/>
                <a:gd name="T11" fmla="*/ 13 h 13"/>
                <a:gd name="T12" fmla="*/ 18 w 22"/>
                <a:gd name="T13" fmla="*/ 6 h 13"/>
                <a:gd name="T14" fmla="*/ 13 w 22"/>
                <a:gd name="T15" fmla="*/ 3 h 13"/>
                <a:gd name="T16" fmla="*/ 9 w 22"/>
                <a:gd name="T17" fmla="*/ 1 h 13"/>
                <a:gd name="T18" fmla="*/ 1 w 22"/>
                <a:gd name="T19" fmla="*/ 6 h 13"/>
                <a:gd name="T20" fmla="*/ 7 w 22"/>
                <a:gd name="T21" fmla="*/ 6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2" h="13">
                  <a:moveTo>
                    <a:pt x="7" y="6"/>
                  </a:moveTo>
                  <a:cubicBezTo>
                    <a:pt x="4" y="7"/>
                    <a:pt x="3" y="8"/>
                    <a:pt x="5" y="8"/>
                  </a:cubicBezTo>
                  <a:cubicBezTo>
                    <a:pt x="5" y="8"/>
                    <a:pt x="6" y="9"/>
                    <a:pt x="6" y="9"/>
                  </a:cubicBezTo>
                  <a:cubicBezTo>
                    <a:pt x="7" y="9"/>
                    <a:pt x="8" y="9"/>
                    <a:pt x="8" y="9"/>
                  </a:cubicBezTo>
                  <a:cubicBezTo>
                    <a:pt x="8" y="9"/>
                    <a:pt x="9" y="10"/>
                    <a:pt x="9" y="10"/>
                  </a:cubicBezTo>
                  <a:cubicBezTo>
                    <a:pt x="12" y="11"/>
                    <a:pt x="13" y="13"/>
                    <a:pt x="16" y="13"/>
                  </a:cubicBezTo>
                  <a:cubicBezTo>
                    <a:pt x="20" y="13"/>
                    <a:pt x="22" y="6"/>
                    <a:pt x="18" y="6"/>
                  </a:cubicBezTo>
                  <a:cubicBezTo>
                    <a:pt x="16" y="5"/>
                    <a:pt x="15" y="4"/>
                    <a:pt x="13" y="3"/>
                  </a:cubicBezTo>
                  <a:cubicBezTo>
                    <a:pt x="12" y="2"/>
                    <a:pt x="11" y="2"/>
                    <a:pt x="9" y="1"/>
                  </a:cubicBezTo>
                  <a:cubicBezTo>
                    <a:pt x="5" y="0"/>
                    <a:pt x="1" y="2"/>
                    <a:pt x="1" y="6"/>
                  </a:cubicBezTo>
                  <a:cubicBezTo>
                    <a:pt x="0" y="11"/>
                    <a:pt x="7" y="10"/>
                    <a:pt x="7" y="6"/>
                  </a:cubicBezTo>
                  <a:close/>
                </a:path>
              </a:pathLst>
            </a:custGeom>
            <a:grpFill/>
            <a:ln>
              <a:solidFill>
                <a:schemeClr val="accent2"/>
              </a:solidFill>
            </a:ln>
          </p:spPr>
          <p:txBody>
            <a:bodyPr vert="horz" wrap="square" lIns="121882" tIns="60941" rIns="121882" bIns="60941" numCol="1" anchor="t" anchorCtr="0" compatLnSpc="1">
              <a:prstTxWarp prst="textNoShape">
                <a:avLst/>
              </a:prstTxWarp>
            </a:bodyPr>
            <a:lstStyle/>
            <a:p>
              <a:endParaRPr lang="zh-CN" altLang="en-US" sz="2399" dirty="0">
                <a:latin typeface="微软雅黑" panose="020B0503020204020204" pitchFamily="34" charset="-122"/>
                <a:ea typeface="微软雅黑" panose="020B0503020204020204" pitchFamily="34" charset="-122"/>
              </a:endParaRPr>
            </a:p>
          </p:txBody>
        </p:sp>
        <p:sp>
          <p:nvSpPr>
            <p:cNvPr id="25" name="Freeform 23"/>
            <p:cNvSpPr>
              <a:spLocks/>
            </p:cNvSpPr>
            <p:nvPr/>
          </p:nvSpPr>
          <p:spPr bwMode="auto">
            <a:xfrm>
              <a:off x="4021" y="2015"/>
              <a:ext cx="109" cy="59"/>
            </a:xfrm>
            <a:custGeom>
              <a:avLst/>
              <a:gdLst>
                <a:gd name="T0" fmla="*/ 0 w 46"/>
                <a:gd name="T1" fmla="*/ 22 h 25"/>
                <a:gd name="T2" fmla="*/ 0 w 46"/>
                <a:gd name="T3" fmla="*/ 22 h 25"/>
                <a:gd name="T4" fmla="*/ 3 w 46"/>
                <a:gd name="T5" fmla="*/ 25 h 25"/>
                <a:gd name="T6" fmla="*/ 42 w 46"/>
                <a:gd name="T7" fmla="*/ 9 h 25"/>
                <a:gd name="T8" fmla="*/ 40 w 46"/>
                <a:gd name="T9" fmla="*/ 3 h 25"/>
                <a:gd name="T10" fmla="*/ 5 w 46"/>
                <a:gd name="T11" fmla="*/ 17 h 25"/>
                <a:gd name="T12" fmla="*/ 7 w 46"/>
                <a:gd name="T13" fmla="*/ 20 h 25"/>
                <a:gd name="T14" fmla="*/ 7 w 46"/>
                <a:gd name="T15" fmla="*/ 19 h 25"/>
                <a:gd name="T16" fmla="*/ 0 w 46"/>
                <a:gd name="T17" fmla="*/ 22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6" h="25">
                  <a:moveTo>
                    <a:pt x="0" y="22"/>
                  </a:moveTo>
                  <a:cubicBezTo>
                    <a:pt x="0" y="22"/>
                    <a:pt x="0" y="22"/>
                    <a:pt x="0" y="22"/>
                  </a:cubicBezTo>
                  <a:cubicBezTo>
                    <a:pt x="0" y="24"/>
                    <a:pt x="1" y="25"/>
                    <a:pt x="3" y="25"/>
                  </a:cubicBezTo>
                  <a:cubicBezTo>
                    <a:pt x="17" y="25"/>
                    <a:pt x="31" y="17"/>
                    <a:pt x="42" y="9"/>
                  </a:cubicBezTo>
                  <a:cubicBezTo>
                    <a:pt x="46" y="7"/>
                    <a:pt x="45" y="0"/>
                    <a:pt x="40" y="3"/>
                  </a:cubicBezTo>
                  <a:cubicBezTo>
                    <a:pt x="30" y="10"/>
                    <a:pt x="17" y="17"/>
                    <a:pt x="5" y="17"/>
                  </a:cubicBezTo>
                  <a:cubicBezTo>
                    <a:pt x="5" y="18"/>
                    <a:pt x="6" y="19"/>
                    <a:pt x="7" y="20"/>
                  </a:cubicBezTo>
                  <a:cubicBezTo>
                    <a:pt x="7" y="20"/>
                    <a:pt x="7" y="20"/>
                    <a:pt x="7" y="19"/>
                  </a:cubicBezTo>
                  <a:cubicBezTo>
                    <a:pt x="7" y="14"/>
                    <a:pt x="0" y="18"/>
                    <a:pt x="0" y="22"/>
                  </a:cubicBezTo>
                  <a:close/>
                </a:path>
              </a:pathLst>
            </a:custGeom>
            <a:grpFill/>
            <a:ln>
              <a:solidFill>
                <a:schemeClr val="accent2"/>
              </a:solidFill>
            </a:ln>
          </p:spPr>
          <p:txBody>
            <a:bodyPr vert="horz" wrap="square" lIns="121882" tIns="60941" rIns="121882" bIns="60941" numCol="1" anchor="t" anchorCtr="0" compatLnSpc="1">
              <a:prstTxWarp prst="textNoShape">
                <a:avLst/>
              </a:prstTxWarp>
            </a:bodyPr>
            <a:lstStyle/>
            <a:p>
              <a:endParaRPr lang="zh-CN" altLang="en-US" sz="2399" dirty="0">
                <a:latin typeface="微软雅黑" panose="020B0503020204020204" pitchFamily="34" charset="-122"/>
                <a:ea typeface="微软雅黑" panose="020B0503020204020204" pitchFamily="34" charset="-122"/>
              </a:endParaRPr>
            </a:p>
          </p:txBody>
        </p:sp>
        <p:sp>
          <p:nvSpPr>
            <p:cNvPr id="26" name="Freeform 24"/>
            <p:cNvSpPr>
              <a:spLocks/>
            </p:cNvSpPr>
            <p:nvPr/>
          </p:nvSpPr>
          <p:spPr bwMode="auto">
            <a:xfrm>
              <a:off x="4050" y="2008"/>
              <a:ext cx="121" cy="100"/>
            </a:xfrm>
            <a:custGeom>
              <a:avLst/>
              <a:gdLst>
                <a:gd name="T0" fmla="*/ 5 w 51"/>
                <a:gd name="T1" fmla="*/ 26 h 42"/>
                <a:gd name="T2" fmla="*/ 5 w 51"/>
                <a:gd name="T3" fmla="*/ 26 h 42"/>
                <a:gd name="T4" fmla="*/ 3 w 51"/>
                <a:gd name="T5" fmla="*/ 24 h 42"/>
                <a:gd name="T6" fmla="*/ 20 w 51"/>
                <a:gd name="T7" fmla="*/ 39 h 42"/>
                <a:gd name="T8" fmla="*/ 42 w 51"/>
                <a:gd name="T9" fmla="*/ 39 h 42"/>
                <a:gd name="T10" fmla="*/ 50 w 51"/>
                <a:gd name="T11" fmla="*/ 23 h 42"/>
                <a:gd name="T12" fmla="*/ 43 w 51"/>
                <a:gd name="T13" fmla="*/ 12 h 42"/>
                <a:gd name="T14" fmla="*/ 36 w 51"/>
                <a:gd name="T15" fmla="*/ 2 h 42"/>
                <a:gd name="T16" fmla="*/ 32 w 51"/>
                <a:gd name="T17" fmla="*/ 8 h 42"/>
                <a:gd name="T18" fmla="*/ 36 w 51"/>
                <a:gd name="T19" fmla="*/ 15 h 42"/>
                <a:gd name="T20" fmla="*/ 38 w 51"/>
                <a:gd name="T21" fmla="*/ 33 h 42"/>
                <a:gd name="T22" fmla="*/ 9 w 51"/>
                <a:gd name="T23" fmla="*/ 20 h 42"/>
                <a:gd name="T24" fmla="*/ 7 w 51"/>
                <a:gd name="T25" fmla="*/ 19 h 42"/>
                <a:gd name="T26" fmla="*/ 6 w 51"/>
                <a:gd name="T27" fmla="*/ 19 h 42"/>
                <a:gd name="T28" fmla="*/ 5 w 51"/>
                <a:gd name="T29" fmla="*/ 26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1" h="42">
                  <a:moveTo>
                    <a:pt x="5" y="26"/>
                  </a:moveTo>
                  <a:cubicBezTo>
                    <a:pt x="5" y="26"/>
                    <a:pt x="5" y="26"/>
                    <a:pt x="5" y="26"/>
                  </a:cubicBezTo>
                  <a:cubicBezTo>
                    <a:pt x="5" y="26"/>
                    <a:pt x="4" y="25"/>
                    <a:pt x="3" y="24"/>
                  </a:cubicBezTo>
                  <a:cubicBezTo>
                    <a:pt x="6" y="32"/>
                    <a:pt x="12" y="37"/>
                    <a:pt x="20" y="39"/>
                  </a:cubicBezTo>
                  <a:cubicBezTo>
                    <a:pt x="25" y="41"/>
                    <a:pt x="37" y="42"/>
                    <a:pt x="42" y="39"/>
                  </a:cubicBezTo>
                  <a:cubicBezTo>
                    <a:pt x="47" y="35"/>
                    <a:pt x="51" y="29"/>
                    <a:pt x="50" y="23"/>
                  </a:cubicBezTo>
                  <a:cubicBezTo>
                    <a:pt x="49" y="18"/>
                    <a:pt x="46" y="15"/>
                    <a:pt x="43" y="12"/>
                  </a:cubicBezTo>
                  <a:cubicBezTo>
                    <a:pt x="41" y="9"/>
                    <a:pt x="39" y="4"/>
                    <a:pt x="36" y="2"/>
                  </a:cubicBezTo>
                  <a:cubicBezTo>
                    <a:pt x="33" y="0"/>
                    <a:pt x="28" y="6"/>
                    <a:pt x="32" y="8"/>
                  </a:cubicBezTo>
                  <a:cubicBezTo>
                    <a:pt x="33" y="9"/>
                    <a:pt x="35" y="14"/>
                    <a:pt x="36" y="15"/>
                  </a:cubicBezTo>
                  <a:cubicBezTo>
                    <a:pt x="39" y="19"/>
                    <a:pt x="49" y="31"/>
                    <a:pt x="38" y="33"/>
                  </a:cubicBezTo>
                  <a:cubicBezTo>
                    <a:pt x="27" y="35"/>
                    <a:pt x="14" y="31"/>
                    <a:pt x="9" y="20"/>
                  </a:cubicBezTo>
                  <a:cubicBezTo>
                    <a:pt x="9" y="19"/>
                    <a:pt x="8" y="19"/>
                    <a:pt x="7" y="19"/>
                  </a:cubicBezTo>
                  <a:cubicBezTo>
                    <a:pt x="7" y="19"/>
                    <a:pt x="7" y="19"/>
                    <a:pt x="6" y="19"/>
                  </a:cubicBezTo>
                  <a:cubicBezTo>
                    <a:pt x="3" y="19"/>
                    <a:pt x="0" y="26"/>
                    <a:pt x="5" y="26"/>
                  </a:cubicBezTo>
                  <a:close/>
                </a:path>
              </a:pathLst>
            </a:custGeom>
            <a:grpFill/>
            <a:ln>
              <a:solidFill>
                <a:schemeClr val="accent2"/>
              </a:solidFill>
            </a:ln>
          </p:spPr>
          <p:txBody>
            <a:bodyPr vert="horz" wrap="square" lIns="121882" tIns="60941" rIns="121882" bIns="60941" numCol="1" anchor="t" anchorCtr="0" compatLnSpc="1">
              <a:prstTxWarp prst="textNoShape">
                <a:avLst/>
              </a:prstTxWarp>
            </a:bodyPr>
            <a:lstStyle/>
            <a:p>
              <a:endParaRPr lang="zh-CN" altLang="en-US" sz="2399" dirty="0">
                <a:latin typeface="微软雅黑" panose="020B0503020204020204" pitchFamily="34" charset="-122"/>
                <a:ea typeface="微软雅黑" panose="020B0503020204020204" pitchFamily="34" charset="-122"/>
              </a:endParaRPr>
            </a:p>
          </p:txBody>
        </p:sp>
        <p:sp>
          <p:nvSpPr>
            <p:cNvPr id="27" name="Freeform 25"/>
            <p:cNvSpPr>
              <a:spLocks/>
            </p:cNvSpPr>
            <p:nvPr/>
          </p:nvSpPr>
          <p:spPr bwMode="auto">
            <a:xfrm>
              <a:off x="4090" y="2039"/>
              <a:ext cx="40" cy="42"/>
            </a:xfrm>
            <a:custGeom>
              <a:avLst/>
              <a:gdLst>
                <a:gd name="T0" fmla="*/ 2 w 17"/>
                <a:gd name="T1" fmla="*/ 7 h 18"/>
                <a:gd name="T2" fmla="*/ 8 w 17"/>
                <a:gd name="T3" fmla="*/ 12 h 18"/>
                <a:gd name="T4" fmla="*/ 12 w 17"/>
                <a:gd name="T5" fmla="*/ 17 h 18"/>
                <a:gd name="T6" fmla="*/ 17 w 17"/>
                <a:gd name="T7" fmla="*/ 14 h 18"/>
                <a:gd name="T8" fmla="*/ 15 w 17"/>
                <a:gd name="T9" fmla="*/ 10 h 18"/>
                <a:gd name="T10" fmla="*/ 15 w 17"/>
                <a:gd name="T11" fmla="*/ 9 h 18"/>
                <a:gd name="T12" fmla="*/ 14 w 17"/>
                <a:gd name="T13" fmla="*/ 8 h 18"/>
                <a:gd name="T14" fmla="*/ 13 w 17"/>
                <a:gd name="T15" fmla="*/ 5 h 18"/>
                <a:gd name="T16" fmla="*/ 7 w 17"/>
                <a:gd name="T17" fmla="*/ 1 h 18"/>
                <a:gd name="T18" fmla="*/ 2 w 17"/>
                <a:gd name="T19" fmla="*/ 3 h 18"/>
                <a:gd name="T20" fmla="*/ 2 w 17"/>
                <a:gd name="T21" fmla="*/ 7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7" h="18">
                  <a:moveTo>
                    <a:pt x="2" y="7"/>
                  </a:moveTo>
                  <a:cubicBezTo>
                    <a:pt x="4" y="9"/>
                    <a:pt x="7" y="10"/>
                    <a:pt x="8" y="12"/>
                  </a:cubicBezTo>
                  <a:cubicBezTo>
                    <a:pt x="9" y="14"/>
                    <a:pt x="10" y="16"/>
                    <a:pt x="12" y="17"/>
                  </a:cubicBezTo>
                  <a:cubicBezTo>
                    <a:pt x="14" y="18"/>
                    <a:pt x="16" y="16"/>
                    <a:pt x="17" y="14"/>
                  </a:cubicBezTo>
                  <a:cubicBezTo>
                    <a:pt x="17" y="12"/>
                    <a:pt x="17" y="11"/>
                    <a:pt x="15" y="10"/>
                  </a:cubicBezTo>
                  <a:cubicBezTo>
                    <a:pt x="16" y="10"/>
                    <a:pt x="15" y="10"/>
                    <a:pt x="15" y="9"/>
                  </a:cubicBezTo>
                  <a:cubicBezTo>
                    <a:pt x="15" y="9"/>
                    <a:pt x="15" y="8"/>
                    <a:pt x="14" y="8"/>
                  </a:cubicBezTo>
                  <a:cubicBezTo>
                    <a:pt x="14" y="7"/>
                    <a:pt x="13" y="6"/>
                    <a:pt x="13" y="5"/>
                  </a:cubicBezTo>
                  <a:cubicBezTo>
                    <a:pt x="11" y="3"/>
                    <a:pt x="9" y="2"/>
                    <a:pt x="7" y="1"/>
                  </a:cubicBezTo>
                  <a:cubicBezTo>
                    <a:pt x="5" y="0"/>
                    <a:pt x="3" y="1"/>
                    <a:pt x="2" y="3"/>
                  </a:cubicBezTo>
                  <a:cubicBezTo>
                    <a:pt x="1" y="4"/>
                    <a:pt x="0" y="7"/>
                    <a:pt x="2" y="7"/>
                  </a:cubicBezTo>
                  <a:close/>
                </a:path>
              </a:pathLst>
            </a:custGeom>
            <a:grpFill/>
            <a:ln>
              <a:solidFill>
                <a:schemeClr val="accent2"/>
              </a:solidFill>
            </a:ln>
          </p:spPr>
          <p:txBody>
            <a:bodyPr vert="horz" wrap="square" lIns="121882" tIns="60941" rIns="121882" bIns="60941" numCol="1" anchor="t" anchorCtr="0" compatLnSpc="1">
              <a:prstTxWarp prst="textNoShape">
                <a:avLst/>
              </a:prstTxWarp>
            </a:bodyPr>
            <a:lstStyle/>
            <a:p>
              <a:endParaRPr lang="zh-CN" altLang="en-US" sz="2399" dirty="0">
                <a:latin typeface="微软雅黑" panose="020B0503020204020204" pitchFamily="34" charset="-122"/>
                <a:ea typeface="微软雅黑" panose="020B0503020204020204" pitchFamily="34" charset="-122"/>
              </a:endParaRPr>
            </a:p>
          </p:txBody>
        </p:sp>
      </p:grpSp>
    </p:spTree>
    <p:extLst>
      <p:ext uri="{BB962C8B-B14F-4D97-AF65-F5344CB8AC3E}">
        <p14:creationId xmlns:p14="http://schemas.microsoft.com/office/powerpoint/2010/main" val="12060240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1+#ppt_w/2"/>
                                          </p:val>
                                        </p:tav>
                                        <p:tav tm="100000">
                                          <p:val>
                                            <p:strVal val="#ppt_x"/>
                                          </p:val>
                                        </p:tav>
                                      </p:tavLst>
                                    </p:anim>
                                    <p:anim calcmode="lin" valueType="num">
                                      <p:cBhvr additive="base">
                                        <p:cTn id="8" dur="500" fill="hold"/>
                                        <p:tgtEl>
                                          <p:spTgt spid="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xmlns="" id="{93FC96F8-04B8-4569-90E3-E8E180E4482F}"/>
              </a:ext>
            </a:extLst>
          </p:cNvPr>
          <p:cNvSpPr>
            <a:spLocks noGrp="1"/>
          </p:cNvSpPr>
          <p:nvPr>
            <p:ph type="dt" sz="half" idx="10"/>
          </p:nvPr>
        </p:nvSpPr>
        <p:spPr/>
        <p:txBody>
          <a:bodyPr/>
          <a:lstStyle/>
          <a:p>
            <a:fld id="{BBC4234C-F9A5-42A0-9582-EDA1C72603E2}" type="datetimeFigureOut">
              <a:rPr lang="zh-TW" altLang="en-US" smtClean="0"/>
              <a:t>2019/8/19</a:t>
            </a:fld>
            <a:endParaRPr lang="zh-TW" altLang="en-US"/>
          </a:p>
        </p:txBody>
      </p:sp>
      <p:sp>
        <p:nvSpPr>
          <p:cNvPr id="3" name="页脚占位符 2">
            <a:extLst>
              <a:ext uri="{FF2B5EF4-FFF2-40B4-BE49-F238E27FC236}">
                <a16:creationId xmlns:a16="http://schemas.microsoft.com/office/drawing/2014/main" xmlns="" id="{2A3C92DA-EC47-48FF-93C6-BA8B3FFB2EC5}"/>
              </a:ext>
            </a:extLst>
          </p:cNvPr>
          <p:cNvSpPr>
            <a:spLocks noGrp="1"/>
          </p:cNvSpPr>
          <p:nvPr>
            <p:ph type="ftr" sz="quarter" idx="11"/>
          </p:nvPr>
        </p:nvSpPr>
        <p:spPr/>
        <p:txBody>
          <a:bodyPr/>
          <a:lstStyle/>
          <a:p>
            <a:endParaRPr lang="zh-TW" altLang="en-US"/>
          </a:p>
        </p:txBody>
      </p:sp>
      <p:sp>
        <p:nvSpPr>
          <p:cNvPr id="4" name="灯片编号占位符 3">
            <a:extLst>
              <a:ext uri="{FF2B5EF4-FFF2-40B4-BE49-F238E27FC236}">
                <a16:creationId xmlns:a16="http://schemas.microsoft.com/office/drawing/2014/main" xmlns="" id="{728D9814-BB0E-4EF5-87F5-425DC9F68AC2}"/>
              </a:ext>
            </a:extLst>
          </p:cNvPr>
          <p:cNvSpPr>
            <a:spLocks noGrp="1"/>
          </p:cNvSpPr>
          <p:nvPr>
            <p:ph type="sldNum" sz="quarter" idx="12"/>
          </p:nvPr>
        </p:nvSpPr>
        <p:spPr/>
        <p:txBody>
          <a:bodyPr/>
          <a:lstStyle/>
          <a:p>
            <a:fld id="{1CC926A1-394B-4F20-995A-14F0F6D274D9}" type="slidenum">
              <a:rPr lang="zh-TW" altLang="en-US" smtClean="0"/>
              <a:t>‹#›</a:t>
            </a:fld>
            <a:endParaRPr lang="zh-TW" altLang="en-US"/>
          </a:p>
        </p:txBody>
      </p:sp>
      <p:grpSp>
        <p:nvGrpSpPr>
          <p:cNvPr id="18" name="Group 4"/>
          <p:cNvGrpSpPr>
            <a:grpSpLocks noChangeAspect="1"/>
          </p:cNvGrpSpPr>
          <p:nvPr userDrawn="1"/>
        </p:nvGrpSpPr>
        <p:grpSpPr bwMode="auto">
          <a:xfrm>
            <a:off x="9180475" y="2234710"/>
            <a:ext cx="1603450" cy="3539807"/>
            <a:chOff x="3398" y="1402"/>
            <a:chExt cx="807" cy="1781"/>
          </a:xfrm>
          <a:solidFill>
            <a:schemeClr val="accent4"/>
          </a:solidFill>
        </p:grpSpPr>
        <p:sp>
          <p:nvSpPr>
            <p:cNvPr id="19" name="Freeform 5"/>
            <p:cNvSpPr>
              <a:spLocks noEditPoints="1"/>
            </p:cNvSpPr>
            <p:nvPr/>
          </p:nvSpPr>
          <p:spPr bwMode="auto">
            <a:xfrm>
              <a:off x="3621" y="1639"/>
              <a:ext cx="418" cy="949"/>
            </a:xfrm>
            <a:custGeom>
              <a:avLst/>
              <a:gdLst>
                <a:gd name="T0" fmla="*/ 349 w 352"/>
                <a:gd name="T1" fmla="*/ 146 h 800"/>
                <a:gd name="T2" fmla="*/ 198 w 352"/>
                <a:gd name="T3" fmla="*/ 6 h 800"/>
                <a:gd name="T4" fmla="*/ 190 w 352"/>
                <a:gd name="T5" fmla="*/ 10 h 800"/>
                <a:gd name="T6" fmla="*/ 51 w 352"/>
                <a:gd name="T7" fmla="*/ 70 h 800"/>
                <a:gd name="T8" fmla="*/ 40 w 352"/>
                <a:gd name="T9" fmla="*/ 271 h 800"/>
                <a:gd name="T10" fmla="*/ 158 w 352"/>
                <a:gd name="T11" fmla="*/ 331 h 800"/>
                <a:gd name="T12" fmla="*/ 141 w 352"/>
                <a:gd name="T13" fmla="*/ 371 h 800"/>
                <a:gd name="T14" fmla="*/ 143 w 352"/>
                <a:gd name="T15" fmla="*/ 385 h 800"/>
                <a:gd name="T16" fmla="*/ 164 w 352"/>
                <a:gd name="T17" fmla="*/ 404 h 800"/>
                <a:gd name="T18" fmla="*/ 114 w 352"/>
                <a:gd name="T19" fmla="*/ 610 h 800"/>
                <a:gd name="T20" fmla="*/ 107 w 352"/>
                <a:gd name="T21" fmla="*/ 665 h 800"/>
                <a:gd name="T22" fmla="*/ 105 w 352"/>
                <a:gd name="T23" fmla="*/ 715 h 800"/>
                <a:gd name="T24" fmla="*/ 127 w 352"/>
                <a:gd name="T25" fmla="*/ 753 h 800"/>
                <a:gd name="T26" fmla="*/ 167 w 352"/>
                <a:gd name="T27" fmla="*/ 793 h 800"/>
                <a:gd name="T28" fmla="*/ 186 w 352"/>
                <a:gd name="T29" fmla="*/ 782 h 800"/>
                <a:gd name="T30" fmla="*/ 205 w 352"/>
                <a:gd name="T31" fmla="*/ 731 h 800"/>
                <a:gd name="T32" fmla="*/ 218 w 352"/>
                <a:gd name="T33" fmla="*/ 687 h 800"/>
                <a:gd name="T34" fmla="*/ 204 w 352"/>
                <a:gd name="T35" fmla="*/ 644 h 800"/>
                <a:gd name="T36" fmla="*/ 191 w 352"/>
                <a:gd name="T37" fmla="*/ 596 h 800"/>
                <a:gd name="T38" fmla="*/ 197 w 352"/>
                <a:gd name="T39" fmla="*/ 398 h 800"/>
                <a:gd name="T40" fmla="*/ 203 w 352"/>
                <a:gd name="T41" fmla="*/ 391 h 800"/>
                <a:gd name="T42" fmla="*/ 214 w 352"/>
                <a:gd name="T43" fmla="*/ 363 h 800"/>
                <a:gd name="T44" fmla="*/ 211 w 352"/>
                <a:gd name="T45" fmla="*/ 340 h 800"/>
                <a:gd name="T46" fmla="*/ 199 w 352"/>
                <a:gd name="T47" fmla="*/ 328 h 800"/>
                <a:gd name="T48" fmla="*/ 241 w 352"/>
                <a:gd name="T49" fmla="*/ 316 h 800"/>
                <a:gd name="T50" fmla="*/ 349 w 352"/>
                <a:gd name="T51" fmla="*/ 146 h 800"/>
                <a:gd name="T52" fmla="*/ 191 w 352"/>
                <a:gd name="T53" fmla="*/ 375 h 800"/>
                <a:gd name="T54" fmla="*/ 182 w 352"/>
                <a:gd name="T55" fmla="*/ 380 h 800"/>
                <a:gd name="T56" fmla="*/ 164 w 352"/>
                <a:gd name="T57" fmla="*/ 363 h 800"/>
                <a:gd name="T58" fmla="*/ 174 w 352"/>
                <a:gd name="T59" fmla="*/ 341 h 800"/>
                <a:gd name="T60" fmla="*/ 187 w 352"/>
                <a:gd name="T61" fmla="*/ 356 h 800"/>
                <a:gd name="T62" fmla="*/ 191 w 352"/>
                <a:gd name="T63" fmla="*/ 375 h 800"/>
                <a:gd name="T64" fmla="*/ 191 w 352"/>
                <a:gd name="T65" fmla="*/ 681 h 800"/>
                <a:gd name="T66" fmla="*/ 195 w 352"/>
                <a:gd name="T67" fmla="*/ 704 h 800"/>
                <a:gd name="T68" fmla="*/ 186 w 352"/>
                <a:gd name="T69" fmla="*/ 729 h 800"/>
                <a:gd name="T70" fmla="*/ 175 w 352"/>
                <a:gd name="T71" fmla="*/ 759 h 800"/>
                <a:gd name="T72" fmla="*/ 150 w 352"/>
                <a:gd name="T73" fmla="*/ 735 h 800"/>
                <a:gd name="T74" fmla="*/ 126 w 352"/>
                <a:gd name="T75" fmla="*/ 695 h 800"/>
                <a:gd name="T76" fmla="*/ 130 w 352"/>
                <a:gd name="T77" fmla="*/ 644 h 800"/>
                <a:gd name="T78" fmla="*/ 137 w 352"/>
                <a:gd name="T79" fmla="*/ 594 h 800"/>
                <a:gd name="T80" fmla="*/ 169 w 352"/>
                <a:gd name="T81" fmla="*/ 450 h 800"/>
                <a:gd name="T82" fmla="*/ 167 w 352"/>
                <a:gd name="T83" fmla="*/ 593 h 800"/>
                <a:gd name="T84" fmla="*/ 191 w 352"/>
                <a:gd name="T85" fmla="*/ 681 h 800"/>
                <a:gd name="T86" fmla="*/ 262 w 352"/>
                <a:gd name="T87" fmla="*/ 280 h 800"/>
                <a:gd name="T88" fmla="*/ 83 w 352"/>
                <a:gd name="T89" fmla="*/ 275 h 800"/>
                <a:gd name="T90" fmla="*/ 49 w 352"/>
                <a:gd name="T91" fmla="*/ 106 h 800"/>
                <a:gd name="T92" fmla="*/ 220 w 352"/>
                <a:gd name="T93" fmla="*/ 49 h 800"/>
                <a:gd name="T94" fmla="*/ 236 w 352"/>
                <a:gd name="T95" fmla="*/ 39 h 800"/>
                <a:gd name="T96" fmla="*/ 322 w 352"/>
                <a:gd name="T97" fmla="*/ 123 h 800"/>
                <a:gd name="T98" fmla="*/ 262 w 352"/>
                <a:gd name="T99" fmla="*/ 280 h 8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352" h="800">
                  <a:moveTo>
                    <a:pt x="349" y="146"/>
                  </a:moveTo>
                  <a:cubicBezTo>
                    <a:pt x="346" y="67"/>
                    <a:pt x="278" y="0"/>
                    <a:pt x="198" y="6"/>
                  </a:cubicBezTo>
                  <a:cubicBezTo>
                    <a:pt x="196" y="6"/>
                    <a:pt x="193" y="8"/>
                    <a:pt x="190" y="10"/>
                  </a:cubicBezTo>
                  <a:cubicBezTo>
                    <a:pt x="138" y="4"/>
                    <a:pt x="84" y="27"/>
                    <a:pt x="51" y="70"/>
                  </a:cubicBezTo>
                  <a:cubicBezTo>
                    <a:pt x="7" y="126"/>
                    <a:pt x="0" y="210"/>
                    <a:pt x="40" y="271"/>
                  </a:cubicBezTo>
                  <a:cubicBezTo>
                    <a:pt x="66" y="311"/>
                    <a:pt x="112" y="330"/>
                    <a:pt x="158" y="331"/>
                  </a:cubicBezTo>
                  <a:cubicBezTo>
                    <a:pt x="153" y="344"/>
                    <a:pt x="147" y="358"/>
                    <a:pt x="141" y="371"/>
                  </a:cubicBezTo>
                  <a:cubicBezTo>
                    <a:pt x="139" y="375"/>
                    <a:pt x="139" y="382"/>
                    <a:pt x="143" y="385"/>
                  </a:cubicBezTo>
                  <a:cubicBezTo>
                    <a:pt x="151" y="391"/>
                    <a:pt x="158" y="397"/>
                    <a:pt x="164" y="404"/>
                  </a:cubicBezTo>
                  <a:cubicBezTo>
                    <a:pt x="141" y="471"/>
                    <a:pt x="124" y="540"/>
                    <a:pt x="114" y="610"/>
                  </a:cubicBezTo>
                  <a:cubicBezTo>
                    <a:pt x="111" y="628"/>
                    <a:pt x="109" y="646"/>
                    <a:pt x="107" y="665"/>
                  </a:cubicBezTo>
                  <a:cubicBezTo>
                    <a:pt x="106" y="681"/>
                    <a:pt x="103" y="698"/>
                    <a:pt x="105" y="715"/>
                  </a:cubicBezTo>
                  <a:cubicBezTo>
                    <a:pt x="108" y="730"/>
                    <a:pt x="117" y="742"/>
                    <a:pt x="127" y="753"/>
                  </a:cubicBezTo>
                  <a:cubicBezTo>
                    <a:pt x="140" y="766"/>
                    <a:pt x="153" y="780"/>
                    <a:pt x="167" y="793"/>
                  </a:cubicBezTo>
                  <a:cubicBezTo>
                    <a:pt x="174" y="800"/>
                    <a:pt x="183" y="789"/>
                    <a:pt x="186" y="782"/>
                  </a:cubicBezTo>
                  <a:cubicBezTo>
                    <a:pt x="192" y="765"/>
                    <a:pt x="199" y="748"/>
                    <a:pt x="205" y="731"/>
                  </a:cubicBezTo>
                  <a:cubicBezTo>
                    <a:pt x="211" y="717"/>
                    <a:pt x="218" y="702"/>
                    <a:pt x="218" y="687"/>
                  </a:cubicBezTo>
                  <a:cubicBezTo>
                    <a:pt x="218" y="672"/>
                    <a:pt x="209" y="658"/>
                    <a:pt x="204" y="644"/>
                  </a:cubicBezTo>
                  <a:cubicBezTo>
                    <a:pt x="198" y="629"/>
                    <a:pt x="194" y="613"/>
                    <a:pt x="191" y="596"/>
                  </a:cubicBezTo>
                  <a:cubicBezTo>
                    <a:pt x="179" y="531"/>
                    <a:pt x="188" y="463"/>
                    <a:pt x="197" y="398"/>
                  </a:cubicBezTo>
                  <a:cubicBezTo>
                    <a:pt x="199" y="396"/>
                    <a:pt x="201" y="395"/>
                    <a:pt x="203" y="391"/>
                  </a:cubicBezTo>
                  <a:cubicBezTo>
                    <a:pt x="209" y="383"/>
                    <a:pt x="212" y="373"/>
                    <a:pt x="214" y="363"/>
                  </a:cubicBezTo>
                  <a:cubicBezTo>
                    <a:pt x="215" y="356"/>
                    <a:pt x="215" y="347"/>
                    <a:pt x="211" y="340"/>
                  </a:cubicBezTo>
                  <a:cubicBezTo>
                    <a:pt x="209" y="335"/>
                    <a:pt x="203" y="332"/>
                    <a:pt x="199" y="328"/>
                  </a:cubicBezTo>
                  <a:cubicBezTo>
                    <a:pt x="214" y="326"/>
                    <a:pt x="228" y="322"/>
                    <a:pt x="241" y="316"/>
                  </a:cubicBezTo>
                  <a:cubicBezTo>
                    <a:pt x="308" y="288"/>
                    <a:pt x="352" y="218"/>
                    <a:pt x="349" y="146"/>
                  </a:cubicBezTo>
                  <a:close/>
                  <a:moveTo>
                    <a:pt x="191" y="375"/>
                  </a:moveTo>
                  <a:cubicBezTo>
                    <a:pt x="188" y="376"/>
                    <a:pt x="185" y="378"/>
                    <a:pt x="182" y="380"/>
                  </a:cubicBezTo>
                  <a:cubicBezTo>
                    <a:pt x="176" y="374"/>
                    <a:pt x="170" y="368"/>
                    <a:pt x="164" y="363"/>
                  </a:cubicBezTo>
                  <a:cubicBezTo>
                    <a:pt x="168" y="356"/>
                    <a:pt x="171" y="348"/>
                    <a:pt x="174" y="341"/>
                  </a:cubicBezTo>
                  <a:cubicBezTo>
                    <a:pt x="176" y="348"/>
                    <a:pt x="181" y="351"/>
                    <a:pt x="187" y="356"/>
                  </a:cubicBezTo>
                  <a:cubicBezTo>
                    <a:pt x="194" y="362"/>
                    <a:pt x="194" y="368"/>
                    <a:pt x="191" y="375"/>
                  </a:cubicBezTo>
                  <a:close/>
                  <a:moveTo>
                    <a:pt x="191" y="681"/>
                  </a:moveTo>
                  <a:cubicBezTo>
                    <a:pt x="194" y="689"/>
                    <a:pt x="197" y="696"/>
                    <a:pt x="195" y="704"/>
                  </a:cubicBezTo>
                  <a:cubicBezTo>
                    <a:pt x="194" y="712"/>
                    <a:pt x="189" y="721"/>
                    <a:pt x="186" y="729"/>
                  </a:cubicBezTo>
                  <a:cubicBezTo>
                    <a:pt x="182" y="739"/>
                    <a:pt x="178" y="749"/>
                    <a:pt x="175" y="759"/>
                  </a:cubicBezTo>
                  <a:cubicBezTo>
                    <a:pt x="166" y="751"/>
                    <a:pt x="158" y="743"/>
                    <a:pt x="150" y="735"/>
                  </a:cubicBezTo>
                  <a:cubicBezTo>
                    <a:pt x="139" y="723"/>
                    <a:pt x="128" y="712"/>
                    <a:pt x="126" y="695"/>
                  </a:cubicBezTo>
                  <a:cubicBezTo>
                    <a:pt x="125" y="678"/>
                    <a:pt x="128" y="661"/>
                    <a:pt x="130" y="644"/>
                  </a:cubicBezTo>
                  <a:cubicBezTo>
                    <a:pt x="132" y="627"/>
                    <a:pt x="134" y="611"/>
                    <a:pt x="137" y="594"/>
                  </a:cubicBezTo>
                  <a:cubicBezTo>
                    <a:pt x="144" y="545"/>
                    <a:pt x="155" y="497"/>
                    <a:pt x="169" y="450"/>
                  </a:cubicBezTo>
                  <a:cubicBezTo>
                    <a:pt x="164" y="498"/>
                    <a:pt x="161" y="546"/>
                    <a:pt x="167" y="593"/>
                  </a:cubicBezTo>
                  <a:cubicBezTo>
                    <a:pt x="171" y="624"/>
                    <a:pt x="179" y="653"/>
                    <a:pt x="191" y="681"/>
                  </a:cubicBezTo>
                  <a:close/>
                  <a:moveTo>
                    <a:pt x="262" y="280"/>
                  </a:moveTo>
                  <a:cubicBezTo>
                    <a:pt x="210" y="312"/>
                    <a:pt x="132" y="314"/>
                    <a:pt x="83" y="275"/>
                  </a:cubicBezTo>
                  <a:cubicBezTo>
                    <a:pt x="34" y="236"/>
                    <a:pt x="23" y="160"/>
                    <a:pt x="49" y="106"/>
                  </a:cubicBezTo>
                  <a:cubicBezTo>
                    <a:pt x="80" y="44"/>
                    <a:pt x="159" y="20"/>
                    <a:pt x="220" y="49"/>
                  </a:cubicBezTo>
                  <a:cubicBezTo>
                    <a:pt x="226" y="52"/>
                    <a:pt x="233" y="46"/>
                    <a:pt x="236" y="39"/>
                  </a:cubicBezTo>
                  <a:cubicBezTo>
                    <a:pt x="276" y="52"/>
                    <a:pt x="309" y="83"/>
                    <a:pt x="322" y="123"/>
                  </a:cubicBezTo>
                  <a:cubicBezTo>
                    <a:pt x="340" y="182"/>
                    <a:pt x="315" y="248"/>
                    <a:pt x="262" y="28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882" tIns="60941" rIns="121882" bIns="60941" numCol="1" anchor="t" anchorCtr="0" compatLnSpc="1">
              <a:prstTxWarp prst="textNoShape">
                <a:avLst/>
              </a:prstTxWarp>
            </a:bodyPr>
            <a:lstStyle/>
            <a:p>
              <a:endParaRPr lang="zh-CN" altLang="en-US" sz="2399" dirty="0">
                <a:latin typeface="微软雅黑" panose="020B0503020204020204" pitchFamily="34" charset="-122"/>
                <a:ea typeface="微软雅黑" panose="020B0503020204020204" pitchFamily="34" charset="-122"/>
              </a:endParaRPr>
            </a:p>
          </p:txBody>
        </p:sp>
        <p:sp>
          <p:nvSpPr>
            <p:cNvPr id="20" name="Freeform 6"/>
            <p:cNvSpPr>
              <a:spLocks/>
            </p:cNvSpPr>
            <p:nvPr/>
          </p:nvSpPr>
          <p:spPr bwMode="auto">
            <a:xfrm>
              <a:off x="3398" y="1504"/>
              <a:ext cx="417" cy="636"/>
            </a:xfrm>
            <a:custGeom>
              <a:avLst/>
              <a:gdLst>
                <a:gd name="T0" fmla="*/ 337 w 350"/>
                <a:gd name="T1" fmla="*/ 508 h 536"/>
                <a:gd name="T2" fmla="*/ 100 w 350"/>
                <a:gd name="T3" fmla="*/ 405 h 536"/>
                <a:gd name="T4" fmla="*/ 39 w 350"/>
                <a:gd name="T5" fmla="*/ 176 h 536"/>
                <a:gd name="T6" fmla="*/ 108 w 350"/>
                <a:gd name="T7" fmla="*/ 73 h 536"/>
                <a:gd name="T8" fmla="*/ 148 w 350"/>
                <a:gd name="T9" fmla="*/ 78 h 536"/>
                <a:gd name="T10" fmla="*/ 176 w 350"/>
                <a:gd name="T11" fmla="*/ 35 h 536"/>
                <a:gd name="T12" fmla="*/ 146 w 350"/>
                <a:gd name="T13" fmla="*/ 1 h 536"/>
                <a:gd name="T14" fmla="*/ 135 w 350"/>
                <a:gd name="T15" fmla="*/ 29 h 536"/>
                <a:gd name="T16" fmla="*/ 153 w 350"/>
                <a:gd name="T17" fmla="*/ 42 h 536"/>
                <a:gd name="T18" fmla="*/ 146 w 350"/>
                <a:gd name="T19" fmla="*/ 54 h 536"/>
                <a:gd name="T20" fmla="*/ 124 w 350"/>
                <a:gd name="T21" fmla="*/ 47 h 536"/>
                <a:gd name="T22" fmla="*/ 118 w 350"/>
                <a:gd name="T23" fmla="*/ 25 h 536"/>
                <a:gd name="T24" fmla="*/ 118 w 350"/>
                <a:gd name="T25" fmla="*/ 8 h 536"/>
                <a:gd name="T26" fmla="*/ 102 w 350"/>
                <a:gd name="T27" fmla="*/ 16 h 536"/>
                <a:gd name="T28" fmla="*/ 98 w 350"/>
                <a:gd name="T29" fmla="*/ 55 h 536"/>
                <a:gd name="T30" fmla="*/ 11 w 350"/>
                <a:gd name="T31" fmla="*/ 279 h 536"/>
                <a:gd name="T32" fmla="*/ 168 w 350"/>
                <a:gd name="T33" fmla="*/ 495 h 536"/>
                <a:gd name="T34" fmla="*/ 326 w 350"/>
                <a:gd name="T35" fmla="*/ 536 h 536"/>
                <a:gd name="T36" fmla="*/ 337 w 350"/>
                <a:gd name="T37" fmla="*/ 508 h 5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50" h="536">
                  <a:moveTo>
                    <a:pt x="337" y="508"/>
                  </a:moveTo>
                  <a:cubicBezTo>
                    <a:pt x="249" y="504"/>
                    <a:pt x="160" y="472"/>
                    <a:pt x="100" y="405"/>
                  </a:cubicBezTo>
                  <a:cubicBezTo>
                    <a:pt x="45" y="344"/>
                    <a:pt x="15" y="258"/>
                    <a:pt x="39" y="176"/>
                  </a:cubicBezTo>
                  <a:cubicBezTo>
                    <a:pt x="50" y="135"/>
                    <a:pt x="74" y="99"/>
                    <a:pt x="108" y="73"/>
                  </a:cubicBezTo>
                  <a:cubicBezTo>
                    <a:pt x="119" y="83"/>
                    <a:pt x="135" y="84"/>
                    <a:pt x="148" y="78"/>
                  </a:cubicBezTo>
                  <a:cubicBezTo>
                    <a:pt x="165" y="71"/>
                    <a:pt x="177" y="53"/>
                    <a:pt x="176" y="35"/>
                  </a:cubicBezTo>
                  <a:cubicBezTo>
                    <a:pt x="175" y="18"/>
                    <a:pt x="163" y="3"/>
                    <a:pt x="146" y="1"/>
                  </a:cubicBezTo>
                  <a:cubicBezTo>
                    <a:pt x="134" y="0"/>
                    <a:pt x="122" y="28"/>
                    <a:pt x="135" y="29"/>
                  </a:cubicBezTo>
                  <a:cubicBezTo>
                    <a:pt x="143" y="29"/>
                    <a:pt x="150" y="34"/>
                    <a:pt x="153" y="42"/>
                  </a:cubicBezTo>
                  <a:cubicBezTo>
                    <a:pt x="156" y="49"/>
                    <a:pt x="153" y="52"/>
                    <a:pt x="146" y="54"/>
                  </a:cubicBezTo>
                  <a:cubicBezTo>
                    <a:pt x="138" y="55"/>
                    <a:pt x="129" y="53"/>
                    <a:pt x="124" y="47"/>
                  </a:cubicBezTo>
                  <a:cubicBezTo>
                    <a:pt x="120" y="42"/>
                    <a:pt x="115" y="32"/>
                    <a:pt x="118" y="25"/>
                  </a:cubicBezTo>
                  <a:cubicBezTo>
                    <a:pt x="120" y="21"/>
                    <a:pt x="124" y="11"/>
                    <a:pt x="118" y="8"/>
                  </a:cubicBezTo>
                  <a:cubicBezTo>
                    <a:pt x="112" y="4"/>
                    <a:pt x="105" y="12"/>
                    <a:pt x="102" y="16"/>
                  </a:cubicBezTo>
                  <a:cubicBezTo>
                    <a:pt x="97" y="29"/>
                    <a:pt x="94" y="43"/>
                    <a:pt x="98" y="55"/>
                  </a:cubicBezTo>
                  <a:cubicBezTo>
                    <a:pt x="32" y="108"/>
                    <a:pt x="0" y="196"/>
                    <a:pt x="11" y="279"/>
                  </a:cubicBezTo>
                  <a:cubicBezTo>
                    <a:pt x="23" y="372"/>
                    <a:pt x="86" y="452"/>
                    <a:pt x="168" y="495"/>
                  </a:cubicBezTo>
                  <a:cubicBezTo>
                    <a:pt x="217" y="520"/>
                    <a:pt x="272" y="533"/>
                    <a:pt x="326" y="536"/>
                  </a:cubicBezTo>
                  <a:cubicBezTo>
                    <a:pt x="338" y="536"/>
                    <a:pt x="350" y="509"/>
                    <a:pt x="337" y="50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882" tIns="60941" rIns="121882" bIns="60941" numCol="1" anchor="t" anchorCtr="0" compatLnSpc="1">
              <a:prstTxWarp prst="textNoShape">
                <a:avLst/>
              </a:prstTxWarp>
            </a:bodyPr>
            <a:lstStyle/>
            <a:p>
              <a:endParaRPr lang="zh-CN" altLang="en-US" sz="2399" dirty="0">
                <a:latin typeface="微软雅黑" panose="020B0503020204020204" pitchFamily="34" charset="-122"/>
                <a:ea typeface="微软雅黑" panose="020B0503020204020204" pitchFamily="34" charset="-122"/>
              </a:endParaRPr>
            </a:p>
          </p:txBody>
        </p:sp>
        <p:sp>
          <p:nvSpPr>
            <p:cNvPr id="21" name="Freeform 7"/>
            <p:cNvSpPr>
              <a:spLocks/>
            </p:cNvSpPr>
            <p:nvPr/>
          </p:nvSpPr>
          <p:spPr bwMode="auto">
            <a:xfrm>
              <a:off x="3875" y="1402"/>
              <a:ext cx="330" cy="734"/>
            </a:xfrm>
            <a:custGeom>
              <a:avLst/>
              <a:gdLst>
                <a:gd name="T0" fmla="*/ 262 w 277"/>
                <a:gd name="T1" fmla="*/ 216 h 619"/>
                <a:gd name="T2" fmla="*/ 217 w 277"/>
                <a:gd name="T3" fmla="*/ 85 h 619"/>
                <a:gd name="T4" fmla="*/ 238 w 277"/>
                <a:gd name="T5" fmla="*/ 28 h 619"/>
                <a:gd name="T6" fmla="*/ 197 w 277"/>
                <a:gd name="T7" fmla="*/ 4 h 619"/>
                <a:gd name="T8" fmla="*/ 158 w 277"/>
                <a:gd name="T9" fmla="*/ 48 h 619"/>
                <a:gd name="T10" fmla="*/ 179 w 277"/>
                <a:gd name="T11" fmla="*/ 43 h 619"/>
                <a:gd name="T12" fmla="*/ 197 w 277"/>
                <a:gd name="T13" fmla="*/ 31 h 619"/>
                <a:gd name="T14" fmla="*/ 217 w 277"/>
                <a:gd name="T15" fmla="*/ 46 h 619"/>
                <a:gd name="T16" fmla="*/ 190 w 277"/>
                <a:gd name="T17" fmla="*/ 60 h 619"/>
                <a:gd name="T18" fmla="*/ 175 w 277"/>
                <a:gd name="T19" fmla="*/ 86 h 619"/>
                <a:gd name="T20" fmla="*/ 195 w 277"/>
                <a:gd name="T21" fmla="*/ 92 h 619"/>
                <a:gd name="T22" fmla="*/ 195 w 277"/>
                <a:gd name="T23" fmla="*/ 105 h 619"/>
                <a:gd name="T24" fmla="*/ 234 w 277"/>
                <a:gd name="T25" fmla="*/ 332 h 619"/>
                <a:gd name="T26" fmla="*/ 122 w 277"/>
                <a:gd name="T27" fmla="*/ 524 h 619"/>
                <a:gd name="T28" fmla="*/ 14 w 277"/>
                <a:gd name="T29" fmla="*/ 589 h 619"/>
                <a:gd name="T30" fmla="*/ 1 w 277"/>
                <a:gd name="T31" fmla="*/ 606 h 619"/>
                <a:gd name="T32" fmla="*/ 9 w 277"/>
                <a:gd name="T33" fmla="*/ 616 h 619"/>
                <a:gd name="T34" fmla="*/ 262 w 277"/>
                <a:gd name="T35" fmla="*/ 216 h 6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77" h="619">
                  <a:moveTo>
                    <a:pt x="262" y="216"/>
                  </a:moveTo>
                  <a:cubicBezTo>
                    <a:pt x="258" y="170"/>
                    <a:pt x="246" y="122"/>
                    <a:pt x="217" y="85"/>
                  </a:cubicBezTo>
                  <a:cubicBezTo>
                    <a:pt x="235" y="74"/>
                    <a:pt x="246" y="50"/>
                    <a:pt x="238" y="28"/>
                  </a:cubicBezTo>
                  <a:cubicBezTo>
                    <a:pt x="232" y="11"/>
                    <a:pt x="216" y="0"/>
                    <a:pt x="197" y="4"/>
                  </a:cubicBezTo>
                  <a:cubicBezTo>
                    <a:pt x="177" y="8"/>
                    <a:pt x="161" y="28"/>
                    <a:pt x="158" y="48"/>
                  </a:cubicBezTo>
                  <a:cubicBezTo>
                    <a:pt x="156" y="68"/>
                    <a:pt x="178" y="56"/>
                    <a:pt x="179" y="43"/>
                  </a:cubicBezTo>
                  <a:cubicBezTo>
                    <a:pt x="181" y="34"/>
                    <a:pt x="189" y="30"/>
                    <a:pt x="197" y="31"/>
                  </a:cubicBezTo>
                  <a:cubicBezTo>
                    <a:pt x="206" y="31"/>
                    <a:pt x="214" y="38"/>
                    <a:pt x="217" y="46"/>
                  </a:cubicBezTo>
                  <a:cubicBezTo>
                    <a:pt x="225" y="65"/>
                    <a:pt x="202" y="67"/>
                    <a:pt x="190" y="60"/>
                  </a:cubicBezTo>
                  <a:cubicBezTo>
                    <a:pt x="179" y="54"/>
                    <a:pt x="164" y="80"/>
                    <a:pt x="175" y="86"/>
                  </a:cubicBezTo>
                  <a:cubicBezTo>
                    <a:pt x="182" y="90"/>
                    <a:pt x="189" y="92"/>
                    <a:pt x="195" y="92"/>
                  </a:cubicBezTo>
                  <a:cubicBezTo>
                    <a:pt x="193" y="97"/>
                    <a:pt x="193" y="102"/>
                    <a:pt x="195" y="105"/>
                  </a:cubicBezTo>
                  <a:cubicBezTo>
                    <a:pt x="246" y="166"/>
                    <a:pt x="249" y="258"/>
                    <a:pt x="234" y="332"/>
                  </a:cubicBezTo>
                  <a:cubicBezTo>
                    <a:pt x="218" y="407"/>
                    <a:pt x="179" y="475"/>
                    <a:pt x="122" y="524"/>
                  </a:cubicBezTo>
                  <a:cubicBezTo>
                    <a:pt x="90" y="552"/>
                    <a:pt x="53" y="574"/>
                    <a:pt x="14" y="589"/>
                  </a:cubicBezTo>
                  <a:cubicBezTo>
                    <a:pt x="7" y="592"/>
                    <a:pt x="2" y="598"/>
                    <a:pt x="1" y="606"/>
                  </a:cubicBezTo>
                  <a:cubicBezTo>
                    <a:pt x="0" y="610"/>
                    <a:pt x="2" y="619"/>
                    <a:pt x="9" y="616"/>
                  </a:cubicBezTo>
                  <a:cubicBezTo>
                    <a:pt x="170" y="554"/>
                    <a:pt x="277" y="389"/>
                    <a:pt x="262" y="21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882" tIns="60941" rIns="121882" bIns="60941" numCol="1" anchor="t" anchorCtr="0" compatLnSpc="1">
              <a:prstTxWarp prst="textNoShape">
                <a:avLst/>
              </a:prstTxWarp>
            </a:bodyPr>
            <a:lstStyle/>
            <a:p>
              <a:endParaRPr lang="zh-CN" altLang="en-US" sz="2399" dirty="0">
                <a:latin typeface="微软雅黑" panose="020B0503020204020204" pitchFamily="34" charset="-122"/>
                <a:ea typeface="微软雅黑" panose="020B0503020204020204" pitchFamily="34" charset="-122"/>
              </a:endParaRPr>
            </a:p>
          </p:txBody>
        </p:sp>
        <p:sp>
          <p:nvSpPr>
            <p:cNvPr id="22" name="Freeform 8"/>
            <p:cNvSpPr>
              <a:spLocks noEditPoints="1"/>
            </p:cNvSpPr>
            <p:nvPr/>
          </p:nvSpPr>
          <p:spPr bwMode="auto">
            <a:xfrm>
              <a:off x="3591" y="2567"/>
              <a:ext cx="426" cy="616"/>
            </a:xfrm>
            <a:custGeom>
              <a:avLst/>
              <a:gdLst>
                <a:gd name="T0" fmla="*/ 336 w 358"/>
                <a:gd name="T1" fmla="*/ 434 h 520"/>
                <a:gd name="T2" fmla="*/ 239 w 358"/>
                <a:gd name="T3" fmla="*/ 463 h 520"/>
                <a:gd name="T4" fmla="*/ 242 w 358"/>
                <a:gd name="T5" fmla="*/ 440 h 520"/>
                <a:gd name="T6" fmla="*/ 244 w 358"/>
                <a:gd name="T7" fmla="*/ 405 h 520"/>
                <a:gd name="T8" fmla="*/ 249 w 358"/>
                <a:gd name="T9" fmla="*/ 339 h 520"/>
                <a:gd name="T10" fmla="*/ 255 w 358"/>
                <a:gd name="T11" fmla="*/ 206 h 520"/>
                <a:gd name="T12" fmla="*/ 251 w 358"/>
                <a:gd name="T13" fmla="*/ 88 h 520"/>
                <a:gd name="T14" fmla="*/ 202 w 358"/>
                <a:gd name="T15" fmla="*/ 11 h 520"/>
                <a:gd name="T16" fmla="*/ 167 w 358"/>
                <a:gd name="T17" fmla="*/ 42 h 520"/>
                <a:gd name="T18" fmla="*/ 142 w 358"/>
                <a:gd name="T19" fmla="*/ 87 h 520"/>
                <a:gd name="T20" fmla="*/ 112 w 358"/>
                <a:gd name="T21" fmla="*/ 199 h 520"/>
                <a:gd name="T22" fmla="*/ 105 w 358"/>
                <a:gd name="T23" fmla="*/ 445 h 520"/>
                <a:gd name="T24" fmla="*/ 54 w 358"/>
                <a:gd name="T25" fmla="*/ 432 h 520"/>
                <a:gd name="T26" fmla="*/ 4 w 358"/>
                <a:gd name="T27" fmla="*/ 474 h 520"/>
                <a:gd name="T28" fmla="*/ 55 w 358"/>
                <a:gd name="T29" fmla="*/ 514 h 520"/>
                <a:gd name="T30" fmla="*/ 129 w 358"/>
                <a:gd name="T31" fmla="*/ 481 h 520"/>
                <a:gd name="T32" fmla="*/ 128 w 358"/>
                <a:gd name="T33" fmla="*/ 459 h 520"/>
                <a:gd name="T34" fmla="*/ 133 w 358"/>
                <a:gd name="T35" fmla="*/ 201 h 520"/>
                <a:gd name="T36" fmla="*/ 165 w 358"/>
                <a:gd name="T37" fmla="*/ 79 h 520"/>
                <a:gd name="T38" fmla="*/ 178 w 358"/>
                <a:gd name="T39" fmla="*/ 58 h 520"/>
                <a:gd name="T40" fmla="*/ 199 w 358"/>
                <a:gd name="T41" fmla="*/ 38 h 520"/>
                <a:gd name="T42" fmla="*/ 227 w 358"/>
                <a:gd name="T43" fmla="*/ 90 h 520"/>
                <a:gd name="T44" fmla="*/ 233 w 358"/>
                <a:gd name="T45" fmla="*/ 218 h 520"/>
                <a:gd name="T46" fmla="*/ 226 w 358"/>
                <a:gd name="T47" fmla="*/ 359 h 520"/>
                <a:gd name="T48" fmla="*/ 221 w 358"/>
                <a:gd name="T49" fmla="*/ 430 h 520"/>
                <a:gd name="T50" fmla="*/ 219 w 358"/>
                <a:gd name="T51" fmla="*/ 465 h 520"/>
                <a:gd name="T52" fmla="*/ 220 w 358"/>
                <a:gd name="T53" fmla="*/ 493 h 520"/>
                <a:gd name="T54" fmla="*/ 261 w 358"/>
                <a:gd name="T55" fmla="*/ 516 h 520"/>
                <a:gd name="T56" fmla="*/ 319 w 358"/>
                <a:gd name="T57" fmla="*/ 514 h 520"/>
                <a:gd name="T58" fmla="*/ 354 w 358"/>
                <a:gd name="T59" fmla="*/ 474 h 520"/>
                <a:gd name="T60" fmla="*/ 336 w 358"/>
                <a:gd name="T61" fmla="*/ 434 h 520"/>
                <a:gd name="T62" fmla="*/ 26 w 358"/>
                <a:gd name="T63" fmla="*/ 470 h 520"/>
                <a:gd name="T64" fmla="*/ 62 w 358"/>
                <a:gd name="T65" fmla="*/ 460 h 520"/>
                <a:gd name="T66" fmla="*/ 99 w 358"/>
                <a:gd name="T67" fmla="*/ 478 h 520"/>
                <a:gd name="T68" fmla="*/ 74 w 358"/>
                <a:gd name="T69" fmla="*/ 486 h 520"/>
                <a:gd name="T70" fmla="*/ 26 w 358"/>
                <a:gd name="T71" fmla="*/ 470 h 520"/>
                <a:gd name="T72" fmla="*/ 291 w 358"/>
                <a:gd name="T73" fmla="*/ 491 h 520"/>
                <a:gd name="T74" fmla="*/ 249 w 358"/>
                <a:gd name="T75" fmla="*/ 481 h 520"/>
                <a:gd name="T76" fmla="*/ 288 w 358"/>
                <a:gd name="T77" fmla="*/ 461 h 520"/>
                <a:gd name="T78" fmla="*/ 334 w 358"/>
                <a:gd name="T79" fmla="*/ 472 h 520"/>
                <a:gd name="T80" fmla="*/ 291 w 358"/>
                <a:gd name="T81" fmla="*/ 491 h 5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58" h="520">
                  <a:moveTo>
                    <a:pt x="336" y="434"/>
                  </a:moveTo>
                  <a:cubicBezTo>
                    <a:pt x="304" y="421"/>
                    <a:pt x="265" y="441"/>
                    <a:pt x="239" y="463"/>
                  </a:cubicBezTo>
                  <a:cubicBezTo>
                    <a:pt x="239" y="455"/>
                    <a:pt x="241" y="447"/>
                    <a:pt x="242" y="440"/>
                  </a:cubicBezTo>
                  <a:cubicBezTo>
                    <a:pt x="243" y="428"/>
                    <a:pt x="243" y="417"/>
                    <a:pt x="244" y="405"/>
                  </a:cubicBezTo>
                  <a:cubicBezTo>
                    <a:pt x="246" y="383"/>
                    <a:pt x="247" y="361"/>
                    <a:pt x="249" y="339"/>
                  </a:cubicBezTo>
                  <a:cubicBezTo>
                    <a:pt x="251" y="294"/>
                    <a:pt x="254" y="250"/>
                    <a:pt x="255" y="206"/>
                  </a:cubicBezTo>
                  <a:cubicBezTo>
                    <a:pt x="257" y="166"/>
                    <a:pt x="257" y="127"/>
                    <a:pt x="251" y="88"/>
                  </a:cubicBezTo>
                  <a:cubicBezTo>
                    <a:pt x="247" y="67"/>
                    <a:pt x="237" y="0"/>
                    <a:pt x="202" y="11"/>
                  </a:cubicBezTo>
                  <a:cubicBezTo>
                    <a:pt x="188" y="16"/>
                    <a:pt x="176" y="30"/>
                    <a:pt x="167" y="42"/>
                  </a:cubicBezTo>
                  <a:cubicBezTo>
                    <a:pt x="156" y="56"/>
                    <a:pt x="148" y="71"/>
                    <a:pt x="142" y="87"/>
                  </a:cubicBezTo>
                  <a:cubicBezTo>
                    <a:pt x="127" y="122"/>
                    <a:pt x="119" y="161"/>
                    <a:pt x="112" y="199"/>
                  </a:cubicBezTo>
                  <a:cubicBezTo>
                    <a:pt x="100" y="281"/>
                    <a:pt x="100" y="363"/>
                    <a:pt x="105" y="445"/>
                  </a:cubicBezTo>
                  <a:cubicBezTo>
                    <a:pt x="90" y="436"/>
                    <a:pt x="72" y="430"/>
                    <a:pt x="54" y="432"/>
                  </a:cubicBezTo>
                  <a:cubicBezTo>
                    <a:pt x="31" y="434"/>
                    <a:pt x="7" y="449"/>
                    <a:pt x="4" y="474"/>
                  </a:cubicBezTo>
                  <a:cubicBezTo>
                    <a:pt x="0" y="505"/>
                    <a:pt x="31" y="516"/>
                    <a:pt x="55" y="514"/>
                  </a:cubicBezTo>
                  <a:cubicBezTo>
                    <a:pt x="83" y="512"/>
                    <a:pt x="110" y="502"/>
                    <a:pt x="129" y="481"/>
                  </a:cubicBezTo>
                  <a:cubicBezTo>
                    <a:pt x="136" y="472"/>
                    <a:pt x="134" y="461"/>
                    <a:pt x="128" y="459"/>
                  </a:cubicBezTo>
                  <a:cubicBezTo>
                    <a:pt x="123" y="374"/>
                    <a:pt x="120" y="287"/>
                    <a:pt x="133" y="201"/>
                  </a:cubicBezTo>
                  <a:cubicBezTo>
                    <a:pt x="139" y="160"/>
                    <a:pt x="147" y="116"/>
                    <a:pt x="165" y="79"/>
                  </a:cubicBezTo>
                  <a:cubicBezTo>
                    <a:pt x="169" y="71"/>
                    <a:pt x="173" y="64"/>
                    <a:pt x="178" y="58"/>
                  </a:cubicBezTo>
                  <a:cubicBezTo>
                    <a:pt x="182" y="52"/>
                    <a:pt x="191" y="40"/>
                    <a:pt x="199" y="38"/>
                  </a:cubicBezTo>
                  <a:cubicBezTo>
                    <a:pt x="216" y="34"/>
                    <a:pt x="224" y="79"/>
                    <a:pt x="227" y="90"/>
                  </a:cubicBezTo>
                  <a:cubicBezTo>
                    <a:pt x="236" y="132"/>
                    <a:pt x="235" y="175"/>
                    <a:pt x="233" y="218"/>
                  </a:cubicBezTo>
                  <a:cubicBezTo>
                    <a:pt x="232" y="265"/>
                    <a:pt x="229" y="312"/>
                    <a:pt x="226" y="359"/>
                  </a:cubicBezTo>
                  <a:cubicBezTo>
                    <a:pt x="225" y="383"/>
                    <a:pt x="223" y="407"/>
                    <a:pt x="221" y="430"/>
                  </a:cubicBezTo>
                  <a:cubicBezTo>
                    <a:pt x="221" y="442"/>
                    <a:pt x="220" y="453"/>
                    <a:pt x="219" y="465"/>
                  </a:cubicBezTo>
                  <a:cubicBezTo>
                    <a:pt x="218" y="474"/>
                    <a:pt x="217" y="484"/>
                    <a:pt x="220" y="493"/>
                  </a:cubicBezTo>
                  <a:cubicBezTo>
                    <a:pt x="226" y="508"/>
                    <a:pt x="247" y="513"/>
                    <a:pt x="261" y="516"/>
                  </a:cubicBezTo>
                  <a:cubicBezTo>
                    <a:pt x="280" y="520"/>
                    <a:pt x="301" y="520"/>
                    <a:pt x="319" y="514"/>
                  </a:cubicBezTo>
                  <a:cubicBezTo>
                    <a:pt x="336" y="507"/>
                    <a:pt x="350" y="492"/>
                    <a:pt x="354" y="474"/>
                  </a:cubicBezTo>
                  <a:cubicBezTo>
                    <a:pt x="358" y="457"/>
                    <a:pt x="353" y="441"/>
                    <a:pt x="336" y="434"/>
                  </a:cubicBezTo>
                  <a:close/>
                  <a:moveTo>
                    <a:pt x="26" y="470"/>
                  </a:moveTo>
                  <a:cubicBezTo>
                    <a:pt x="25" y="458"/>
                    <a:pt x="54" y="459"/>
                    <a:pt x="62" y="460"/>
                  </a:cubicBezTo>
                  <a:cubicBezTo>
                    <a:pt x="76" y="462"/>
                    <a:pt x="88" y="469"/>
                    <a:pt x="99" y="478"/>
                  </a:cubicBezTo>
                  <a:cubicBezTo>
                    <a:pt x="91" y="482"/>
                    <a:pt x="82" y="484"/>
                    <a:pt x="74" y="486"/>
                  </a:cubicBezTo>
                  <a:cubicBezTo>
                    <a:pt x="62" y="488"/>
                    <a:pt x="27" y="490"/>
                    <a:pt x="26" y="470"/>
                  </a:cubicBezTo>
                  <a:close/>
                  <a:moveTo>
                    <a:pt x="291" y="491"/>
                  </a:moveTo>
                  <a:cubicBezTo>
                    <a:pt x="281" y="490"/>
                    <a:pt x="260" y="489"/>
                    <a:pt x="249" y="481"/>
                  </a:cubicBezTo>
                  <a:cubicBezTo>
                    <a:pt x="260" y="472"/>
                    <a:pt x="273" y="465"/>
                    <a:pt x="288" y="461"/>
                  </a:cubicBezTo>
                  <a:cubicBezTo>
                    <a:pt x="301" y="458"/>
                    <a:pt x="329" y="454"/>
                    <a:pt x="334" y="472"/>
                  </a:cubicBezTo>
                  <a:cubicBezTo>
                    <a:pt x="338" y="491"/>
                    <a:pt x="302" y="491"/>
                    <a:pt x="291" y="49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882" tIns="60941" rIns="121882" bIns="60941" numCol="1" anchor="t" anchorCtr="0" compatLnSpc="1">
              <a:prstTxWarp prst="textNoShape">
                <a:avLst/>
              </a:prstTxWarp>
            </a:bodyPr>
            <a:lstStyle/>
            <a:p>
              <a:endParaRPr lang="zh-CN" altLang="en-US" sz="2399" dirty="0">
                <a:latin typeface="微软雅黑" panose="020B0503020204020204" pitchFamily="34" charset="-122"/>
                <a:ea typeface="微软雅黑" panose="020B0503020204020204" pitchFamily="34" charset="-122"/>
              </a:endParaRPr>
            </a:p>
          </p:txBody>
        </p:sp>
        <p:sp>
          <p:nvSpPr>
            <p:cNvPr id="23" name="Freeform 9"/>
            <p:cNvSpPr>
              <a:spLocks/>
            </p:cNvSpPr>
            <p:nvPr/>
          </p:nvSpPr>
          <p:spPr bwMode="auto">
            <a:xfrm>
              <a:off x="3721" y="1859"/>
              <a:ext cx="215" cy="109"/>
            </a:xfrm>
            <a:custGeom>
              <a:avLst/>
              <a:gdLst>
                <a:gd name="T0" fmla="*/ 170 w 181"/>
                <a:gd name="T1" fmla="*/ 3 h 92"/>
                <a:gd name="T2" fmla="*/ 159 w 181"/>
                <a:gd name="T3" fmla="*/ 21 h 92"/>
                <a:gd name="T4" fmla="*/ 94 w 181"/>
                <a:gd name="T5" fmla="*/ 58 h 92"/>
                <a:gd name="T6" fmla="*/ 25 w 181"/>
                <a:gd name="T7" fmla="*/ 26 h 92"/>
                <a:gd name="T8" fmla="*/ 6 w 181"/>
                <a:gd name="T9" fmla="*/ 49 h 92"/>
                <a:gd name="T10" fmla="*/ 110 w 181"/>
                <a:gd name="T11" fmla="*/ 81 h 92"/>
                <a:gd name="T12" fmla="*/ 181 w 181"/>
                <a:gd name="T13" fmla="*/ 9 h 92"/>
                <a:gd name="T14" fmla="*/ 170 w 181"/>
                <a:gd name="T15" fmla="*/ 3 h 9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1" h="92">
                  <a:moveTo>
                    <a:pt x="170" y="3"/>
                  </a:moveTo>
                  <a:cubicBezTo>
                    <a:pt x="163" y="6"/>
                    <a:pt x="159" y="14"/>
                    <a:pt x="159" y="21"/>
                  </a:cubicBezTo>
                  <a:cubicBezTo>
                    <a:pt x="158" y="46"/>
                    <a:pt x="113" y="56"/>
                    <a:pt x="94" y="58"/>
                  </a:cubicBezTo>
                  <a:cubicBezTo>
                    <a:pt x="67" y="59"/>
                    <a:pt x="41" y="49"/>
                    <a:pt x="25" y="26"/>
                  </a:cubicBezTo>
                  <a:cubicBezTo>
                    <a:pt x="17" y="15"/>
                    <a:pt x="0" y="39"/>
                    <a:pt x="6" y="49"/>
                  </a:cubicBezTo>
                  <a:cubicBezTo>
                    <a:pt x="30" y="82"/>
                    <a:pt x="72" y="92"/>
                    <a:pt x="110" y="81"/>
                  </a:cubicBezTo>
                  <a:cubicBezTo>
                    <a:pt x="144" y="72"/>
                    <a:pt x="180" y="48"/>
                    <a:pt x="181" y="9"/>
                  </a:cubicBezTo>
                  <a:cubicBezTo>
                    <a:pt x="181" y="2"/>
                    <a:pt x="175" y="0"/>
                    <a:pt x="170" y="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882" tIns="60941" rIns="121882" bIns="60941" numCol="1" anchor="t" anchorCtr="0" compatLnSpc="1">
              <a:prstTxWarp prst="textNoShape">
                <a:avLst/>
              </a:prstTxWarp>
            </a:bodyPr>
            <a:lstStyle/>
            <a:p>
              <a:endParaRPr lang="zh-CN" altLang="en-US" sz="2399" dirty="0">
                <a:latin typeface="微软雅黑" panose="020B0503020204020204" pitchFamily="34" charset="-122"/>
                <a:ea typeface="微软雅黑" panose="020B0503020204020204" pitchFamily="34" charset="-122"/>
              </a:endParaRPr>
            </a:p>
          </p:txBody>
        </p:sp>
        <p:sp>
          <p:nvSpPr>
            <p:cNvPr id="24" name="Freeform 10"/>
            <p:cNvSpPr>
              <a:spLocks/>
            </p:cNvSpPr>
            <p:nvPr/>
          </p:nvSpPr>
          <p:spPr bwMode="auto">
            <a:xfrm>
              <a:off x="3763" y="1760"/>
              <a:ext cx="60" cy="93"/>
            </a:xfrm>
            <a:custGeom>
              <a:avLst/>
              <a:gdLst>
                <a:gd name="T0" fmla="*/ 40 w 50"/>
                <a:gd name="T1" fmla="*/ 45 h 78"/>
                <a:gd name="T2" fmla="*/ 32 w 50"/>
                <a:gd name="T3" fmla="*/ 34 h 78"/>
                <a:gd name="T4" fmla="*/ 32 w 50"/>
                <a:gd name="T5" fmla="*/ 29 h 78"/>
                <a:gd name="T6" fmla="*/ 43 w 50"/>
                <a:gd name="T7" fmla="*/ 11 h 78"/>
                <a:gd name="T8" fmla="*/ 32 w 50"/>
                <a:gd name="T9" fmla="*/ 4 h 78"/>
                <a:gd name="T10" fmla="*/ 25 w 50"/>
                <a:gd name="T11" fmla="*/ 71 h 78"/>
                <a:gd name="T12" fmla="*/ 40 w 50"/>
                <a:gd name="T13" fmla="*/ 45 h 78"/>
              </a:gdLst>
              <a:ahLst/>
              <a:cxnLst>
                <a:cxn ang="0">
                  <a:pos x="T0" y="T1"/>
                </a:cxn>
                <a:cxn ang="0">
                  <a:pos x="T2" y="T3"/>
                </a:cxn>
                <a:cxn ang="0">
                  <a:pos x="T4" y="T5"/>
                </a:cxn>
                <a:cxn ang="0">
                  <a:pos x="T6" y="T7"/>
                </a:cxn>
                <a:cxn ang="0">
                  <a:pos x="T8" y="T9"/>
                </a:cxn>
                <a:cxn ang="0">
                  <a:pos x="T10" y="T11"/>
                </a:cxn>
                <a:cxn ang="0">
                  <a:pos x="T12" y="T13"/>
                </a:cxn>
              </a:cxnLst>
              <a:rect l="0" t="0" r="r" b="b"/>
              <a:pathLst>
                <a:path w="50" h="78">
                  <a:moveTo>
                    <a:pt x="40" y="45"/>
                  </a:moveTo>
                  <a:cubicBezTo>
                    <a:pt x="36" y="43"/>
                    <a:pt x="33" y="39"/>
                    <a:pt x="32" y="34"/>
                  </a:cubicBezTo>
                  <a:cubicBezTo>
                    <a:pt x="32" y="32"/>
                    <a:pt x="32" y="29"/>
                    <a:pt x="32" y="29"/>
                  </a:cubicBezTo>
                  <a:cubicBezTo>
                    <a:pt x="38" y="25"/>
                    <a:pt x="43" y="18"/>
                    <a:pt x="43" y="11"/>
                  </a:cubicBezTo>
                  <a:cubicBezTo>
                    <a:pt x="43" y="5"/>
                    <a:pt x="37" y="0"/>
                    <a:pt x="32" y="4"/>
                  </a:cubicBezTo>
                  <a:cubicBezTo>
                    <a:pt x="11" y="18"/>
                    <a:pt x="0" y="55"/>
                    <a:pt x="25" y="71"/>
                  </a:cubicBezTo>
                  <a:cubicBezTo>
                    <a:pt x="35" y="78"/>
                    <a:pt x="50" y="52"/>
                    <a:pt x="40" y="4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882" tIns="60941" rIns="121882" bIns="60941" numCol="1" anchor="t" anchorCtr="0" compatLnSpc="1">
              <a:prstTxWarp prst="textNoShape">
                <a:avLst/>
              </a:prstTxWarp>
            </a:bodyPr>
            <a:lstStyle/>
            <a:p>
              <a:endParaRPr lang="zh-CN" altLang="en-US" sz="2399" dirty="0">
                <a:latin typeface="微软雅黑" panose="020B0503020204020204" pitchFamily="34" charset="-122"/>
                <a:ea typeface="微软雅黑" panose="020B0503020204020204" pitchFamily="34" charset="-122"/>
              </a:endParaRPr>
            </a:p>
          </p:txBody>
        </p:sp>
        <p:sp>
          <p:nvSpPr>
            <p:cNvPr id="25" name="Freeform 11"/>
            <p:cNvSpPr>
              <a:spLocks/>
            </p:cNvSpPr>
            <p:nvPr/>
          </p:nvSpPr>
          <p:spPr bwMode="auto">
            <a:xfrm>
              <a:off x="3848" y="1759"/>
              <a:ext cx="53" cy="89"/>
            </a:xfrm>
            <a:custGeom>
              <a:avLst/>
              <a:gdLst>
                <a:gd name="T0" fmla="*/ 34 w 45"/>
                <a:gd name="T1" fmla="*/ 28 h 75"/>
                <a:gd name="T2" fmla="*/ 45 w 45"/>
                <a:gd name="T3" fmla="*/ 9 h 75"/>
                <a:gd name="T4" fmla="*/ 34 w 45"/>
                <a:gd name="T5" fmla="*/ 3 h 75"/>
                <a:gd name="T6" fmla="*/ 15 w 45"/>
                <a:gd name="T7" fmla="*/ 64 h 75"/>
                <a:gd name="T8" fmla="*/ 33 w 45"/>
                <a:gd name="T9" fmla="*/ 41 h 75"/>
                <a:gd name="T10" fmla="*/ 30 w 45"/>
                <a:gd name="T11" fmla="*/ 31 h 75"/>
                <a:gd name="T12" fmla="*/ 31 w 45"/>
                <a:gd name="T13" fmla="*/ 29 h 75"/>
                <a:gd name="T14" fmla="*/ 34 w 45"/>
                <a:gd name="T15" fmla="*/ 28 h 7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5" h="75">
                  <a:moveTo>
                    <a:pt x="34" y="28"/>
                  </a:moveTo>
                  <a:cubicBezTo>
                    <a:pt x="40" y="25"/>
                    <a:pt x="45" y="16"/>
                    <a:pt x="45" y="9"/>
                  </a:cubicBezTo>
                  <a:cubicBezTo>
                    <a:pt x="44" y="2"/>
                    <a:pt x="39" y="0"/>
                    <a:pt x="34" y="3"/>
                  </a:cubicBezTo>
                  <a:cubicBezTo>
                    <a:pt x="12" y="12"/>
                    <a:pt x="0" y="45"/>
                    <a:pt x="15" y="64"/>
                  </a:cubicBezTo>
                  <a:cubicBezTo>
                    <a:pt x="22" y="75"/>
                    <a:pt x="40" y="51"/>
                    <a:pt x="33" y="41"/>
                  </a:cubicBezTo>
                  <a:cubicBezTo>
                    <a:pt x="31" y="38"/>
                    <a:pt x="30" y="35"/>
                    <a:pt x="30" y="31"/>
                  </a:cubicBezTo>
                  <a:cubicBezTo>
                    <a:pt x="30" y="30"/>
                    <a:pt x="30" y="30"/>
                    <a:pt x="31" y="29"/>
                  </a:cubicBezTo>
                  <a:cubicBezTo>
                    <a:pt x="30" y="30"/>
                    <a:pt x="34" y="28"/>
                    <a:pt x="34" y="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882" tIns="60941" rIns="121882" bIns="60941" numCol="1" anchor="t" anchorCtr="0" compatLnSpc="1">
              <a:prstTxWarp prst="textNoShape">
                <a:avLst/>
              </a:prstTxWarp>
            </a:bodyPr>
            <a:lstStyle/>
            <a:p>
              <a:endParaRPr lang="zh-CN" altLang="en-US" sz="2399" dirty="0">
                <a:latin typeface="微软雅黑" panose="020B0503020204020204" pitchFamily="34" charset="-122"/>
                <a:ea typeface="微软雅黑" panose="020B0503020204020204" pitchFamily="34" charset="-122"/>
              </a:endParaRPr>
            </a:p>
          </p:txBody>
        </p:sp>
      </p:grpSp>
    </p:spTree>
    <p:extLst>
      <p:ext uri="{BB962C8B-B14F-4D97-AF65-F5344CB8AC3E}">
        <p14:creationId xmlns:p14="http://schemas.microsoft.com/office/powerpoint/2010/main" val="16556000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3A228B81-23E0-4CFE-821C-0E94DDA9FD16}"/>
              </a:ext>
            </a:extLst>
          </p:cNvPr>
          <p:cNvSpPr>
            <a:spLocks noGrp="1"/>
          </p:cNvSpPr>
          <p:nvPr>
            <p:ph type="title"/>
          </p:nvPr>
        </p:nvSpPr>
        <p:spPr>
          <a:xfrm>
            <a:off x="839788" y="457200"/>
            <a:ext cx="3932237" cy="1600200"/>
          </a:xfrm>
        </p:spPr>
        <p:txBody>
          <a:bodyPr anchor="b"/>
          <a:lstStyle>
            <a:lvl1pPr>
              <a:defRPr sz="3200"/>
            </a:lvl1pPr>
          </a:lstStyle>
          <a:p>
            <a:r>
              <a:rPr lang="zh-TW" altLang="en-US"/>
              <a:t>按一下以編輯母片標題樣式</a:t>
            </a:r>
            <a:endParaRPr lang="zh-CN" altLang="en-US"/>
          </a:p>
        </p:txBody>
      </p:sp>
      <p:sp>
        <p:nvSpPr>
          <p:cNvPr id="3" name="内容占位符 2">
            <a:extLst>
              <a:ext uri="{FF2B5EF4-FFF2-40B4-BE49-F238E27FC236}">
                <a16:creationId xmlns:a16="http://schemas.microsoft.com/office/drawing/2014/main" xmlns="" id="{48B066AE-F8F5-4EAF-8E0A-3C10BD1BD44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zh-CN" altLang="en-US"/>
          </a:p>
        </p:txBody>
      </p:sp>
      <p:sp>
        <p:nvSpPr>
          <p:cNvPr id="4" name="文本占位符 3">
            <a:extLst>
              <a:ext uri="{FF2B5EF4-FFF2-40B4-BE49-F238E27FC236}">
                <a16:creationId xmlns:a16="http://schemas.microsoft.com/office/drawing/2014/main" xmlns="" id="{895BE904-B9EC-4791-A01C-1032F13FF5E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a:t>按一下以編輯母片文字樣式</a:t>
            </a:r>
          </a:p>
        </p:txBody>
      </p:sp>
      <p:sp>
        <p:nvSpPr>
          <p:cNvPr id="5" name="日期占位符 4">
            <a:extLst>
              <a:ext uri="{FF2B5EF4-FFF2-40B4-BE49-F238E27FC236}">
                <a16:creationId xmlns:a16="http://schemas.microsoft.com/office/drawing/2014/main" xmlns="" id="{33DF67A9-E179-4896-9DE0-D2292AC63BB1}"/>
              </a:ext>
            </a:extLst>
          </p:cNvPr>
          <p:cNvSpPr>
            <a:spLocks noGrp="1"/>
          </p:cNvSpPr>
          <p:nvPr>
            <p:ph type="dt" sz="half" idx="10"/>
          </p:nvPr>
        </p:nvSpPr>
        <p:spPr/>
        <p:txBody>
          <a:bodyPr/>
          <a:lstStyle/>
          <a:p>
            <a:fld id="{BBC4234C-F9A5-42A0-9582-EDA1C72603E2}" type="datetimeFigureOut">
              <a:rPr lang="zh-TW" altLang="en-US" smtClean="0"/>
              <a:t>2019/8/19</a:t>
            </a:fld>
            <a:endParaRPr lang="zh-TW" altLang="en-US"/>
          </a:p>
        </p:txBody>
      </p:sp>
      <p:sp>
        <p:nvSpPr>
          <p:cNvPr id="6" name="页脚占位符 5">
            <a:extLst>
              <a:ext uri="{FF2B5EF4-FFF2-40B4-BE49-F238E27FC236}">
                <a16:creationId xmlns:a16="http://schemas.microsoft.com/office/drawing/2014/main" xmlns="" id="{E0A358DE-CBBE-4240-A439-DE2C0FB50F78}"/>
              </a:ext>
            </a:extLst>
          </p:cNvPr>
          <p:cNvSpPr>
            <a:spLocks noGrp="1"/>
          </p:cNvSpPr>
          <p:nvPr>
            <p:ph type="ftr" sz="quarter" idx="11"/>
          </p:nvPr>
        </p:nvSpPr>
        <p:spPr/>
        <p:txBody>
          <a:bodyPr/>
          <a:lstStyle/>
          <a:p>
            <a:endParaRPr lang="zh-TW" altLang="en-US"/>
          </a:p>
        </p:txBody>
      </p:sp>
      <p:sp>
        <p:nvSpPr>
          <p:cNvPr id="7" name="灯片编号占位符 6">
            <a:extLst>
              <a:ext uri="{FF2B5EF4-FFF2-40B4-BE49-F238E27FC236}">
                <a16:creationId xmlns:a16="http://schemas.microsoft.com/office/drawing/2014/main" xmlns="" id="{78F5B519-B27A-47F4-9AB7-F60D3158047E}"/>
              </a:ext>
            </a:extLst>
          </p:cNvPr>
          <p:cNvSpPr>
            <a:spLocks noGrp="1"/>
          </p:cNvSpPr>
          <p:nvPr>
            <p:ph type="sldNum" sz="quarter" idx="12"/>
          </p:nvPr>
        </p:nvSpPr>
        <p:spPr/>
        <p:txBody>
          <a:bodyPr/>
          <a:lstStyle/>
          <a:p>
            <a:fld id="{1CC926A1-394B-4F20-995A-14F0F6D274D9}" type="slidenum">
              <a:rPr lang="zh-TW" altLang="en-US" smtClean="0"/>
              <a:t>‹#›</a:t>
            </a:fld>
            <a:endParaRPr lang="zh-TW" altLang="en-US"/>
          </a:p>
        </p:txBody>
      </p:sp>
    </p:spTree>
    <p:extLst>
      <p:ext uri="{BB962C8B-B14F-4D97-AF65-F5344CB8AC3E}">
        <p14:creationId xmlns:p14="http://schemas.microsoft.com/office/powerpoint/2010/main" val="30240318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标题占位符 1">
            <a:extLst>
              <a:ext uri="{FF2B5EF4-FFF2-40B4-BE49-F238E27FC236}">
                <a16:creationId xmlns:a16="http://schemas.microsoft.com/office/drawing/2014/main" xmlns="" id="{0D3DDEF7-FCF5-4708-8841-F4B4FCBD5CF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a:extLst>
              <a:ext uri="{FF2B5EF4-FFF2-40B4-BE49-F238E27FC236}">
                <a16:creationId xmlns:a16="http://schemas.microsoft.com/office/drawing/2014/main" xmlns="" id="{C2DEED6B-48D7-45AB-87AC-B5FFA3B6A03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dirty="0"/>
              <a:t>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a:extLst>
              <a:ext uri="{FF2B5EF4-FFF2-40B4-BE49-F238E27FC236}">
                <a16:creationId xmlns:a16="http://schemas.microsoft.com/office/drawing/2014/main" xmlns="" id="{854949E2-9D67-4B03-B70E-1C55B168563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微软雅黑" panose="020B0503020204020204" pitchFamily="34" charset="-122"/>
                <a:ea typeface="微软雅黑" panose="020B0503020204020204" pitchFamily="34" charset="-122"/>
              </a:defRPr>
            </a:lvl1pPr>
          </a:lstStyle>
          <a:p>
            <a:pPr fontAlgn="base">
              <a:spcBef>
                <a:spcPct val="0"/>
              </a:spcBef>
              <a:spcAft>
                <a:spcPct val="0"/>
              </a:spcAft>
              <a:defRPr/>
            </a:pPr>
            <a:fld id="{ADE66994-FC5D-4064-930E-134190BEFD91}" type="datetime1">
              <a:rPr kumimoji="1" lang="zh-TW" altLang="en-US" smtClean="0">
                <a:solidFill>
                  <a:srgbClr val="000000"/>
                </a:solidFill>
              </a:rPr>
              <a:pPr fontAlgn="base">
                <a:spcBef>
                  <a:spcPct val="0"/>
                </a:spcBef>
                <a:spcAft>
                  <a:spcPct val="0"/>
                </a:spcAft>
                <a:defRPr/>
              </a:pPr>
              <a:t>2019/8/19</a:t>
            </a:fld>
            <a:endParaRPr kumimoji="1" lang="en-US" altLang="zh-TW">
              <a:solidFill>
                <a:srgbClr val="000000"/>
              </a:solidFill>
            </a:endParaRPr>
          </a:p>
        </p:txBody>
      </p:sp>
      <p:sp>
        <p:nvSpPr>
          <p:cNvPr id="5" name="页脚占位符 4">
            <a:extLst>
              <a:ext uri="{FF2B5EF4-FFF2-40B4-BE49-F238E27FC236}">
                <a16:creationId xmlns:a16="http://schemas.microsoft.com/office/drawing/2014/main" xmlns="" id="{519B0685-3A8A-4236-B476-D06437E1B0B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微软雅黑" panose="020B0503020204020204" pitchFamily="34" charset="-122"/>
                <a:ea typeface="微软雅黑" panose="020B0503020204020204" pitchFamily="34" charset="-122"/>
              </a:defRPr>
            </a:lvl1pPr>
          </a:lstStyle>
          <a:p>
            <a:pPr fontAlgn="base">
              <a:spcBef>
                <a:spcPct val="0"/>
              </a:spcBef>
              <a:spcAft>
                <a:spcPct val="0"/>
              </a:spcAft>
              <a:defRPr/>
            </a:pPr>
            <a:endParaRPr kumimoji="1" lang="en-US" altLang="zh-TW">
              <a:solidFill>
                <a:srgbClr val="000000"/>
              </a:solidFill>
            </a:endParaRPr>
          </a:p>
        </p:txBody>
      </p:sp>
      <p:sp>
        <p:nvSpPr>
          <p:cNvPr id="6" name="灯片编号占位符 5">
            <a:extLst>
              <a:ext uri="{FF2B5EF4-FFF2-40B4-BE49-F238E27FC236}">
                <a16:creationId xmlns:a16="http://schemas.microsoft.com/office/drawing/2014/main" xmlns="" id="{43ABC851-C71B-4090-8E4D-0A10500DD58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微软雅黑" panose="020B0503020204020204" pitchFamily="34" charset="-122"/>
                <a:ea typeface="微软雅黑" panose="020B0503020204020204" pitchFamily="34" charset="-122"/>
              </a:defRPr>
            </a:lvl1pPr>
          </a:lstStyle>
          <a:p>
            <a:pPr fontAlgn="base">
              <a:spcBef>
                <a:spcPct val="0"/>
              </a:spcBef>
              <a:spcAft>
                <a:spcPct val="0"/>
              </a:spcAft>
              <a:defRPr/>
            </a:pPr>
            <a:fld id="{91F57928-6568-49B3-B35B-D670131E1163}" type="slidenum">
              <a:rPr kumimoji="1" lang="en-US" altLang="zh-TW" smtClean="0">
                <a:solidFill>
                  <a:srgbClr val="000000"/>
                </a:solidFill>
              </a:rPr>
              <a:pPr fontAlgn="base">
                <a:spcBef>
                  <a:spcPct val="0"/>
                </a:spcBef>
                <a:spcAft>
                  <a:spcPct val="0"/>
                </a:spcAft>
                <a:defRPr/>
              </a:pPr>
              <a:t>‹#›</a:t>
            </a:fld>
            <a:endParaRPr kumimoji="1" lang="en-US" altLang="zh-TW">
              <a:solidFill>
                <a:srgbClr val="000000"/>
              </a:solidFill>
            </a:endParaRPr>
          </a:p>
        </p:txBody>
      </p:sp>
      <p:pic>
        <p:nvPicPr>
          <p:cNvPr id="7" name="图片 6">
            <a:extLst>
              <a:ext uri="{FF2B5EF4-FFF2-40B4-BE49-F238E27FC236}">
                <a16:creationId xmlns:a16="http://schemas.microsoft.com/office/drawing/2014/main" xmlns="" id="{672D7A88-B8C0-41E0-83B3-3235DB1DDE96}"/>
              </a:ext>
            </a:extLst>
          </p:cNvPr>
          <p:cNvPicPr>
            <a:picLocks noChangeAspect="1"/>
          </p:cNvPicPr>
          <p:nvPr/>
        </p:nvPicPr>
        <p:blipFill rotWithShape="1">
          <a:blip r:embed="rId15" cstate="print">
            <a:extLst>
              <a:ext uri="{28A0092B-C50C-407E-A947-70E740481C1C}">
                <a14:useLocalDpi xmlns:a14="http://schemas.microsoft.com/office/drawing/2010/main" val="0"/>
              </a:ext>
            </a:extLst>
          </a:blip>
          <a:srcRect r="25422"/>
          <a:stretch/>
        </p:blipFill>
        <p:spPr>
          <a:xfrm>
            <a:off x="-1" y="0"/>
            <a:ext cx="12192001" cy="6858000"/>
          </a:xfrm>
          <a:prstGeom prst="rect">
            <a:avLst/>
          </a:prstGeom>
        </p:spPr>
      </p:pic>
    </p:spTree>
    <p:extLst>
      <p:ext uri="{BB962C8B-B14F-4D97-AF65-F5344CB8AC3E}">
        <p14:creationId xmlns:p14="http://schemas.microsoft.com/office/powerpoint/2010/main" val="1522900189"/>
      </p:ext>
    </p:extLst>
  </p:cSld>
  <p:clrMap bg1="lt1" tx1="dk1" bg2="lt2" tx2="dk2" accent1="accent1" accent2="accent2" accent3="accent3" accent4="accent4" accent5="accent5" accent6="accent6" hlink="hlink" folHlink="folHlink"/>
  <p:sldLayoutIdLst>
    <p:sldLayoutId id="2147483709" r:id="rId1"/>
    <p:sldLayoutId id="2147483734" r:id="rId2"/>
    <p:sldLayoutId id="2147483710" r:id="rId3"/>
    <p:sldLayoutId id="2147483711" r:id="rId4"/>
    <p:sldLayoutId id="2147483712" r:id="rId5"/>
    <p:sldLayoutId id="2147483713" r:id="rId6"/>
    <p:sldLayoutId id="2147483714" r:id="rId7"/>
    <p:sldLayoutId id="2147483715" r:id="rId8"/>
    <p:sldLayoutId id="2147483716" r:id="rId9"/>
    <p:sldLayoutId id="2147483717" r:id="rId10"/>
    <p:sldLayoutId id="2147483718" r:id="rId11"/>
    <p:sldLayoutId id="2147483732" r:id="rId12"/>
    <p:sldLayoutId id="2147483733" r:id="rId13"/>
  </p:sldLayoutIdLst>
  <p:hf hdr="0" ft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微软雅黑" panose="020B0503020204020204" pitchFamily="34" charset="-122"/>
          <a:ea typeface="微软雅黑" panose="020B0503020204020204" pitchFamily="34" charset="-122"/>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微软雅黑" panose="020B0503020204020204" pitchFamily="34" charset="-122"/>
          <a:ea typeface="微软雅黑" panose="020B0503020204020204" pitchFamily="34" charset="-122"/>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微软雅黑" panose="020B0503020204020204" pitchFamily="34" charset="-122"/>
          <a:ea typeface="微软雅黑" panose="020B0503020204020204" pitchFamily="34" charset="-122"/>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微软雅黑" panose="020B0503020204020204" pitchFamily="34" charset="-122"/>
          <a:ea typeface="微软雅黑" panose="020B0503020204020204" pitchFamily="34"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7.xml"/><Relationship Id="rId6" Type="http://schemas.openxmlformats.org/officeDocument/2006/relationships/image" Target="../media/image15.jpeg"/><Relationship Id="rId5" Type="http://schemas.openxmlformats.org/officeDocument/2006/relationships/image" Target="../media/image19.jpeg"/><Relationship Id="rId4" Type="http://schemas.openxmlformats.org/officeDocument/2006/relationships/image" Target="../media/image18.jpeg"/></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1.xml.rels><?xml version="1.0" encoding="UTF-8" standalone="yes"?>
<Relationships xmlns="http://schemas.openxmlformats.org/package/2006/relationships"><Relationship Id="rId8" Type="http://schemas.openxmlformats.org/officeDocument/2006/relationships/diagramLayout" Target="../diagrams/layout8.xml"/><Relationship Id="rId3" Type="http://schemas.openxmlformats.org/officeDocument/2006/relationships/diagramLayout" Target="../diagrams/layout7.xml"/><Relationship Id="rId7" Type="http://schemas.openxmlformats.org/officeDocument/2006/relationships/diagramData" Target="../diagrams/data8.xml"/><Relationship Id="rId2" Type="http://schemas.openxmlformats.org/officeDocument/2006/relationships/diagramData" Target="../diagrams/data7.xml"/><Relationship Id="rId1" Type="http://schemas.openxmlformats.org/officeDocument/2006/relationships/slideLayout" Target="../slideLayouts/slideLayout12.xml"/><Relationship Id="rId6" Type="http://schemas.microsoft.com/office/2007/relationships/diagramDrawing" Target="../diagrams/drawing7.xml"/><Relationship Id="rId11" Type="http://schemas.microsoft.com/office/2007/relationships/diagramDrawing" Target="../diagrams/drawing8.xml"/><Relationship Id="rId5" Type="http://schemas.openxmlformats.org/officeDocument/2006/relationships/diagramColors" Target="../diagrams/colors7.xml"/><Relationship Id="rId10" Type="http://schemas.openxmlformats.org/officeDocument/2006/relationships/diagramColors" Target="../diagrams/colors8.xml"/><Relationship Id="rId4" Type="http://schemas.openxmlformats.org/officeDocument/2006/relationships/diagramQuickStyle" Target="../diagrams/quickStyle7.xml"/><Relationship Id="rId9" Type="http://schemas.openxmlformats.org/officeDocument/2006/relationships/diagramQuickStyle" Target="../diagrams/quickStyle8.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07.xml.rels><?xml version="1.0" encoding="UTF-8" standalone="yes"?>
<Relationships xmlns="http://schemas.openxmlformats.org/package/2006/relationships"><Relationship Id="rId2" Type="http://schemas.openxmlformats.org/officeDocument/2006/relationships/image" Target="../media/image49.emf"/><Relationship Id="rId1" Type="http://schemas.openxmlformats.org/officeDocument/2006/relationships/slideLayout" Target="../slideLayouts/slideLayout1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5.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8" Type="http://schemas.openxmlformats.org/officeDocument/2006/relationships/image" Target="../media/image15.jpeg"/><Relationship Id="rId3" Type="http://schemas.openxmlformats.org/officeDocument/2006/relationships/image" Target="../media/image22.jpeg"/><Relationship Id="rId7" Type="http://schemas.openxmlformats.org/officeDocument/2006/relationships/image" Target="../media/image26.jpeg"/><Relationship Id="rId2" Type="http://schemas.openxmlformats.org/officeDocument/2006/relationships/image" Target="../media/image21.jpeg"/><Relationship Id="rId1" Type="http://schemas.openxmlformats.org/officeDocument/2006/relationships/slideLayout" Target="../slideLayouts/slideLayout7.xml"/><Relationship Id="rId6" Type="http://schemas.openxmlformats.org/officeDocument/2006/relationships/image" Target="../media/image25.jpeg"/><Relationship Id="rId5" Type="http://schemas.openxmlformats.org/officeDocument/2006/relationships/image" Target="../media/image24.jpeg"/><Relationship Id="rId4" Type="http://schemas.openxmlformats.org/officeDocument/2006/relationships/image" Target="../media/image23.jpeg"/><Relationship Id="rId9" Type="http://schemas.openxmlformats.org/officeDocument/2006/relationships/image" Target="../media/image27.jpeg"/></Relationships>
</file>

<file path=ppt/slides/_rels/slide13.xml.rels><?xml version="1.0" encoding="UTF-8" standalone="yes"?>
<Relationships xmlns="http://schemas.openxmlformats.org/package/2006/relationships"><Relationship Id="rId8" Type="http://schemas.openxmlformats.org/officeDocument/2006/relationships/image" Target="../media/image15.jpeg"/><Relationship Id="rId3" Type="http://schemas.openxmlformats.org/officeDocument/2006/relationships/image" Target="../media/image29.jpeg"/><Relationship Id="rId7" Type="http://schemas.openxmlformats.org/officeDocument/2006/relationships/image" Target="../media/image33.jpeg"/><Relationship Id="rId2" Type="http://schemas.openxmlformats.org/officeDocument/2006/relationships/image" Target="../media/image28.jpeg"/><Relationship Id="rId1" Type="http://schemas.openxmlformats.org/officeDocument/2006/relationships/slideLayout" Target="../slideLayouts/slideLayout7.xml"/><Relationship Id="rId6" Type="http://schemas.openxmlformats.org/officeDocument/2006/relationships/image" Target="../media/image32.jpeg"/><Relationship Id="rId5" Type="http://schemas.openxmlformats.org/officeDocument/2006/relationships/image" Target="../media/image31.jpeg"/><Relationship Id="rId4" Type="http://schemas.openxmlformats.org/officeDocument/2006/relationships/image" Target="../media/image30.jpeg"/><Relationship Id="rId9" Type="http://schemas.openxmlformats.org/officeDocument/2006/relationships/image" Target="../media/image34.jpeg"/></Relationships>
</file>

<file path=ppt/slides/_rels/slide14.xml.rels><?xml version="1.0" encoding="UTF-8" standalone="yes"?>
<Relationships xmlns="http://schemas.openxmlformats.org/package/2006/relationships"><Relationship Id="rId8" Type="http://schemas.openxmlformats.org/officeDocument/2006/relationships/image" Target="../media/image15.jpeg"/><Relationship Id="rId3" Type="http://schemas.openxmlformats.org/officeDocument/2006/relationships/image" Target="../media/image36.jpeg"/><Relationship Id="rId7" Type="http://schemas.openxmlformats.org/officeDocument/2006/relationships/image" Target="../media/image40.jpeg"/><Relationship Id="rId2" Type="http://schemas.openxmlformats.org/officeDocument/2006/relationships/image" Target="../media/image35.jpeg"/><Relationship Id="rId1" Type="http://schemas.openxmlformats.org/officeDocument/2006/relationships/slideLayout" Target="../slideLayouts/slideLayout7.xml"/><Relationship Id="rId6" Type="http://schemas.openxmlformats.org/officeDocument/2006/relationships/image" Target="../media/image39.jpeg"/><Relationship Id="rId5" Type="http://schemas.openxmlformats.org/officeDocument/2006/relationships/image" Target="../media/image38.jpeg"/><Relationship Id="rId4" Type="http://schemas.openxmlformats.org/officeDocument/2006/relationships/image" Target="../media/image37.jpeg"/></Relationships>
</file>

<file path=ppt/slides/_rels/slide15.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image" Target="../media/image41.jpeg"/><Relationship Id="rId1" Type="http://schemas.openxmlformats.org/officeDocument/2006/relationships/slideLayout" Target="../slideLayouts/slideLayout7.xml"/><Relationship Id="rId6" Type="http://schemas.openxmlformats.org/officeDocument/2006/relationships/image" Target="../media/image15.jpeg"/><Relationship Id="rId5" Type="http://schemas.openxmlformats.org/officeDocument/2006/relationships/image" Target="../media/image44.jpeg"/><Relationship Id="rId4" Type="http://schemas.openxmlformats.org/officeDocument/2006/relationships/image" Target="../media/image43.jpeg"/></Relationships>
</file>

<file path=ppt/slides/_rels/slide16.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15.jpeg"/><Relationship Id="rId1" Type="http://schemas.openxmlformats.org/officeDocument/2006/relationships/slideLayout" Target="../slideLayouts/slideLayout7.xml"/><Relationship Id="rId4" Type="http://schemas.openxmlformats.org/officeDocument/2006/relationships/image" Target="../media/image46.jpe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1.xml.rels><?xml version="1.0" encoding="UTF-8" standalone="yes"?>
<Relationships xmlns="http://schemas.openxmlformats.org/package/2006/relationships"><Relationship Id="rId8" Type="http://schemas.openxmlformats.org/officeDocument/2006/relationships/diagramLayout" Target="../diagrams/layout6.xml"/><Relationship Id="rId3" Type="http://schemas.openxmlformats.org/officeDocument/2006/relationships/diagramLayout" Target="../diagrams/layout5.xml"/><Relationship Id="rId7" Type="http://schemas.openxmlformats.org/officeDocument/2006/relationships/diagramData" Target="../diagrams/data6.xml"/><Relationship Id="rId2" Type="http://schemas.openxmlformats.org/officeDocument/2006/relationships/diagramData" Target="../diagrams/data5.xml"/><Relationship Id="rId1" Type="http://schemas.openxmlformats.org/officeDocument/2006/relationships/slideLayout" Target="../slideLayouts/slideLayout11.xml"/><Relationship Id="rId6" Type="http://schemas.microsoft.com/office/2007/relationships/diagramDrawing" Target="../diagrams/drawing5.xml"/><Relationship Id="rId11" Type="http://schemas.microsoft.com/office/2007/relationships/diagramDrawing" Target="../diagrams/drawing6.xml"/><Relationship Id="rId5" Type="http://schemas.openxmlformats.org/officeDocument/2006/relationships/diagramColors" Target="../diagrams/colors5.xml"/><Relationship Id="rId10" Type="http://schemas.openxmlformats.org/officeDocument/2006/relationships/diagramColors" Target="../diagrams/colors6.xml"/><Relationship Id="rId4" Type="http://schemas.openxmlformats.org/officeDocument/2006/relationships/diagramQuickStyle" Target="../diagrams/quickStyle5.xml"/><Relationship Id="rId9" Type="http://schemas.openxmlformats.org/officeDocument/2006/relationships/diagramQuickStyle" Target="../diagrams/quickStyle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2.xml.rels><?xml version="1.0" encoding="UTF-8" standalone="yes"?>
<Relationships xmlns="http://schemas.openxmlformats.org/package/2006/relationships"><Relationship Id="rId2" Type="http://schemas.openxmlformats.org/officeDocument/2006/relationships/hyperlink" Target="&#21508;&#39006;&#20154;&#21729;&#33287;&#34892;&#25919;&#27231;&#38364;&#20844;&#21209;&#20154;&#21729;&#32887;&#31561;&#30456;&#30070;&#24180;&#36039;&#25505;&#35336;&#25552;&#25944;&#20472;&#32026;&#23565;&#29031;&#34920;-1.pdf" TargetMode="External"/><Relationship Id="rId1" Type="http://schemas.openxmlformats.org/officeDocument/2006/relationships/slideLayout" Target="../slideLayouts/slideLayout1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1.xml.rels><?xml version="1.0" encoding="UTF-8" standalone="yes"?>
<Relationships xmlns="http://schemas.openxmlformats.org/package/2006/relationships"><Relationship Id="rId2" Type="http://schemas.openxmlformats.org/officeDocument/2006/relationships/hyperlink" Target="&#21508;&#39006;&#20154;&#21729;&#33287;&#34892;&#25919;&#27231;&#38364;&#20844;&#21209;&#20154;&#21729;&#32887;&#31561;&#30456;&#30070;&#24180;&#36039;&#25505;&#35336;&#25552;&#25944;&#20472;&#32026;&#23565;&#29031;&#34920;-1.pdf" TargetMode="External"/><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1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2" Type="http://schemas.openxmlformats.org/officeDocument/2006/relationships/hyperlink" Target="&#21508;&#39006;&#20154;&#21729;&#33287;&#34892;&#25919;&#27231;&#38364;&#20844;&#21209;&#20154;&#21729;&#32887;&#31561;&#30456;&#30070;&#24180;&#36039;&#25505;&#35336;&#25552;&#25944;&#20472;&#32026;&#23565;&#29031;&#34920;-1.pdf" TargetMode="External"/><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7.xml.rels><?xml version="1.0" encoding="UTF-8" standalone="yes"?>
<Relationships xmlns="http://schemas.openxmlformats.org/package/2006/relationships"><Relationship Id="rId2" Type="http://schemas.openxmlformats.org/officeDocument/2006/relationships/hyperlink" Target="&#21508;&#39006;&#20154;&#21729;&#33287;&#34892;&#25919;&#27231;&#38364;&#20844;&#21209;&#20154;&#21729;&#32887;&#31561;&#30456;&#30070;&#24180;&#36039;&#25505;&#35336;&#25552;&#25944;&#20472;&#32026;&#23565;&#29031;&#34920;-1.pdf" TargetMode="External"/><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2" Type="http://schemas.openxmlformats.org/officeDocument/2006/relationships/hyperlink" Target="&#21508;&#39006;&#20154;&#21729;&#33287;&#34892;&#25919;&#27231;&#38364;&#20844;&#21209;&#20154;&#21729;&#32887;&#31561;&#30456;&#30070;&#24180;&#36039;&#25505;&#35336;&#25552;&#25944;&#20472;&#32026;&#23565;&#29031;&#34920;-1.pdf" TargetMode="External"/><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1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1.xml.rels><?xml version="1.0" encoding="UTF-8" standalone="yes"?>
<Relationships xmlns="http://schemas.openxmlformats.org/package/2006/relationships"><Relationship Id="rId2" Type="http://schemas.openxmlformats.org/officeDocument/2006/relationships/hyperlink" Target="&#21508;&#39006;&#20154;&#21729;&#33287;&#34892;&#25919;&#27231;&#38364;&#20844;&#21209;&#20154;&#21729;&#32887;&#31561;&#30456;&#30070;&#24180;&#36039;&#25505;&#35336;&#25552;&#25944;&#20472;&#32026;&#23565;&#29031;&#34920;-1.pdf" TargetMode="External"/><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3.xml.rels><?xml version="1.0" encoding="UTF-8" standalone="yes"?>
<Relationships xmlns="http://schemas.openxmlformats.org/package/2006/relationships"><Relationship Id="rId3" Type="http://schemas.openxmlformats.org/officeDocument/2006/relationships/hyperlink" Target="&#21508;&#39006;&#20154;&#21729;&#33287;&#34892;&#25919;&#27231;&#38364;&#20844;&#21209;&#20154;&#21729;&#32887;&#31561;&#30456;&#30070;&#24180;&#36039;&#25505;&#35336;&#25552;&#25944;&#20472;&#32026;&#23565;&#29031;&#34920;-1.pdf" TargetMode="External"/><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1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8" Type="http://schemas.openxmlformats.org/officeDocument/2006/relationships/image" Target="../media/image11.jpeg"/><Relationship Id="rId3" Type="http://schemas.openxmlformats.org/officeDocument/2006/relationships/image" Target="../media/image6.jpeg"/><Relationship Id="rId7" Type="http://schemas.openxmlformats.org/officeDocument/2006/relationships/image" Target="../media/image10.jpeg"/><Relationship Id="rId12" Type="http://schemas.openxmlformats.org/officeDocument/2006/relationships/image" Target="../media/image15.jpeg"/><Relationship Id="rId2" Type="http://schemas.openxmlformats.org/officeDocument/2006/relationships/image" Target="../media/image5.jpeg"/><Relationship Id="rId1" Type="http://schemas.openxmlformats.org/officeDocument/2006/relationships/slideLayout" Target="../slideLayouts/slideLayout7.xml"/><Relationship Id="rId6" Type="http://schemas.openxmlformats.org/officeDocument/2006/relationships/image" Target="../media/image9.jpeg"/><Relationship Id="rId11" Type="http://schemas.openxmlformats.org/officeDocument/2006/relationships/image" Target="../media/image14.jpeg"/><Relationship Id="rId5" Type="http://schemas.openxmlformats.org/officeDocument/2006/relationships/image" Target="../media/image8.jpeg"/><Relationship Id="rId10" Type="http://schemas.openxmlformats.org/officeDocument/2006/relationships/image" Target="../media/image13.jpeg"/><Relationship Id="rId4" Type="http://schemas.openxmlformats.org/officeDocument/2006/relationships/image" Target="../media/image7.jpeg"/><Relationship Id="rId9" Type="http://schemas.openxmlformats.org/officeDocument/2006/relationships/image" Target="../media/image12.jpeg"/></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8.xml.rels><?xml version="1.0" encoding="UTF-8" standalone="yes"?>
<Relationships xmlns="http://schemas.openxmlformats.org/package/2006/relationships"><Relationship Id="rId2" Type="http://schemas.openxmlformats.org/officeDocument/2006/relationships/hyperlink" Target="https://www.fsedu.moe.gov.tw/" TargetMode="External"/><Relationship Id="rId1" Type="http://schemas.openxmlformats.org/officeDocument/2006/relationships/slideLayout" Target="../slideLayouts/slideLayout13.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ctrTitle" idx="4294967295"/>
          </p:nvPr>
        </p:nvSpPr>
        <p:spPr>
          <a:xfrm>
            <a:off x="1997225" y="877574"/>
            <a:ext cx="8863431" cy="2314934"/>
          </a:xfrm>
        </p:spPr>
        <p:txBody>
          <a:bodyPr>
            <a:normAutofit/>
          </a:bodyPr>
          <a:lstStyle/>
          <a:p>
            <a:r>
              <a:rPr lang="zh-TW" altLang="en-US" sz="6000" b="1" dirty="0">
                <a:solidFill>
                  <a:srgbClr val="00B050"/>
                </a:solidFill>
                <a:latin typeface="華康勘亭流(P)" panose="02010600010101010101" pitchFamily="2" charset="-120"/>
                <a:ea typeface="華康勘亭流(P)" panose="02010600010101010101" pitchFamily="2" charset="-120"/>
              </a:rPr>
              <a:t>國中小教師敘薪業務研討</a:t>
            </a:r>
            <a:endParaRPr lang="zh-TW" sz="6000" b="1" dirty="0">
              <a:solidFill>
                <a:srgbClr val="00B050"/>
              </a:solidFill>
              <a:latin typeface="華康勘亭流(P)" panose="02010600010101010101" pitchFamily="2" charset="-120"/>
              <a:ea typeface="華康勘亭流(P)" panose="02010600010101010101" pitchFamily="2" charset="-120"/>
            </a:endParaRPr>
          </a:p>
        </p:txBody>
      </p:sp>
      <p:sp>
        <p:nvSpPr>
          <p:cNvPr id="5" name="副標題 4"/>
          <p:cNvSpPr>
            <a:spLocks noGrp="1"/>
          </p:cNvSpPr>
          <p:nvPr>
            <p:ph type="subTitle" idx="4294967295"/>
          </p:nvPr>
        </p:nvSpPr>
        <p:spPr>
          <a:xfrm>
            <a:off x="3641871" y="3063904"/>
            <a:ext cx="5407238" cy="1818646"/>
          </a:xfrm>
        </p:spPr>
        <p:txBody>
          <a:bodyPr>
            <a:normAutofit/>
          </a:bodyPr>
          <a:lstStyle/>
          <a:p>
            <a:pPr marL="0" indent="0">
              <a:buNone/>
            </a:pPr>
            <a:r>
              <a:rPr lang="zh-TW" altLang="en-US" dirty="0">
                <a:solidFill>
                  <a:schemeClr val="accent1">
                    <a:lumMod val="50000"/>
                  </a:schemeClr>
                </a:solidFill>
                <a:latin typeface="華康勘亭流(P)" panose="03000900000000000000" pitchFamily="66" charset="-120"/>
                <a:ea typeface="華康勘亭流(P)" panose="03000900000000000000" pitchFamily="66" charset="-120"/>
              </a:rPr>
              <a:t>  </a:t>
            </a:r>
            <a:r>
              <a:rPr lang="zh-TW" altLang="en-US" sz="3600" dirty="0">
                <a:solidFill>
                  <a:srgbClr val="00B050"/>
                </a:solidFill>
                <a:latin typeface="華康勘亭流(P)" panose="03000900000000000000" pitchFamily="66" charset="-120"/>
                <a:ea typeface="華康勘亭流(P)" panose="03000900000000000000" pitchFamily="66" charset="-120"/>
              </a:rPr>
              <a:t>文昌國中  宋馥君</a:t>
            </a:r>
            <a:endParaRPr lang="en-US" altLang="zh-TW" sz="3600" dirty="0">
              <a:solidFill>
                <a:srgbClr val="00B050"/>
              </a:solidFill>
              <a:latin typeface="華康勘亭流(P)" panose="03000900000000000000" pitchFamily="66" charset="-120"/>
              <a:ea typeface="華康勘亭流(P)" panose="03000900000000000000" pitchFamily="66" charset="-120"/>
            </a:endParaRPr>
          </a:p>
          <a:p>
            <a:pPr marL="0" indent="0">
              <a:buNone/>
            </a:pPr>
            <a:r>
              <a:rPr lang="en-US" altLang="zh-TW" sz="3600" b="1" dirty="0" smtClean="0">
                <a:solidFill>
                  <a:srgbClr val="00B050"/>
                </a:solidFill>
                <a:latin typeface="標楷體" panose="03000509000000000000" pitchFamily="65" charset="-120"/>
                <a:ea typeface="標楷體" panose="03000509000000000000" pitchFamily="65" charset="-120"/>
              </a:rPr>
              <a:t>work182047@gmail.com</a:t>
            </a:r>
            <a:endParaRPr lang="zh-TW" sz="3600" b="1" dirty="0">
              <a:solidFill>
                <a:srgbClr val="00B050"/>
              </a:solidFill>
              <a:latin typeface="標楷體" panose="03000509000000000000" pitchFamily="65" charset="-120"/>
              <a:ea typeface="標楷體" panose="03000509000000000000" pitchFamily="65" charset="-120"/>
            </a:endParaRPr>
          </a:p>
        </p:txBody>
      </p:sp>
    </p:spTree>
    <p:extLst>
      <p:ext uri="{BB962C8B-B14F-4D97-AF65-F5344CB8AC3E}">
        <p14:creationId xmlns:p14="http://schemas.microsoft.com/office/powerpoint/2010/main" val="325067004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Freeform 42"/>
          <p:cNvSpPr/>
          <p:nvPr/>
        </p:nvSpPr>
        <p:spPr>
          <a:xfrm>
            <a:off x="2749089" y="1883718"/>
            <a:ext cx="6791753" cy="5761"/>
          </a:xfrm>
          <a:custGeom>
            <a:avLst/>
            <a:gdLst>
              <a:gd name="connsiteX0" fmla="*/ 12839 w 7486650"/>
              <a:gd name="connsiteY0" fmla="*/ 10667 h 6350"/>
              <a:gd name="connsiteX1" fmla="*/ 7488059 w 7486650"/>
              <a:gd name="connsiteY1" fmla="*/ 10667 h 6350"/>
            </a:gdLst>
            <a:ahLst/>
            <a:cxnLst>
              <a:cxn ang="0">
                <a:pos x="connsiteX0" y="connsiteY0"/>
              </a:cxn>
              <a:cxn ang="0">
                <a:pos x="connsiteX1" y="connsiteY1"/>
              </a:cxn>
            </a:cxnLst>
            <a:rect l="l" t="t" r="r" b="b"/>
            <a:pathLst>
              <a:path w="7486650" h="6350">
                <a:moveTo>
                  <a:pt x="12839" y="10667"/>
                </a:moveTo>
                <a:lnTo>
                  <a:pt x="7488059" y="10667"/>
                </a:lnTo>
              </a:path>
            </a:pathLst>
          </a:custGeom>
          <a:ln w="6095">
            <a:solidFill>
              <a:srgbClr val="7E7E7E">
                <a:alpha val="10000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sz="1633">
              <a:solidFill>
                <a:srgbClr val="595959"/>
              </a:solidFill>
            </a:endParaRPr>
          </a:p>
        </p:txBody>
      </p:sp>
      <p:sp>
        <p:nvSpPr>
          <p:cNvPr id="43" name="Freeform 43"/>
          <p:cNvSpPr/>
          <p:nvPr/>
        </p:nvSpPr>
        <p:spPr>
          <a:xfrm>
            <a:off x="2967646" y="4095445"/>
            <a:ext cx="121317" cy="52190"/>
          </a:xfrm>
          <a:custGeom>
            <a:avLst/>
            <a:gdLst>
              <a:gd name="connsiteX0" fmla="*/ 8140 w 133730"/>
              <a:gd name="connsiteY0" fmla="*/ 20573 h 57530"/>
              <a:gd name="connsiteX1" fmla="*/ 122440 w 133730"/>
              <a:gd name="connsiteY1" fmla="*/ 20573 h 57530"/>
            </a:gdLst>
            <a:ahLst/>
            <a:cxnLst>
              <a:cxn ang="0">
                <a:pos x="connsiteX0" y="connsiteY0"/>
              </a:cxn>
              <a:cxn ang="0">
                <a:pos x="connsiteX1" y="connsiteY1"/>
              </a:cxn>
            </a:cxnLst>
            <a:rect l="l" t="t" r="r" b="b"/>
            <a:pathLst>
              <a:path w="133730" h="57530">
                <a:moveTo>
                  <a:pt x="8140" y="20573"/>
                </a:moveTo>
                <a:lnTo>
                  <a:pt x="122440" y="20573"/>
                </a:lnTo>
              </a:path>
            </a:pathLst>
          </a:custGeom>
          <a:ln w="38861">
            <a:solidFill>
              <a:srgbClr val="7E7E7E">
                <a:alpha val="10000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sz="1633">
              <a:solidFill>
                <a:srgbClr val="595959"/>
              </a:solidFill>
            </a:endParaRPr>
          </a:p>
        </p:txBody>
      </p:sp>
      <p:sp>
        <p:nvSpPr>
          <p:cNvPr id="44" name="Freeform 44"/>
          <p:cNvSpPr/>
          <p:nvPr/>
        </p:nvSpPr>
        <p:spPr>
          <a:xfrm>
            <a:off x="3105901" y="4095445"/>
            <a:ext cx="121317" cy="52190"/>
          </a:xfrm>
          <a:custGeom>
            <a:avLst/>
            <a:gdLst>
              <a:gd name="connsiteX0" fmla="*/ 8140 w 133730"/>
              <a:gd name="connsiteY0" fmla="*/ 21335 h 57530"/>
              <a:gd name="connsiteX1" fmla="*/ 122440 w 133730"/>
              <a:gd name="connsiteY1" fmla="*/ 21335 h 57530"/>
            </a:gdLst>
            <a:ahLst/>
            <a:cxnLst>
              <a:cxn ang="0">
                <a:pos x="connsiteX0" y="connsiteY0"/>
              </a:cxn>
              <a:cxn ang="0">
                <a:pos x="connsiteX1" y="connsiteY1"/>
              </a:cxn>
            </a:cxnLst>
            <a:rect l="l" t="t" r="r" b="b"/>
            <a:pathLst>
              <a:path w="133730" h="57530">
                <a:moveTo>
                  <a:pt x="8140" y="21335"/>
                </a:moveTo>
                <a:lnTo>
                  <a:pt x="122440" y="21335"/>
                </a:lnTo>
              </a:path>
            </a:pathLst>
          </a:custGeom>
          <a:ln w="38861">
            <a:solidFill>
              <a:srgbClr val="7E7E7E">
                <a:alpha val="10000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sz="1633">
              <a:solidFill>
                <a:srgbClr val="595959"/>
              </a:solidFill>
            </a:endParaRPr>
          </a:p>
        </p:txBody>
      </p:sp>
      <p:sp>
        <p:nvSpPr>
          <p:cNvPr id="45" name="Freeform 45"/>
          <p:cNvSpPr/>
          <p:nvPr/>
        </p:nvSpPr>
        <p:spPr>
          <a:xfrm>
            <a:off x="3244155" y="4095445"/>
            <a:ext cx="121317" cy="52190"/>
          </a:xfrm>
          <a:custGeom>
            <a:avLst/>
            <a:gdLst>
              <a:gd name="connsiteX0" fmla="*/ 8140 w 133730"/>
              <a:gd name="connsiteY0" fmla="*/ 22097 h 57530"/>
              <a:gd name="connsiteX1" fmla="*/ 122440 w 133730"/>
              <a:gd name="connsiteY1" fmla="*/ 22097 h 57530"/>
            </a:gdLst>
            <a:ahLst/>
            <a:cxnLst>
              <a:cxn ang="0">
                <a:pos x="connsiteX0" y="connsiteY0"/>
              </a:cxn>
              <a:cxn ang="0">
                <a:pos x="connsiteX1" y="connsiteY1"/>
              </a:cxn>
            </a:cxnLst>
            <a:rect l="l" t="t" r="r" b="b"/>
            <a:pathLst>
              <a:path w="133730" h="57530">
                <a:moveTo>
                  <a:pt x="8140" y="22097"/>
                </a:moveTo>
                <a:lnTo>
                  <a:pt x="122440" y="22097"/>
                </a:lnTo>
              </a:path>
            </a:pathLst>
          </a:custGeom>
          <a:ln w="38861">
            <a:solidFill>
              <a:srgbClr val="7E7E7E">
                <a:alpha val="10000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sz="1633">
              <a:solidFill>
                <a:srgbClr val="595959"/>
              </a:solidFill>
            </a:endParaRPr>
          </a:p>
        </p:txBody>
      </p:sp>
      <p:sp>
        <p:nvSpPr>
          <p:cNvPr id="46" name="Freeform 46"/>
          <p:cNvSpPr/>
          <p:nvPr/>
        </p:nvSpPr>
        <p:spPr>
          <a:xfrm>
            <a:off x="3382410" y="4095445"/>
            <a:ext cx="121317" cy="52190"/>
          </a:xfrm>
          <a:custGeom>
            <a:avLst/>
            <a:gdLst>
              <a:gd name="connsiteX0" fmla="*/ 8140 w 133730"/>
              <a:gd name="connsiteY0" fmla="*/ 22859 h 57530"/>
              <a:gd name="connsiteX1" fmla="*/ 122440 w 133730"/>
              <a:gd name="connsiteY1" fmla="*/ 22859 h 57530"/>
            </a:gdLst>
            <a:ahLst/>
            <a:cxnLst>
              <a:cxn ang="0">
                <a:pos x="connsiteX0" y="connsiteY0"/>
              </a:cxn>
              <a:cxn ang="0">
                <a:pos x="connsiteX1" y="connsiteY1"/>
              </a:cxn>
            </a:cxnLst>
            <a:rect l="l" t="t" r="r" b="b"/>
            <a:pathLst>
              <a:path w="133730" h="57530">
                <a:moveTo>
                  <a:pt x="8140" y="22859"/>
                </a:moveTo>
                <a:lnTo>
                  <a:pt x="122440" y="22859"/>
                </a:lnTo>
              </a:path>
            </a:pathLst>
          </a:custGeom>
          <a:ln w="38861">
            <a:solidFill>
              <a:srgbClr val="7E7E7E">
                <a:alpha val="10000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sz="1633">
              <a:solidFill>
                <a:srgbClr val="595959"/>
              </a:solidFill>
            </a:endParaRPr>
          </a:p>
        </p:txBody>
      </p:sp>
      <p:sp>
        <p:nvSpPr>
          <p:cNvPr id="47" name="Freeform 47"/>
          <p:cNvSpPr/>
          <p:nvPr/>
        </p:nvSpPr>
        <p:spPr>
          <a:xfrm>
            <a:off x="3520664" y="4095445"/>
            <a:ext cx="121317" cy="52190"/>
          </a:xfrm>
          <a:custGeom>
            <a:avLst/>
            <a:gdLst>
              <a:gd name="connsiteX0" fmla="*/ 8140 w 133730"/>
              <a:gd name="connsiteY0" fmla="*/ 23621 h 57530"/>
              <a:gd name="connsiteX1" fmla="*/ 122440 w 133730"/>
              <a:gd name="connsiteY1" fmla="*/ 23621 h 57530"/>
            </a:gdLst>
            <a:ahLst/>
            <a:cxnLst>
              <a:cxn ang="0">
                <a:pos x="connsiteX0" y="connsiteY0"/>
              </a:cxn>
              <a:cxn ang="0">
                <a:pos x="connsiteX1" y="connsiteY1"/>
              </a:cxn>
            </a:cxnLst>
            <a:rect l="l" t="t" r="r" b="b"/>
            <a:pathLst>
              <a:path w="133730" h="57530">
                <a:moveTo>
                  <a:pt x="8140" y="23621"/>
                </a:moveTo>
                <a:lnTo>
                  <a:pt x="122440" y="23621"/>
                </a:lnTo>
              </a:path>
            </a:pathLst>
          </a:custGeom>
          <a:ln w="38861">
            <a:solidFill>
              <a:srgbClr val="7E7E7E">
                <a:alpha val="10000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sz="1633">
              <a:solidFill>
                <a:srgbClr val="595959"/>
              </a:solidFill>
            </a:endParaRPr>
          </a:p>
        </p:txBody>
      </p:sp>
      <p:sp>
        <p:nvSpPr>
          <p:cNvPr id="48" name="Freeform 48"/>
          <p:cNvSpPr/>
          <p:nvPr/>
        </p:nvSpPr>
        <p:spPr>
          <a:xfrm>
            <a:off x="6009245" y="4106966"/>
            <a:ext cx="121318" cy="52191"/>
          </a:xfrm>
          <a:custGeom>
            <a:avLst/>
            <a:gdLst>
              <a:gd name="connsiteX0" fmla="*/ 8140 w 133731"/>
              <a:gd name="connsiteY0" fmla="*/ 24638 h 57531"/>
              <a:gd name="connsiteX1" fmla="*/ 122440 w 133731"/>
              <a:gd name="connsiteY1" fmla="*/ 24638 h 57531"/>
            </a:gdLst>
            <a:ahLst/>
            <a:cxnLst>
              <a:cxn ang="0">
                <a:pos x="connsiteX0" y="connsiteY0"/>
              </a:cxn>
              <a:cxn ang="0">
                <a:pos x="connsiteX1" y="connsiteY1"/>
              </a:cxn>
            </a:cxnLst>
            <a:rect l="l" t="t" r="r" b="b"/>
            <a:pathLst>
              <a:path w="133731" h="57531">
                <a:moveTo>
                  <a:pt x="8140" y="24638"/>
                </a:moveTo>
                <a:lnTo>
                  <a:pt x="122440" y="24638"/>
                </a:lnTo>
              </a:path>
            </a:pathLst>
          </a:custGeom>
          <a:ln w="38861">
            <a:solidFill>
              <a:srgbClr val="7E7E7E">
                <a:alpha val="10000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sz="1633">
              <a:solidFill>
                <a:srgbClr val="595959"/>
              </a:solidFill>
            </a:endParaRPr>
          </a:p>
        </p:txBody>
      </p:sp>
      <p:sp>
        <p:nvSpPr>
          <p:cNvPr id="49" name="Freeform 49"/>
          <p:cNvSpPr/>
          <p:nvPr/>
        </p:nvSpPr>
        <p:spPr>
          <a:xfrm>
            <a:off x="6147500" y="4106966"/>
            <a:ext cx="121318" cy="52191"/>
          </a:xfrm>
          <a:custGeom>
            <a:avLst/>
            <a:gdLst>
              <a:gd name="connsiteX0" fmla="*/ 8140 w 133731"/>
              <a:gd name="connsiteY0" fmla="*/ 25400 h 57531"/>
              <a:gd name="connsiteX1" fmla="*/ 122440 w 133731"/>
              <a:gd name="connsiteY1" fmla="*/ 25400 h 57531"/>
            </a:gdLst>
            <a:ahLst/>
            <a:cxnLst>
              <a:cxn ang="0">
                <a:pos x="connsiteX0" y="connsiteY0"/>
              </a:cxn>
              <a:cxn ang="0">
                <a:pos x="connsiteX1" y="connsiteY1"/>
              </a:cxn>
            </a:cxnLst>
            <a:rect l="l" t="t" r="r" b="b"/>
            <a:pathLst>
              <a:path w="133731" h="57531">
                <a:moveTo>
                  <a:pt x="8140" y="25400"/>
                </a:moveTo>
                <a:lnTo>
                  <a:pt x="122440" y="25400"/>
                </a:lnTo>
              </a:path>
            </a:pathLst>
          </a:custGeom>
          <a:ln w="38861">
            <a:solidFill>
              <a:srgbClr val="7E7E7E">
                <a:alpha val="10000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sz="1633">
              <a:solidFill>
                <a:srgbClr val="595959"/>
              </a:solidFill>
            </a:endParaRPr>
          </a:p>
        </p:txBody>
      </p:sp>
      <p:sp>
        <p:nvSpPr>
          <p:cNvPr id="50" name="Freeform 50"/>
          <p:cNvSpPr/>
          <p:nvPr/>
        </p:nvSpPr>
        <p:spPr>
          <a:xfrm>
            <a:off x="6562263" y="4106966"/>
            <a:ext cx="121318" cy="52191"/>
          </a:xfrm>
          <a:custGeom>
            <a:avLst/>
            <a:gdLst>
              <a:gd name="connsiteX0" fmla="*/ 8140 w 133731"/>
              <a:gd name="connsiteY0" fmla="*/ 27686 h 57531"/>
              <a:gd name="connsiteX1" fmla="*/ 122440 w 133731"/>
              <a:gd name="connsiteY1" fmla="*/ 27686 h 57531"/>
            </a:gdLst>
            <a:ahLst/>
            <a:cxnLst>
              <a:cxn ang="0">
                <a:pos x="connsiteX0" y="connsiteY0"/>
              </a:cxn>
              <a:cxn ang="0">
                <a:pos x="connsiteX1" y="connsiteY1"/>
              </a:cxn>
            </a:cxnLst>
            <a:rect l="l" t="t" r="r" b="b"/>
            <a:pathLst>
              <a:path w="133731" h="57531">
                <a:moveTo>
                  <a:pt x="8140" y="27686"/>
                </a:moveTo>
                <a:lnTo>
                  <a:pt x="122440" y="27686"/>
                </a:lnTo>
              </a:path>
            </a:pathLst>
          </a:custGeom>
          <a:ln w="38861">
            <a:solidFill>
              <a:srgbClr val="7E7E7E">
                <a:alpha val="10000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sz="1633">
              <a:solidFill>
                <a:srgbClr val="595959"/>
              </a:solidFill>
            </a:endParaRPr>
          </a:p>
        </p:txBody>
      </p:sp>
      <p:sp>
        <p:nvSpPr>
          <p:cNvPr id="51" name="Freeform 51"/>
          <p:cNvSpPr/>
          <p:nvPr/>
        </p:nvSpPr>
        <p:spPr>
          <a:xfrm>
            <a:off x="6700518" y="4106966"/>
            <a:ext cx="121318" cy="52191"/>
          </a:xfrm>
          <a:custGeom>
            <a:avLst/>
            <a:gdLst>
              <a:gd name="connsiteX0" fmla="*/ 8140 w 133731"/>
              <a:gd name="connsiteY0" fmla="*/ 28448 h 57531"/>
              <a:gd name="connsiteX1" fmla="*/ 122440 w 133731"/>
              <a:gd name="connsiteY1" fmla="*/ 28448 h 57531"/>
            </a:gdLst>
            <a:ahLst/>
            <a:cxnLst>
              <a:cxn ang="0">
                <a:pos x="connsiteX0" y="connsiteY0"/>
              </a:cxn>
              <a:cxn ang="0">
                <a:pos x="connsiteX1" y="connsiteY1"/>
              </a:cxn>
            </a:cxnLst>
            <a:rect l="l" t="t" r="r" b="b"/>
            <a:pathLst>
              <a:path w="133731" h="57531">
                <a:moveTo>
                  <a:pt x="8140" y="28448"/>
                </a:moveTo>
                <a:lnTo>
                  <a:pt x="122440" y="28448"/>
                </a:lnTo>
              </a:path>
            </a:pathLst>
          </a:custGeom>
          <a:ln w="38861">
            <a:solidFill>
              <a:srgbClr val="7E7E7E">
                <a:alpha val="10000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sz="1633">
              <a:solidFill>
                <a:srgbClr val="595959"/>
              </a:solidFill>
            </a:endParaRPr>
          </a:p>
        </p:txBody>
      </p:sp>
      <p:sp>
        <p:nvSpPr>
          <p:cNvPr id="52" name="Freeform 52"/>
          <p:cNvSpPr/>
          <p:nvPr/>
        </p:nvSpPr>
        <p:spPr>
          <a:xfrm>
            <a:off x="8912590" y="4118487"/>
            <a:ext cx="121318" cy="52191"/>
          </a:xfrm>
          <a:custGeom>
            <a:avLst/>
            <a:gdLst>
              <a:gd name="connsiteX0" fmla="*/ 8141 w 133731"/>
              <a:gd name="connsiteY0" fmla="*/ 27940 h 57531"/>
              <a:gd name="connsiteX1" fmla="*/ 122441 w 133731"/>
              <a:gd name="connsiteY1" fmla="*/ 27940 h 57531"/>
            </a:gdLst>
            <a:ahLst/>
            <a:cxnLst>
              <a:cxn ang="0">
                <a:pos x="connsiteX0" y="connsiteY0"/>
              </a:cxn>
              <a:cxn ang="0">
                <a:pos x="connsiteX1" y="connsiteY1"/>
              </a:cxn>
            </a:cxnLst>
            <a:rect l="l" t="t" r="r" b="b"/>
            <a:pathLst>
              <a:path w="133731" h="57531">
                <a:moveTo>
                  <a:pt x="8141" y="27940"/>
                </a:moveTo>
                <a:lnTo>
                  <a:pt x="122441" y="27940"/>
                </a:lnTo>
              </a:path>
            </a:pathLst>
          </a:custGeom>
          <a:ln w="38861">
            <a:solidFill>
              <a:srgbClr val="7E7E7E">
                <a:alpha val="10000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sz="1633">
              <a:solidFill>
                <a:srgbClr val="595959"/>
              </a:solidFill>
            </a:endParaRPr>
          </a:p>
        </p:txBody>
      </p:sp>
      <p:sp>
        <p:nvSpPr>
          <p:cNvPr id="53" name="Freeform 53"/>
          <p:cNvSpPr/>
          <p:nvPr/>
        </p:nvSpPr>
        <p:spPr>
          <a:xfrm>
            <a:off x="9465608" y="4118487"/>
            <a:ext cx="121318" cy="52191"/>
          </a:xfrm>
          <a:custGeom>
            <a:avLst/>
            <a:gdLst>
              <a:gd name="connsiteX0" fmla="*/ 8141 w 133731"/>
              <a:gd name="connsiteY0" fmla="*/ 30988 h 57531"/>
              <a:gd name="connsiteX1" fmla="*/ 122441 w 133731"/>
              <a:gd name="connsiteY1" fmla="*/ 30988 h 57531"/>
            </a:gdLst>
            <a:ahLst/>
            <a:cxnLst>
              <a:cxn ang="0">
                <a:pos x="connsiteX0" y="connsiteY0"/>
              </a:cxn>
              <a:cxn ang="0">
                <a:pos x="connsiteX1" y="connsiteY1"/>
              </a:cxn>
            </a:cxnLst>
            <a:rect l="l" t="t" r="r" b="b"/>
            <a:pathLst>
              <a:path w="133731" h="57531">
                <a:moveTo>
                  <a:pt x="8141" y="30988"/>
                </a:moveTo>
                <a:lnTo>
                  <a:pt x="122441" y="30988"/>
                </a:lnTo>
              </a:path>
            </a:pathLst>
          </a:custGeom>
          <a:ln w="38861">
            <a:solidFill>
              <a:srgbClr val="7E7E7E">
                <a:alpha val="10000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sz="1633">
              <a:solidFill>
                <a:srgbClr val="595959"/>
              </a:solidFill>
            </a:endParaRPr>
          </a:p>
        </p:txBody>
      </p:sp>
      <p:pic>
        <p:nvPicPr>
          <p:cNvPr id="56" name="Picture 56"/>
          <p:cNvPicPr>
            <a:picLocks noChangeAspect="1"/>
          </p:cNvPicPr>
          <p:nvPr/>
        </p:nvPicPr>
        <p:blipFill>
          <a:blip r:embed="rId2"/>
          <a:stretch>
            <a:fillRect/>
          </a:stretch>
        </p:blipFill>
        <p:spPr>
          <a:xfrm>
            <a:off x="6160519" y="2080731"/>
            <a:ext cx="400937" cy="3705221"/>
          </a:xfrm>
          <a:prstGeom prst="rect">
            <a:avLst/>
          </a:prstGeom>
        </p:spPr>
      </p:pic>
      <p:pic>
        <p:nvPicPr>
          <p:cNvPr id="57" name="Picture 57"/>
          <p:cNvPicPr>
            <a:picLocks noChangeAspect="1"/>
          </p:cNvPicPr>
          <p:nvPr/>
        </p:nvPicPr>
        <p:blipFill>
          <a:blip r:embed="rId3"/>
          <a:stretch>
            <a:fillRect/>
          </a:stretch>
        </p:blipFill>
        <p:spPr>
          <a:xfrm>
            <a:off x="9050038" y="2066905"/>
            <a:ext cx="414764" cy="3767436"/>
          </a:xfrm>
          <a:prstGeom prst="rect">
            <a:avLst/>
          </a:prstGeom>
        </p:spPr>
      </p:pic>
      <p:pic>
        <p:nvPicPr>
          <p:cNvPr id="58" name="Picture 58"/>
          <p:cNvPicPr>
            <a:picLocks noChangeAspect="1"/>
          </p:cNvPicPr>
          <p:nvPr/>
        </p:nvPicPr>
        <p:blipFill>
          <a:blip r:embed="rId4"/>
          <a:stretch>
            <a:fillRect/>
          </a:stretch>
        </p:blipFill>
        <p:spPr>
          <a:xfrm>
            <a:off x="6734275" y="2066906"/>
            <a:ext cx="2212072" cy="3373410"/>
          </a:xfrm>
          <a:prstGeom prst="rect">
            <a:avLst/>
          </a:prstGeom>
        </p:spPr>
      </p:pic>
      <p:pic>
        <p:nvPicPr>
          <p:cNvPr id="59" name="Picture 59"/>
          <p:cNvPicPr>
            <a:picLocks noChangeAspect="1"/>
          </p:cNvPicPr>
          <p:nvPr/>
        </p:nvPicPr>
        <p:blipFill>
          <a:blip r:embed="rId5"/>
          <a:stretch>
            <a:fillRect/>
          </a:stretch>
        </p:blipFill>
        <p:spPr>
          <a:xfrm>
            <a:off x="3602810" y="2066906"/>
            <a:ext cx="2391803" cy="3394148"/>
          </a:xfrm>
          <a:prstGeom prst="rect">
            <a:avLst/>
          </a:prstGeom>
        </p:spPr>
      </p:pic>
      <p:pic>
        <p:nvPicPr>
          <p:cNvPr id="60" name="Picture 60"/>
          <p:cNvPicPr>
            <a:picLocks noChangeAspect="1"/>
          </p:cNvPicPr>
          <p:nvPr/>
        </p:nvPicPr>
        <p:blipFill>
          <a:blip r:embed="rId6"/>
          <a:stretch>
            <a:fillRect/>
          </a:stretch>
        </p:blipFill>
        <p:spPr>
          <a:xfrm>
            <a:off x="10272683" y="338034"/>
            <a:ext cx="1230465" cy="1112949"/>
          </a:xfrm>
          <a:prstGeom prst="rect">
            <a:avLst/>
          </a:prstGeom>
        </p:spPr>
      </p:pic>
      <p:sp>
        <p:nvSpPr>
          <p:cNvPr id="2" name="TextBox 60"/>
          <p:cNvSpPr txBox="1"/>
          <p:nvPr/>
        </p:nvSpPr>
        <p:spPr>
          <a:xfrm>
            <a:off x="3059009" y="1172148"/>
            <a:ext cx="6143108" cy="670183"/>
          </a:xfrm>
          <a:prstGeom prst="rect">
            <a:avLst/>
          </a:prstGeom>
          <a:noFill/>
        </p:spPr>
        <p:txBody>
          <a:bodyPr wrap="square" lIns="0" tIns="0" rIns="0" bIns="0" rtlCol="0">
            <a:spAutoFit/>
          </a:bodyPr>
          <a:lstStyle/>
          <a:p>
            <a:r>
              <a:rPr lang="en-US" altLang="zh-CN" sz="4355" spc="-45" dirty="0">
                <a:solidFill>
                  <a:srgbClr val="00B050"/>
                </a:solidFill>
                <a:latin typeface="華康勘亭流(P)" panose="02010600010101010101" pitchFamily="2" charset="-120"/>
                <a:ea typeface="華康勘亭流(P)" panose="02010600010101010101" pitchFamily="2" charset="-120"/>
              </a:rPr>
              <a:t>新舊制師資培</a:t>
            </a:r>
            <a:r>
              <a:rPr lang="en-US" altLang="zh-CN" sz="4355" spc="-36" dirty="0">
                <a:solidFill>
                  <a:srgbClr val="00B050"/>
                </a:solidFill>
                <a:latin typeface="華康勘亭流(P)" panose="02010600010101010101" pitchFamily="2" charset="-120"/>
                <a:ea typeface="華康勘亭流(P)" panose="02010600010101010101" pitchFamily="2" charset="-120"/>
              </a:rPr>
              <a:t>育流程比較</a:t>
            </a:r>
          </a:p>
        </p:txBody>
      </p:sp>
      <p:sp>
        <p:nvSpPr>
          <p:cNvPr id="61" name="TextBox 61"/>
          <p:cNvSpPr txBox="1"/>
          <p:nvPr/>
        </p:nvSpPr>
        <p:spPr>
          <a:xfrm>
            <a:off x="2712221" y="3073568"/>
            <a:ext cx="841048" cy="1990930"/>
          </a:xfrm>
          <a:prstGeom prst="rect">
            <a:avLst/>
          </a:prstGeom>
          <a:noFill/>
        </p:spPr>
        <p:txBody>
          <a:bodyPr wrap="square" lIns="0" tIns="0" rIns="0" bIns="0" rtlCol="0">
            <a:spAutoFit/>
          </a:bodyPr>
          <a:lstStyle/>
          <a:p>
            <a:r>
              <a:rPr lang="en-US" altLang="zh-CN" sz="2177" spc="-5" dirty="0">
                <a:solidFill>
                  <a:srgbClr val="000000"/>
                </a:solidFill>
                <a:latin typeface="Microsoft JhengHei"/>
                <a:ea typeface="Microsoft JhengHei"/>
              </a:rPr>
              <a:t>舊制：</a:t>
            </a:r>
          </a:p>
          <a:p>
            <a:pPr>
              <a:lnSpc>
                <a:spcPts val="907"/>
              </a:lnSpc>
            </a:pPr>
            <a:endParaRPr lang="en-US" sz="1633" dirty="0">
              <a:solidFill>
                <a:srgbClr val="595959"/>
              </a:solidFill>
            </a:endParaRPr>
          </a:p>
          <a:p>
            <a:pPr>
              <a:lnSpc>
                <a:spcPts val="907"/>
              </a:lnSpc>
            </a:pPr>
            <a:endParaRPr lang="en-US" sz="1633" dirty="0">
              <a:solidFill>
                <a:srgbClr val="595959"/>
              </a:solidFill>
            </a:endParaRPr>
          </a:p>
          <a:p>
            <a:pPr>
              <a:lnSpc>
                <a:spcPts val="907"/>
              </a:lnSpc>
            </a:pPr>
            <a:endParaRPr lang="en-US" sz="1633" dirty="0">
              <a:solidFill>
                <a:srgbClr val="595959"/>
              </a:solidFill>
            </a:endParaRPr>
          </a:p>
          <a:p>
            <a:pPr>
              <a:lnSpc>
                <a:spcPts val="907"/>
              </a:lnSpc>
            </a:pPr>
            <a:endParaRPr lang="en-US" sz="1633" dirty="0">
              <a:solidFill>
                <a:srgbClr val="595959"/>
              </a:solidFill>
            </a:endParaRPr>
          </a:p>
          <a:p>
            <a:pPr>
              <a:lnSpc>
                <a:spcPts val="907"/>
              </a:lnSpc>
            </a:pPr>
            <a:endParaRPr lang="en-US" sz="1633" dirty="0">
              <a:solidFill>
                <a:srgbClr val="595959"/>
              </a:solidFill>
            </a:endParaRPr>
          </a:p>
          <a:p>
            <a:pPr>
              <a:lnSpc>
                <a:spcPts val="907"/>
              </a:lnSpc>
            </a:pPr>
            <a:endParaRPr lang="en-US" sz="1633" dirty="0">
              <a:solidFill>
                <a:srgbClr val="595959"/>
              </a:solidFill>
            </a:endParaRPr>
          </a:p>
          <a:p>
            <a:pPr>
              <a:lnSpc>
                <a:spcPts val="907"/>
              </a:lnSpc>
            </a:pPr>
            <a:endParaRPr lang="en-US" sz="1633" dirty="0">
              <a:solidFill>
                <a:srgbClr val="595959"/>
              </a:solidFill>
            </a:endParaRPr>
          </a:p>
          <a:p>
            <a:pPr>
              <a:lnSpc>
                <a:spcPts val="907"/>
              </a:lnSpc>
            </a:pPr>
            <a:endParaRPr lang="en-US" sz="1633" dirty="0">
              <a:solidFill>
                <a:srgbClr val="595959"/>
              </a:solidFill>
            </a:endParaRPr>
          </a:p>
          <a:p>
            <a:pPr>
              <a:lnSpc>
                <a:spcPts val="907"/>
              </a:lnSpc>
            </a:pPr>
            <a:endParaRPr lang="en-US" sz="1633" dirty="0">
              <a:solidFill>
                <a:srgbClr val="595959"/>
              </a:solidFill>
            </a:endParaRPr>
          </a:p>
          <a:p>
            <a:pPr>
              <a:lnSpc>
                <a:spcPts val="907"/>
              </a:lnSpc>
            </a:pPr>
            <a:endParaRPr lang="en-US" sz="1633" dirty="0">
              <a:solidFill>
                <a:srgbClr val="595959"/>
              </a:solidFill>
            </a:endParaRPr>
          </a:p>
          <a:p>
            <a:pPr>
              <a:lnSpc>
                <a:spcPts val="1279"/>
              </a:lnSpc>
            </a:pPr>
            <a:endParaRPr lang="en-US" sz="1633" dirty="0">
              <a:solidFill>
                <a:srgbClr val="595959"/>
              </a:solidFill>
            </a:endParaRPr>
          </a:p>
          <a:p>
            <a:r>
              <a:rPr lang="en-US" altLang="zh-CN" sz="2177" spc="-5" dirty="0">
                <a:solidFill>
                  <a:srgbClr val="000000"/>
                </a:solidFill>
                <a:latin typeface="Microsoft JhengHei"/>
                <a:ea typeface="Microsoft JhengHei"/>
              </a:rPr>
              <a:t>新制：</a:t>
            </a:r>
          </a:p>
        </p:txBody>
      </p:sp>
      <p:sp>
        <p:nvSpPr>
          <p:cNvPr id="62" name="TextBox 62"/>
          <p:cNvSpPr txBox="1"/>
          <p:nvPr/>
        </p:nvSpPr>
        <p:spPr>
          <a:xfrm>
            <a:off x="3943498" y="2099284"/>
            <a:ext cx="1726568" cy="3112712"/>
          </a:xfrm>
          <a:prstGeom prst="rect">
            <a:avLst/>
          </a:prstGeom>
          <a:noFill/>
        </p:spPr>
        <p:txBody>
          <a:bodyPr wrap="square" lIns="0" tIns="0" rIns="0" bIns="0" rtlCol="0">
            <a:spAutoFit/>
          </a:bodyPr>
          <a:lstStyle/>
          <a:p>
            <a:pPr indent="628379"/>
            <a:r>
              <a:rPr lang="en-US" altLang="zh-CN" sz="1814" b="1" spc="-5" dirty="0">
                <a:solidFill>
                  <a:srgbClr val="000000"/>
                </a:solidFill>
                <a:latin typeface="Microsoft JhengHei"/>
                <a:ea typeface="Microsoft JhengHei"/>
              </a:rPr>
              <a:t>修課</a:t>
            </a:r>
          </a:p>
          <a:p>
            <a:pPr>
              <a:lnSpc>
                <a:spcPts val="907"/>
              </a:lnSpc>
            </a:pPr>
            <a:endParaRPr lang="en-US" sz="1633" dirty="0">
              <a:solidFill>
                <a:srgbClr val="595959"/>
              </a:solidFill>
            </a:endParaRPr>
          </a:p>
          <a:p>
            <a:pPr>
              <a:lnSpc>
                <a:spcPts val="1265"/>
              </a:lnSpc>
            </a:pPr>
            <a:endParaRPr lang="en-US" sz="1633" dirty="0">
              <a:solidFill>
                <a:srgbClr val="595959"/>
              </a:solidFill>
            </a:endParaRPr>
          </a:p>
          <a:p>
            <a:r>
              <a:rPr lang="en-US" altLang="zh-CN" sz="1814" spc="85" dirty="0">
                <a:solidFill>
                  <a:srgbClr val="000000"/>
                </a:solidFill>
                <a:latin typeface="Microsoft JhengHei"/>
                <a:ea typeface="Microsoft JhengHei"/>
              </a:rPr>
              <a:t>1.</a:t>
            </a:r>
            <a:r>
              <a:rPr lang="en-US" altLang="zh-CN" sz="1814" spc="81" dirty="0">
                <a:solidFill>
                  <a:srgbClr val="000000"/>
                </a:solidFill>
                <a:latin typeface="Microsoft JhengHei"/>
                <a:ea typeface="Microsoft JhengHei"/>
              </a:rPr>
              <a:t>修畢</a:t>
            </a:r>
          </a:p>
          <a:p>
            <a:pPr indent="1369437">
              <a:lnSpc>
                <a:spcPct val="54583"/>
              </a:lnSpc>
            </a:pPr>
            <a:r>
              <a:rPr lang="en-US" altLang="zh-CN" sz="1814" spc="168" dirty="0">
                <a:solidFill>
                  <a:srgbClr val="000000"/>
                </a:solidFill>
                <a:latin typeface="Microsoft JhengHei"/>
                <a:ea typeface="Microsoft JhengHei"/>
              </a:rPr>
              <a:t>2.</a:t>
            </a:r>
          </a:p>
          <a:p>
            <a:pPr>
              <a:lnSpc>
                <a:spcPct val="54583"/>
              </a:lnSpc>
            </a:pPr>
            <a:r>
              <a:rPr lang="en-US" altLang="zh-CN" sz="1814" spc="-5" dirty="0">
                <a:solidFill>
                  <a:srgbClr val="000000"/>
                </a:solidFill>
                <a:latin typeface="Microsoft JhengHei"/>
                <a:ea typeface="Microsoft JhengHei"/>
              </a:rPr>
              <a:t>師資職</a:t>
            </a:r>
          </a:p>
          <a:p>
            <a:pPr indent="1253994">
              <a:lnSpc>
                <a:spcPct val="55000"/>
              </a:lnSpc>
            </a:pPr>
            <a:r>
              <a:rPr lang="en-US" altLang="zh-CN" sz="1814" spc="-5" dirty="0">
                <a:solidFill>
                  <a:srgbClr val="000000"/>
                </a:solidFill>
                <a:latin typeface="Microsoft JhengHei"/>
                <a:ea typeface="Microsoft JhengHei"/>
              </a:rPr>
              <a:t>教育</a:t>
            </a:r>
          </a:p>
          <a:p>
            <a:pPr>
              <a:lnSpc>
                <a:spcPct val="54583"/>
              </a:lnSpc>
            </a:pPr>
            <a:r>
              <a:rPr lang="en-US" altLang="zh-CN" sz="1814" spc="-5" dirty="0">
                <a:solidFill>
                  <a:srgbClr val="000000"/>
                </a:solidFill>
                <a:latin typeface="Microsoft JhengHei"/>
                <a:ea typeface="Microsoft JhengHei"/>
              </a:rPr>
              <a:t>前教育</a:t>
            </a:r>
          </a:p>
          <a:p>
            <a:pPr indent="1253994">
              <a:lnSpc>
                <a:spcPct val="54583"/>
              </a:lnSpc>
            </a:pPr>
            <a:r>
              <a:rPr lang="en-US" altLang="zh-CN" sz="1814" spc="-5" dirty="0">
                <a:solidFill>
                  <a:srgbClr val="000000"/>
                </a:solidFill>
                <a:latin typeface="Microsoft JhengHei"/>
                <a:ea typeface="Microsoft JhengHei"/>
              </a:rPr>
              <a:t>實習</a:t>
            </a:r>
          </a:p>
          <a:p>
            <a:pPr indent="114754"/>
            <a:r>
              <a:rPr lang="en-US" altLang="zh-CN" sz="1814" spc="-5" dirty="0">
                <a:solidFill>
                  <a:srgbClr val="000000"/>
                </a:solidFill>
                <a:latin typeface="Microsoft JhengHei"/>
                <a:ea typeface="Microsoft JhengHei"/>
              </a:rPr>
              <a:t>課程</a:t>
            </a:r>
          </a:p>
          <a:p>
            <a:pPr>
              <a:lnSpc>
                <a:spcPts val="907"/>
              </a:lnSpc>
            </a:pPr>
            <a:endParaRPr lang="en-US" sz="1633" dirty="0">
              <a:solidFill>
                <a:srgbClr val="595959"/>
              </a:solidFill>
            </a:endParaRPr>
          </a:p>
          <a:p>
            <a:pPr>
              <a:lnSpc>
                <a:spcPts val="907"/>
              </a:lnSpc>
            </a:pPr>
            <a:endParaRPr lang="en-US" sz="1633" dirty="0">
              <a:solidFill>
                <a:srgbClr val="595959"/>
              </a:solidFill>
            </a:endParaRPr>
          </a:p>
          <a:p>
            <a:pPr>
              <a:lnSpc>
                <a:spcPts val="907"/>
              </a:lnSpc>
            </a:pPr>
            <a:endParaRPr lang="en-US" sz="1633" dirty="0">
              <a:solidFill>
                <a:srgbClr val="595959"/>
              </a:solidFill>
            </a:endParaRPr>
          </a:p>
          <a:p>
            <a:pPr>
              <a:lnSpc>
                <a:spcPts val="907"/>
              </a:lnSpc>
            </a:pPr>
            <a:endParaRPr lang="en-US" sz="1633" dirty="0">
              <a:solidFill>
                <a:srgbClr val="595959"/>
              </a:solidFill>
            </a:endParaRPr>
          </a:p>
          <a:p>
            <a:pPr>
              <a:lnSpc>
                <a:spcPts val="1574"/>
              </a:lnSpc>
            </a:pPr>
            <a:endParaRPr lang="en-US" sz="1633" dirty="0">
              <a:solidFill>
                <a:srgbClr val="595959"/>
              </a:solidFill>
            </a:endParaRPr>
          </a:p>
          <a:p>
            <a:pPr indent="77424"/>
            <a:r>
              <a:rPr lang="en-US" altLang="zh-CN" sz="1814" spc="45" dirty="0">
                <a:solidFill>
                  <a:srgbClr val="000000"/>
                </a:solidFill>
                <a:latin typeface="Microsoft JhengHei"/>
                <a:ea typeface="Microsoft JhengHei"/>
              </a:rPr>
              <a:t>1.</a:t>
            </a:r>
            <a:r>
              <a:rPr lang="en-US" altLang="zh-CN" sz="1814" spc="40" dirty="0">
                <a:solidFill>
                  <a:srgbClr val="000000"/>
                </a:solidFill>
                <a:latin typeface="Microsoft JhengHei"/>
                <a:ea typeface="Microsoft JhengHei"/>
              </a:rPr>
              <a:t>修畢師資職前</a:t>
            </a:r>
          </a:p>
          <a:p>
            <a:pPr indent="423066"/>
            <a:r>
              <a:rPr lang="en-US" altLang="zh-CN" sz="1814" spc="-9" dirty="0">
                <a:solidFill>
                  <a:srgbClr val="000000"/>
                </a:solidFill>
                <a:latin typeface="Microsoft JhengHei"/>
                <a:ea typeface="Microsoft JhengHei"/>
              </a:rPr>
              <a:t>教育</a:t>
            </a:r>
            <a:r>
              <a:rPr lang="en-US" altLang="zh-CN" sz="1814" dirty="0">
                <a:solidFill>
                  <a:srgbClr val="000000"/>
                </a:solidFill>
                <a:latin typeface="Microsoft JhengHei"/>
                <a:ea typeface="Microsoft JhengHei"/>
              </a:rPr>
              <a:t>課程</a:t>
            </a:r>
          </a:p>
        </p:txBody>
      </p:sp>
      <p:sp>
        <p:nvSpPr>
          <p:cNvPr id="63" name="TextBox 63"/>
          <p:cNvSpPr txBox="1"/>
          <p:nvPr/>
        </p:nvSpPr>
        <p:spPr>
          <a:xfrm>
            <a:off x="6250274" y="2150439"/>
            <a:ext cx="241715" cy="3629327"/>
          </a:xfrm>
          <a:prstGeom prst="rect">
            <a:avLst/>
          </a:prstGeom>
          <a:noFill/>
        </p:spPr>
        <p:txBody>
          <a:bodyPr wrap="square" lIns="0" tIns="0" rIns="0" bIns="0" rtlCol="0">
            <a:spAutoFit/>
          </a:bodyPr>
          <a:lstStyle/>
          <a:p>
            <a:pPr hangingPunct="0">
              <a:lnSpc>
                <a:spcPct val="99583"/>
              </a:lnSpc>
            </a:pPr>
            <a:r>
              <a:rPr lang="en-US" altLang="zh-CN" sz="1814" spc="-50" dirty="0">
                <a:solidFill>
                  <a:srgbClr val="000000"/>
                </a:solidFill>
                <a:latin typeface="Microsoft JhengHei"/>
                <a:ea typeface="Microsoft JhengHei"/>
              </a:rPr>
              <a:t>取得修畢師資職前教育證明</a:t>
            </a:r>
            <a:r>
              <a:rPr lang="en-US" altLang="zh-CN" sz="1814" spc="-68" dirty="0">
                <a:solidFill>
                  <a:srgbClr val="000000"/>
                </a:solidFill>
                <a:latin typeface="Microsoft JhengHei"/>
                <a:ea typeface="Microsoft JhengHei"/>
              </a:rPr>
              <a:t>書</a:t>
            </a:r>
          </a:p>
        </p:txBody>
      </p:sp>
      <p:sp>
        <p:nvSpPr>
          <p:cNvPr id="64" name="TextBox 64"/>
          <p:cNvSpPr txBox="1"/>
          <p:nvPr/>
        </p:nvSpPr>
        <p:spPr>
          <a:xfrm>
            <a:off x="6996158" y="2111036"/>
            <a:ext cx="1674031" cy="3216906"/>
          </a:xfrm>
          <a:prstGeom prst="rect">
            <a:avLst/>
          </a:prstGeom>
          <a:noFill/>
        </p:spPr>
        <p:txBody>
          <a:bodyPr wrap="square" lIns="0" tIns="0" rIns="0" bIns="0" rtlCol="0">
            <a:spAutoFit/>
          </a:bodyPr>
          <a:lstStyle/>
          <a:p>
            <a:pPr indent="613171"/>
            <a:r>
              <a:rPr lang="en-US" altLang="zh-CN" sz="1814" b="1" spc="-5" dirty="0">
                <a:solidFill>
                  <a:srgbClr val="000000"/>
                </a:solidFill>
                <a:latin typeface="Microsoft JhengHei"/>
                <a:ea typeface="Microsoft JhengHei"/>
              </a:rPr>
              <a:t>檢定</a:t>
            </a:r>
          </a:p>
          <a:p>
            <a:pPr>
              <a:lnSpc>
                <a:spcPts val="907"/>
              </a:lnSpc>
            </a:pPr>
            <a:endParaRPr lang="en-US" sz="1633" dirty="0">
              <a:solidFill>
                <a:srgbClr val="595959"/>
              </a:solidFill>
            </a:endParaRPr>
          </a:p>
          <a:p>
            <a:pPr>
              <a:lnSpc>
                <a:spcPts val="907"/>
              </a:lnSpc>
            </a:pPr>
            <a:endParaRPr lang="en-US" sz="1633" dirty="0">
              <a:solidFill>
                <a:srgbClr val="595959"/>
              </a:solidFill>
            </a:endParaRPr>
          </a:p>
          <a:p>
            <a:pPr>
              <a:lnSpc>
                <a:spcPts val="907"/>
              </a:lnSpc>
            </a:pPr>
            <a:endParaRPr lang="en-US" sz="1633" dirty="0">
              <a:solidFill>
                <a:srgbClr val="595959"/>
              </a:solidFill>
            </a:endParaRPr>
          </a:p>
          <a:p>
            <a:pPr>
              <a:lnSpc>
                <a:spcPts val="907"/>
              </a:lnSpc>
            </a:pPr>
            <a:endParaRPr lang="en-US" sz="1633" dirty="0">
              <a:solidFill>
                <a:srgbClr val="595959"/>
              </a:solidFill>
            </a:endParaRPr>
          </a:p>
          <a:p>
            <a:pPr>
              <a:lnSpc>
                <a:spcPts val="907"/>
              </a:lnSpc>
            </a:pPr>
            <a:endParaRPr lang="en-US" sz="1633" dirty="0">
              <a:solidFill>
                <a:srgbClr val="595959"/>
              </a:solidFill>
            </a:endParaRPr>
          </a:p>
          <a:p>
            <a:pPr>
              <a:lnSpc>
                <a:spcPts val="1733"/>
              </a:lnSpc>
            </a:pPr>
            <a:endParaRPr lang="en-US" sz="1633" dirty="0">
              <a:solidFill>
                <a:srgbClr val="595959"/>
              </a:solidFill>
            </a:endParaRPr>
          </a:p>
          <a:p>
            <a:pPr indent="16591"/>
            <a:r>
              <a:rPr lang="en-US" altLang="zh-CN" sz="1814" spc="45" dirty="0">
                <a:solidFill>
                  <a:srgbClr val="000000"/>
                </a:solidFill>
                <a:latin typeface="Microsoft JhengHei"/>
                <a:ea typeface="Microsoft JhengHei"/>
              </a:rPr>
              <a:t>3.</a:t>
            </a:r>
            <a:r>
              <a:rPr lang="en-US" altLang="zh-CN" sz="1814" spc="40" dirty="0">
                <a:solidFill>
                  <a:srgbClr val="000000"/>
                </a:solidFill>
                <a:latin typeface="Microsoft JhengHei"/>
                <a:ea typeface="Microsoft JhengHei"/>
              </a:rPr>
              <a:t>教師資格檢定</a:t>
            </a:r>
          </a:p>
          <a:p>
            <a:pPr>
              <a:lnSpc>
                <a:spcPts val="907"/>
              </a:lnSpc>
            </a:pPr>
            <a:endParaRPr lang="en-US" sz="1633" dirty="0">
              <a:solidFill>
                <a:srgbClr val="595959"/>
              </a:solidFill>
            </a:endParaRPr>
          </a:p>
          <a:p>
            <a:pPr>
              <a:lnSpc>
                <a:spcPts val="907"/>
              </a:lnSpc>
            </a:pPr>
            <a:endParaRPr lang="en-US" sz="1633" dirty="0">
              <a:solidFill>
                <a:srgbClr val="595959"/>
              </a:solidFill>
            </a:endParaRPr>
          </a:p>
          <a:p>
            <a:pPr>
              <a:lnSpc>
                <a:spcPts val="907"/>
              </a:lnSpc>
            </a:pPr>
            <a:endParaRPr lang="en-US" sz="1633" dirty="0">
              <a:solidFill>
                <a:srgbClr val="595959"/>
              </a:solidFill>
            </a:endParaRPr>
          </a:p>
          <a:p>
            <a:pPr>
              <a:lnSpc>
                <a:spcPts val="907"/>
              </a:lnSpc>
            </a:pPr>
            <a:endParaRPr lang="en-US" sz="1633" dirty="0">
              <a:solidFill>
                <a:srgbClr val="595959"/>
              </a:solidFill>
            </a:endParaRPr>
          </a:p>
          <a:p>
            <a:pPr>
              <a:lnSpc>
                <a:spcPts val="907"/>
              </a:lnSpc>
            </a:pPr>
            <a:endParaRPr lang="en-US" sz="1633" dirty="0">
              <a:solidFill>
                <a:srgbClr val="595959"/>
              </a:solidFill>
            </a:endParaRPr>
          </a:p>
          <a:p>
            <a:pPr>
              <a:lnSpc>
                <a:spcPts val="907"/>
              </a:lnSpc>
            </a:pPr>
            <a:endParaRPr lang="en-US" sz="1633" dirty="0">
              <a:solidFill>
                <a:srgbClr val="595959"/>
              </a:solidFill>
            </a:endParaRPr>
          </a:p>
          <a:p>
            <a:pPr>
              <a:lnSpc>
                <a:spcPts val="907"/>
              </a:lnSpc>
            </a:pPr>
            <a:endParaRPr lang="en-US" sz="1633" dirty="0">
              <a:solidFill>
                <a:srgbClr val="595959"/>
              </a:solidFill>
            </a:endParaRPr>
          </a:p>
          <a:p>
            <a:pPr>
              <a:lnSpc>
                <a:spcPts val="1714"/>
              </a:lnSpc>
            </a:pPr>
            <a:endParaRPr lang="en-US" sz="1633" dirty="0">
              <a:solidFill>
                <a:srgbClr val="595959"/>
              </a:solidFill>
            </a:endParaRPr>
          </a:p>
          <a:p>
            <a:pPr>
              <a:tabLst>
                <a:tab pos="1316900" algn="l"/>
              </a:tabLst>
            </a:pPr>
            <a:r>
              <a:rPr lang="en-US" altLang="zh-CN" sz="1814" spc="81" dirty="0">
                <a:solidFill>
                  <a:srgbClr val="000000"/>
                </a:solidFill>
                <a:latin typeface="Microsoft JhengHei"/>
                <a:ea typeface="Microsoft JhengHei"/>
              </a:rPr>
              <a:t>2.教師	</a:t>
            </a:r>
            <a:r>
              <a:rPr lang="en-US" altLang="zh-CN" sz="1814" spc="154" dirty="0">
                <a:solidFill>
                  <a:srgbClr val="000000"/>
                </a:solidFill>
                <a:latin typeface="Microsoft JhengHei"/>
                <a:ea typeface="Microsoft JhengHei"/>
              </a:rPr>
              <a:t>3.</a:t>
            </a:r>
          </a:p>
          <a:p>
            <a:pPr>
              <a:tabLst>
                <a:tab pos="1201456" algn="l"/>
              </a:tabLst>
            </a:pPr>
            <a:r>
              <a:rPr lang="en-US" altLang="zh-CN" sz="1814" spc="-5" dirty="0">
                <a:solidFill>
                  <a:srgbClr val="000000"/>
                </a:solidFill>
                <a:latin typeface="Microsoft JhengHei"/>
                <a:ea typeface="Microsoft JhengHei"/>
              </a:rPr>
              <a:t>資格考	</a:t>
            </a:r>
            <a:r>
              <a:rPr lang="en-US" altLang="zh-CN" sz="1814" spc="-18" dirty="0">
                <a:solidFill>
                  <a:srgbClr val="000000"/>
                </a:solidFill>
                <a:latin typeface="Microsoft JhengHei"/>
                <a:ea typeface="Microsoft JhengHei"/>
              </a:rPr>
              <a:t>教育</a:t>
            </a:r>
          </a:p>
          <a:p>
            <a:pPr indent="230888">
              <a:tabLst>
                <a:tab pos="1201456" algn="l"/>
              </a:tabLst>
            </a:pPr>
            <a:r>
              <a:rPr lang="en-US" altLang="zh-CN" sz="1814" spc="-5" dirty="0">
                <a:solidFill>
                  <a:srgbClr val="000000"/>
                </a:solidFill>
                <a:latin typeface="Microsoft JhengHei"/>
                <a:ea typeface="Microsoft JhengHei"/>
              </a:rPr>
              <a:t>試	</a:t>
            </a:r>
            <a:r>
              <a:rPr lang="en-US" altLang="zh-CN" sz="1814" spc="-18" dirty="0">
                <a:solidFill>
                  <a:srgbClr val="000000"/>
                </a:solidFill>
                <a:latin typeface="Microsoft JhengHei"/>
                <a:ea typeface="Microsoft JhengHei"/>
              </a:rPr>
              <a:t>實習</a:t>
            </a:r>
          </a:p>
        </p:txBody>
      </p:sp>
      <p:sp>
        <p:nvSpPr>
          <p:cNvPr id="65" name="TextBox 65"/>
          <p:cNvSpPr txBox="1"/>
          <p:nvPr/>
        </p:nvSpPr>
        <p:spPr>
          <a:xfrm>
            <a:off x="9163989" y="3134810"/>
            <a:ext cx="241714" cy="1675074"/>
          </a:xfrm>
          <a:prstGeom prst="rect">
            <a:avLst/>
          </a:prstGeom>
          <a:noFill/>
        </p:spPr>
        <p:txBody>
          <a:bodyPr wrap="square" lIns="0" tIns="0" rIns="0" bIns="0" rtlCol="0">
            <a:spAutoFit/>
          </a:bodyPr>
          <a:lstStyle/>
          <a:p>
            <a:pPr hangingPunct="0">
              <a:lnSpc>
                <a:spcPct val="99583"/>
              </a:lnSpc>
            </a:pPr>
            <a:r>
              <a:rPr lang="en-US" altLang="zh-CN" sz="1814" spc="-50" dirty="0">
                <a:solidFill>
                  <a:srgbClr val="000000"/>
                </a:solidFill>
                <a:latin typeface="Microsoft JhengHei"/>
                <a:ea typeface="Microsoft JhengHei"/>
              </a:rPr>
              <a:t>取得教</a:t>
            </a:r>
            <a:r>
              <a:rPr lang="en-US" altLang="zh-CN" sz="1814" u="sng" spc="-50" dirty="0">
                <a:solidFill>
                  <a:srgbClr val="000000"/>
                </a:solidFill>
                <a:uFill>
                  <a:solidFill>
                    <a:srgbClr val="7E7E7E"/>
                  </a:solidFill>
                </a:uFill>
                <a:latin typeface="Microsoft JhengHei"/>
                <a:ea typeface="Microsoft JhengHei"/>
              </a:rPr>
              <a:t>師</a:t>
            </a:r>
            <a:r>
              <a:rPr lang="en-US" altLang="zh-CN" sz="1814" spc="-50" dirty="0">
                <a:solidFill>
                  <a:srgbClr val="000000"/>
                </a:solidFill>
                <a:latin typeface="Microsoft JhengHei"/>
                <a:ea typeface="Microsoft JhengHei"/>
              </a:rPr>
              <a:t>證</a:t>
            </a:r>
            <a:r>
              <a:rPr lang="en-US" altLang="zh-CN" sz="1814" spc="-68" dirty="0">
                <a:solidFill>
                  <a:srgbClr val="000000"/>
                </a:solidFill>
                <a:latin typeface="Microsoft JhengHei"/>
                <a:ea typeface="Microsoft JhengHei"/>
              </a:rPr>
              <a:t>書</a:t>
            </a:r>
          </a:p>
        </p:txBody>
      </p:sp>
      <p:sp>
        <p:nvSpPr>
          <p:cNvPr id="66" name="TextBox 66"/>
          <p:cNvSpPr txBox="1"/>
          <p:nvPr/>
        </p:nvSpPr>
        <p:spPr>
          <a:xfrm>
            <a:off x="9400404" y="6248587"/>
            <a:ext cx="208758" cy="223459"/>
          </a:xfrm>
          <a:prstGeom prst="rect">
            <a:avLst/>
          </a:prstGeom>
          <a:noFill/>
        </p:spPr>
        <p:txBody>
          <a:bodyPr wrap="square" lIns="0" tIns="0" rIns="0" bIns="0" rtlCol="0">
            <a:spAutoFit/>
          </a:bodyPr>
          <a:lstStyle/>
          <a:p>
            <a:r>
              <a:rPr lang="en-US" altLang="zh-CN" sz="1452" spc="-9" dirty="0">
                <a:solidFill>
                  <a:srgbClr val="FEFEFE"/>
                </a:solidFill>
                <a:latin typeface="Calibri"/>
                <a:ea typeface="Calibri"/>
              </a:rPr>
              <a:t>6</a:t>
            </a:r>
          </a:p>
        </p:txBody>
      </p:sp>
    </p:spTree>
    <p:extLst>
      <p:ext uri="{BB962C8B-B14F-4D97-AF65-F5344CB8AC3E}">
        <p14:creationId xmlns:p14="http://schemas.microsoft.com/office/powerpoint/2010/main" val="1406462832"/>
      </p:ext>
    </p:extLst>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idx="4294967295"/>
          </p:nvPr>
        </p:nvSpPr>
        <p:spPr>
          <a:xfrm>
            <a:off x="1207696" y="457200"/>
            <a:ext cx="3278039" cy="724619"/>
          </a:xfrm>
        </p:spPr>
        <p:txBody>
          <a:bodyPr>
            <a:normAutofit/>
          </a:bodyPr>
          <a:lstStyle/>
          <a:p>
            <a:pPr marL="228600" lvl="0" indent="-228600">
              <a:spcBef>
                <a:spcPts val="1000"/>
              </a:spcBef>
            </a:pPr>
            <a:r>
              <a:rPr lang="zh-TW" altLang="en-US" sz="3200" dirty="0">
                <a:solidFill>
                  <a:srgbClr val="00B050"/>
                </a:solidFill>
                <a:latin typeface="華康勘亭流(P)" panose="02010600010101010101" pitchFamily="2" charset="-120"/>
                <a:ea typeface="華康勘亭流(P)" panose="02010600010101010101" pitchFamily="2" charset="-120"/>
                <a:cs typeface="+mn-cs"/>
              </a:rPr>
              <a:t>改敘後原支薪級</a:t>
            </a:r>
            <a:endParaRPr lang="zh-TW" altLang="en-US" sz="4800" dirty="0">
              <a:solidFill>
                <a:srgbClr val="00B050"/>
              </a:solidFill>
              <a:latin typeface="華康勘亭流(P)" panose="02010600010101010101" pitchFamily="2" charset="-120"/>
              <a:ea typeface="華康勘亭流(P)" panose="02010600010101010101" pitchFamily="2" charset="-120"/>
            </a:endParaRPr>
          </a:p>
        </p:txBody>
      </p:sp>
      <p:sp>
        <p:nvSpPr>
          <p:cNvPr id="3" name="內容版面配置區 2"/>
          <p:cNvSpPr>
            <a:spLocks noGrp="1"/>
          </p:cNvSpPr>
          <p:nvPr>
            <p:ph idx="4294967295"/>
          </p:nvPr>
        </p:nvSpPr>
        <p:spPr>
          <a:xfrm>
            <a:off x="1207697" y="1411557"/>
            <a:ext cx="10498348" cy="3263960"/>
          </a:xfrm>
        </p:spPr>
        <p:txBody>
          <a:bodyPr>
            <a:normAutofit/>
          </a:bodyPr>
          <a:lstStyle/>
          <a:p>
            <a:pPr marL="45720" indent="0">
              <a:buNone/>
            </a:pPr>
            <a:r>
              <a:rPr lang="zh-TW" altLang="en-US" sz="2400" dirty="0">
                <a:latin typeface="標楷體" panose="03000509000000000000" pitchFamily="65" charset="-120"/>
                <a:ea typeface="標楷體" panose="03000509000000000000" pitchFamily="65" charset="-120"/>
              </a:rPr>
              <a:t>改敘後之薪級較原支薪級低，仍支原薪級（例如本薪</a:t>
            </a:r>
            <a:r>
              <a:rPr lang="en-US" altLang="zh-TW" sz="2400" dirty="0">
                <a:latin typeface="標楷體" panose="03000509000000000000" pitchFamily="65" charset="-120"/>
                <a:ea typeface="標楷體" panose="03000509000000000000" pitchFamily="65" charset="-120"/>
              </a:rPr>
              <a:t>450</a:t>
            </a:r>
            <a:r>
              <a:rPr lang="zh-TW" altLang="en-US" sz="2400" dirty="0">
                <a:latin typeface="標楷體" panose="03000509000000000000" pitchFamily="65" charset="-120"/>
                <a:ea typeface="標楷體" panose="03000509000000000000" pitchFamily="65" charset="-120"/>
              </a:rPr>
              <a:t>薪點、年功薪</a:t>
            </a:r>
            <a:r>
              <a:rPr lang="en-US" altLang="zh-TW" sz="2400" dirty="0">
                <a:latin typeface="標楷體" panose="03000509000000000000" pitchFamily="65" charset="-120"/>
                <a:ea typeface="標楷體" panose="03000509000000000000" pitchFamily="65" charset="-120"/>
              </a:rPr>
              <a:t>175</a:t>
            </a:r>
            <a:r>
              <a:rPr lang="zh-TW" altLang="en-US" sz="2400" dirty="0">
                <a:latin typeface="標楷體" panose="03000509000000000000" pitchFamily="65" charset="-120"/>
                <a:ea typeface="標楷體" panose="03000509000000000000" pitchFamily="65" charset="-120"/>
              </a:rPr>
              <a:t>薪點，合計</a:t>
            </a:r>
            <a:r>
              <a:rPr lang="en-US" altLang="zh-TW" sz="2400" dirty="0">
                <a:latin typeface="標楷體" panose="03000509000000000000" pitchFamily="65" charset="-120"/>
                <a:ea typeface="標楷體" panose="03000509000000000000" pitchFamily="65" charset="-120"/>
              </a:rPr>
              <a:t>625</a:t>
            </a:r>
            <a:r>
              <a:rPr lang="zh-TW" altLang="en-US" sz="2400" dirty="0">
                <a:latin typeface="標楷體" panose="03000509000000000000" pitchFamily="65" charset="-120"/>
                <a:ea typeface="標楷體" panose="03000509000000000000" pitchFamily="65" charset="-120"/>
              </a:rPr>
              <a:t>薪點）：本薪</a:t>
            </a:r>
            <a:r>
              <a:rPr lang="en-US" altLang="zh-TW" sz="2400" dirty="0">
                <a:latin typeface="標楷體" panose="03000509000000000000" pitchFamily="65" charset="-120"/>
                <a:ea typeface="標楷體" panose="03000509000000000000" pitchFamily="65" charset="-120"/>
              </a:rPr>
              <a:t>525</a:t>
            </a:r>
            <a:r>
              <a:rPr lang="zh-TW" altLang="en-US" sz="2400" dirty="0">
                <a:latin typeface="標楷體" panose="03000509000000000000" pitchFamily="65" charset="-120"/>
                <a:ea typeface="標楷體" panose="03000509000000000000" pitchFamily="65" charset="-120"/>
              </a:rPr>
              <a:t>薪點、年功薪</a:t>
            </a:r>
            <a:r>
              <a:rPr lang="en-US" altLang="zh-TW" sz="2400" dirty="0">
                <a:latin typeface="標楷體" panose="03000509000000000000" pitchFamily="65" charset="-120"/>
                <a:ea typeface="標楷體" panose="03000509000000000000" pitchFamily="65" charset="-120"/>
              </a:rPr>
              <a:t>100</a:t>
            </a:r>
            <a:r>
              <a:rPr lang="zh-TW" altLang="en-US" sz="2400" dirty="0">
                <a:latin typeface="標楷體" panose="03000509000000000000" pitchFamily="65" charset="-120"/>
                <a:ea typeface="標楷體" panose="03000509000000000000" pitchFamily="65" charset="-120"/>
              </a:rPr>
              <a:t>薪點，合計</a:t>
            </a:r>
            <a:r>
              <a:rPr lang="en-US" altLang="zh-TW" sz="2400" dirty="0">
                <a:latin typeface="標楷體" panose="03000509000000000000" pitchFamily="65" charset="-120"/>
                <a:ea typeface="標楷體" panose="03000509000000000000" pitchFamily="65" charset="-120"/>
              </a:rPr>
              <a:t>625</a:t>
            </a:r>
            <a:r>
              <a:rPr lang="zh-TW" altLang="en-US" sz="2400" dirty="0">
                <a:latin typeface="標楷體" panose="03000509000000000000" pitchFamily="65" charset="-120"/>
                <a:ea typeface="標楷體" panose="03000509000000000000" pitchFamily="65" charset="-120"/>
              </a:rPr>
              <a:t>薪點</a:t>
            </a:r>
          </a:p>
          <a:p>
            <a:pPr marL="45720" indent="0">
              <a:buNone/>
            </a:pPr>
            <a:r>
              <a:rPr lang="zh-TW" altLang="en-US" sz="2400" dirty="0">
                <a:latin typeface="標楷體" panose="03000509000000000000" pitchFamily="65" charset="-120"/>
                <a:ea typeface="標楷體" panose="03000509000000000000" pitchFamily="65" charset="-120"/>
              </a:rPr>
              <a:t>對當事人權益影響</a:t>
            </a:r>
            <a:endParaRPr lang="en-US" altLang="zh-TW" sz="2400" dirty="0">
              <a:latin typeface="標楷體" panose="03000509000000000000" pitchFamily="65" charset="-120"/>
              <a:ea typeface="標楷體" panose="03000509000000000000" pitchFamily="65" charset="-120"/>
            </a:endParaRPr>
          </a:p>
          <a:p>
            <a:pPr marL="502920" indent="-457200">
              <a:buFont typeface="+mj-lt"/>
              <a:buAutoNum type="arabicPeriod"/>
            </a:pPr>
            <a:r>
              <a:rPr lang="zh-TW" altLang="en-US" sz="2400" dirty="0">
                <a:latin typeface="標楷體" panose="03000509000000000000" pitchFamily="65" charset="-120"/>
                <a:ea typeface="標楷體" panose="03000509000000000000" pitchFamily="65" charset="-120"/>
              </a:rPr>
              <a:t>未改敘前：考核</a:t>
            </a:r>
            <a:r>
              <a:rPr lang="en-US" altLang="zh-TW" sz="2400" dirty="0">
                <a:latin typeface="標楷體" panose="03000509000000000000" pitchFamily="65" charset="-120"/>
                <a:ea typeface="標楷體" panose="03000509000000000000" pitchFamily="65" charset="-120"/>
              </a:rPr>
              <a:t>4</a:t>
            </a:r>
            <a:r>
              <a:rPr lang="zh-TW" altLang="en-US" sz="2400" dirty="0">
                <a:latin typeface="標楷體" panose="03000509000000000000" pitchFamily="65" charset="-120"/>
                <a:ea typeface="標楷體" panose="03000509000000000000" pitchFamily="65" charset="-120"/>
              </a:rPr>
              <a:t>條</a:t>
            </a:r>
            <a:r>
              <a:rPr lang="en-US" altLang="zh-TW" sz="2400" dirty="0">
                <a:latin typeface="標楷體" panose="03000509000000000000" pitchFamily="65" charset="-120"/>
                <a:ea typeface="標楷體" panose="03000509000000000000" pitchFamily="65" charset="-120"/>
              </a:rPr>
              <a:t>1</a:t>
            </a:r>
            <a:r>
              <a:rPr lang="zh-TW" altLang="en-US" sz="2400" dirty="0">
                <a:latin typeface="標楷體" panose="03000509000000000000" pitchFamily="65" charset="-120"/>
                <a:ea typeface="標楷體" panose="03000509000000000000" pitchFamily="65" charset="-120"/>
              </a:rPr>
              <a:t>款，發給</a:t>
            </a:r>
            <a:r>
              <a:rPr lang="en-US" altLang="zh-TW" sz="2400" dirty="0">
                <a:latin typeface="標楷體" panose="03000509000000000000" pitchFamily="65" charset="-120"/>
                <a:ea typeface="標楷體" panose="03000509000000000000" pitchFamily="65" charset="-120"/>
              </a:rPr>
              <a:t>2</a:t>
            </a:r>
            <a:r>
              <a:rPr lang="zh-TW" altLang="en-US" sz="2400" dirty="0">
                <a:latin typeface="標楷體" panose="03000509000000000000" pitchFamily="65" charset="-120"/>
                <a:ea typeface="標楷體" panose="03000509000000000000" pitchFamily="65" charset="-120"/>
              </a:rPr>
              <a:t>個月獎金（本薪</a:t>
            </a:r>
            <a:r>
              <a:rPr lang="en-US" altLang="zh-TW" sz="2400" dirty="0">
                <a:latin typeface="標楷體" panose="03000509000000000000" pitchFamily="65" charset="-120"/>
                <a:ea typeface="標楷體" panose="03000509000000000000" pitchFamily="65" charset="-120"/>
              </a:rPr>
              <a:t>450</a:t>
            </a:r>
            <a:r>
              <a:rPr lang="zh-TW" altLang="en-US" sz="2400" dirty="0">
                <a:latin typeface="標楷體" panose="03000509000000000000" pitchFamily="65" charset="-120"/>
                <a:ea typeface="標楷體" panose="03000509000000000000" pitchFamily="65" charset="-120"/>
              </a:rPr>
              <a:t>薪點、年功薪</a:t>
            </a:r>
            <a:r>
              <a:rPr lang="en-US" altLang="zh-TW" sz="2400" dirty="0">
                <a:latin typeface="標楷體" panose="03000509000000000000" pitchFamily="65" charset="-120"/>
                <a:ea typeface="標楷體" panose="03000509000000000000" pitchFamily="65" charset="-120"/>
              </a:rPr>
              <a:t>175</a:t>
            </a:r>
            <a:r>
              <a:rPr lang="zh-TW" altLang="en-US" sz="2400" dirty="0">
                <a:latin typeface="標楷體" panose="03000509000000000000" pitchFamily="65" charset="-120"/>
                <a:ea typeface="標楷體" panose="03000509000000000000" pitchFamily="65" charset="-120"/>
              </a:rPr>
              <a:t>薪點，合計</a:t>
            </a:r>
            <a:r>
              <a:rPr lang="en-US" altLang="zh-TW" sz="2400" dirty="0">
                <a:latin typeface="標楷體" panose="03000509000000000000" pitchFamily="65" charset="-120"/>
                <a:ea typeface="標楷體" panose="03000509000000000000" pitchFamily="65" charset="-120"/>
              </a:rPr>
              <a:t>625</a:t>
            </a:r>
            <a:r>
              <a:rPr lang="zh-TW" altLang="en-US" sz="2400" dirty="0">
                <a:latin typeface="標楷體" panose="03000509000000000000" pitchFamily="65" charset="-120"/>
                <a:ea typeface="標楷體" panose="03000509000000000000" pitchFamily="65" charset="-120"/>
              </a:rPr>
              <a:t>薪點）。</a:t>
            </a:r>
          </a:p>
          <a:p>
            <a:pPr marL="502920" indent="-457200">
              <a:buFont typeface="+mj-lt"/>
              <a:buAutoNum type="arabicPeriod"/>
            </a:pPr>
            <a:r>
              <a:rPr lang="zh-TW" altLang="en-US" sz="2400" dirty="0">
                <a:latin typeface="標楷體" panose="03000509000000000000" pitchFamily="65" charset="-120"/>
                <a:ea typeface="標楷體" panose="03000509000000000000" pitchFamily="65" charset="-120"/>
              </a:rPr>
              <a:t>改敘後：考核</a:t>
            </a:r>
            <a:r>
              <a:rPr lang="en-US" altLang="zh-TW" sz="2400" dirty="0">
                <a:latin typeface="標楷體" panose="03000509000000000000" pitchFamily="65" charset="-120"/>
                <a:ea typeface="標楷體" panose="03000509000000000000" pitchFamily="65" charset="-120"/>
              </a:rPr>
              <a:t>4</a:t>
            </a:r>
            <a:r>
              <a:rPr lang="zh-TW" altLang="en-US" sz="2400" dirty="0">
                <a:latin typeface="標楷體" panose="03000509000000000000" pitchFamily="65" charset="-120"/>
                <a:ea typeface="標楷體" panose="03000509000000000000" pitchFamily="65" charset="-120"/>
              </a:rPr>
              <a:t>條</a:t>
            </a:r>
            <a:r>
              <a:rPr lang="en-US" altLang="zh-TW" sz="2400" dirty="0">
                <a:latin typeface="標楷體" panose="03000509000000000000" pitchFamily="65" charset="-120"/>
                <a:ea typeface="標楷體" panose="03000509000000000000" pitchFamily="65" charset="-120"/>
              </a:rPr>
              <a:t>1</a:t>
            </a:r>
            <a:r>
              <a:rPr lang="zh-TW" altLang="en-US" sz="2400" dirty="0">
                <a:latin typeface="標楷體" panose="03000509000000000000" pitchFamily="65" charset="-120"/>
                <a:ea typeface="標楷體" panose="03000509000000000000" pitchFamily="65" charset="-120"/>
              </a:rPr>
              <a:t>款，晉年功薪</a:t>
            </a:r>
            <a:r>
              <a:rPr lang="en-US" altLang="zh-TW" sz="2400" dirty="0">
                <a:latin typeface="標楷體" panose="03000509000000000000" pitchFamily="65" charset="-120"/>
                <a:ea typeface="標楷體" panose="03000509000000000000" pitchFamily="65" charset="-120"/>
              </a:rPr>
              <a:t>1</a:t>
            </a:r>
            <a:r>
              <a:rPr lang="zh-TW" altLang="en-US" sz="2400" dirty="0">
                <a:latin typeface="標楷體" panose="03000509000000000000" pitchFamily="65" charset="-120"/>
                <a:ea typeface="標楷體" panose="03000509000000000000" pitchFamily="65" charset="-120"/>
              </a:rPr>
              <a:t>級至</a:t>
            </a:r>
            <a:r>
              <a:rPr lang="en-US" altLang="zh-TW" sz="2400" dirty="0">
                <a:latin typeface="標楷體" panose="03000509000000000000" pitchFamily="65" charset="-120"/>
                <a:ea typeface="標楷體" panose="03000509000000000000" pitchFamily="65" charset="-120"/>
              </a:rPr>
              <a:t>650</a:t>
            </a:r>
            <a:r>
              <a:rPr lang="zh-TW" altLang="en-US" sz="2400" dirty="0">
                <a:latin typeface="標楷體" panose="03000509000000000000" pitchFamily="65" charset="-120"/>
                <a:ea typeface="標楷體" panose="03000509000000000000" pitchFamily="65" charset="-120"/>
              </a:rPr>
              <a:t>薪點（本薪</a:t>
            </a:r>
            <a:r>
              <a:rPr lang="en-US" altLang="zh-TW" sz="2400" dirty="0">
                <a:latin typeface="標楷體" panose="03000509000000000000" pitchFamily="65" charset="-120"/>
                <a:ea typeface="標楷體" panose="03000509000000000000" pitchFamily="65" charset="-120"/>
              </a:rPr>
              <a:t>525</a:t>
            </a:r>
            <a:r>
              <a:rPr lang="zh-TW" altLang="en-US" sz="2400" dirty="0">
                <a:latin typeface="標楷體" panose="03000509000000000000" pitchFamily="65" charset="-120"/>
                <a:ea typeface="標楷體" panose="03000509000000000000" pitchFamily="65" charset="-120"/>
              </a:rPr>
              <a:t>薪點、年功薪</a:t>
            </a:r>
            <a:r>
              <a:rPr lang="en-US" altLang="zh-TW" sz="2400" dirty="0">
                <a:latin typeface="標楷體" panose="03000509000000000000" pitchFamily="65" charset="-120"/>
                <a:ea typeface="標楷體" panose="03000509000000000000" pitchFamily="65" charset="-120"/>
              </a:rPr>
              <a:t>125</a:t>
            </a:r>
            <a:r>
              <a:rPr lang="zh-TW" altLang="en-US" sz="2400" dirty="0">
                <a:latin typeface="標楷體" panose="03000509000000000000" pitchFamily="65" charset="-120"/>
                <a:ea typeface="標楷體" panose="03000509000000000000" pitchFamily="65" charset="-120"/>
              </a:rPr>
              <a:t>薪點，合計</a:t>
            </a:r>
            <a:r>
              <a:rPr lang="en-US" altLang="zh-TW" sz="2400" dirty="0">
                <a:latin typeface="標楷體" panose="03000509000000000000" pitchFamily="65" charset="-120"/>
                <a:ea typeface="標楷體" panose="03000509000000000000" pitchFamily="65" charset="-120"/>
              </a:rPr>
              <a:t>650</a:t>
            </a:r>
            <a:r>
              <a:rPr lang="zh-TW" altLang="en-US" sz="2400" dirty="0">
                <a:latin typeface="標楷體" panose="03000509000000000000" pitchFamily="65" charset="-120"/>
                <a:ea typeface="標楷體" panose="03000509000000000000" pitchFamily="65" charset="-120"/>
              </a:rPr>
              <a:t>薪點），並發給</a:t>
            </a:r>
            <a:r>
              <a:rPr lang="en-US" altLang="zh-TW" sz="2400" dirty="0">
                <a:latin typeface="標楷體" panose="03000509000000000000" pitchFamily="65" charset="-120"/>
                <a:ea typeface="標楷體" panose="03000509000000000000" pitchFamily="65" charset="-120"/>
              </a:rPr>
              <a:t>1</a:t>
            </a:r>
            <a:r>
              <a:rPr lang="zh-TW" altLang="en-US" sz="2400" dirty="0">
                <a:latin typeface="標楷體" panose="03000509000000000000" pitchFamily="65" charset="-120"/>
                <a:ea typeface="標楷體" panose="03000509000000000000" pitchFamily="65" charset="-120"/>
              </a:rPr>
              <a:t>個月獎金。</a:t>
            </a:r>
          </a:p>
          <a:p>
            <a:pPr marL="502920" indent="-457200">
              <a:buFont typeface="+mj-lt"/>
              <a:buAutoNum type="arabicPeriod"/>
            </a:pPr>
            <a:endParaRPr lang="en-US" altLang="zh-TW" sz="2400" dirty="0">
              <a:latin typeface="標楷體" panose="03000509000000000000" pitchFamily="65" charset="-120"/>
              <a:ea typeface="標楷體" panose="03000509000000000000" pitchFamily="65" charset="-120"/>
            </a:endParaRPr>
          </a:p>
          <a:p>
            <a:pPr marL="45720" indent="0">
              <a:buNone/>
            </a:pPr>
            <a:endParaRPr lang="zh-TW" altLang="en-US" sz="2400" dirty="0">
              <a:latin typeface="標楷體" panose="03000509000000000000" pitchFamily="65" charset="-120"/>
              <a:ea typeface="標楷體" panose="03000509000000000000" pitchFamily="65" charset="-120"/>
            </a:endParaRPr>
          </a:p>
        </p:txBody>
      </p:sp>
    </p:spTree>
    <p:extLst>
      <p:ext uri="{BB962C8B-B14F-4D97-AF65-F5344CB8AC3E}">
        <p14:creationId xmlns:p14="http://schemas.microsoft.com/office/powerpoint/2010/main" val="3389540616"/>
      </p:ext>
    </p:extLst>
  </p:cSld>
  <p:clrMapOvr>
    <a:masterClrMapping/>
  </p:clrMapOvr>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投影片編號版面配置區 4"/>
          <p:cNvSpPr>
            <a:spLocks noGrp="1"/>
          </p:cNvSpPr>
          <p:nvPr>
            <p:ph type="sldNum" sz="quarter" idx="12"/>
          </p:nvPr>
        </p:nvSpPr>
        <p:spPr/>
        <p:txBody>
          <a:bodyPr/>
          <a:lstStyle/>
          <a:p>
            <a:fld id="{AA4E786F-588D-4932-A7B2-AE3451FA4ACA}" type="slidenum">
              <a:rPr lang="zh-CN" altLang="en-US" smtClean="0">
                <a:solidFill>
                  <a:prstClr val="black">
                    <a:tint val="75000"/>
                  </a:prstClr>
                </a:solidFill>
              </a:rPr>
              <a:pPr/>
              <a:t>101</a:t>
            </a:fld>
            <a:endParaRPr lang="zh-CN" altLang="en-US">
              <a:solidFill>
                <a:prstClr val="black">
                  <a:tint val="75000"/>
                </a:prstClr>
              </a:solidFill>
            </a:endParaRPr>
          </a:p>
        </p:txBody>
      </p:sp>
      <p:sp>
        <p:nvSpPr>
          <p:cNvPr id="4" name="日期版面配置區 3"/>
          <p:cNvSpPr>
            <a:spLocks noGrp="1"/>
          </p:cNvSpPr>
          <p:nvPr>
            <p:ph type="dt" sz="half" idx="4294967295"/>
          </p:nvPr>
        </p:nvSpPr>
        <p:spPr>
          <a:xfrm>
            <a:off x="0" y="6356350"/>
            <a:ext cx="2743200" cy="365125"/>
          </a:xfrm>
        </p:spPr>
        <p:txBody>
          <a:bodyPr/>
          <a:lstStyle/>
          <a:p>
            <a:fld id="{6555B977-4FAD-477D-BBF2-1ED0485DB18C}" type="datetime1">
              <a:rPr lang="zh-CN" altLang="en-US" smtClean="0">
                <a:solidFill>
                  <a:prstClr val="black">
                    <a:tint val="75000"/>
                  </a:prstClr>
                </a:solidFill>
              </a:rPr>
              <a:t>2019/8/19</a:t>
            </a:fld>
            <a:endParaRPr lang="zh-CN" altLang="en-US">
              <a:solidFill>
                <a:prstClr val="black">
                  <a:tint val="75000"/>
                </a:prstClr>
              </a:solidFill>
            </a:endParaRPr>
          </a:p>
        </p:txBody>
      </p:sp>
      <p:sp>
        <p:nvSpPr>
          <p:cNvPr id="6" name="文字方塊 5"/>
          <p:cNvSpPr txBox="1"/>
          <p:nvPr/>
        </p:nvSpPr>
        <p:spPr>
          <a:xfrm>
            <a:off x="1017917" y="508233"/>
            <a:ext cx="4779034" cy="584775"/>
          </a:xfrm>
          <a:prstGeom prst="rect">
            <a:avLst/>
          </a:prstGeom>
          <a:noFill/>
        </p:spPr>
        <p:txBody>
          <a:bodyPr wrap="square" rtlCol="0">
            <a:spAutoFit/>
          </a:bodyPr>
          <a:lstStyle/>
          <a:p>
            <a:r>
              <a:rPr lang="en-US" altLang="zh-TW" sz="3200" dirty="0">
                <a:solidFill>
                  <a:srgbClr val="00B050"/>
                </a:solidFill>
                <a:latin typeface="華康勘亭流" panose="02010609010101010101" pitchFamily="49" charset="-120"/>
                <a:ea typeface="華康勘亭流" panose="02010609010101010101" pitchFamily="49" charset="-120"/>
              </a:rPr>
              <a:t>7</a:t>
            </a:r>
            <a:r>
              <a:rPr lang="zh-TW" altLang="en-US" sz="3200" dirty="0">
                <a:solidFill>
                  <a:srgbClr val="00B050"/>
                </a:solidFill>
                <a:latin typeface="華康勘亭流" panose="02010609010101010101" pitchFamily="49" charset="-120"/>
                <a:ea typeface="華康勘亭流" panose="02010609010101010101" pitchFamily="49" charset="-120"/>
              </a:rPr>
              <a:t>月</a:t>
            </a:r>
            <a:r>
              <a:rPr lang="en-US" altLang="zh-TW" sz="3200" dirty="0">
                <a:solidFill>
                  <a:srgbClr val="00B050"/>
                </a:solidFill>
                <a:latin typeface="華康勘亭流" panose="02010609010101010101" pitchFamily="49" charset="-120"/>
                <a:ea typeface="華康勘亭流" panose="02010609010101010101" pitchFamily="49" charset="-120"/>
              </a:rPr>
              <a:t>31</a:t>
            </a:r>
            <a:r>
              <a:rPr lang="zh-TW" altLang="en-US" sz="3200" dirty="0">
                <a:solidFill>
                  <a:srgbClr val="00B050"/>
                </a:solidFill>
                <a:latin typeface="華康勘亭流" panose="02010609010101010101" pitchFamily="49" charset="-120"/>
                <a:ea typeface="華康勘亭流" panose="02010609010101010101" pitchFamily="49" charset="-120"/>
              </a:rPr>
              <a:t>日前後改敘之實益</a:t>
            </a:r>
          </a:p>
        </p:txBody>
      </p:sp>
      <p:graphicFrame>
        <p:nvGraphicFramePr>
          <p:cNvPr id="3" name="資料庫圖表 2"/>
          <p:cNvGraphicFramePr/>
          <p:nvPr>
            <p:extLst>
              <p:ext uri="{D42A27DB-BD31-4B8C-83A1-F6EECF244321}">
                <p14:modId xmlns:p14="http://schemas.microsoft.com/office/powerpoint/2010/main" val="3956085768"/>
              </p:ext>
            </p:extLst>
          </p:nvPr>
        </p:nvGraphicFramePr>
        <p:xfrm>
          <a:off x="684746" y="1516196"/>
          <a:ext cx="8360434" cy="20313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文字方塊 6"/>
          <p:cNvSpPr txBox="1"/>
          <p:nvPr/>
        </p:nvSpPr>
        <p:spPr>
          <a:xfrm>
            <a:off x="3407434" y="1516196"/>
            <a:ext cx="932182" cy="646331"/>
          </a:xfrm>
          <a:prstGeom prst="rect">
            <a:avLst/>
          </a:prstGeom>
          <a:noFill/>
        </p:spPr>
        <p:txBody>
          <a:bodyPr vert="horz" wrap="square" rtlCol="0">
            <a:spAutoFit/>
          </a:bodyPr>
          <a:lstStyle/>
          <a:p>
            <a:r>
              <a:rPr lang="en-US" altLang="zh-TW" dirty="0">
                <a:solidFill>
                  <a:srgbClr val="0070C0"/>
                </a:solidFill>
                <a:latin typeface="標楷體" panose="03000509000000000000" pitchFamily="65" charset="-120"/>
                <a:ea typeface="標楷體" panose="03000509000000000000" pitchFamily="65" charset="-120"/>
              </a:rPr>
              <a:t>7/31</a:t>
            </a:r>
            <a:r>
              <a:rPr lang="zh-TW" altLang="en-US" dirty="0">
                <a:solidFill>
                  <a:srgbClr val="0070C0"/>
                </a:solidFill>
                <a:latin typeface="標楷體" panose="03000509000000000000" pitchFamily="65" charset="-120"/>
                <a:ea typeface="標楷體" panose="03000509000000000000" pitchFamily="65" charset="-120"/>
              </a:rPr>
              <a:t>申請改敘</a:t>
            </a:r>
          </a:p>
        </p:txBody>
      </p:sp>
      <p:sp>
        <p:nvSpPr>
          <p:cNvPr id="8" name="文字方塊 7"/>
          <p:cNvSpPr txBox="1"/>
          <p:nvPr/>
        </p:nvSpPr>
        <p:spPr>
          <a:xfrm>
            <a:off x="3494478" y="2787789"/>
            <a:ext cx="897765" cy="646331"/>
          </a:xfrm>
          <a:prstGeom prst="rect">
            <a:avLst/>
          </a:prstGeom>
          <a:noFill/>
        </p:spPr>
        <p:txBody>
          <a:bodyPr vert="horz" wrap="square" rtlCol="0">
            <a:spAutoFit/>
          </a:bodyPr>
          <a:lstStyle/>
          <a:p>
            <a:r>
              <a:rPr lang="en-US" altLang="zh-TW" dirty="0">
                <a:solidFill>
                  <a:srgbClr val="0070C0"/>
                </a:solidFill>
                <a:latin typeface="標楷體" panose="03000509000000000000" pitchFamily="65" charset="-120"/>
                <a:ea typeface="標楷體" panose="03000509000000000000" pitchFamily="65" charset="-120"/>
              </a:rPr>
              <a:t>8/1</a:t>
            </a:r>
            <a:r>
              <a:rPr lang="zh-TW" altLang="en-US" dirty="0">
                <a:solidFill>
                  <a:srgbClr val="0070C0"/>
                </a:solidFill>
                <a:latin typeface="標楷體" panose="03000509000000000000" pitchFamily="65" charset="-120"/>
                <a:ea typeface="標楷體" panose="03000509000000000000" pitchFamily="65" charset="-120"/>
              </a:rPr>
              <a:t>申請改敘</a:t>
            </a:r>
          </a:p>
        </p:txBody>
      </p:sp>
      <p:sp>
        <p:nvSpPr>
          <p:cNvPr id="9" name="文字方塊 8"/>
          <p:cNvSpPr txBox="1"/>
          <p:nvPr/>
        </p:nvSpPr>
        <p:spPr>
          <a:xfrm>
            <a:off x="6171333" y="1298179"/>
            <a:ext cx="1176859" cy="646331"/>
          </a:xfrm>
          <a:prstGeom prst="rect">
            <a:avLst/>
          </a:prstGeom>
          <a:noFill/>
        </p:spPr>
        <p:txBody>
          <a:bodyPr vert="horz" wrap="square" rtlCol="0">
            <a:spAutoFit/>
          </a:bodyPr>
          <a:lstStyle/>
          <a:p>
            <a:r>
              <a:rPr lang="en-US" altLang="zh-TW" dirty="0">
                <a:solidFill>
                  <a:srgbClr val="0070C0"/>
                </a:solidFill>
                <a:latin typeface="標楷體" panose="03000509000000000000" pitchFamily="65" charset="-120"/>
                <a:ea typeface="標楷體" panose="03000509000000000000" pitchFamily="65" charset="-120"/>
              </a:rPr>
              <a:t>8/1</a:t>
            </a:r>
            <a:r>
              <a:rPr lang="zh-TW" altLang="en-US" dirty="0">
                <a:solidFill>
                  <a:srgbClr val="0070C0"/>
                </a:solidFill>
                <a:latin typeface="標楷體" panose="03000509000000000000" pitchFamily="65" charset="-120"/>
                <a:ea typeface="標楷體" panose="03000509000000000000" pitchFamily="65" charset="-120"/>
              </a:rPr>
              <a:t>成績考核晉級</a:t>
            </a:r>
          </a:p>
        </p:txBody>
      </p:sp>
      <p:sp>
        <p:nvSpPr>
          <p:cNvPr id="2" name="文字方塊 1"/>
          <p:cNvSpPr txBox="1"/>
          <p:nvPr/>
        </p:nvSpPr>
        <p:spPr>
          <a:xfrm>
            <a:off x="836763" y="3899962"/>
            <a:ext cx="1716656" cy="400110"/>
          </a:xfrm>
          <a:prstGeom prst="rect">
            <a:avLst/>
          </a:prstGeom>
          <a:noFill/>
        </p:spPr>
        <p:txBody>
          <a:bodyPr wrap="square" rtlCol="0">
            <a:spAutoFit/>
          </a:bodyPr>
          <a:lstStyle/>
          <a:p>
            <a:r>
              <a:rPr lang="en-US" altLang="zh-TW" sz="2000" dirty="0">
                <a:solidFill>
                  <a:srgbClr val="FF0000"/>
                </a:solidFill>
              </a:rPr>
              <a:t>V.S 475</a:t>
            </a:r>
            <a:r>
              <a:rPr lang="zh-TW" altLang="en-US" sz="2000" dirty="0">
                <a:solidFill>
                  <a:srgbClr val="FF0000"/>
                </a:solidFill>
              </a:rPr>
              <a:t>薪點</a:t>
            </a:r>
            <a:endParaRPr lang="en-US" altLang="zh-TW" sz="2000" dirty="0">
              <a:solidFill>
                <a:srgbClr val="FF0000"/>
              </a:solidFill>
            </a:endParaRPr>
          </a:p>
        </p:txBody>
      </p:sp>
      <p:graphicFrame>
        <p:nvGraphicFramePr>
          <p:cNvPr id="10" name="資料庫圖表 9"/>
          <p:cNvGraphicFramePr/>
          <p:nvPr>
            <p:extLst>
              <p:ext uri="{D42A27DB-BD31-4B8C-83A1-F6EECF244321}">
                <p14:modId xmlns:p14="http://schemas.microsoft.com/office/powerpoint/2010/main" val="4252286745"/>
              </p:ext>
            </p:extLst>
          </p:nvPr>
        </p:nvGraphicFramePr>
        <p:xfrm>
          <a:off x="1695091" y="4145105"/>
          <a:ext cx="8128000" cy="1993228"/>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11" name="文字方塊 10"/>
          <p:cNvSpPr txBox="1"/>
          <p:nvPr/>
        </p:nvSpPr>
        <p:spPr>
          <a:xfrm>
            <a:off x="3731670" y="4166626"/>
            <a:ext cx="948790" cy="646331"/>
          </a:xfrm>
          <a:prstGeom prst="rect">
            <a:avLst/>
          </a:prstGeom>
          <a:noFill/>
        </p:spPr>
        <p:txBody>
          <a:bodyPr wrap="square" rtlCol="0">
            <a:spAutoFit/>
          </a:bodyPr>
          <a:lstStyle/>
          <a:p>
            <a:r>
              <a:rPr lang="en-US" altLang="zh-TW" dirty="0">
                <a:solidFill>
                  <a:srgbClr val="7030A0"/>
                </a:solidFill>
                <a:latin typeface="標楷體" panose="03000509000000000000" pitchFamily="65" charset="-120"/>
                <a:ea typeface="標楷體" panose="03000509000000000000" pitchFamily="65" charset="-120"/>
              </a:rPr>
              <a:t>7/31</a:t>
            </a:r>
            <a:r>
              <a:rPr lang="zh-TW" altLang="en-US" dirty="0">
                <a:solidFill>
                  <a:srgbClr val="7030A0"/>
                </a:solidFill>
                <a:latin typeface="標楷體" panose="03000509000000000000" pitchFamily="65" charset="-120"/>
                <a:ea typeface="標楷體" panose="03000509000000000000" pitchFamily="65" charset="-120"/>
              </a:rPr>
              <a:t>申請改敘</a:t>
            </a:r>
          </a:p>
        </p:txBody>
      </p:sp>
      <p:sp>
        <p:nvSpPr>
          <p:cNvPr id="13" name="文字方塊 12"/>
          <p:cNvSpPr txBox="1"/>
          <p:nvPr/>
        </p:nvSpPr>
        <p:spPr>
          <a:xfrm>
            <a:off x="3639845" y="5797118"/>
            <a:ext cx="1225118" cy="646331"/>
          </a:xfrm>
          <a:prstGeom prst="rect">
            <a:avLst/>
          </a:prstGeom>
          <a:noFill/>
        </p:spPr>
        <p:txBody>
          <a:bodyPr wrap="square" rtlCol="0">
            <a:spAutoFit/>
          </a:bodyPr>
          <a:lstStyle/>
          <a:p>
            <a:pPr lvl="0"/>
            <a:r>
              <a:rPr lang="en-US" altLang="zh-TW" dirty="0">
                <a:solidFill>
                  <a:srgbClr val="7030A0"/>
                </a:solidFill>
                <a:latin typeface="標楷體" panose="03000509000000000000" pitchFamily="65" charset="-120"/>
                <a:ea typeface="標楷體" panose="03000509000000000000" pitchFamily="65" charset="-120"/>
              </a:rPr>
              <a:t>8/1</a:t>
            </a:r>
            <a:r>
              <a:rPr lang="zh-TW" altLang="en-US" dirty="0">
                <a:solidFill>
                  <a:srgbClr val="7030A0"/>
                </a:solidFill>
                <a:latin typeface="標楷體" panose="03000509000000000000" pitchFamily="65" charset="-120"/>
                <a:ea typeface="標楷體" panose="03000509000000000000" pitchFamily="65" charset="-120"/>
              </a:rPr>
              <a:t>申請改敘</a:t>
            </a:r>
          </a:p>
        </p:txBody>
      </p:sp>
      <p:sp>
        <p:nvSpPr>
          <p:cNvPr id="14" name="文字方塊 13"/>
          <p:cNvSpPr txBox="1"/>
          <p:nvPr/>
        </p:nvSpPr>
        <p:spPr>
          <a:xfrm>
            <a:off x="6717038" y="4100017"/>
            <a:ext cx="1357197" cy="646331"/>
          </a:xfrm>
          <a:prstGeom prst="rect">
            <a:avLst/>
          </a:prstGeom>
          <a:noFill/>
        </p:spPr>
        <p:txBody>
          <a:bodyPr wrap="square" rtlCol="0">
            <a:spAutoFit/>
          </a:bodyPr>
          <a:lstStyle/>
          <a:p>
            <a:r>
              <a:rPr lang="en-US" altLang="zh-TW" dirty="0">
                <a:solidFill>
                  <a:srgbClr val="7030A0"/>
                </a:solidFill>
                <a:latin typeface="標楷體" panose="03000509000000000000" pitchFamily="65" charset="-120"/>
                <a:ea typeface="標楷體" panose="03000509000000000000" pitchFamily="65" charset="-120"/>
              </a:rPr>
              <a:t>8/1</a:t>
            </a:r>
            <a:r>
              <a:rPr lang="zh-TW" altLang="en-US" dirty="0">
                <a:solidFill>
                  <a:srgbClr val="7030A0"/>
                </a:solidFill>
                <a:latin typeface="標楷體" panose="03000509000000000000" pitchFamily="65" charset="-120"/>
                <a:ea typeface="標楷體" panose="03000509000000000000" pitchFamily="65" charset="-120"/>
              </a:rPr>
              <a:t>成績考核晉級</a:t>
            </a:r>
          </a:p>
        </p:txBody>
      </p:sp>
      <p:sp>
        <p:nvSpPr>
          <p:cNvPr id="15" name="文字方塊 14"/>
          <p:cNvSpPr txBox="1"/>
          <p:nvPr/>
        </p:nvSpPr>
        <p:spPr>
          <a:xfrm>
            <a:off x="8099740" y="2735943"/>
            <a:ext cx="3254060" cy="1231106"/>
          </a:xfrm>
          <a:prstGeom prst="rect">
            <a:avLst/>
          </a:prstGeom>
          <a:noFill/>
        </p:spPr>
        <p:txBody>
          <a:bodyPr wrap="square" rtlCol="0">
            <a:spAutoFit/>
          </a:bodyPr>
          <a:lstStyle/>
          <a:p>
            <a:pPr algn="just"/>
            <a:r>
              <a:rPr lang="zh-TW" altLang="en-US" dirty="0">
                <a:solidFill>
                  <a:srgbClr val="002060"/>
                </a:solidFill>
                <a:latin typeface="標楷體" panose="03000509000000000000" pitchFamily="65" charset="-120"/>
                <a:ea typeface="標楷體" panose="03000509000000000000" pitchFamily="65" charset="-120"/>
              </a:rPr>
              <a:t>★教師待遇條例</a:t>
            </a:r>
            <a:r>
              <a:rPr lang="en-US" altLang="zh-TW" dirty="0">
                <a:solidFill>
                  <a:srgbClr val="002060"/>
                </a:solidFill>
                <a:latin typeface="新細明體" panose="02020500000000000000" pitchFamily="18" charset="-120"/>
                <a:ea typeface="新細明體" panose="02020500000000000000" pitchFamily="18" charset="-120"/>
              </a:rPr>
              <a:t>§10</a:t>
            </a:r>
            <a:r>
              <a:rPr lang="zh-TW" altLang="en-US" dirty="0">
                <a:solidFill>
                  <a:srgbClr val="002060"/>
                </a:solidFill>
                <a:latin typeface="標楷體" panose="03000509000000000000" pitchFamily="65" charset="-120"/>
                <a:ea typeface="標楷體" panose="03000509000000000000" pitchFamily="65" charset="-120"/>
              </a:rPr>
              <a:t>規定，取得較高學歷者，以現敘薪級為基準，依下列規定改敘，並受所聘</a:t>
            </a:r>
            <a:r>
              <a:rPr lang="zh-TW" altLang="en-US" sz="2000" dirty="0">
                <a:solidFill>
                  <a:srgbClr val="FF0000"/>
                </a:solidFill>
                <a:latin typeface="標楷體" panose="03000509000000000000" pitchFamily="65" charset="-120"/>
                <a:ea typeface="標楷體" panose="03000509000000000000" pitchFamily="65" charset="-120"/>
              </a:rPr>
              <a:t>職務等級最高本薪</a:t>
            </a:r>
            <a:r>
              <a:rPr lang="zh-TW" altLang="en-US" dirty="0">
                <a:solidFill>
                  <a:srgbClr val="002060"/>
                </a:solidFill>
                <a:latin typeface="標楷體" panose="03000509000000000000" pitchFamily="65" charset="-120"/>
                <a:ea typeface="標楷體" panose="03000509000000000000" pitchFamily="65" charset="-120"/>
              </a:rPr>
              <a:t>之限制</a:t>
            </a:r>
            <a:endParaRPr lang="zh-TW" altLang="en-US" dirty="0">
              <a:solidFill>
                <a:srgbClr val="002060"/>
              </a:solidFill>
            </a:endParaRPr>
          </a:p>
        </p:txBody>
      </p:sp>
    </p:spTree>
    <p:extLst>
      <p:ext uri="{BB962C8B-B14F-4D97-AF65-F5344CB8AC3E}">
        <p14:creationId xmlns:p14="http://schemas.microsoft.com/office/powerpoint/2010/main" val="22709338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0"/>
                                        <p:tgtEl>
                                          <p:spTgt spid="3"/>
                                        </p:tgtEl>
                                      </p:cBhvr>
                                    </p:animEffect>
                                    <p:anim calcmode="lin" valueType="num">
                                      <p:cBhvr>
                                        <p:cTn id="8" dur="2000" fill="hold"/>
                                        <p:tgtEl>
                                          <p:spTgt spid="3"/>
                                        </p:tgtEl>
                                        <p:attrNameLst>
                                          <p:attrName>ppt_x</p:attrName>
                                        </p:attrNameLst>
                                      </p:cBhvr>
                                      <p:tavLst>
                                        <p:tav tm="0">
                                          <p:val>
                                            <p:strVal val="#ppt_x"/>
                                          </p:val>
                                        </p:tav>
                                        <p:tav tm="100000">
                                          <p:val>
                                            <p:strVal val="#ppt_x"/>
                                          </p:val>
                                        </p:tav>
                                      </p:tavLst>
                                    </p:anim>
                                    <p:anim calcmode="lin" valueType="num">
                                      <p:cBhvr>
                                        <p:cTn id="9" dur="2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50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2000"/>
                                        <p:tgtEl>
                                          <p:spTgt spid="7"/>
                                        </p:tgtEl>
                                      </p:cBhvr>
                                    </p:animEffect>
                                    <p:anim calcmode="lin" valueType="num">
                                      <p:cBhvr>
                                        <p:cTn id="15" dur="2000" fill="hold"/>
                                        <p:tgtEl>
                                          <p:spTgt spid="7"/>
                                        </p:tgtEl>
                                        <p:attrNameLst>
                                          <p:attrName>ppt_x</p:attrName>
                                        </p:attrNameLst>
                                      </p:cBhvr>
                                      <p:tavLst>
                                        <p:tav tm="0">
                                          <p:val>
                                            <p:strVal val="#ppt_x"/>
                                          </p:val>
                                        </p:tav>
                                        <p:tav tm="100000">
                                          <p:val>
                                            <p:strVal val="#ppt_x"/>
                                          </p:val>
                                        </p:tav>
                                      </p:tavLst>
                                    </p:anim>
                                    <p:anim calcmode="lin" valueType="num">
                                      <p:cBhvr>
                                        <p:cTn id="16" dur="2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500"/>
                                  </p:stCondLst>
                                  <p:childTnLst>
                                    <p:set>
                                      <p:cBhvr>
                                        <p:cTn id="20" dur="1" fill="hold">
                                          <p:stCondLst>
                                            <p:cond delay="0"/>
                                          </p:stCondLst>
                                        </p:cTn>
                                        <p:tgtEl>
                                          <p:spTgt spid="9"/>
                                        </p:tgtEl>
                                        <p:attrNameLst>
                                          <p:attrName>style.visibility</p:attrName>
                                        </p:attrNameLst>
                                      </p:cBhvr>
                                      <p:to>
                                        <p:strVal val="visible"/>
                                      </p:to>
                                    </p:set>
                                    <p:animEffect transition="in" filter="fade">
                                      <p:cBhvr>
                                        <p:cTn id="21" dur="2000"/>
                                        <p:tgtEl>
                                          <p:spTgt spid="9"/>
                                        </p:tgtEl>
                                      </p:cBhvr>
                                    </p:animEffect>
                                    <p:anim calcmode="lin" valueType="num">
                                      <p:cBhvr>
                                        <p:cTn id="22" dur="2000" fill="hold"/>
                                        <p:tgtEl>
                                          <p:spTgt spid="9"/>
                                        </p:tgtEl>
                                        <p:attrNameLst>
                                          <p:attrName>ppt_x</p:attrName>
                                        </p:attrNameLst>
                                      </p:cBhvr>
                                      <p:tavLst>
                                        <p:tav tm="0">
                                          <p:val>
                                            <p:strVal val="#ppt_x"/>
                                          </p:val>
                                        </p:tav>
                                        <p:tav tm="100000">
                                          <p:val>
                                            <p:strVal val="#ppt_x"/>
                                          </p:val>
                                        </p:tav>
                                      </p:tavLst>
                                    </p:anim>
                                    <p:anim calcmode="lin" valueType="num">
                                      <p:cBhvr>
                                        <p:cTn id="23" dur="2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500"/>
                                  </p:stCondLst>
                                  <p:childTnLst>
                                    <p:set>
                                      <p:cBhvr>
                                        <p:cTn id="27" dur="1" fill="hold">
                                          <p:stCondLst>
                                            <p:cond delay="0"/>
                                          </p:stCondLst>
                                        </p:cTn>
                                        <p:tgtEl>
                                          <p:spTgt spid="8"/>
                                        </p:tgtEl>
                                        <p:attrNameLst>
                                          <p:attrName>style.visibility</p:attrName>
                                        </p:attrNameLst>
                                      </p:cBhvr>
                                      <p:to>
                                        <p:strVal val="visible"/>
                                      </p:to>
                                    </p:set>
                                    <p:animEffect transition="in" filter="fade">
                                      <p:cBhvr>
                                        <p:cTn id="28" dur="2000"/>
                                        <p:tgtEl>
                                          <p:spTgt spid="8"/>
                                        </p:tgtEl>
                                      </p:cBhvr>
                                    </p:animEffect>
                                    <p:anim calcmode="lin" valueType="num">
                                      <p:cBhvr>
                                        <p:cTn id="29" dur="2000" fill="hold"/>
                                        <p:tgtEl>
                                          <p:spTgt spid="8"/>
                                        </p:tgtEl>
                                        <p:attrNameLst>
                                          <p:attrName>ppt_x</p:attrName>
                                        </p:attrNameLst>
                                      </p:cBhvr>
                                      <p:tavLst>
                                        <p:tav tm="0">
                                          <p:val>
                                            <p:strVal val="#ppt_x"/>
                                          </p:val>
                                        </p:tav>
                                        <p:tav tm="100000">
                                          <p:val>
                                            <p:strVal val="#ppt_x"/>
                                          </p:val>
                                        </p:tav>
                                      </p:tavLst>
                                    </p:anim>
                                    <p:anim calcmode="lin" valueType="num">
                                      <p:cBhvr>
                                        <p:cTn id="30" dur="2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2"/>
                                        </p:tgtEl>
                                        <p:attrNameLst>
                                          <p:attrName>style.visibility</p:attrName>
                                        </p:attrNameLst>
                                      </p:cBhvr>
                                      <p:to>
                                        <p:strVal val="visible"/>
                                      </p:to>
                                    </p:set>
                                    <p:animEffect transition="in" filter="fade">
                                      <p:cBhvr>
                                        <p:cTn id="35" dur="1500"/>
                                        <p:tgtEl>
                                          <p:spTgt spid="2"/>
                                        </p:tgtEl>
                                      </p:cBhvr>
                                    </p:animEffect>
                                    <p:anim calcmode="lin" valueType="num">
                                      <p:cBhvr>
                                        <p:cTn id="36" dur="1500" fill="hold"/>
                                        <p:tgtEl>
                                          <p:spTgt spid="2"/>
                                        </p:tgtEl>
                                        <p:attrNameLst>
                                          <p:attrName>ppt_x</p:attrName>
                                        </p:attrNameLst>
                                      </p:cBhvr>
                                      <p:tavLst>
                                        <p:tav tm="0">
                                          <p:val>
                                            <p:strVal val="#ppt_x"/>
                                          </p:val>
                                        </p:tav>
                                        <p:tav tm="100000">
                                          <p:val>
                                            <p:strVal val="#ppt_x"/>
                                          </p:val>
                                        </p:tav>
                                      </p:tavLst>
                                    </p:anim>
                                    <p:anim calcmode="lin" valueType="num">
                                      <p:cBhvr>
                                        <p:cTn id="37" dur="15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500"/>
                                  </p:stCondLst>
                                  <p:childTnLst>
                                    <p:set>
                                      <p:cBhvr>
                                        <p:cTn id="41" dur="1" fill="hold">
                                          <p:stCondLst>
                                            <p:cond delay="0"/>
                                          </p:stCondLst>
                                        </p:cTn>
                                        <p:tgtEl>
                                          <p:spTgt spid="10"/>
                                        </p:tgtEl>
                                        <p:attrNameLst>
                                          <p:attrName>style.visibility</p:attrName>
                                        </p:attrNameLst>
                                      </p:cBhvr>
                                      <p:to>
                                        <p:strVal val="visible"/>
                                      </p:to>
                                    </p:set>
                                    <p:animEffect transition="in" filter="fade">
                                      <p:cBhvr>
                                        <p:cTn id="42" dur="2500"/>
                                        <p:tgtEl>
                                          <p:spTgt spid="10"/>
                                        </p:tgtEl>
                                      </p:cBhvr>
                                    </p:animEffect>
                                    <p:anim calcmode="lin" valueType="num">
                                      <p:cBhvr>
                                        <p:cTn id="43" dur="2500" fill="hold"/>
                                        <p:tgtEl>
                                          <p:spTgt spid="10"/>
                                        </p:tgtEl>
                                        <p:attrNameLst>
                                          <p:attrName>ppt_x</p:attrName>
                                        </p:attrNameLst>
                                      </p:cBhvr>
                                      <p:tavLst>
                                        <p:tav tm="0">
                                          <p:val>
                                            <p:strVal val="#ppt_x"/>
                                          </p:val>
                                        </p:tav>
                                        <p:tav tm="100000">
                                          <p:val>
                                            <p:strVal val="#ppt_x"/>
                                          </p:val>
                                        </p:tav>
                                      </p:tavLst>
                                    </p:anim>
                                    <p:anim calcmode="lin" valueType="num">
                                      <p:cBhvr>
                                        <p:cTn id="44" dur="25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11"/>
                                        </p:tgtEl>
                                        <p:attrNameLst>
                                          <p:attrName>style.visibility</p:attrName>
                                        </p:attrNameLst>
                                      </p:cBhvr>
                                      <p:to>
                                        <p:strVal val="visible"/>
                                      </p:to>
                                    </p:set>
                                    <p:animEffect transition="in" filter="fade">
                                      <p:cBhvr>
                                        <p:cTn id="49" dur="1000"/>
                                        <p:tgtEl>
                                          <p:spTgt spid="11"/>
                                        </p:tgtEl>
                                      </p:cBhvr>
                                    </p:animEffect>
                                    <p:anim calcmode="lin" valueType="num">
                                      <p:cBhvr>
                                        <p:cTn id="50" dur="1000" fill="hold"/>
                                        <p:tgtEl>
                                          <p:spTgt spid="11"/>
                                        </p:tgtEl>
                                        <p:attrNameLst>
                                          <p:attrName>ppt_x</p:attrName>
                                        </p:attrNameLst>
                                      </p:cBhvr>
                                      <p:tavLst>
                                        <p:tav tm="0">
                                          <p:val>
                                            <p:strVal val="#ppt_x"/>
                                          </p:val>
                                        </p:tav>
                                        <p:tav tm="100000">
                                          <p:val>
                                            <p:strVal val="#ppt_x"/>
                                          </p:val>
                                        </p:tav>
                                      </p:tavLst>
                                    </p:anim>
                                    <p:anim calcmode="lin" valueType="num">
                                      <p:cBhvr>
                                        <p:cTn id="51"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grpId="0" nodeType="clickEffect">
                                  <p:stCondLst>
                                    <p:cond delay="0"/>
                                  </p:stCondLst>
                                  <p:childTnLst>
                                    <p:set>
                                      <p:cBhvr>
                                        <p:cTn id="55" dur="1" fill="hold">
                                          <p:stCondLst>
                                            <p:cond delay="0"/>
                                          </p:stCondLst>
                                        </p:cTn>
                                        <p:tgtEl>
                                          <p:spTgt spid="14"/>
                                        </p:tgtEl>
                                        <p:attrNameLst>
                                          <p:attrName>style.visibility</p:attrName>
                                        </p:attrNameLst>
                                      </p:cBhvr>
                                      <p:to>
                                        <p:strVal val="visible"/>
                                      </p:to>
                                    </p:set>
                                    <p:animEffect transition="in" filter="fade">
                                      <p:cBhvr>
                                        <p:cTn id="56" dur="1000"/>
                                        <p:tgtEl>
                                          <p:spTgt spid="14"/>
                                        </p:tgtEl>
                                      </p:cBhvr>
                                    </p:animEffect>
                                    <p:anim calcmode="lin" valueType="num">
                                      <p:cBhvr>
                                        <p:cTn id="57" dur="1000" fill="hold"/>
                                        <p:tgtEl>
                                          <p:spTgt spid="14"/>
                                        </p:tgtEl>
                                        <p:attrNameLst>
                                          <p:attrName>ppt_x</p:attrName>
                                        </p:attrNameLst>
                                      </p:cBhvr>
                                      <p:tavLst>
                                        <p:tav tm="0">
                                          <p:val>
                                            <p:strVal val="#ppt_x"/>
                                          </p:val>
                                        </p:tav>
                                        <p:tav tm="100000">
                                          <p:val>
                                            <p:strVal val="#ppt_x"/>
                                          </p:val>
                                        </p:tav>
                                      </p:tavLst>
                                    </p:anim>
                                    <p:anim calcmode="lin" valueType="num">
                                      <p:cBhvr>
                                        <p:cTn id="58"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2" presetClass="entr" presetSubtype="0" fill="hold" grpId="0" nodeType="clickEffect">
                                  <p:stCondLst>
                                    <p:cond delay="0"/>
                                  </p:stCondLst>
                                  <p:childTnLst>
                                    <p:set>
                                      <p:cBhvr>
                                        <p:cTn id="62" dur="1" fill="hold">
                                          <p:stCondLst>
                                            <p:cond delay="0"/>
                                          </p:stCondLst>
                                        </p:cTn>
                                        <p:tgtEl>
                                          <p:spTgt spid="13"/>
                                        </p:tgtEl>
                                        <p:attrNameLst>
                                          <p:attrName>style.visibility</p:attrName>
                                        </p:attrNameLst>
                                      </p:cBhvr>
                                      <p:to>
                                        <p:strVal val="visible"/>
                                      </p:to>
                                    </p:set>
                                    <p:animEffect transition="in" filter="fade">
                                      <p:cBhvr>
                                        <p:cTn id="63" dur="1000"/>
                                        <p:tgtEl>
                                          <p:spTgt spid="13"/>
                                        </p:tgtEl>
                                      </p:cBhvr>
                                    </p:animEffect>
                                    <p:anim calcmode="lin" valueType="num">
                                      <p:cBhvr>
                                        <p:cTn id="64" dur="1000" fill="hold"/>
                                        <p:tgtEl>
                                          <p:spTgt spid="13"/>
                                        </p:tgtEl>
                                        <p:attrNameLst>
                                          <p:attrName>ppt_x</p:attrName>
                                        </p:attrNameLst>
                                      </p:cBhvr>
                                      <p:tavLst>
                                        <p:tav tm="0">
                                          <p:val>
                                            <p:strVal val="#ppt_x"/>
                                          </p:val>
                                        </p:tav>
                                        <p:tav tm="100000">
                                          <p:val>
                                            <p:strVal val="#ppt_x"/>
                                          </p:val>
                                        </p:tav>
                                      </p:tavLst>
                                    </p:anim>
                                    <p:anim calcmode="lin" valueType="num">
                                      <p:cBhvr>
                                        <p:cTn id="65"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66" fill="hold">
                      <p:stCondLst>
                        <p:cond delay="indefinite"/>
                      </p:stCondLst>
                      <p:childTnLst>
                        <p:par>
                          <p:cTn id="67" fill="hold">
                            <p:stCondLst>
                              <p:cond delay="0"/>
                            </p:stCondLst>
                            <p:childTnLst>
                              <p:par>
                                <p:cTn id="68" presetID="31" presetClass="entr" presetSubtype="0" fill="hold" grpId="0" nodeType="clickEffect">
                                  <p:stCondLst>
                                    <p:cond delay="0"/>
                                  </p:stCondLst>
                                  <p:childTnLst>
                                    <p:set>
                                      <p:cBhvr>
                                        <p:cTn id="69" dur="1" fill="hold">
                                          <p:stCondLst>
                                            <p:cond delay="0"/>
                                          </p:stCondLst>
                                        </p:cTn>
                                        <p:tgtEl>
                                          <p:spTgt spid="15"/>
                                        </p:tgtEl>
                                        <p:attrNameLst>
                                          <p:attrName>style.visibility</p:attrName>
                                        </p:attrNameLst>
                                      </p:cBhvr>
                                      <p:to>
                                        <p:strVal val="visible"/>
                                      </p:to>
                                    </p:set>
                                    <p:anim calcmode="lin" valueType="num">
                                      <p:cBhvr>
                                        <p:cTn id="70" dur="2250" fill="hold"/>
                                        <p:tgtEl>
                                          <p:spTgt spid="15"/>
                                        </p:tgtEl>
                                        <p:attrNameLst>
                                          <p:attrName>ppt_w</p:attrName>
                                        </p:attrNameLst>
                                      </p:cBhvr>
                                      <p:tavLst>
                                        <p:tav tm="0">
                                          <p:val>
                                            <p:fltVal val="0"/>
                                          </p:val>
                                        </p:tav>
                                        <p:tav tm="100000">
                                          <p:val>
                                            <p:strVal val="#ppt_w"/>
                                          </p:val>
                                        </p:tav>
                                      </p:tavLst>
                                    </p:anim>
                                    <p:anim calcmode="lin" valueType="num">
                                      <p:cBhvr>
                                        <p:cTn id="71" dur="2250" fill="hold"/>
                                        <p:tgtEl>
                                          <p:spTgt spid="15"/>
                                        </p:tgtEl>
                                        <p:attrNameLst>
                                          <p:attrName>ppt_h</p:attrName>
                                        </p:attrNameLst>
                                      </p:cBhvr>
                                      <p:tavLst>
                                        <p:tav tm="0">
                                          <p:val>
                                            <p:fltVal val="0"/>
                                          </p:val>
                                        </p:tav>
                                        <p:tav tm="100000">
                                          <p:val>
                                            <p:strVal val="#ppt_h"/>
                                          </p:val>
                                        </p:tav>
                                      </p:tavLst>
                                    </p:anim>
                                    <p:anim calcmode="lin" valueType="num">
                                      <p:cBhvr>
                                        <p:cTn id="72" dur="2250" fill="hold"/>
                                        <p:tgtEl>
                                          <p:spTgt spid="15"/>
                                        </p:tgtEl>
                                        <p:attrNameLst>
                                          <p:attrName>style.rotation</p:attrName>
                                        </p:attrNameLst>
                                      </p:cBhvr>
                                      <p:tavLst>
                                        <p:tav tm="0">
                                          <p:val>
                                            <p:fltVal val="90"/>
                                          </p:val>
                                        </p:tav>
                                        <p:tav tm="100000">
                                          <p:val>
                                            <p:fltVal val="0"/>
                                          </p:val>
                                        </p:tav>
                                      </p:tavLst>
                                    </p:anim>
                                    <p:animEffect transition="in" filter="fade">
                                      <p:cBhvr>
                                        <p:cTn id="73" dur="225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3" grpId="0">
        <p:bldAsOne/>
      </p:bldGraphic>
      <p:bldP spid="7" grpId="0"/>
      <p:bldP spid="8" grpId="0"/>
      <p:bldP spid="9" grpId="0"/>
      <p:bldP spid="2" grpId="0"/>
      <p:bldGraphic spid="10" grpId="0">
        <p:bldAsOne/>
      </p:bldGraphic>
      <p:bldP spid="11" grpId="0"/>
      <p:bldP spid="13" grpId="0"/>
      <p:bldP spid="14" grpId="0"/>
      <p:bldP spid="15" grpId="0"/>
    </p:bld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915084" y="456843"/>
            <a:ext cx="10515600" cy="1325563"/>
          </a:xfrm>
        </p:spPr>
        <p:txBody>
          <a:bodyPr>
            <a:noAutofit/>
          </a:bodyPr>
          <a:lstStyle/>
          <a:p>
            <a:r>
              <a:rPr lang="zh-TW" altLang="en-US" sz="2400" dirty="0">
                <a:latin typeface="標楷體" panose="03000509000000000000" pitchFamily="65" charset="-120"/>
                <a:ea typeface="標楷體" panose="03000509000000000000" pitchFamily="65" charset="-120"/>
              </a:rPr>
              <a:t>案例</a:t>
            </a:r>
            <a:r>
              <a:rPr lang="en-US" altLang="zh-TW" sz="2400" dirty="0">
                <a:latin typeface="標楷體" panose="03000509000000000000" pitchFamily="65" charset="-120"/>
                <a:ea typeface="標楷體" panose="03000509000000000000" pitchFamily="65" charset="-120"/>
              </a:rPr>
              <a:t>:</a:t>
            </a:r>
            <a:r>
              <a:rPr lang="zh-TW" altLang="en-US" sz="2400" dirty="0">
                <a:latin typeface="標楷體" panose="03000509000000000000" pitchFamily="65" charset="-120"/>
                <a:ea typeface="標楷體" panose="03000509000000000000" pitchFamily="65" charset="-120"/>
              </a:rPr>
              <a:t>張師自</a:t>
            </a:r>
            <a:r>
              <a:rPr lang="en-US" altLang="zh-TW" sz="2400" dirty="0">
                <a:latin typeface="標楷體" panose="03000509000000000000" pitchFamily="65" charset="-120"/>
                <a:ea typeface="標楷體" panose="03000509000000000000" pitchFamily="65" charset="-120"/>
              </a:rPr>
              <a:t>90</a:t>
            </a:r>
            <a:r>
              <a:rPr lang="zh-TW" altLang="en-US" sz="2400" dirty="0">
                <a:latin typeface="標楷體" panose="03000509000000000000" pitchFamily="65" charset="-120"/>
                <a:ea typeface="標楷體" panose="03000509000000000000" pitchFamily="65" charset="-120"/>
              </a:rPr>
              <a:t>學年度甄選至某國小服務迄今，</a:t>
            </a:r>
            <a:r>
              <a:rPr lang="en-US" altLang="zh-TW" sz="2400" dirty="0">
                <a:latin typeface="標楷體" panose="03000509000000000000" pitchFamily="65" charset="-120"/>
                <a:ea typeface="標楷體" panose="03000509000000000000" pitchFamily="65" charset="-120"/>
              </a:rPr>
              <a:t>104</a:t>
            </a:r>
            <a:r>
              <a:rPr lang="zh-TW" altLang="en-US" sz="2400" dirty="0">
                <a:latin typeface="標楷體" panose="03000509000000000000" pitchFamily="65" charset="-120"/>
                <a:ea typeface="標楷體" panose="03000509000000000000" pitchFamily="65" charset="-120"/>
              </a:rPr>
              <a:t>學年度至某大學進修碩士，並於</a:t>
            </a:r>
            <a:r>
              <a:rPr lang="en-US" altLang="zh-TW" sz="2400" dirty="0">
                <a:latin typeface="標楷體" panose="03000509000000000000" pitchFamily="65" charset="-120"/>
                <a:ea typeface="標楷體" panose="03000509000000000000" pitchFamily="65" charset="-120"/>
              </a:rPr>
              <a:t>105</a:t>
            </a:r>
            <a:r>
              <a:rPr lang="zh-TW" altLang="en-US" sz="2400" dirty="0">
                <a:latin typeface="標楷體" panose="03000509000000000000" pitchFamily="65" charset="-120"/>
                <a:ea typeface="標楷體" panose="03000509000000000000" pitchFamily="65" charset="-120"/>
              </a:rPr>
              <a:t>年</a:t>
            </a:r>
            <a:r>
              <a:rPr lang="en-US" altLang="zh-TW" sz="2400" dirty="0">
                <a:latin typeface="標楷體" panose="03000509000000000000" pitchFamily="65" charset="-120"/>
                <a:ea typeface="標楷體" panose="03000509000000000000" pitchFamily="65" charset="-120"/>
              </a:rPr>
              <a:t>6</a:t>
            </a:r>
            <a:r>
              <a:rPr lang="zh-TW" altLang="en-US" sz="2400" dirty="0">
                <a:latin typeface="標楷體" panose="03000509000000000000" pitchFamily="65" charset="-120"/>
                <a:ea typeface="標楷體" panose="03000509000000000000" pitchFamily="65" charset="-120"/>
              </a:rPr>
              <a:t>月取得碩士證書，其</a:t>
            </a:r>
            <a:r>
              <a:rPr lang="en-US" altLang="zh-TW" sz="2400" dirty="0">
                <a:latin typeface="標楷體" panose="03000509000000000000" pitchFamily="65" charset="-120"/>
                <a:ea typeface="標楷體" panose="03000509000000000000" pitchFamily="65" charset="-120"/>
              </a:rPr>
              <a:t>90-103</a:t>
            </a:r>
            <a:r>
              <a:rPr lang="zh-TW" altLang="en-US" sz="2400" dirty="0">
                <a:latin typeface="標楷體" panose="03000509000000000000" pitchFamily="65" charset="-120"/>
                <a:ea typeface="標楷體" panose="03000509000000000000" pitchFamily="65" charset="-120"/>
              </a:rPr>
              <a:t>學年度成績考核皆考列四條一款以上，而</a:t>
            </a:r>
            <a:r>
              <a:rPr lang="en-US" altLang="zh-TW" sz="2400" dirty="0">
                <a:latin typeface="標楷體" panose="03000509000000000000" pitchFamily="65" charset="-120"/>
                <a:ea typeface="標楷體" panose="03000509000000000000" pitchFamily="65" charset="-120"/>
              </a:rPr>
              <a:t>103</a:t>
            </a:r>
            <a:r>
              <a:rPr lang="zh-TW" altLang="en-US" sz="2400" dirty="0">
                <a:latin typeface="標楷體" panose="03000509000000000000" pitchFamily="65" charset="-120"/>
                <a:ea typeface="標楷體" panose="03000509000000000000" pitchFamily="65" charset="-120"/>
              </a:rPr>
              <a:t>學年度年終考核</a:t>
            </a:r>
            <a:r>
              <a:rPr lang="en-US" altLang="zh-TW" sz="2400" dirty="0">
                <a:latin typeface="標楷體" panose="03000509000000000000" pitchFamily="65" charset="-120"/>
                <a:ea typeface="標楷體" panose="03000509000000000000" pitchFamily="65" charset="-120"/>
              </a:rPr>
              <a:t>410</a:t>
            </a:r>
            <a:r>
              <a:rPr lang="zh-TW" altLang="en-US" sz="2400" dirty="0">
                <a:latin typeface="標楷體" panose="03000509000000000000" pitchFamily="65" charset="-120"/>
                <a:ea typeface="標楷體" panose="03000509000000000000" pitchFamily="65" charset="-120"/>
              </a:rPr>
              <a:t>薪點，請問如何提敘</a:t>
            </a:r>
            <a:r>
              <a:rPr lang="en-US" altLang="zh-TW" sz="2400" dirty="0">
                <a:latin typeface="標楷體" panose="03000509000000000000" pitchFamily="65" charset="-120"/>
                <a:ea typeface="標楷體" panose="03000509000000000000" pitchFamily="65" charset="-120"/>
              </a:rPr>
              <a:t>?</a:t>
            </a:r>
            <a:endParaRPr lang="zh-TW" altLang="en-US" sz="2400" dirty="0">
              <a:latin typeface="標楷體" panose="03000509000000000000" pitchFamily="65" charset="-120"/>
              <a:ea typeface="標楷體" panose="03000509000000000000" pitchFamily="65" charset="-120"/>
            </a:endParaRPr>
          </a:p>
        </p:txBody>
      </p:sp>
      <p:sp>
        <p:nvSpPr>
          <p:cNvPr id="3" name="內容版面配置區 2"/>
          <p:cNvSpPr>
            <a:spLocks noGrp="1"/>
          </p:cNvSpPr>
          <p:nvPr>
            <p:ph idx="4294967295"/>
          </p:nvPr>
        </p:nvSpPr>
        <p:spPr>
          <a:xfrm>
            <a:off x="1251259" y="1950641"/>
            <a:ext cx="9136063" cy="1073150"/>
          </a:xfrm>
        </p:spPr>
        <p:txBody>
          <a:bodyPr/>
          <a:lstStyle/>
          <a:p>
            <a:pPr marL="45720" indent="0">
              <a:buNone/>
            </a:pPr>
            <a:r>
              <a:rPr lang="zh-TW" altLang="en-US" sz="2400" dirty="0">
                <a:solidFill>
                  <a:srgbClr val="7030A0"/>
                </a:solidFill>
                <a:latin typeface="標楷體" panose="03000509000000000000" pitchFamily="65" charset="-120"/>
                <a:ea typeface="標楷體" panose="03000509000000000000" pitchFamily="65" charset="-120"/>
              </a:rPr>
              <a:t>☆重點提示</a:t>
            </a:r>
            <a:endParaRPr lang="en-US" altLang="zh-TW" sz="2400" dirty="0">
              <a:solidFill>
                <a:srgbClr val="7030A0"/>
              </a:solidFill>
              <a:latin typeface="標楷體" panose="03000509000000000000" pitchFamily="65" charset="-120"/>
              <a:ea typeface="標楷體" panose="03000509000000000000" pitchFamily="65" charset="-120"/>
            </a:endParaRPr>
          </a:p>
          <a:p>
            <a:pPr marL="45720" indent="0">
              <a:buNone/>
            </a:pPr>
            <a:r>
              <a:rPr lang="zh-TW" altLang="en-US" sz="2400" dirty="0">
                <a:solidFill>
                  <a:srgbClr val="7030A0"/>
                </a:solidFill>
                <a:latin typeface="標楷體" panose="03000509000000000000" pitchFamily="65" charset="-120"/>
                <a:ea typeface="標楷體" panose="03000509000000000000" pitchFamily="65" charset="-120"/>
              </a:rPr>
              <a:t>張師</a:t>
            </a:r>
            <a:r>
              <a:rPr lang="en-US" altLang="zh-TW" sz="2400" dirty="0">
                <a:solidFill>
                  <a:srgbClr val="7030A0"/>
                </a:solidFill>
                <a:latin typeface="標楷體" panose="03000509000000000000" pitchFamily="65" charset="-120"/>
                <a:ea typeface="標楷體" panose="03000509000000000000" pitchFamily="65" charset="-120"/>
              </a:rPr>
              <a:t>104</a:t>
            </a:r>
            <a:r>
              <a:rPr lang="zh-TW" altLang="en-US" sz="2400" dirty="0">
                <a:solidFill>
                  <a:srgbClr val="7030A0"/>
                </a:solidFill>
                <a:latin typeface="標楷體" panose="03000509000000000000" pitchFamily="65" charset="-120"/>
                <a:ea typeface="標楷體" panose="03000509000000000000" pitchFamily="65" charset="-120"/>
              </a:rPr>
              <a:t>學年度進修      新制  </a:t>
            </a:r>
            <a:r>
              <a:rPr lang="en-US" altLang="zh-TW" sz="2400" dirty="0">
                <a:solidFill>
                  <a:srgbClr val="7030A0"/>
                </a:solidFill>
                <a:latin typeface="標楷體" panose="03000509000000000000" pitchFamily="65" charset="-120"/>
                <a:ea typeface="標楷體" panose="03000509000000000000" pitchFamily="65" charset="-120"/>
              </a:rPr>
              <a:t>or</a:t>
            </a:r>
            <a:r>
              <a:rPr lang="zh-TW" altLang="en-US" sz="2400" dirty="0">
                <a:solidFill>
                  <a:srgbClr val="7030A0"/>
                </a:solidFill>
                <a:latin typeface="標楷體" panose="03000509000000000000" pitchFamily="65" charset="-120"/>
                <a:ea typeface="標楷體" panose="03000509000000000000" pitchFamily="65" charset="-120"/>
              </a:rPr>
              <a:t>  舊制</a:t>
            </a:r>
            <a:endParaRPr lang="en-US" altLang="zh-TW" sz="2400" dirty="0">
              <a:solidFill>
                <a:srgbClr val="7030A0"/>
              </a:solidFill>
              <a:latin typeface="標楷體" panose="03000509000000000000" pitchFamily="65" charset="-120"/>
              <a:ea typeface="標楷體" panose="03000509000000000000" pitchFamily="65" charset="-120"/>
            </a:endParaRPr>
          </a:p>
          <a:p>
            <a:pPr marL="502920" indent="-457200">
              <a:buFont typeface="+mj-lt"/>
              <a:buAutoNum type="arabicPeriod"/>
            </a:pPr>
            <a:endParaRPr lang="en-US" altLang="zh-TW" dirty="0"/>
          </a:p>
          <a:p>
            <a:pPr marL="502920" indent="-457200">
              <a:buFont typeface="+mj-lt"/>
              <a:buAutoNum type="arabicPeriod"/>
            </a:pPr>
            <a:endParaRPr lang="zh-TW" altLang="en-US" dirty="0"/>
          </a:p>
        </p:txBody>
      </p:sp>
      <p:cxnSp>
        <p:nvCxnSpPr>
          <p:cNvPr id="7" name="直線單箭頭接點 6"/>
          <p:cNvCxnSpPr/>
          <p:nvPr/>
        </p:nvCxnSpPr>
        <p:spPr>
          <a:xfrm>
            <a:off x="4191899" y="2640582"/>
            <a:ext cx="466725"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8" name="文字方塊 7"/>
          <p:cNvSpPr txBox="1"/>
          <p:nvPr/>
        </p:nvSpPr>
        <p:spPr>
          <a:xfrm>
            <a:off x="1396467" y="3192026"/>
            <a:ext cx="8990855" cy="2308324"/>
          </a:xfrm>
          <a:prstGeom prst="rect">
            <a:avLst/>
          </a:prstGeom>
          <a:noFill/>
        </p:spPr>
        <p:txBody>
          <a:bodyPr wrap="square" rtlCol="0">
            <a:spAutoFit/>
          </a:bodyPr>
          <a:lstStyle/>
          <a:p>
            <a:pPr marL="342900" indent="-342900">
              <a:buFont typeface="+mj-lt"/>
              <a:buAutoNum type="arabicPeriod"/>
            </a:pPr>
            <a:r>
              <a:rPr lang="zh-TW" altLang="en-US" sz="2400" dirty="0">
                <a:latin typeface="標楷體" panose="03000509000000000000" pitchFamily="65" charset="-120"/>
                <a:ea typeface="標楷體" panose="03000509000000000000" pitchFamily="65" charset="-120"/>
              </a:rPr>
              <a:t>新制算法</a:t>
            </a:r>
            <a:r>
              <a:rPr lang="en-US" altLang="zh-TW" sz="2400" dirty="0">
                <a:latin typeface="標楷體" panose="03000509000000000000" pitchFamily="65" charset="-120"/>
                <a:ea typeface="標楷體" panose="03000509000000000000" pitchFamily="65" charset="-120"/>
              </a:rPr>
              <a:t>:</a:t>
            </a:r>
            <a:r>
              <a:rPr lang="zh-TW" altLang="en-US" sz="2400" dirty="0">
                <a:latin typeface="標楷體" panose="03000509000000000000" pitchFamily="65" charset="-120"/>
                <a:ea typeface="標楷體" panose="03000509000000000000" pitchFamily="65" charset="-120"/>
              </a:rPr>
              <a:t>依原敘薪級</a:t>
            </a:r>
            <a:r>
              <a:rPr lang="en-US" altLang="zh-TW" sz="2400" dirty="0">
                <a:latin typeface="標楷體" panose="03000509000000000000" pitchFamily="65" charset="-120"/>
                <a:ea typeface="標楷體" panose="03000509000000000000" pitchFamily="65" charset="-120"/>
              </a:rPr>
              <a:t>(410</a:t>
            </a:r>
            <a:r>
              <a:rPr lang="zh-TW" altLang="en-US" sz="2400" dirty="0">
                <a:latin typeface="標楷體" panose="03000509000000000000" pitchFamily="65" charset="-120"/>
                <a:ea typeface="標楷體" panose="03000509000000000000" pitchFamily="65" charset="-120"/>
              </a:rPr>
              <a:t>薪點</a:t>
            </a:r>
            <a:r>
              <a:rPr lang="en-US" altLang="zh-TW" sz="2400" dirty="0">
                <a:latin typeface="標楷體" panose="03000509000000000000" pitchFamily="65" charset="-120"/>
                <a:ea typeface="標楷體" panose="03000509000000000000" pitchFamily="65" charset="-120"/>
              </a:rPr>
              <a:t>)</a:t>
            </a:r>
            <a:r>
              <a:rPr lang="zh-TW" altLang="en-US" sz="2400" dirty="0">
                <a:latin typeface="標楷體" panose="03000509000000000000" pitchFamily="65" charset="-120"/>
                <a:ea typeface="標楷體" panose="03000509000000000000" pitchFamily="65" charset="-120"/>
              </a:rPr>
              <a:t>提敘</a:t>
            </a:r>
            <a:r>
              <a:rPr lang="en-US" altLang="zh-TW" sz="2400" dirty="0">
                <a:latin typeface="標楷體" panose="03000509000000000000" pitchFamily="65" charset="-120"/>
                <a:ea typeface="標楷體" panose="03000509000000000000" pitchFamily="65" charset="-120"/>
              </a:rPr>
              <a:t>3</a:t>
            </a:r>
            <a:r>
              <a:rPr lang="zh-TW" altLang="en-US" sz="2400" dirty="0">
                <a:latin typeface="標楷體" panose="03000509000000000000" pitchFamily="65" charset="-120"/>
                <a:ea typeface="標楷體" panose="03000509000000000000" pitchFamily="65" charset="-120"/>
              </a:rPr>
              <a:t>級，為</a:t>
            </a:r>
            <a:r>
              <a:rPr lang="en-US" altLang="zh-TW" sz="2400" dirty="0">
                <a:latin typeface="標楷體" panose="03000509000000000000" pitchFamily="65" charset="-120"/>
                <a:ea typeface="標楷體" panose="03000509000000000000" pitchFamily="65" charset="-120"/>
              </a:rPr>
              <a:t>475</a:t>
            </a:r>
            <a:r>
              <a:rPr lang="zh-TW" altLang="en-US" sz="2400" dirty="0">
                <a:latin typeface="標楷體" panose="03000509000000000000" pitchFamily="65" charset="-120"/>
                <a:ea typeface="標楷體" panose="03000509000000000000" pitchFamily="65" charset="-120"/>
              </a:rPr>
              <a:t>薪點</a:t>
            </a:r>
            <a:endParaRPr lang="en-US" altLang="zh-TW" sz="2400" dirty="0">
              <a:latin typeface="標楷體" panose="03000509000000000000" pitchFamily="65" charset="-120"/>
              <a:ea typeface="標楷體" panose="03000509000000000000" pitchFamily="65" charset="-120"/>
            </a:endParaRPr>
          </a:p>
          <a:p>
            <a:pPr marL="342900" indent="-342900">
              <a:buFont typeface="+mj-lt"/>
              <a:buAutoNum type="arabicPeriod"/>
            </a:pPr>
            <a:r>
              <a:rPr lang="zh-TW" altLang="en-US" sz="2400" dirty="0">
                <a:latin typeface="標楷體" panose="03000509000000000000" pitchFamily="65" charset="-120"/>
                <a:ea typeface="標楷體" panose="03000509000000000000" pitchFamily="65" charset="-120"/>
              </a:rPr>
              <a:t>舊制算法</a:t>
            </a:r>
            <a:endParaRPr lang="en-US" altLang="zh-TW" sz="2400" dirty="0">
              <a:latin typeface="標楷體" panose="03000509000000000000" pitchFamily="65" charset="-120"/>
              <a:ea typeface="標楷體" panose="03000509000000000000" pitchFamily="65" charset="-120"/>
            </a:endParaRPr>
          </a:p>
          <a:p>
            <a:pPr marL="342900" indent="-342900">
              <a:buFont typeface="+mj-lt"/>
              <a:buAutoNum type="arabicParenR"/>
            </a:pPr>
            <a:r>
              <a:rPr lang="zh-TW" altLang="en-US" sz="2400" dirty="0">
                <a:latin typeface="標楷體" panose="03000509000000000000" pitchFamily="65" charset="-120"/>
                <a:ea typeface="標楷體" panose="03000509000000000000" pitchFamily="65" charset="-120"/>
              </a:rPr>
              <a:t>採計其公立學校服務年資</a:t>
            </a:r>
            <a:r>
              <a:rPr lang="en-US" altLang="zh-TW" sz="2400" dirty="0">
                <a:latin typeface="標楷體" panose="03000509000000000000" pitchFamily="65" charset="-120"/>
                <a:ea typeface="標楷體" panose="03000509000000000000" pitchFamily="65" charset="-120"/>
              </a:rPr>
              <a:t>(90-103</a:t>
            </a:r>
            <a:r>
              <a:rPr lang="zh-TW" altLang="en-US" sz="2400" dirty="0">
                <a:latin typeface="標楷體" panose="03000509000000000000" pitchFamily="65" charset="-120"/>
                <a:ea typeface="標楷體" panose="03000509000000000000" pitchFamily="65" charset="-120"/>
              </a:rPr>
              <a:t>學年度</a:t>
            </a:r>
            <a:r>
              <a:rPr lang="en-US" altLang="zh-TW" sz="2400" dirty="0">
                <a:latin typeface="標楷體" panose="03000509000000000000" pitchFamily="65" charset="-120"/>
                <a:ea typeface="標楷體" panose="03000509000000000000" pitchFamily="65" charset="-120"/>
              </a:rPr>
              <a:t>)</a:t>
            </a:r>
            <a:r>
              <a:rPr lang="zh-TW" altLang="en-US" sz="2400" dirty="0">
                <a:latin typeface="標楷體" panose="03000509000000000000" pitchFamily="65" charset="-120"/>
                <a:ea typeface="標楷體" panose="03000509000000000000" pitchFamily="65" charset="-120"/>
              </a:rPr>
              <a:t>計</a:t>
            </a:r>
            <a:r>
              <a:rPr lang="en-US" altLang="zh-TW" sz="2400" dirty="0">
                <a:latin typeface="標楷體" panose="03000509000000000000" pitchFamily="65" charset="-120"/>
                <a:ea typeface="標楷體" panose="03000509000000000000" pitchFamily="65" charset="-120"/>
              </a:rPr>
              <a:t>14</a:t>
            </a:r>
            <a:r>
              <a:rPr lang="zh-TW" altLang="en-US" sz="2400" dirty="0">
                <a:latin typeface="標楷體" panose="03000509000000000000" pitchFamily="65" charset="-120"/>
                <a:ea typeface="標楷體" panose="03000509000000000000" pitchFamily="65" charset="-120"/>
              </a:rPr>
              <a:t>年，提敘</a:t>
            </a:r>
            <a:r>
              <a:rPr lang="en-US" altLang="zh-TW" sz="2400" dirty="0">
                <a:latin typeface="標楷體" panose="03000509000000000000" pitchFamily="65" charset="-120"/>
                <a:ea typeface="標楷體" panose="03000509000000000000" pitchFamily="65" charset="-120"/>
              </a:rPr>
              <a:t>14</a:t>
            </a:r>
            <a:r>
              <a:rPr lang="zh-TW" altLang="en-US" sz="2400" dirty="0">
                <a:latin typeface="標楷體" panose="03000509000000000000" pitchFamily="65" charset="-120"/>
                <a:ea typeface="標楷體" panose="03000509000000000000" pitchFamily="65" charset="-120"/>
              </a:rPr>
              <a:t>級，</a:t>
            </a:r>
            <a:r>
              <a:rPr lang="en-US" altLang="zh-TW" sz="2400" dirty="0">
                <a:latin typeface="標楷體" panose="03000509000000000000" pitchFamily="65" charset="-120"/>
                <a:ea typeface="標楷體" panose="03000509000000000000" pitchFamily="65" charset="-120"/>
              </a:rPr>
              <a:t>525</a:t>
            </a:r>
            <a:r>
              <a:rPr lang="zh-TW" altLang="en-US" sz="2400" dirty="0">
                <a:latin typeface="標楷體" panose="03000509000000000000" pitchFamily="65" charset="-120"/>
                <a:ea typeface="標楷體" panose="03000509000000000000" pitchFamily="65" charset="-120"/>
              </a:rPr>
              <a:t>薪點。</a:t>
            </a:r>
            <a:endParaRPr lang="en-US" altLang="zh-TW" sz="2400" dirty="0">
              <a:latin typeface="標楷體" panose="03000509000000000000" pitchFamily="65" charset="-120"/>
              <a:ea typeface="標楷體" panose="03000509000000000000" pitchFamily="65" charset="-120"/>
            </a:endParaRPr>
          </a:p>
          <a:p>
            <a:pPr marL="342900" indent="-342900">
              <a:buFont typeface="+mj-lt"/>
              <a:buAutoNum type="arabicParenR"/>
            </a:pPr>
            <a:r>
              <a:rPr lang="zh-TW" altLang="en-US" sz="2400" dirty="0">
                <a:latin typeface="標楷體" panose="03000509000000000000" pitchFamily="65" charset="-120"/>
                <a:ea typeface="標楷體" panose="03000509000000000000" pitchFamily="65" charset="-120"/>
              </a:rPr>
              <a:t>其進修期間</a:t>
            </a:r>
            <a:r>
              <a:rPr lang="en-US" altLang="zh-TW" sz="2400" dirty="0">
                <a:latin typeface="標楷體" panose="03000509000000000000" pitchFamily="65" charset="-120"/>
                <a:ea typeface="標楷體" panose="03000509000000000000" pitchFamily="65" charset="-120"/>
              </a:rPr>
              <a:t>104</a:t>
            </a:r>
            <a:r>
              <a:rPr lang="zh-TW" altLang="en-US" sz="2400" dirty="0">
                <a:latin typeface="標楷體" panose="03000509000000000000" pitchFamily="65" charset="-120"/>
                <a:ea typeface="標楷體" panose="03000509000000000000" pitchFamily="65" charset="-120"/>
              </a:rPr>
              <a:t>學年度至</a:t>
            </a:r>
            <a:r>
              <a:rPr lang="en-US" altLang="zh-TW" sz="2400" dirty="0">
                <a:latin typeface="標楷體" panose="03000509000000000000" pitchFamily="65" charset="-120"/>
                <a:ea typeface="標楷體" panose="03000509000000000000" pitchFamily="65" charset="-120"/>
              </a:rPr>
              <a:t>105</a:t>
            </a:r>
            <a:r>
              <a:rPr lang="zh-TW" altLang="en-US" sz="2400" dirty="0">
                <a:latin typeface="標楷體" panose="03000509000000000000" pitchFamily="65" charset="-120"/>
                <a:ea typeface="標楷體" panose="03000509000000000000" pitchFamily="65" charset="-120"/>
              </a:rPr>
              <a:t>年</a:t>
            </a:r>
            <a:r>
              <a:rPr lang="en-US" altLang="zh-TW" sz="2400" dirty="0">
                <a:latin typeface="標楷體" panose="03000509000000000000" pitchFamily="65" charset="-120"/>
                <a:ea typeface="標楷體" panose="03000509000000000000" pitchFamily="65" charset="-120"/>
              </a:rPr>
              <a:t>6</a:t>
            </a:r>
            <a:r>
              <a:rPr lang="zh-TW" altLang="en-US" sz="2400" dirty="0">
                <a:latin typeface="標楷體" panose="03000509000000000000" pitchFamily="65" charset="-120"/>
                <a:ea typeface="標楷體" panose="03000509000000000000" pitchFamily="65" charset="-120"/>
              </a:rPr>
              <a:t>月，依規定不予採計。</a:t>
            </a:r>
            <a:endParaRPr lang="en-US" altLang="zh-TW" sz="2400" dirty="0">
              <a:latin typeface="標楷體" panose="03000509000000000000" pitchFamily="65" charset="-120"/>
              <a:ea typeface="標楷體" panose="03000509000000000000" pitchFamily="65" charset="-120"/>
            </a:endParaRPr>
          </a:p>
          <a:p>
            <a:pPr marL="342900" indent="-342900">
              <a:buFont typeface="Wingdings" panose="05000000000000000000" pitchFamily="2" charset="2"/>
              <a:buChar char="Ø"/>
            </a:pPr>
            <a:r>
              <a:rPr lang="zh-TW" altLang="en-US" sz="2400" dirty="0">
                <a:latin typeface="標楷體" panose="03000509000000000000" pitchFamily="65" charset="-120"/>
                <a:ea typeface="標楷體" panose="03000509000000000000" pitchFamily="65" charset="-120"/>
              </a:rPr>
              <a:t>案內張師應以教師待遇條例施行前之規定辦理改敘。</a:t>
            </a:r>
            <a:endParaRPr lang="zh-TW" altLang="en-US" dirty="0">
              <a:latin typeface="標楷體" panose="03000509000000000000" pitchFamily="65" charset="-120"/>
              <a:ea typeface="標楷體" panose="03000509000000000000" pitchFamily="65" charset="-120"/>
            </a:endParaRPr>
          </a:p>
        </p:txBody>
      </p:sp>
    </p:spTree>
    <p:extLst>
      <p:ext uri="{BB962C8B-B14F-4D97-AF65-F5344CB8AC3E}">
        <p14:creationId xmlns:p14="http://schemas.microsoft.com/office/powerpoint/2010/main" val="21932760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anim calcmode="lin" valueType="num">
                                      <p:cBhvr>
                                        <p:cTn id="8" dur="2000" fill="hold"/>
                                        <p:tgtEl>
                                          <p:spTgt spid="2"/>
                                        </p:tgtEl>
                                        <p:attrNameLst>
                                          <p:attrName>ppt_x</p:attrName>
                                        </p:attrNameLst>
                                      </p:cBhvr>
                                      <p:tavLst>
                                        <p:tav tm="0">
                                          <p:val>
                                            <p:strVal val="#ppt_x"/>
                                          </p:val>
                                        </p:tav>
                                        <p:tav tm="100000">
                                          <p:val>
                                            <p:strVal val="#ppt_x"/>
                                          </p:val>
                                        </p:tav>
                                      </p:tavLst>
                                    </p:anim>
                                    <p:anim calcmode="lin" valueType="num">
                                      <p:cBhvr>
                                        <p:cTn id="9" dur="2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100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2000"/>
                                        <p:tgtEl>
                                          <p:spTgt spid="3">
                                            <p:txEl>
                                              <p:pRg st="0" end="0"/>
                                            </p:txEl>
                                          </p:spTgt>
                                        </p:tgtEl>
                                      </p:cBhvr>
                                    </p:animEffect>
                                    <p:anim calcmode="lin" valueType="num">
                                      <p:cBhvr>
                                        <p:cTn id="15" dur="2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6" dur="2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1000"/>
                                  </p:stCondLst>
                                  <p:childTnLst>
                                    <p:set>
                                      <p:cBhvr>
                                        <p:cTn id="20" dur="1" fill="hold">
                                          <p:stCondLst>
                                            <p:cond delay="0"/>
                                          </p:stCondLst>
                                        </p:cTn>
                                        <p:tgtEl>
                                          <p:spTgt spid="3">
                                            <p:txEl>
                                              <p:pRg st="1" end="1"/>
                                            </p:txEl>
                                          </p:spTgt>
                                        </p:tgtEl>
                                        <p:attrNameLst>
                                          <p:attrName>style.visibility</p:attrName>
                                        </p:attrNameLst>
                                      </p:cBhvr>
                                      <p:to>
                                        <p:strVal val="visible"/>
                                      </p:to>
                                    </p:set>
                                    <p:animEffect transition="in" filter="fade">
                                      <p:cBhvr>
                                        <p:cTn id="21" dur="2000"/>
                                        <p:tgtEl>
                                          <p:spTgt spid="3">
                                            <p:txEl>
                                              <p:pRg st="1" end="1"/>
                                            </p:txEl>
                                          </p:spTgt>
                                        </p:tgtEl>
                                      </p:cBhvr>
                                    </p:animEffect>
                                    <p:anim calcmode="lin" valueType="num">
                                      <p:cBhvr>
                                        <p:cTn id="22" dur="2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3" dur="2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8"/>
                                        </p:tgtEl>
                                        <p:attrNameLst>
                                          <p:attrName>style.visibility</p:attrName>
                                        </p:attrNameLst>
                                      </p:cBhvr>
                                      <p:to>
                                        <p:strVal val="visible"/>
                                      </p:to>
                                    </p:set>
                                    <p:animEffect transition="in" filter="fade">
                                      <p:cBhvr>
                                        <p:cTn id="28" dur="2250"/>
                                        <p:tgtEl>
                                          <p:spTgt spid="8"/>
                                        </p:tgtEl>
                                      </p:cBhvr>
                                    </p:animEffect>
                                    <p:anim calcmode="lin" valueType="num">
                                      <p:cBhvr>
                                        <p:cTn id="29" dur="2250" fill="hold"/>
                                        <p:tgtEl>
                                          <p:spTgt spid="8"/>
                                        </p:tgtEl>
                                        <p:attrNameLst>
                                          <p:attrName>ppt_x</p:attrName>
                                        </p:attrNameLst>
                                      </p:cBhvr>
                                      <p:tavLst>
                                        <p:tav tm="0">
                                          <p:val>
                                            <p:strVal val="#ppt_x"/>
                                          </p:val>
                                        </p:tav>
                                        <p:tav tm="100000">
                                          <p:val>
                                            <p:strVal val="#ppt_x"/>
                                          </p:val>
                                        </p:tav>
                                      </p:tavLst>
                                    </p:anim>
                                    <p:anim calcmode="lin" valueType="num">
                                      <p:cBhvr>
                                        <p:cTn id="30" dur="225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8" grpId="0"/>
    </p:bld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z="2400" dirty="0">
                <a:solidFill>
                  <a:srgbClr val="C44475">
                    <a:lumMod val="75000"/>
                  </a:srgbClr>
                </a:solidFill>
                <a:latin typeface="標楷體" panose="03000509000000000000" pitchFamily="65" charset="-120"/>
                <a:ea typeface="標楷體" panose="03000509000000000000" pitchFamily="65" charset="-120"/>
              </a:rPr>
              <a:t>案例</a:t>
            </a:r>
            <a:r>
              <a:rPr lang="en-US" altLang="zh-TW" sz="2400" dirty="0">
                <a:solidFill>
                  <a:srgbClr val="C44475">
                    <a:lumMod val="75000"/>
                  </a:srgbClr>
                </a:solidFill>
                <a:latin typeface="標楷體" panose="03000509000000000000" pitchFamily="65" charset="-120"/>
                <a:ea typeface="標楷體" panose="03000509000000000000" pitchFamily="65" charset="-120"/>
              </a:rPr>
              <a:t>:</a:t>
            </a:r>
            <a:r>
              <a:rPr lang="zh-TW" altLang="en-US" sz="2400" dirty="0">
                <a:solidFill>
                  <a:srgbClr val="C44475">
                    <a:lumMod val="75000"/>
                  </a:srgbClr>
                </a:solidFill>
                <a:latin typeface="標楷體" panose="03000509000000000000" pitchFamily="65" charset="-120"/>
                <a:ea typeface="標楷體" panose="03000509000000000000" pitchFamily="65" charset="-120"/>
              </a:rPr>
              <a:t>張師自</a:t>
            </a:r>
            <a:r>
              <a:rPr lang="en-US" altLang="zh-TW" sz="2400" dirty="0">
                <a:solidFill>
                  <a:srgbClr val="C44475">
                    <a:lumMod val="75000"/>
                  </a:srgbClr>
                </a:solidFill>
                <a:latin typeface="標楷體" panose="03000509000000000000" pitchFamily="65" charset="-120"/>
                <a:ea typeface="標楷體" panose="03000509000000000000" pitchFamily="65" charset="-120"/>
              </a:rPr>
              <a:t>105</a:t>
            </a:r>
            <a:r>
              <a:rPr lang="zh-TW" altLang="en-US" sz="2400" dirty="0">
                <a:solidFill>
                  <a:srgbClr val="C44475">
                    <a:lumMod val="75000"/>
                  </a:srgbClr>
                </a:solidFill>
                <a:latin typeface="標楷體" panose="03000509000000000000" pitchFamily="65" charset="-120"/>
                <a:ea typeface="標楷體" panose="03000509000000000000" pitchFamily="65" charset="-120"/>
              </a:rPr>
              <a:t>學年度甄選至某國小服務迄今，</a:t>
            </a:r>
            <a:r>
              <a:rPr lang="en-US" altLang="zh-TW" sz="2400" dirty="0">
                <a:solidFill>
                  <a:srgbClr val="C44475">
                    <a:lumMod val="75000"/>
                  </a:srgbClr>
                </a:solidFill>
                <a:latin typeface="標楷體" panose="03000509000000000000" pitchFamily="65" charset="-120"/>
                <a:ea typeface="標楷體" panose="03000509000000000000" pitchFamily="65" charset="-120"/>
              </a:rPr>
              <a:t>106</a:t>
            </a:r>
            <a:r>
              <a:rPr lang="zh-TW" altLang="en-US" sz="2400" dirty="0">
                <a:solidFill>
                  <a:srgbClr val="C44475">
                    <a:lumMod val="75000"/>
                  </a:srgbClr>
                </a:solidFill>
                <a:latin typeface="標楷體" panose="03000509000000000000" pitchFamily="65" charset="-120"/>
                <a:ea typeface="標楷體" panose="03000509000000000000" pitchFamily="65" charset="-120"/>
              </a:rPr>
              <a:t>學年度進修碩士，並於</a:t>
            </a:r>
            <a:r>
              <a:rPr lang="en-US" altLang="zh-TW" sz="2400" dirty="0">
                <a:solidFill>
                  <a:srgbClr val="C44475">
                    <a:lumMod val="75000"/>
                  </a:srgbClr>
                </a:solidFill>
                <a:latin typeface="標楷體" panose="03000509000000000000" pitchFamily="65" charset="-120"/>
                <a:ea typeface="標楷體" panose="03000509000000000000" pitchFamily="65" charset="-120"/>
              </a:rPr>
              <a:t>107</a:t>
            </a:r>
            <a:r>
              <a:rPr lang="zh-TW" altLang="en-US" sz="2400" dirty="0">
                <a:solidFill>
                  <a:srgbClr val="C44475">
                    <a:lumMod val="75000"/>
                  </a:srgbClr>
                </a:solidFill>
                <a:latin typeface="標楷體" panose="03000509000000000000" pitchFamily="65" charset="-120"/>
                <a:ea typeface="標楷體" panose="03000509000000000000" pitchFamily="65" charset="-120"/>
              </a:rPr>
              <a:t>年</a:t>
            </a:r>
            <a:r>
              <a:rPr lang="en-US" altLang="zh-TW" sz="2400" dirty="0">
                <a:solidFill>
                  <a:srgbClr val="C44475">
                    <a:lumMod val="75000"/>
                  </a:srgbClr>
                </a:solidFill>
                <a:latin typeface="標楷體" panose="03000509000000000000" pitchFamily="65" charset="-120"/>
                <a:ea typeface="標楷體" panose="03000509000000000000" pitchFamily="65" charset="-120"/>
              </a:rPr>
              <a:t>7</a:t>
            </a:r>
            <a:r>
              <a:rPr lang="zh-TW" altLang="en-US" sz="2400" dirty="0">
                <a:solidFill>
                  <a:srgbClr val="C44475">
                    <a:lumMod val="75000"/>
                  </a:srgbClr>
                </a:solidFill>
                <a:latin typeface="標楷體" panose="03000509000000000000" pitchFamily="65" charset="-120"/>
                <a:ea typeface="標楷體" panose="03000509000000000000" pitchFamily="65" charset="-120"/>
              </a:rPr>
              <a:t>月取得碩士證書，請問如何提敘</a:t>
            </a:r>
            <a:r>
              <a:rPr lang="en-US" altLang="zh-TW" sz="2400" dirty="0">
                <a:solidFill>
                  <a:srgbClr val="C44475">
                    <a:lumMod val="75000"/>
                  </a:srgbClr>
                </a:solidFill>
                <a:latin typeface="標楷體" panose="03000509000000000000" pitchFamily="65" charset="-120"/>
                <a:ea typeface="標楷體" panose="03000509000000000000" pitchFamily="65" charset="-120"/>
              </a:rPr>
              <a:t>?</a:t>
            </a:r>
            <a:endParaRPr lang="zh-TW" altLang="en-US" dirty="0"/>
          </a:p>
        </p:txBody>
      </p:sp>
      <p:sp>
        <p:nvSpPr>
          <p:cNvPr id="4" name="日期版面配置區 3"/>
          <p:cNvSpPr>
            <a:spLocks noGrp="1"/>
          </p:cNvSpPr>
          <p:nvPr>
            <p:ph type="dt" sz="half" idx="10"/>
          </p:nvPr>
        </p:nvSpPr>
        <p:spPr/>
        <p:txBody>
          <a:bodyPr/>
          <a:lstStyle/>
          <a:p>
            <a:fld id="{12CFE38E-85D7-46A0-9267-CF11FD83BC7A}" type="datetime1">
              <a:rPr lang="zh-CN" altLang="en-US" smtClean="0">
                <a:solidFill>
                  <a:prstClr val="black">
                    <a:tint val="75000"/>
                  </a:prstClr>
                </a:solidFill>
              </a:rPr>
              <a:t>2019/8/19</a:t>
            </a:fld>
            <a:endParaRPr lang="zh-CN" altLang="en-US">
              <a:solidFill>
                <a:prstClr val="black">
                  <a:tint val="75000"/>
                </a:prstClr>
              </a:solidFill>
            </a:endParaRPr>
          </a:p>
        </p:txBody>
      </p:sp>
      <p:sp>
        <p:nvSpPr>
          <p:cNvPr id="5" name="投影片編號版面配置區 4"/>
          <p:cNvSpPr>
            <a:spLocks noGrp="1"/>
          </p:cNvSpPr>
          <p:nvPr>
            <p:ph type="sldNum" sz="quarter" idx="12"/>
          </p:nvPr>
        </p:nvSpPr>
        <p:spPr/>
        <p:txBody>
          <a:bodyPr/>
          <a:lstStyle/>
          <a:p>
            <a:fld id="{AA4E786F-588D-4932-A7B2-AE3451FA4ACA}" type="slidenum">
              <a:rPr lang="zh-CN" altLang="en-US" smtClean="0">
                <a:solidFill>
                  <a:prstClr val="black">
                    <a:tint val="75000"/>
                  </a:prstClr>
                </a:solidFill>
              </a:rPr>
              <a:pPr/>
              <a:t>103</a:t>
            </a:fld>
            <a:endParaRPr lang="zh-CN" altLang="en-US">
              <a:solidFill>
                <a:prstClr val="black">
                  <a:tint val="75000"/>
                </a:prstClr>
              </a:solidFill>
            </a:endParaRPr>
          </a:p>
        </p:txBody>
      </p:sp>
      <p:sp>
        <p:nvSpPr>
          <p:cNvPr id="3" name="內容版面配置區 2"/>
          <p:cNvSpPr>
            <a:spLocks noGrp="1"/>
          </p:cNvSpPr>
          <p:nvPr>
            <p:ph idx="4294967295"/>
          </p:nvPr>
        </p:nvSpPr>
        <p:spPr>
          <a:xfrm>
            <a:off x="1199072" y="1829069"/>
            <a:ext cx="10515600" cy="1374775"/>
          </a:xfrm>
        </p:spPr>
        <p:txBody>
          <a:bodyPr/>
          <a:lstStyle/>
          <a:p>
            <a:pPr marL="0" lvl="0" indent="0">
              <a:spcBef>
                <a:spcPts val="1800"/>
              </a:spcBef>
              <a:buClr>
                <a:srgbClr val="D680A5"/>
              </a:buClr>
              <a:buSzPct val="90000"/>
              <a:buNone/>
            </a:pPr>
            <a:r>
              <a:rPr lang="zh-TW" altLang="en-US" sz="2400" dirty="0">
                <a:solidFill>
                  <a:srgbClr val="7030A0"/>
                </a:solidFill>
                <a:latin typeface="標楷體" panose="03000509000000000000" pitchFamily="65" charset="-120"/>
                <a:ea typeface="標楷體" panose="03000509000000000000" pitchFamily="65" charset="-120"/>
              </a:rPr>
              <a:t>☆重點提示</a:t>
            </a:r>
            <a:endParaRPr lang="en-US" altLang="zh-TW" sz="2400" dirty="0">
              <a:solidFill>
                <a:srgbClr val="7030A0"/>
              </a:solidFill>
              <a:latin typeface="標楷體" panose="03000509000000000000" pitchFamily="65" charset="-120"/>
              <a:ea typeface="標楷體" panose="03000509000000000000" pitchFamily="65" charset="-120"/>
            </a:endParaRPr>
          </a:p>
          <a:p>
            <a:pPr marL="0" lvl="0" indent="0">
              <a:spcBef>
                <a:spcPts val="1800"/>
              </a:spcBef>
              <a:buClr>
                <a:srgbClr val="D680A5"/>
              </a:buClr>
              <a:buSzPct val="90000"/>
              <a:buNone/>
            </a:pPr>
            <a:r>
              <a:rPr lang="zh-TW" altLang="en-US" sz="2400" dirty="0">
                <a:solidFill>
                  <a:srgbClr val="7030A0"/>
                </a:solidFill>
                <a:latin typeface="標楷體" panose="03000509000000000000" pitchFamily="65" charset="-120"/>
                <a:ea typeface="標楷體" panose="03000509000000000000" pitchFamily="65" charset="-120"/>
              </a:rPr>
              <a:t>依據教師待遇條例第</a:t>
            </a:r>
            <a:r>
              <a:rPr lang="en-US" altLang="zh-TW" sz="2400" dirty="0">
                <a:solidFill>
                  <a:srgbClr val="7030A0"/>
                </a:solidFill>
                <a:latin typeface="標楷體" panose="03000509000000000000" pitchFamily="65" charset="-120"/>
                <a:ea typeface="標楷體" panose="03000509000000000000" pitchFamily="65" charset="-120"/>
              </a:rPr>
              <a:t>10</a:t>
            </a:r>
            <a:r>
              <a:rPr lang="zh-TW" altLang="en-US" sz="2400" dirty="0">
                <a:solidFill>
                  <a:srgbClr val="7030A0"/>
                </a:solidFill>
                <a:latin typeface="標楷體" panose="03000509000000000000" pitchFamily="65" charset="-120"/>
                <a:ea typeface="標楷體" panose="03000509000000000000" pitchFamily="65" charset="-120"/>
              </a:rPr>
              <a:t>條規定</a:t>
            </a:r>
          </a:p>
          <a:p>
            <a:pPr marL="0" indent="0">
              <a:buNone/>
            </a:pPr>
            <a:endParaRPr lang="zh-TW" altLang="en-US" dirty="0"/>
          </a:p>
        </p:txBody>
      </p:sp>
      <p:sp>
        <p:nvSpPr>
          <p:cNvPr id="6" name="文字方塊 5"/>
          <p:cNvSpPr txBox="1"/>
          <p:nvPr/>
        </p:nvSpPr>
        <p:spPr>
          <a:xfrm>
            <a:off x="1135117" y="3405352"/>
            <a:ext cx="9853449" cy="1815882"/>
          </a:xfrm>
          <a:prstGeom prst="rect">
            <a:avLst/>
          </a:prstGeom>
          <a:noFill/>
        </p:spPr>
        <p:txBody>
          <a:bodyPr wrap="square" rtlCol="0">
            <a:spAutoFit/>
          </a:bodyPr>
          <a:lstStyle/>
          <a:p>
            <a:pPr marL="342900" lvl="0" indent="-342900">
              <a:buFont typeface="+mj-lt"/>
              <a:buAutoNum type="arabicPeriod"/>
            </a:pPr>
            <a:r>
              <a:rPr lang="zh-TW" altLang="en-US" sz="2800" dirty="0">
                <a:solidFill>
                  <a:srgbClr val="000000"/>
                </a:solidFill>
                <a:latin typeface="標楷體" panose="03000509000000000000" pitchFamily="65" charset="-120"/>
                <a:ea typeface="標楷體" panose="03000509000000000000" pitchFamily="65" charset="-120"/>
              </a:rPr>
              <a:t>張師以其現敘薪級</a:t>
            </a:r>
            <a:r>
              <a:rPr lang="en-US" altLang="zh-TW" sz="2800" dirty="0">
                <a:solidFill>
                  <a:srgbClr val="000000"/>
                </a:solidFill>
                <a:latin typeface="標楷體" panose="03000509000000000000" pitchFamily="65" charset="-120"/>
                <a:ea typeface="標楷體" panose="03000509000000000000" pitchFamily="65" charset="-120"/>
              </a:rPr>
              <a:t>(200</a:t>
            </a:r>
            <a:r>
              <a:rPr lang="zh-TW" altLang="en-US" sz="2800" dirty="0">
                <a:solidFill>
                  <a:srgbClr val="000000"/>
                </a:solidFill>
                <a:latin typeface="標楷體" panose="03000509000000000000" pitchFamily="65" charset="-120"/>
                <a:ea typeface="標楷體" panose="03000509000000000000" pitchFamily="65" charset="-120"/>
              </a:rPr>
              <a:t>薪點</a:t>
            </a:r>
            <a:r>
              <a:rPr lang="en-US" altLang="zh-TW" sz="2800" dirty="0">
                <a:solidFill>
                  <a:srgbClr val="000000"/>
                </a:solidFill>
                <a:latin typeface="標楷體" panose="03000509000000000000" pitchFamily="65" charset="-120"/>
                <a:ea typeface="標楷體" panose="03000509000000000000" pitchFamily="65" charset="-120"/>
              </a:rPr>
              <a:t>)</a:t>
            </a:r>
            <a:r>
              <a:rPr lang="zh-TW" altLang="en-US" sz="2800" dirty="0">
                <a:solidFill>
                  <a:srgbClr val="000000"/>
                </a:solidFill>
                <a:latin typeface="標楷體" panose="03000509000000000000" pitchFamily="65" charset="-120"/>
                <a:ea typeface="標楷體" panose="03000509000000000000" pitchFamily="65" charset="-120"/>
              </a:rPr>
              <a:t>為基準，取得碩士學位提敘</a:t>
            </a:r>
            <a:r>
              <a:rPr lang="en-US" altLang="zh-TW" sz="2800" dirty="0">
                <a:solidFill>
                  <a:srgbClr val="000000"/>
                </a:solidFill>
                <a:latin typeface="標楷體" panose="03000509000000000000" pitchFamily="65" charset="-120"/>
                <a:ea typeface="標楷體" panose="03000509000000000000" pitchFamily="65" charset="-120"/>
              </a:rPr>
              <a:t>3</a:t>
            </a:r>
            <a:r>
              <a:rPr lang="zh-TW" altLang="en-US" sz="2800" dirty="0">
                <a:solidFill>
                  <a:srgbClr val="000000"/>
                </a:solidFill>
                <a:latin typeface="標楷體" panose="03000509000000000000" pitchFamily="65" charset="-120"/>
                <a:ea typeface="標楷體" panose="03000509000000000000" pitchFamily="65" charset="-120"/>
              </a:rPr>
              <a:t>級後</a:t>
            </a:r>
            <a:r>
              <a:rPr lang="en-US" altLang="zh-TW" sz="2800" dirty="0">
                <a:solidFill>
                  <a:srgbClr val="000000"/>
                </a:solidFill>
                <a:latin typeface="標楷體" panose="03000509000000000000" pitchFamily="65" charset="-120"/>
                <a:ea typeface="標楷體" panose="03000509000000000000" pitchFamily="65" charset="-120"/>
              </a:rPr>
              <a:t>--&gt;230</a:t>
            </a:r>
            <a:r>
              <a:rPr lang="zh-TW" altLang="en-US" sz="2800" dirty="0">
                <a:solidFill>
                  <a:srgbClr val="000000"/>
                </a:solidFill>
                <a:latin typeface="標楷體" panose="03000509000000000000" pitchFamily="65" charset="-120"/>
                <a:ea typeface="標楷體" panose="03000509000000000000" pitchFamily="65" charset="-120"/>
              </a:rPr>
              <a:t>薪點</a:t>
            </a:r>
            <a:endParaRPr lang="en-US" altLang="zh-TW" sz="2800" dirty="0">
              <a:solidFill>
                <a:srgbClr val="000000"/>
              </a:solidFill>
              <a:latin typeface="標楷體" panose="03000509000000000000" pitchFamily="65" charset="-120"/>
              <a:ea typeface="標楷體" panose="03000509000000000000" pitchFamily="65" charset="-120"/>
            </a:endParaRPr>
          </a:p>
          <a:p>
            <a:pPr marL="342900" lvl="0" indent="-342900">
              <a:buFont typeface="+mj-lt"/>
              <a:buAutoNum type="arabicPeriod"/>
            </a:pPr>
            <a:r>
              <a:rPr lang="zh-TW" altLang="zh-TW" sz="2800" kern="100" dirty="0">
                <a:solidFill>
                  <a:srgbClr val="000000"/>
                </a:solidFill>
                <a:latin typeface="標楷體" panose="03000509000000000000" pitchFamily="65" charset="-120"/>
                <a:ea typeface="標楷體" panose="03000509000000000000" pitchFamily="65" charset="-120"/>
                <a:cs typeface="Times New Roman" panose="02020603050405020304" pitchFamily="18" charset="0"/>
              </a:rPr>
              <a:t>因所敘薪級</a:t>
            </a:r>
            <a:r>
              <a:rPr lang="en-US" altLang="zh-TW" sz="2800" kern="100" dirty="0">
                <a:solidFill>
                  <a:srgbClr val="000000"/>
                </a:solidFill>
                <a:latin typeface="標楷體" panose="03000509000000000000" pitchFamily="65" charset="-120"/>
                <a:ea typeface="標楷體" panose="03000509000000000000" pitchFamily="65" charset="-120"/>
                <a:cs typeface="Times New Roman" panose="02020603050405020304" pitchFamily="18" charset="0"/>
              </a:rPr>
              <a:t>(230</a:t>
            </a:r>
            <a:r>
              <a:rPr lang="zh-TW" altLang="zh-TW" sz="2800" kern="100" dirty="0">
                <a:solidFill>
                  <a:srgbClr val="000000"/>
                </a:solidFill>
                <a:latin typeface="標楷體" panose="03000509000000000000" pitchFamily="65" charset="-120"/>
                <a:ea typeface="標楷體" panose="03000509000000000000" pitchFamily="65" charset="-120"/>
                <a:cs typeface="Times New Roman" panose="02020603050405020304" pitchFamily="18" charset="0"/>
              </a:rPr>
              <a:t>薪點</a:t>
            </a:r>
            <a:r>
              <a:rPr lang="en-US" altLang="zh-TW" sz="2800" kern="100" dirty="0">
                <a:solidFill>
                  <a:srgbClr val="000000"/>
                </a:solidFill>
                <a:latin typeface="標楷體" panose="03000509000000000000" pitchFamily="65" charset="-120"/>
                <a:ea typeface="標楷體" panose="03000509000000000000" pitchFamily="65" charset="-120"/>
                <a:cs typeface="Times New Roman" panose="02020603050405020304" pitchFamily="18" charset="0"/>
              </a:rPr>
              <a:t>)</a:t>
            </a:r>
            <a:r>
              <a:rPr lang="zh-TW" altLang="zh-TW" sz="2800" kern="100" dirty="0">
                <a:solidFill>
                  <a:srgbClr val="000000"/>
                </a:solidFill>
                <a:latin typeface="標楷體" panose="03000509000000000000" pitchFamily="65" charset="-120"/>
                <a:ea typeface="標楷體" panose="03000509000000000000" pitchFamily="65" charset="-120"/>
                <a:cs typeface="Times New Roman" panose="02020603050405020304" pitchFamily="18" charset="0"/>
              </a:rPr>
              <a:t>低於較高學歷起敘基準</a:t>
            </a:r>
            <a:r>
              <a:rPr lang="en-US" altLang="zh-TW" sz="2800" kern="100" dirty="0">
                <a:solidFill>
                  <a:srgbClr val="000000"/>
                </a:solidFill>
                <a:latin typeface="標楷體" panose="03000509000000000000" pitchFamily="65" charset="-120"/>
                <a:ea typeface="標楷體" panose="03000509000000000000" pitchFamily="65" charset="-120"/>
                <a:cs typeface="Times New Roman" panose="02020603050405020304" pitchFamily="18" charset="0"/>
              </a:rPr>
              <a:t>(245</a:t>
            </a:r>
            <a:r>
              <a:rPr lang="zh-TW" altLang="zh-TW" sz="2800" kern="100" dirty="0">
                <a:solidFill>
                  <a:srgbClr val="000000"/>
                </a:solidFill>
                <a:latin typeface="標楷體" panose="03000509000000000000" pitchFamily="65" charset="-120"/>
                <a:ea typeface="標楷體" panose="03000509000000000000" pitchFamily="65" charset="-120"/>
                <a:cs typeface="Times New Roman" panose="02020603050405020304" pitchFamily="18" charset="0"/>
              </a:rPr>
              <a:t>薪點</a:t>
            </a:r>
            <a:r>
              <a:rPr lang="en-US" altLang="zh-TW" sz="2800" kern="100" dirty="0">
                <a:solidFill>
                  <a:srgbClr val="000000"/>
                </a:solidFill>
                <a:latin typeface="標楷體" panose="03000509000000000000" pitchFamily="65" charset="-120"/>
                <a:ea typeface="標楷體" panose="03000509000000000000" pitchFamily="65" charset="-120"/>
                <a:cs typeface="Times New Roman" panose="02020603050405020304" pitchFamily="18" charset="0"/>
              </a:rPr>
              <a:t>)</a:t>
            </a:r>
            <a:r>
              <a:rPr lang="zh-TW" altLang="zh-TW" sz="2800" kern="100" dirty="0">
                <a:solidFill>
                  <a:srgbClr val="000000"/>
                </a:solidFill>
                <a:latin typeface="標楷體" panose="03000509000000000000" pitchFamily="65" charset="-120"/>
                <a:ea typeface="標楷體" panose="03000509000000000000" pitchFamily="65" charset="-120"/>
                <a:cs typeface="Times New Roman" panose="02020603050405020304" pitchFamily="18" charset="0"/>
              </a:rPr>
              <a:t>，爰按較高學歷起敘基準改敘為本薪</a:t>
            </a:r>
            <a:r>
              <a:rPr lang="en-US" altLang="zh-TW" sz="2800" kern="100" dirty="0">
                <a:solidFill>
                  <a:srgbClr val="000000"/>
                </a:solidFill>
                <a:latin typeface="標楷體" panose="03000509000000000000" pitchFamily="65" charset="-120"/>
                <a:ea typeface="標楷體" panose="03000509000000000000" pitchFamily="65" charset="-120"/>
                <a:cs typeface="Times New Roman" panose="02020603050405020304" pitchFamily="18" charset="0"/>
              </a:rPr>
              <a:t>245</a:t>
            </a:r>
            <a:r>
              <a:rPr lang="zh-TW" altLang="zh-TW" sz="2800" kern="100" dirty="0">
                <a:solidFill>
                  <a:srgbClr val="000000"/>
                </a:solidFill>
                <a:latin typeface="標楷體" panose="03000509000000000000" pitchFamily="65" charset="-120"/>
                <a:ea typeface="標楷體" panose="03000509000000000000" pitchFamily="65" charset="-120"/>
                <a:cs typeface="Times New Roman" panose="02020603050405020304" pitchFamily="18" charset="0"/>
              </a:rPr>
              <a:t>薪點</a:t>
            </a:r>
            <a:endParaRPr lang="en-US" altLang="zh-TW" sz="2800" dirty="0">
              <a:solidFill>
                <a:srgbClr val="000000"/>
              </a:solidFill>
              <a:latin typeface="標楷體" panose="03000509000000000000" pitchFamily="65" charset="-120"/>
              <a:ea typeface="標楷體" panose="03000509000000000000" pitchFamily="65" charset="-120"/>
            </a:endParaRPr>
          </a:p>
        </p:txBody>
      </p:sp>
    </p:spTree>
    <p:extLst>
      <p:ext uri="{BB962C8B-B14F-4D97-AF65-F5344CB8AC3E}">
        <p14:creationId xmlns:p14="http://schemas.microsoft.com/office/powerpoint/2010/main" val="3889789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anim calcmode="lin" valueType="num">
                                      <p:cBhvr>
                                        <p:cTn id="8" dur="2000" fill="hold"/>
                                        <p:tgtEl>
                                          <p:spTgt spid="2"/>
                                        </p:tgtEl>
                                        <p:attrNameLst>
                                          <p:attrName>ppt_x</p:attrName>
                                        </p:attrNameLst>
                                      </p:cBhvr>
                                      <p:tavLst>
                                        <p:tav tm="0">
                                          <p:val>
                                            <p:strVal val="#ppt_x"/>
                                          </p:val>
                                        </p:tav>
                                        <p:tav tm="100000">
                                          <p:val>
                                            <p:strVal val="#ppt_x"/>
                                          </p:val>
                                        </p:tav>
                                      </p:tavLst>
                                    </p:anim>
                                    <p:anim calcmode="lin" valueType="num">
                                      <p:cBhvr>
                                        <p:cTn id="9" dur="2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50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1500"/>
                                        <p:tgtEl>
                                          <p:spTgt spid="3">
                                            <p:txEl>
                                              <p:pRg st="0" end="0"/>
                                            </p:txEl>
                                          </p:spTgt>
                                        </p:tgtEl>
                                      </p:cBhvr>
                                    </p:animEffect>
                                    <p:anim calcmode="lin" valueType="num">
                                      <p:cBhvr>
                                        <p:cTn id="15" dur="15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6" dur="15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500"/>
                                  </p:stCondLst>
                                  <p:childTnLst>
                                    <p:set>
                                      <p:cBhvr>
                                        <p:cTn id="20" dur="1" fill="hold">
                                          <p:stCondLst>
                                            <p:cond delay="0"/>
                                          </p:stCondLst>
                                        </p:cTn>
                                        <p:tgtEl>
                                          <p:spTgt spid="3">
                                            <p:txEl>
                                              <p:pRg st="1" end="1"/>
                                            </p:txEl>
                                          </p:spTgt>
                                        </p:tgtEl>
                                        <p:attrNameLst>
                                          <p:attrName>style.visibility</p:attrName>
                                        </p:attrNameLst>
                                      </p:cBhvr>
                                      <p:to>
                                        <p:strVal val="visible"/>
                                      </p:to>
                                    </p:set>
                                    <p:animEffect transition="in" filter="fade">
                                      <p:cBhvr>
                                        <p:cTn id="21" dur="1500"/>
                                        <p:tgtEl>
                                          <p:spTgt spid="3">
                                            <p:txEl>
                                              <p:pRg st="1" end="1"/>
                                            </p:txEl>
                                          </p:spTgt>
                                        </p:tgtEl>
                                      </p:cBhvr>
                                    </p:animEffect>
                                    <p:anim calcmode="lin" valueType="num">
                                      <p:cBhvr>
                                        <p:cTn id="22" dur="15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3" dur="15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500"/>
                                  </p:stCondLst>
                                  <p:childTnLst>
                                    <p:set>
                                      <p:cBhvr>
                                        <p:cTn id="27" dur="1" fill="hold">
                                          <p:stCondLst>
                                            <p:cond delay="0"/>
                                          </p:stCondLst>
                                        </p:cTn>
                                        <p:tgtEl>
                                          <p:spTgt spid="6"/>
                                        </p:tgtEl>
                                        <p:attrNameLst>
                                          <p:attrName>style.visibility</p:attrName>
                                        </p:attrNameLst>
                                      </p:cBhvr>
                                      <p:to>
                                        <p:strVal val="visible"/>
                                      </p:to>
                                    </p:set>
                                    <p:animEffect transition="in" filter="fade">
                                      <p:cBhvr>
                                        <p:cTn id="28" dur="2000"/>
                                        <p:tgtEl>
                                          <p:spTgt spid="6"/>
                                        </p:tgtEl>
                                      </p:cBhvr>
                                    </p:animEffect>
                                    <p:anim calcmode="lin" valueType="num">
                                      <p:cBhvr>
                                        <p:cTn id="29" dur="2000" fill="hold"/>
                                        <p:tgtEl>
                                          <p:spTgt spid="6"/>
                                        </p:tgtEl>
                                        <p:attrNameLst>
                                          <p:attrName>ppt_x</p:attrName>
                                        </p:attrNameLst>
                                      </p:cBhvr>
                                      <p:tavLst>
                                        <p:tav tm="0">
                                          <p:val>
                                            <p:strVal val="#ppt_x"/>
                                          </p:val>
                                        </p:tav>
                                        <p:tav tm="100000">
                                          <p:val>
                                            <p:strVal val="#ppt_x"/>
                                          </p:val>
                                        </p:tav>
                                      </p:tavLst>
                                    </p:anim>
                                    <p:anim calcmode="lin" valueType="num">
                                      <p:cBhvr>
                                        <p:cTn id="30" dur="2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6" grpId="0"/>
    </p:bld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idx="4294967295"/>
          </p:nvPr>
        </p:nvSpPr>
        <p:spPr>
          <a:xfrm>
            <a:off x="3527608" y="2672840"/>
            <a:ext cx="5427206" cy="1109992"/>
          </a:xfrm>
        </p:spPr>
        <p:txBody>
          <a:bodyPr>
            <a:noAutofit/>
          </a:bodyPr>
          <a:lstStyle/>
          <a:p>
            <a:r>
              <a:rPr lang="zh-TW" altLang="en-US" sz="6000" dirty="0">
                <a:solidFill>
                  <a:srgbClr val="00B050"/>
                </a:solidFill>
                <a:latin typeface="華康勘亭流" panose="03000909000000000000" pitchFamily="65" charset="-120"/>
                <a:ea typeface="華康勘亭流" panose="03000909000000000000" pitchFamily="65" charset="-120"/>
              </a:rPr>
              <a:t>專任運動教練</a:t>
            </a:r>
          </a:p>
        </p:txBody>
      </p:sp>
    </p:spTree>
    <p:extLst>
      <p:ext uri="{BB962C8B-B14F-4D97-AF65-F5344CB8AC3E}">
        <p14:creationId xmlns:p14="http://schemas.microsoft.com/office/powerpoint/2010/main" val="38106172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idx="4294967295"/>
          </p:nvPr>
        </p:nvSpPr>
        <p:spPr>
          <a:xfrm>
            <a:off x="1334050" y="578131"/>
            <a:ext cx="4950069" cy="582857"/>
          </a:xfrm>
        </p:spPr>
        <p:txBody>
          <a:bodyPr>
            <a:normAutofit fontScale="90000"/>
          </a:bodyPr>
          <a:lstStyle/>
          <a:p>
            <a:r>
              <a:rPr lang="zh-TW" altLang="en-US" dirty="0">
                <a:solidFill>
                  <a:srgbClr val="00B050"/>
                </a:solidFill>
                <a:latin typeface="華康勘亭流" panose="03000909000000000000" pitchFamily="65" charset="-120"/>
                <a:ea typeface="華康勘亭流" panose="03000909000000000000" pitchFamily="65" charset="-120"/>
              </a:rPr>
              <a:t>專任運動教練資格</a:t>
            </a:r>
          </a:p>
        </p:txBody>
      </p:sp>
      <p:graphicFrame>
        <p:nvGraphicFramePr>
          <p:cNvPr id="5" name="內容版面配置區 4"/>
          <p:cNvGraphicFramePr>
            <a:graphicFrameLocks noGrp="1"/>
          </p:cNvGraphicFramePr>
          <p:nvPr>
            <p:ph idx="4294967295"/>
            <p:extLst>
              <p:ext uri="{D42A27DB-BD31-4B8C-83A1-F6EECF244321}">
                <p14:modId xmlns:p14="http://schemas.microsoft.com/office/powerpoint/2010/main" val="2598737889"/>
              </p:ext>
            </p:extLst>
          </p:nvPr>
        </p:nvGraphicFramePr>
        <p:xfrm>
          <a:off x="1352978" y="2265572"/>
          <a:ext cx="8342143" cy="2616590"/>
        </p:xfrm>
        <a:graphic>
          <a:graphicData uri="http://schemas.openxmlformats.org/drawingml/2006/table">
            <a:tbl>
              <a:tblPr firstRow="1" firstCol="1" bandRow="1"/>
              <a:tblGrid>
                <a:gridCol w="2827606">
                  <a:extLst>
                    <a:ext uri="{9D8B030D-6E8A-4147-A177-3AD203B41FA5}">
                      <a16:colId xmlns:a16="http://schemas.microsoft.com/office/drawing/2014/main" xmlns="" val="20000"/>
                    </a:ext>
                  </a:extLst>
                </a:gridCol>
                <a:gridCol w="2643126">
                  <a:extLst>
                    <a:ext uri="{9D8B030D-6E8A-4147-A177-3AD203B41FA5}">
                      <a16:colId xmlns:a16="http://schemas.microsoft.com/office/drawing/2014/main" xmlns="" val="20001"/>
                    </a:ext>
                  </a:extLst>
                </a:gridCol>
                <a:gridCol w="2871411">
                  <a:extLst>
                    <a:ext uri="{9D8B030D-6E8A-4147-A177-3AD203B41FA5}">
                      <a16:colId xmlns:a16="http://schemas.microsoft.com/office/drawing/2014/main" xmlns="" val="20002"/>
                    </a:ext>
                  </a:extLst>
                </a:gridCol>
              </a:tblGrid>
              <a:tr h="523318">
                <a:tc>
                  <a:txBody>
                    <a:bodyPr/>
                    <a:lstStyle/>
                    <a:p>
                      <a:pPr algn="ctr">
                        <a:spcAft>
                          <a:spcPts val="0"/>
                        </a:spcAft>
                      </a:pPr>
                      <a:r>
                        <a:rPr lang="zh-TW" sz="2000" b="1" kern="100" dirty="0">
                          <a:effectLst/>
                          <a:latin typeface="標楷體" panose="03000509000000000000" pitchFamily="65" charset="-120"/>
                          <a:ea typeface="標楷體" panose="03000509000000000000" pitchFamily="65" charset="-120"/>
                          <a:cs typeface="Times New Roman" panose="02020603050405020304" pitchFamily="18" charset="0"/>
                        </a:rPr>
                        <a:t>以等級別區分</a:t>
                      </a:r>
                      <a:endParaRPr lang="zh-TW" sz="2000" kern="100" dirty="0">
                        <a:effectLst/>
                        <a:latin typeface="標楷體" panose="03000509000000000000" pitchFamily="65" charset="-120"/>
                        <a:ea typeface="標楷體" panose="03000509000000000000" pitchFamily="65" charset="-12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EECE1"/>
                    </a:solidFill>
                  </a:tcPr>
                </a:tc>
                <a:tc gridSpan="2">
                  <a:txBody>
                    <a:bodyPr/>
                    <a:lstStyle/>
                    <a:p>
                      <a:pPr algn="ctr">
                        <a:spcAft>
                          <a:spcPts val="0"/>
                        </a:spcAft>
                      </a:pPr>
                      <a:r>
                        <a:rPr lang="zh-TW" sz="2000" b="1" kern="100">
                          <a:effectLst/>
                          <a:latin typeface="標楷體" panose="03000509000000000000" pitchFamily="65" charset="-120"/>
                          <a:ea typeface="標楷體" panose="03000509000000000000" pitchFamily="65" charset="-120"/>
                          <a:cs typeface="Times New Roman" panose="02020603050405020304" pitchFamily="18" charset="0"/>
                        </a:rPr>
                        <a:t>以專業能力區分</a:t>
                      </a:r>
                      <a:endParaRPr lang="zh-TW" sz="2000" kern="100">
                        <a:effectLst/>
                        <a:latin typeface="標楷體" panose="03000509000000000000" pitchFamily="65" charset="-120"/>
                        <a:ea typeface="標楷體" panose="03000509000000000000" pitchFamily="65" charset="-12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EECE1"/>
                    </a:solidFill>
                  </a:tcPr>
                </a:tc>
                <a:tc hMerge="1">
                  <a:txBody>
                    <a:bodyPr/>
                    <a:lstStyle/>
                    <a:p>
                      <a:endParaRPr lang="zh-TW" altLang="en-US"/>
                    </a:p>
                  </a:txBody>
                  <a:tcPr/>
                </a:tc>
                <a:extLst>
                  <a:ext uri="{0D108BD9-81ED-4DB2-BD59-A6C34878D82A}">
                    <a16:rowId xmlns:a16="http://schemas.microsoft.com/office/drawing/2014/main" xmlns="" val="10000"/>
                  </a:ext>
                </a:extLst>
              </a:tr>
              <a:tr h="523318">
                <a:tc>
                  <a:txBody>
                    <a:bodyPr/>
                    <a:lstStyle/>
                    <a:p>
                      <a:pPr algn="ctr">
                        <a:spcAft>
                          <a:spcPts val="0"/>
                        </a:spcAft>
                      </a:pPr>
                      <a:r>
                        <a:rPr lang="zh-TW" sz="2000" kern="100" dirty="0">
                          <a:effectLst/>
                          <a:latin typeface="標楷體" panose="03000509000000000000" pitchFamily="65" charset="-120"/>
                          <a:ea typeface="標楷體" panose="03000509000000000000" pitchFamily="65" charset="-120"/>
                          <a:cs typeface="Times New Roman" panose="02020603050405020304" pitchFamily="18" charset="0"/>
                        </a:rPr>
                        <a:t>初級運動教練</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4">
                  <a:txBody>
                    <a:bodyPr/>
                    <a:lstStyle/>
                    <a:p>
                      <a:pPr algn="ctr">
                        <a:spcAft>
                          <a:spcPts val="0"/>
                        </a:spcAft>
                      </a:pPr>
                      <a:r>
                        <a:rPr lang="en-US" sz="2000" kern="100" dirty="0">
                          <a:effectLst/>
                          <a:latin typeface="標楷體" panose="03000509000000000000" pitchFamily="65" charset="-120"/>
                          <a:ea typeface="標楷體" panose="03000509000000000000" pitchFamily="65" charset="-120"/>
                          <a:cs typeface="Times New Roman" panose="02020603050405020304" pitchFamily="18" charset="0"/>
                        </a:rPr>
                        <a:t> </a:t>
                      </a:r>
                      <a:endParaRPr lang="zh-TW" sz="2000" kern="100" dirty="0">
                        <a:effectLst/>
                        <a:latin typeface="標楷體" panose="03000509000000000000" pitchFamily="65" charset="-120"/>
                        <a:ea typeface="標楷體" panose="03000509000000000000" pitchFamily="65" charset="-120"/>
                        <a:cs typeface="Times New Roman" panose="02020603050405020304" pitchFamily="18" charset="0"/>
                      </a:endParaRPr>
                    </a:p>
                    <a:p>
                      <a:pPr algn="ctr">
                        <a:spcAft>
                          <a:spcPts val="0"/>
                        </a:spcAft>
                      </a:pPr>
                      <a:r>
                        <a:rPr lang="en-US" sz="2000" kern="100" dirty="0">
                          <a:effectLst/>
                          <a:latin typeface="標楷體" panose="03000509000000000000" pitchFamily="65" charset="-120"/>
                          <a:ea typeface="標楷體" panose="03000509000000000000" pitchFamily="65" charset="-120"/>
                          <a:cs typeface="Times New Roman" panose="02020603050405020304" pitchFamily="18" charset="0"/>
                        </a:rPr>
                        <a:t>   </a:t>
                      </a:r>
                      <a:r>
                        <a:rPr lang="zh-TW" sz="2000" kern="100" dirty="0">
                          <a:effectLst/>
                          <a:latin typeface="標楷體" panose="03000509000000000000" pitchFamily="65" charset="-120"/>
                          <a:ea typeface="標楷體" panose="03000509000000000000" pitchFamily="65" charset="-120"/>
                          <a:cs typeface="Times New Roman" panose="02020603050405020304" pitchFamily="18" charset="0"/>
                        </a:rPr>
                        <a:t>一般運動教練</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4">
                  <a:txBody>
                    <a:bodyPr/>
                    <a:lstStyle/>
                    <a:p>
                      <a:pPr algn="ctr">
                        <a:spcAft>
                          <a:spcPts val="0"/>
                        </a:spcAft>
                      </a:pPr>
                      <a:r>
                        <a:rPr lang="en-US" sz="2000" kern="100" dirty="0">
                          <a:effectLst/>
                          <a:latin typeface="標楷體" panose="03000509000000000000" pitchFamily="65" charset="-120"/>
                          <a:ea typeface="標楷體" panose="03000509000000000000" pitchFamily="65" charset="-120"/>
                          <a:cs typeface="Times New Roman" panose="02020603050405020304" pitchFamily="18" charset="0"/>
                        </a:rPr>
                        <a:t> </a:t>
                      </a:r>
                      <a:endParaRPr lang="zh-TW" sz="2000" kern="100" dirty="0">
                        <a:effectLst/>
                        <a:latin typeface="標楷體" panose="03000509000000000000" pitchFamily="65" charset="-120"/>
                        <a:ea typeface="標楷體" panose="03000509000000000000" pitchFamily="65" charset="-120"/>
                        <a:cs typeface="Times New Roman" panose="02020603050405020304" pitchFamily="18" charset="0"/>
                      </a:endParaRPr>
                    </a:p>
                    <a:p>
                      <a:pPr algn="ctr">
                        <a:spcAft>
                          <a:spcPts val="0"/>
                        </a:spcAft>
                      </a:pPr>
                      <a:r>
                        <a:rPr lang="en-US" sz="2000" kern="100" dirty="0">
                          <a:effectLst/>
                          <a:latin typeface="標楷體" panose="03000509000000000000" pitchFamily="65" charset="-120"/>
                          <a:ea typeface="標楷體" panose="03000509000000000000" pitchFamily="65" charset="-120"/>
                          <a:cs typeface="Times New Roman" panose="02020603050405020304" pitchFamily="18" charset="0"/>
                        </a:rPr>
                        <a:t> </a:t>
                      </a:r>
                      <a:r>
                        <a:rPr lang="zh-TW" sz="2000" kern="100" dirty="0">
                          <a:effectLst/>
                          <a:latin typeface="標楷體" panose="03000509000000000000" pitchFamily="65" charset="-120"/>
                          <a:ea typeface="標楷體" panose="03000509000000000000" pitchFamily="65" charset="-120"/>
                          <a:cs typeface="Times New Roman" panose="02020603050405020304" pitchFamily="18" charset="0"/>
                        </a:rPr>
                        <a:t>身心障礙運動教練</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1"/>
                  </a:ext>
                </a:extLst>
              </a:tr>
              <a:tr h="523318">
                <a:tc>
                  <a:txBody>
                    <a:bodyPr/>
                    <a:lstStyle/>
                    <a:p>
                      <a:pPr algn="ctr">
                        <a:spcAft>
                          <a:spcPts val="0"/>
                        </a:spcAft>
                      </a:pPr>
                      <a:r>
                        <a:rPr lang="zh-TW" sz="2000" kern="100" dirty="0">
                          <a:effectLst/>
                          <a:latin typeface="標楷體" panose="03000509000000000000" pitchFamily="65" charset="-120"/>
                          <a:ea typeface="標楷體" panose="03000509000000000000" pitchFamily="65" charset="-120"/>
                          <a:cs typeface="Times New Roman" panose="02020603050405020304" pitchFamily="18" charset="0"/>
                        </a:rPr>
                        <a:t>中級運動教練</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zh-TW" altLang="en-US"/>
                    </a:p>
                  </a:txBody>
                  <a:tcPr/>
                </a:tc>
                <a:tc vMerge="1">
                  <a:txBody>
                    <a:bodyPr/>
                    <a:lstStyle/>
                    <a:p>
                      <a:endParaRPr lang="zh-TW" altLang="en-US"/>
                    </a:p>
                  </a:txBody>
                  <a:tcPr/>
                </a:tc>
                <a:extLst>
                  <a:ext uri="{0D108BD9-81ED-4DB2-BD59-A6C34878D82A}">
                    <a16:rowId xmlns:a16="http://schemas.microsoft.com/office/drawing/2014/main" xmlns="" val="10002"/>
                  </a:ext>
                </a:extLst>
              </a:tr>
              <a:tr h="523318">
                <a:tc>
                  <a:txBody>
                    <a:bodyPr/>
                    <a:lstStyle/>
                    <a:p>
                      <a:pPr algn="ctr">
                        <a:spcAft>
                          <a:spcPts val="0"/>
                        </a:spcAft>
                      </a:pPr>
                      <a:r>
                        <a:rPr lang="zh-TW" sz="2000" kern="100" dirty="0">
                          <a:effectLst/>
                          <a:latin typeface="標楷體" panose="03000509000000000000" pitchFamily="65" charset="-120"/>
                          <a:ea typeface="標楷體" panose="03000509000000000000" pitchFamily="65" charset="-120"/>
                          <a:cs typeface="Times New Roman" panose="02020603050405020304" pitchFamily="18" charset="0"/>
                        </a:rPr>
                        <a:t>高級運動教練</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zh-TW" altLang="en-US"/>
                    </a:p>
                  </a:txBody>
                  <a:tcPr/>
                </a:tc>
                <a:tc vMerge="1">
                  <a:txBody>
                    <a:bodyPr/>
                    <a:lstStyle/>
                    <a:p>
                      <a:endParaRPr lang="zh-TW" altLang="en-US"/>
                    </a:p>
                  </a:txBody>
                  <a:tcPr/>
                </a:tc>
                <a:extLst>
                  <a:ext uri="{0D108BD9-81ED-4DB2-BD59-A6C34878D82A}">
                    <a16:rowId xmlns:a16="http://schemas.microsoft.com/office/drawing/2014/main" xmlns="" val="10003"/>
                  </a:ext>
                </a:extLst>
              </a:tr>
              <a:tr h="523318">
                <a:tc>
                  <a:txBody>
                    <a:bodyPr/>
                    <a:lstStyle/>
                    <a:p>
                      <a:pPr algn="ctr">
                        <a:spcAft>
                          <a:spcPts val="0"/>
                        </a:spcAft>
                      </a:pPr>
                      <a:r>
                        <a:rPr lang="zh-TW" sz="2000" kern="100" dirty="0">
                          <a:effectLst/>
                          <a:latin typeface="標楷體" panose="03000509000000000000" pitchFamily="65" charset="-120"/>
                          <a:ea typeface="標楷體" panose="03000509000000000000" pitchFamily="65" charset="-120"/>
                          <a:cs typeface="Times New Roman" panose="02020603050405020304" pitchFamily="18" charset="0"/>
                        </a:rPr>
                        <a:t>國家級運動教練</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zh-TW" altLang="en-US"/>
                    </a:p>
                  </a:txBody>
                  <a:tcPr/>
                </a:tc>
                <a:tc vMerge="1">
                  <a:txBody>
                    <a:bodyPr/>
                    <a:lstStyle/>
                    <a:p>
                      <a:endParaRPr lang="zh-TW" altLang="en-US"/>
                    </a:p>
                  </a:txBody>
                  <a:tcPr/>
                </a:tc>
                <a:extLst>
                  <a:ext uri="{0D108BD9-81ED-4DB2-BD59-A6C34878D82A}">
                    <a16:rowId xmlns:a16="http://schemas.microsoft.com/office/drawing/2014/main" xmlns="" val="10004"/>
                  </a:ext>
                </a:extLst>
              </a:tr>
            </a:tbl>
          </a:graphicData>
        </a:graphic>
      </p:graphicFrame>
      <p:sp>
        <p:nvSpPr>
          <p:cNvPr id="6" name="向右箭號 5"/>
          <p:cNvSpPr/>
          <p:nvPr/>
        </p:nvSpPr>
        <p:spPr>
          <a:xfrm>
            <a:off x="6021388" y="8894763"/>
            <a:ext cx="525462" cy="1628775"/>
          </a:xfrm>
          <a:prstGeom prst="rightArrow">
            <a:avLst/>
          </a:prstGeom>
          <a:solidFill>
            <a:srgbClr val="EEECE1"/>
          </a:solidFill>
          <a:ln w="25400" cap="flat" cmpd="sng" algn="ctr">
            <a:solidFill>
              <a:srgbClr val="4F81BD">
                <a:shade val="50000"/>
              </a:srgbClr>
            </a:solidFill>
            <a:prstDash val="solid"/>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zh-TW" altLang="en-US"/>
          </a:p>
        </p:txBody>
      </p:sp>
      <p:sp>
        <p:nvSpPr>
          <p:cNvPr id="7" name="Rectangle 2"/>
          <p:cNvSpPr>
            <a:spLocks noChangeArrowheads="1"/>
          </p:cNvSpPr>
          <p:nvPr/>
        </p:nvSpPr>
        <p:spPr bwMode="auto">
          <a:xfrm>
            <a:off x="3351213" y="302895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TW" altLang="en-US"/>
          </a:p>
        </p:txBody>
      </p:sp>
    </p:spTree>
    <p:extLst>
      <p:ext uri="{BB962C8B-B14F-4D97-AF65-F5344CB8AC3E}">
        <p14:creationId xmlns:p14="http://schemas.microsoft.com/office/powerpoint/2010/main" val="2635703799"/>
      </p:ext>
    </p:extLst>
  </p:cSld>
  <p:clrMapOvr>
    <a:masterClrMapping/>
  </p:clrMapOvr>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標題 2"/>
          <p:cNvSpPr>
            <a:spLocks noGrp="1"/>
          </p:cNvSpPr>
          <p:nvPr>
            <p:ph type="title"/>
          </p:nvPr>
        </p:nvSpPr>
        <p:spPr/>
        <p:txBody>
          <a:bodyPr/>
          <a:lstStyle/>
          <a:p>
            <a:r>
              <a:rPr lang="zh-TW" altLang="en-US" dirty="0">
                <a:solidFill>
                  <a:srgbClr val="00B050"/>
                </a:solidFill>
                <a:latin typeface="華康勘亭流" panose="03000909000000000000" pitchFamily="65" charset="-120"/>
                <a:ea typeface="華康勘亭流" panose="03000909000000000000" pitchFamily="65" charset="-120"/>
              </a:rPr>
              <a:t>各級學校專任運動教練聘任管理辦法</a:t>
            </a:r>
          </a:p>
        </p:txBody>
      </p:sp>
      <p:sp>
        <p:nvSpPr>
          <p:cNvPr id="4" name="內容版面配置區 3"/>
          <p:cNvSpPr>
            <a:spLocks noGrp="1"/>
          </p:cNvSpPr>
          <p:nvPr>
            <p:ph idx="1"/>
          </p:nvPr>
        </p:nvSpPr>
        <p:spPr/>
        <p:txBody>
          <a:bodyPr>
            <a:normAutofit/>
          </a:bodyPr>
          <a:lstStyle/>
          <a:p>
            <a:pPr marL="502920" indent="-457200">
              <a:buFont typeface="+mj-lt"/>
              <a:buAutoNum type="arabicPeriod"/>
            </a:pPr>
            <a:r>
              <a:rPr lang="zh-TW" altLang="en-US" sz="2400" dirty="0">
                <a:latin typeface="標楷體" panose="03000509000000000000" pitchFamily="65" charset="-120"/>
                <a:ea typeface="標楷體" panose="03000509000000000000" pitchFamily="65" charset="-120"/>
              </a:rPr>
              <a:t>具較高級別教練證之教練，得參加較低級別教練之遴選；獲聘時，其敘薪，應以聘任學校予以聘任之級別為準。 </a:t>
            </a:r>
            <a:endParaRPr lang="en-US" altLang="zh-TW" sz="2400" dirty="0">
              <a:latin typeface="標楷體" panose="03000509000000000000" pitchFamily="65" charset="-120"/>
              <a:ea typeface="標楷體" panose="03000509000000000000" pitchFamily="65" charset="-120"/>
            </a:endParaRPr>
          </a:p>
          <a:p>
            <a:pPr marL="502920" indent="-457200">
              <a:buFont typeface="+mj-lt"/>
              <a:buAutoNum type="arabicPeriod"/>
            </a:pPr>
            <a:r>
              <a:rPr lang="zh-TW" altLang="en-US" sz="2400" dirty="0">
                <a:latin typeface="標楷體" panose="03000509000000000000" pitchFamily="65" charset="-120"/>
                <a:ea typeface="標楷體" panose="03000509000000000000" pitchFamily="65" charset="-120"/>
              </a:rPr>
              <a:t>應聘時，其通過教練資格審定所憑之帶隊或個人成就，有可能係任教於他校或他縣市，不宜要求聘任學校「概括承受」，依其所持證書等級敘薪，否則將增加學校及該管主管機關之經費負擔，或反而影響較高級別教練之任職機會。</a:t>
            </a:r>
            <a:endParaRPr lang="en-US" altLang="zh-TW" sz="2400" dirty="0">
              <a:latin typeface="標楷體" panose="03000509000000000000" pitchFamily="65" charset="-120"/>
              <a:ea typeface="標楷體" panose="03000509000000000000" pitchFamily="65" charset="-120"/>
            </a:endParaRPr>
          </a:p>
          <a:p>
            <a:pPr marL="502920" indent="-457200">
              <a:buFont typeface="+mj-lt"/>
              <a:buAutoNum type="arabicPeriod"/>
            </a:pPr>
            <a:r>
              <a:rPr lang="zh-TW" altLang="en-US" sz="2400" dirty="0">
                <a:latin typeface="標楷體" panose="03000509000000000000" pitchFamily="65" charset="-120"/>
                <a:ea typeface="標楷體" panose="03000509000000000000" pitchFamily="65" charset="-120"/>
              </a:rPr>
              <a:t>具較高級別教練證之教練依規定應聘較低級別之教練，於聘任後其服務績效符合各級學校專任運動教練資格審定辦法所定較高級別之規定（聘任後最近三年之服務成績），經教練評審委員會審議通過，依該較高級別改聘。</a:t>
            </a:r>
            <a:endParaRPr lang="zh-TW" altLang="en-US" dirty="0">
              <a:latin typeface="標楷體" panose="03000509000000000000" pitchFamily="65" charset="-120"/>
              <a:ea typeface="標楷體" panose="03000509000000000000" pitchFamily="65" charset="-120"/>
            </a:endParaRPr>
          </a:p>
        </p:txBody>
      </p:sp>
    </p:spTree>
    <p:extLst>
      <p:ext uri="{BB962C8B-B14F-4D97-AF65-F5344CB8AC3E}">
        <p14:creationId xmlns:p14="http://schemas.microsoft.com/office/powerpoint/2010/main" val="300656252"/>
      </p:ext>
    </p:extLst>
  </p:cSld>
  <p:clrMapOvr>
    <a:masterClrMapping/>
  </p:clrMapOvr>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idx="4294967295"/>
          </p:nvPr>
        </p:nvSpPr>
        <p:spPr>
          <a:xfrm>
            <a:off x="1086928" y="474452"/>
            <a:ext cx="4873925" cy="707277"/>
          </a:xfrm>
        </p:spPr>
        <p:txBody>
          <a:bodyPr/>
          <a:lstStyle/>
          <a:p>
            <a:r>
              <a:rPr lang="zh-TW" altLang="en-US" dirty="0">
                <a:solidFill>
                  <a:srgbClr val="00B050"/>
                </a:solidFill>
                <a:latin typeface="華康勘亭流" panose="02010609010101010101" pitchFamily="49" charset="-120"/>
                <a:ea typeface="華康勘亭流" panose="02010609010101010101" pitchFamily="49" charset="-120"/>
              </a:rPr>
              <a:t>專任運動教練敘薪</a:t>
            </a:r>
          </a:p>
        </p:txBody>
      </p:sp>
      <p:sp>
        <p:nvSpPr>
          <p:cNvPr id="3" name="內容版面配置區 2"/>
          <p:cNvSpPr>
            <a:spLocks noGrp="1"/>
          </p:cNvSpPr>
          <p:nvPr>
            <p:ph idx="4294967295"/>
          </p:nvPr>
        </p:nvSpPr>
        <p:spPr>
          <a:xfrm>
            <a:off x="1552754" y="1765240"/>
            <a:ext cx="10515600" cy="4351338"/>
          </a:xfrm>
        </p:spPr>
        <p:txBody>
          <a:bodyPr>
            <a:normAutofit/>
          </a:bodyPr>
          <a:lstStyle/>
          <a:p>
            <a:pPr marL="502920" indent="-457200">
              <a:buFont typeface="+mj-ea"/>
              <a:buAutoNum type="ea1ChtPeriod"/>
            </a:pPr>
            <a:r>
              <a:rPr lang="zh-TW" altLang="en-US" sz="2400" dirty="0">
                <a:latin typeface="標楷體" panose="03000509000000000000" pitchFamily="65" charset="-120"/>
                <a:ea typeface="標楷體" panose="03000509000000000000" pitchFamily="65" charset="-120"/>
              </a:rPr>
              <a:t>依「各級學校專任運動教練聘任管理辦法」第</a:t>
            </a:r>
            <a:r>
              <a:rPr lang="en-US" altLang="zh-TW" sz="2400" dirty="0">
                <a:latin typeface="標楷體" panose="03000509000000000000" pitchFamily="65" charset="-120"/>
                <a:ea typeface="標楷體" panose="03000509000000000000" pitchFamily="65" charset="-120"/>
              </a:rPr>
              <a:t>6</a:t>
            </a:r>
            <a:r>
              <a:rPr lang="zh-TW" altLang="en-US" sz="2400" dirty="0">
                <a:latin typeface="標楷體" panose="03000509000000000000" pitchFamily="65" charset="-120"/>
                <a:ea typeface="標楷體" panose="03000509000000000000" pitchFamily="65" charset="-120"/>
              </a:rPr>
              <a:t>條第</a:t>
            </a:r>
            <a:r>
              <a:rPr lang="en-US" altLang="zh-TW" sz="2400" dirty="0">
                <a:latin typeface="標楷體" panose="03000509000000000000" pitchFamily="65" charset="-120"/>
                <a:ea typeface="標楷體" panose="03000509000000000000" pitchFamily="65" charset="-120"/>
              </a:rPr>
              <a:t>3</a:t>
            </a:r>
            <a:r>
              <a:rPr lang="zh-TW" altLang="en-US" sz="2400" dirty="0">
                <a:latin typeface="標楷體" panose="03000509000000000000" pitchFamily="65" charset="-120"/>
                <a:ea typeface="標楷體" panose="03000509000000000000" pitchFamily="65" charset="-120"/>
              </a:rPr>
              <a:t>項後段規定略以：專任運動教練獲聘時，其敘薪應以聘任學校予以聘任之級別為準。</a:t>
            </a:r>
            <a:endParaRPr lang="en-US" altLang="zh-TW" sz="2400" dirty="0">
              <a:latin typeface="標楷體" panose="03000509000000000000" pitchFamily="65" charset="-120"/>
              <a:ea typeface="標楷體" panose="03000509000000000000" pitchFamily="65" charset="-120"/>
            </a:endParaRPr>
          </a:p>
          <a:p>
            <a:endParaRPr lang="zh-TW" altLang="en-US" sz="2400" dirty="0">
              <a:latin typeface="標楷體" panose="03000509000000000000" pitchFamily="65" charset="-120"/>
              <a:ea typeface="標楷體" panose="03000509000000000000" pitchFamily="65" charset="-120"/>
            </a:endParaRPr>
          </a:p>
        </p:txBody>
      </p:sp>
      <p:pic>
        <p:nvPicPr>
          <p:cNvPr id="4" name="圖片 3"/>
          <p:cNvPicPr>
            <a:picLocks noChangeAspect="1"/>
          </p:cNvPicPr>
          <p:nvPr/>
        </p:nvPicPr>
        <p:blipFill>
          <a:blip r:embed="rId2"/>
          <a:stretch>
            <a:fillRect/>
          </a:stretch>
        </p:blipFill>
        <p:spPr>
          <a:xfrm>
            <a:off x="1838325" y="2707837"/>
            <a:ext cx="8724900" cy="2178487"/>
          </a:xfrm>
          <a:prstGeom prst="rect">
            <a:avLst/>
          </a:prstGeom>
        </p:spPr>
      </p:pic>
      <p:sp>
        <p:nvSpPr>
          <p:cNvPr id="5" name="文字方塊 4"/>
          <p:cNvSpPr txBox="1"/>
          <p:nvPr/>
        </p:nvSpPr>
        <p:spPr>
          <a:xfrm>
            <a:off x="1905000" y="5257800"/>
            <a:ext cx="8401050" cy="461665"/>
          </a:xfrm>
          <a:prstGeom prst="rect">
            <a:avLst/>
          </a:prstGeom>
          <a:noFill/>
        </p:spPr>
        <p:txBody>
          <a:bodyPr wrap="square" rtlCol="0">
            <a:spAutoFit/>
          </a:bodyPr>
          <a:lstStyle/>
          <a:p>
            <a:pPr marL="502920" lvl="0" indent="-457200">
              <a:spcBef>
                <a:spcPts val="1800"/>
              </a:spcBef>
              <a:buClr>
                <a:prstClr val="black">
                  <a:lumMod val="75000"/>
                  <a:lumOff val="25000"/>
                </a:prstClr>
              </a:buClr>
              <a:buSzPct val="100000"/>
              <a:buFont typeface="+mj-ea"/>
              <a:buAutoNum type="ea1ChtPeriod" startAt="2"/>
            </a:pPr>
            <a:r>
              <a:rPr lang="zh-TW" altLang="en-US" sz="2400" dirty="0">
                <a:solidFill>
                  <a:prstClr val="black"/>
                </a:solidFill>
                <a:latin typeface="標楷體" panose="03000509000000000000" pitchFamily="65" charset="-120"/>
                <a:ea typeface="標楷體" panose="03000509000000000000" pitchFamily="65" charset="-120"/>
              </a:rPr>
              <a:t>職前年資採計提敘，準用教師之規定。</a:t>
            </a:r>
          </a:p>
        </p:txBody>
      </p:sp>
    </p:spTree>
    <p:extLst>
      <p:ext uri="{BB962C8B-B14F-4D97-AF65-F5344CB8AC3E}">
        <p14:creationId xmlns:p14="http://schemas.microsoft.com/office/powerpoint/2010/main" val="3465980171"/>
      </p:ext>
    </p:extLst>
  </p:cSld>
  <p:clrMapOvr>
    <a:masterClrMapping/>
  </p:clrMapOvr>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z="2400" dirty="0">
                <a:solidFill>
                  <a:srgbClr val="C44475">
                    <a:lumMod val="75000"/>
                  </a:srgbClr>
                </a:solidFill>
                <a:latin typeface="標楷體" panose="03000509000000000000" pitchFamily="65" charset="-120"/>
                <a:ea typeface="標楷體" panose="03000509000000000000" pitchFamily="65" charset="-120"/>
              </a:rPr>
              <a:t>案例</a:t>
            </a:r>
            <a:r>
              <a:rPr lang="en-US" altLang="zh-TW" sz="2400" dirty="0">
                <a:solidFill>
                  <a:srgbClr val="C44475">
                    <a:lumMod val="75000"/>
                  </a:srgbClr>
                </a:solidFill>
                <a:latin typeface="標楷體" panose="03000509000000000000" pitchFamily="65" charset="-120"/>
                <a:ea typeface="標楷體" panose="03000509000000000000" pitchFamily="65" charset="-120"/>
              </a:rPr>
              <a:t>:</a:t>
            </a:r>
            <a:r>
              <a:rPr lang="zh-TW" altLang="en-US" sz="2400" dirty="0">
                <a:solidFill>
                  <a:srgbClr val="C44475">
                    <a:lumMod val="75000"/>
                  </a:srgbClr>
                </a:solidFill>
                <a:latin typeface="標楷體" panose="03000509000000000000" pitchFamily="65" charset="-120"/>
                <a:ea typeface="標楷體" panose="03000509000000000000" pitchFamily="65" charset="-120"/>
              </a:rPr>
              <a:t>吳教練參加本市</a:t>
            </a:r>
            <a:r>
              <a:rPr lang="en-US" altLang="zh-TW" sz="2400" dirty="0">
                <a:solidFill>
                  <a:srgbClr val="C44475">
                    <a:lumMod val="75000"/>
                  </a:srgbClr>
                </a:solidFill>
                <a:latin typeface="標楷體" panose="03000509000000000000" pitchFamily="65" charset="-120"/>
                <a:ea typeface="標楷體" panose="03000509000000000000" pitchFamily="65" charset="-120"/>
              </a:rPr>
              <a:t>102</a:t>
            </a:r>
            <a:r>
              <a:rPr lang="zh-TW" altLang="en-US" sz="2400" dirty="0">
                <a:solidFill>
                  <a:srgbClr val="C44475">
                    <a:lumMod val="75000"/>
                  </a:srgbClr>
                </a:solidFill>
                <a:latin typeface="標楷體" panose="03000509000000000000" pitchFamily="65" charset="-120"/>
                <a:ea typeface="標楷體" panose="03000509000000000000" pitchFamily="65" charset="-120"/>
              </a:rPr>
              <a:t>學年度通過專任運動教練甄選錄取，吳教練於</a:t>
            </a:r>
            <a:r>
              <a:rPr lang="en-US" altLang="zh-TW" sz="2400" dirty="0">
                <a:solidFill>
                  <a:srgbClr val="C44475">
                    <a:lumMod val="75000"/>
                  </a:srgbClr>
                </a:solidFill>
                <a:latin typeface="標楷體" panose="03000509000000000000" pitchFamily="65" charset="-120"/>
                <a:ea typeface="標楷體" panose="03000509000000000000" pitchFamily="65" charset="-120"/>
              </a:rPr>
              <a:t>103</a:t>
            </a:r>
            <a:r>
              <a:rPr lang="zh-TW" altLang="en-US" sz="2400" dirty="0">
                <a:solidFill>
                  <a:srgbClr val="C44475">
                    <a:lumMod val="75000"/>
                  </a:srgbClr>
                </a:solidFill>
                <a:latin typeface="標楷體" panose="03000509000000000000" pitchFamily="65" charset="-120"/>
                <a:ea typeface="標楷體" panose="03000509000000000000" pitchFamily="65" charset="-120"/>
              </a:rPr>
              <a:t>年</a:t>
            </a:r>
            <a:r>
              <a:rPr lang="en-US" altLang="zh-TW" sz="2400" dirty="0">
                <a:solidFill>
                  <a:srgbClr val="C44475">
                    <a:lumMod val="75000"/>
                  </a:srgbClr>
                </a:solidFill>
                <a:latin typeface="標楷體" panose="03000509000000000000" pitchFamily="65" charset="-120"/>
                <a:ea typeface="標楷體" panose="03000509000000000000" pitchFamily="65" charset="-120"/>
              </a:rPr>
              <a:t>11</a:t>
            </a:r>
            <a:r>
              <a:rPr lang="zh-TW" altLang="en-US" sz="2400" dirty="0">
                <a:solidFill>
                  <a:srgbClr val="C44475">
                    <a:lumMod val="75000"/>
                  </a:srgbClr>
                </a:solidFill>
                <a:latin typeface="標楷體" panose="03000509000000000000" pitchFamily="65" charset="-120"/>
                <a:ea typeface="標楷體" panose="03000509000000000000" pitchFamily="65" charset="-120"/>
              </a:rPr>
              <a:t>月取得教育部學校中級專任運動教練證書，其</a:t>
            </a:r>
            <a:r>
              <a:rPr lang="en-US" altLang="zh-TW" sz="2400" dirty="0">
                <a:solidFill>
                  <a:srgbClr val="C44475">
                    <a:lumMod val="75000"/>
                  </a:srgbClr>
                </a:solidFill>
                <a:latin typeface="標楷體" panose="03000509000000000000" pitchFamily="65" charset="-120"/>
                <a:ea typeface="標楷體" panose="03000509000000000000" pitchFamily="65" charset="-120"/>
              </a:rPr>
              <a:t>103-105</a:t>
            </a:r>
            <a:r>
              <a:rPr lang="zh-TW" altLang="en-US" sz="2400" dirty="0">
                <a:solidFill>
                  <a:srgbClr val="C44475">
                    <a:lumMod val="75000"/>
                  </a:srgbClr>
                </a:solidFill>
                <a:latin typeface="標楷體" panose="03000509000000000000" pitchFamily="65" charset="-120"/>
                <a:ea typeface="標楷體" panose="03000509000000000000" pitchFamily="65" charset="-120"/>
              </a:rPr>
              <a:t>學年度服務成績通過績效評量，請問如何取得較高級別之聘任</a:t>
            </a:r>
            <a:r>
              <a:rPr lang="en-US" altLang="zh-TW" sz="2400" dirty="0">
                <a:solidFill>
                  <a:srgbClr val="C44475">
                    <a:lumMod val="75000"/>
                  </a:srgbClr>
                </a:solidFill>
                <a:latin typeface="標楷體" panose="03000509000000000000" pitchFamily="65" charset="-120"/>
                <a:ea typeface="標楷體" panose="03000509000000000000" pitchFamily="65" charset="-120"/>
              </a:rPr>
              <a:t>?</a:t>
            </a:r>
            <a:endParaRPr lang="zh-TW" altLang="en-US" dirty="0"/>
          </a:p>
        </p:txBody>
      </p:sp>
      <p:sp>
        <p:nvSpPr>
          <p:cNvPr id="3" name="內容版面配置區 2"/>
          <p:cNvSpPr>
            <a:spLocks noGrp="1"/>
          </p:cNvSpPr>
          <p:nvPr>
            <p:ph idx="1"/>
          </p:nvPr>
        </p:nvSpPr>
        <p:spPr>
          <a:xfrm>
            <a:off x="838200" y="1825625"/>
            <a:ext cx="10515600" cy="2131520"/>
          </a:xfrm>
        </p:spPr>
        <p:txBody>
          <a:bodyPr/>
          <a:lstStyle/>
          <a:p>
            <a:pPr lvl="0">
              <a:lnSpc>
                <a:spcPct val="50000"/>
              </a:lnSpc>
              <a:spcBef>
                <a:spcPts val="1800"/>
              </a:spcBef>
              <a:buClr>
                <a:srgbClr val="D680A5"/>
              </a:buClr>
              <a:buSzPct val="90000"/>
            </a:pPr>
            <a:r>
              <a:rPr lang="zh-TW" altLang="en-US" sz="2400" dirty="0">
                <a:solidFill>
                  <a:srgbClr val="000000"/>
                </a:solidFill>
                <a:latin typeface="標楷體" panose="03000509000000000000" pitchFamily="65" charset="-120"/>
                <a:ea typeface="標楷體" panose="03000509000000000000" pitchFamily="65" charset="-120"/>
              </a:rPr>
              <a:t>程序</a:t>
            </a:r>
            <a:endParaRPr lang="en-US" altLang="zh-TW" sz="2400" dirty="0">
              <a:solidFill>
                <a:srgbClr val="000000"/>
              </a:solidFill>
              <a:latin typeface="標楷體" panose="03000509000000000000" pitchFamily="65" charset="-120"/>
              <a:ea typeface="標楷體" panose="03000509000000000000" pitchFamily="65" charset="-120"/>
            </a:endParaRPr>
          </a:p>
          <a:p>
            <a:pPr marL="457200" lvl="0" indent="-457200">
              <a:lnSpc>
                <a:spcPct val="50000"/>
              </a:lnSpc>
              <a:spcBef>
                <a:spcPts val="1800"/>
              </a:spcBef>
              <a:buClr>
                <a:srgbClr val="D680A5"/>
              </a:buClr>
              <a:buSzPct val="90000"/>
              <a:buFont typeface="+mj-lt"/>
              <a:buAutoNum type="arabicPeriod"/>
            </a:pPr>
            <a:r>
              <a:rPr lang="zh-TW" altLang="en-US" sz="2400" dirty="0">
                <a:solidFill>
                  <a:srgbClr val="000000"/>
                </a:solidFill>
                <a:latin typeface="標楷體" panose="03000509000000000000" pitchFamily="65" charset="-120"/>
                <a:ea typeface="標楷體" panose="03000509000000000000" pitchFamily="65" charset="-120"/>
              </a:rPr>
              <a:t>依據各級專任運動教練聘任管理辦法第</a:t>
            </a:r>
            <a:r>
              <a:rPr lang="en-US" altLang="zh-TW" sz="2400" dirty="0">
                <a:solidFill>
                  <a:srgbClr val="000000"/>
                </a:solidFill>
                <a:latin typeface="標楷體" panose="03000509000000000000" pitchFamily="65" charset="-120"/>
                <a:ea typeface="標楷體" panose="03000509000000000000" pitchFamily="65" charset="-120"/>
              </a:rPr>
              <a:t>6</a:t>
            </a:r>
            <a:r>
              <a:rPr lang="zh-TW" altLang="en-US" sz="2400" dirty="0">
                <a:solidFill>
                  <a:srgbClr val="000000"/>
                </a:solidFill>
                <a:latin typeface="標楷體" panose="03000509000000000000" pitchFamily="65" charset="-120"/>
                <a:ea typeface="標楷體" panose="03000509000000000000" pitchFamily="65" charset="-120"/>
              </a:rPr>
              <a:t>條規定</a:t>
            </a:r>
            <a:endParaRPr lang="en-US" altLang="zh-TW" sz="2400" dirty="0">
              <a:solidFill>
                <a:srgbClr val="000000"/>
              </a:solidFill>
              <a:latin typeface="標楷體" panose="03000509000000000000" pitchFamily="65" charset="-120"/>
              <a:ea typeface="標楷體" panose="03000509000000000000" pitchFamily="65" charset="-120"/>
            </a:endParaRPr>
          </a:p>
          <a:p>
            <a:pPr marL="457200" lvl="0" indent="-457200">
              <a:lnSpc>
                <a:spcPct val="50000"/>
              </a:lnSpc>
              <a:spcBef>
                <a:spcPts val="1800"/>
              </a:spcBef>
              <a:buClr>
                <a:srgbClr val="D680A5"/>
              </a:buClr>
              <a:buSzPct val="90000"/>
              <a:buFont typeface="+mj-lt"/>
              <a:buAutoNum type="arabicPeriod"/>
            </a:pPr>
            <a:r>
              <a:rPr lang="zh-TW" altLang="en-US" sz="2400" dirty="0">
                <a:solidFill>
                  <a:srgbClr val="000000"/>
                </a:solidFill>
                <a:latin typeface="標楷體" panose="03000509000000000000" pitchFamily="65" charset="-120"/>
                <a:ea typeface="標楷體" panose="03000509000000000000" pitchFamily="65" charset="-120"/>
              </a:rPr>
              <a:t>具備較高級別教練證</a:t>
            </a:r>
            <a:endParaRPr lang="en-US" altLang="zh-TW" sz="2400" dirty="0">
              <a:solidFill>
                <a:srgbClr val="000000"/>
              </a:solidFill>
              <a:latin typeface="標楷體" panose="03000509000000000000" pitchFamily="65" charset="-120"/>
              <a:ea typeface="標楷體" panose="03000509000000000000" pitchFamily="65" charset="-120"/>
            </a:endParaRPr>
          </a:p>
          <a:p>
            <a:pPr marL="457200" lvl="0" indent="-457200">
              <a:lnSpc>
                <a:spcPct val="50000"/>
              </a:lnSpc>
              <a:spcBef>
                <a:spcPts val="1800"/>
              </a:spcBef>
              <a:buClr>
                <a:srgbClr val="D680A5"/>
              </a:buClr>
              <a:buSzPct val="90000"/>
              <a:buFont typeface="+mj-lt"/>
              <a:buAutoNum type="arabicPeriod"/>
            </a:pPr>
            <a:r>
              <a:rPr lang="zh-TW" altLang="en-US" sz="2400" dirty="0">
                <a:solidFill>
                  <a:srgbClr val="000000"/>
                </a:solidFill>
                <a:latin typeface="標楷體" panose="03000509000000000000" pitchFamily="65" charset="-120"/>
                <a:ea typeface="標楷體" panose="03000509000000000000" pitchFamily="65" charset="-120"/>
              </a:rPr>
              <a:t>最近</a:t>
            </a:r>
            <a:r>
              <a:rPr lang="en-US" altLang="zh-TW" sz="2400" dirty="0">
                <a:solidFill>
                  <a:srgbClr val="000000"/>
                </a:solidFill>
                <a:latin typeface="標楷體" panose="03000509000000000000" pitchFamily="65" charset="-120"/>
                <a:ea typeface="標楷體" panose="03000509000000000000" pitchFamily="65" charset="-120"/>
              </a:rPr>
              <a:t>3</a:t>
            </a:r>
            <a:r>
              <a:rPr lang="zh-TW" altLang="en-US" sz="2400" dirty="0">
                <a:solidFill>
                  <a:srgbClr val="000000"/>
                </a:solidFill>
                <a:latin typeface="標楷體" panose="03000509000000000000" pitchFamily="65" charset="-120"/>
                <a:ea typeface="標楷體" panose="03000509000000000000" pitchFamily="65" charset="-120"/>
              </a:rPr>
              <a:t>年之服務成績通過績效評量並經該校教練績效評量委員會審議通過。</a:t>
            </a:r>
            <a:endParaRPr lang="en-US" altLang="zh-TW" sz="2400" dirty="0">
              <a:solidFill>
                <a:srgbClr val="000000"/>
              </a:solidFill>
              <a:latin typeface="標楷體" panose="03000509000000000000" pitchFamily="65" charset="-120"/>
              <a:ea typeface="標楷體" panose="03000509000000000000" pitchFamily="65" charset="-120"/>
            </a:endParaRPr>
          </a:p>
          <a:p>
            <a:pPr marL="457200" lvl="0" indent="-457200">
              <a:lnSpc>
                <a:spcPct val="50000"/>
              </a:lnSpc>
              <a:spcBef>
                <a:spcPts val="1800"/>
              </a:spcBef>
              <a:buClr>
                <a:srgbClr val="D680A5"/>
              </a:buClr>
              <a:buSzPct val="90000"/>
              <a:buFont typeface="+mj-lt"/>
              <a:buAutoNum type="arabicPeriod"/>
            </a:pPr>
            <a:r>
              <a:rPr lang="zh-TW" altLang="en-US" sz="2400" dirty="0">
                <a:solidFill>
                  <a:srgbClr val="000000"/>
                </a:solidFill>
                <a:latin typeface="標楷體" panose="03000509000000000000" pitchFamily="65" charset="-120"/>
                <a:ea typeface="標楷體" panose="03000509000000000000" pitchFamily="65" charset="-120"/>
              </a:rPr>
              <a:t>送</a:t>
            </a:r>
            <a:r>
              <a:rPr lang="zh-TW" altLang="en-US" sz="2400" dirty="0">
                <a:solidFill>
                  <a:srgbClr val="FF0000"/>
                </a:solidFill>
                <a:latin typeface="標楷體" panose="03000509000000000000" pitchFamily="65" charset="-120"/>
                <a:ea typeface="標楷體" panose="03000509000000000000" pitchFamily="65" charset="-120"/>
              </a:rPr>
              <a:t>桃園市政府教育局</a:t>
            </a:r>
            <a:r>
              <a:rPr lang="zh-TW" altLang="en-US" sz="2400" dirty="0">
                <a:solidFill>
                  <a:srgbClr val="000000"/>
                </a:solidFill>
                <a:latin typeface="標楷體" panose="03000509000000000000" pitchFamily="65" charset="-120"/>
                <a:ea typeface="標楷體" panose="03000509000000000000" pitchFamily="65" charset="-120"/>
              </a:rPr>
              <a:t>同意備查改聘在案。</a:t>
            </a:r>
          </a:p>
          <a:p>
            <a:endParaRPr lang="zh-TW" altLang="en-US" dirty="0"/>
          </a:p>
        </p:txBody>
      </p:sp>
      <p:sp>
        <p:nvSpPr>
          <p:cNvPr id="4" name="日期版面配置區 3"/>
          <p:cNvSpPr>
            <a:spLocks noGrp="1"/>
          </p:cNvSpPr>
          <p:nvPr>
            <p:ph type="dt" sz="half" idx="10"/>
          </p:nvPr>
        </p:nvSpPr>
        <p:spPr/>
        <p:txBody>
          <a:bodyPr/>
          <a:lstStyle/>
          <a:p>
            <a:fld id="{96C00788-99FC-4629-86BD-4E54172FF224}" type="datetime1">
              <a:rPr lang="zh-CN" altLang="en-US" smtClean="0">
                <a:solidFill>
                  <a:prstClr val="black">
                    <a:tint val="75000"/>
                  </a:prstClr>
                </a:solidFill>
              </a:rPr>
              <a:t>2019/8/19</a:t>
            </a:fld>
            <a:endParaRPr lang="zh-CN" altLang="en-US">
              <a:solidFill>
                <a:prstClr val="black">
                  <a:tint val="75000"/>
                </a:prstClr>
              </a:solidFill>
            </a:endParaRPr>
          </a:p>
        </p:txBody>
      </p:sp>
      <p:sp>
        <p:nvSpPr>
          <p:cNvPr id="5" name="投影片編號版面配置區 4"/>
          <p:cNvSpPr>
            <a:spLocks noGrp="1"/>
          </p:cNvSpPr>
          <p:nvPr>
            <p:ph type="sldNum" sz="quarter" idx="12"/>
          </p:nvPr>
        </p:nvSpPr>
        <p:spPr/>
        <p:txBody>
          <a:bodyPr/>
          <a:lstStyle/>
          <a:p>
            <a:fld id="{AA4E786F-588D-4932-A7B2-AE3451FA4ACA}" type="slidenum">
              <a:rPr lang="zh-CN" altLang="en-US" smtClean="0">
                <a:solidFill>
                  <a:prstClr val="black">
                    <a:tint val="75000"/>
                  </a:prstClr>
                </a:solidFill>
              </a:rPr>
              <a:pPr/>
              <a:t>108</a:t>
            </a:fld>
            <a:endParaRPr lang="zh-CN" altLang="en-US">
              <a:solidFill>
                <a:prstClr val="black">
                  <a:tint val="75000"/>
                </a:prstClr>
              </a:solidFill>
            </a:endParaRPr>
          </a:p>
        </p:txBody>
      </p:sp>
      <p:sp>
        <p:nvSpPr>
          <p:cNvPr id="6" name="文字方塊 5"/>
          <p:cNvSpPr txBox="1"/>
          <p:nvPr/>
        </p:nvSpPr>
        <p:spPr>
          <a:xfrm>
            <a:off x="838200" y="4445876"/>
            <a:ext cx="10515600" cy="1569660"/>
          </a:xfrm>
          <a:prstGeom prst="rect">
            <a:avLst/>
          </a:prstGeom>
          <a:noFill/>
        </p:spPr>
        <p:txBody>
          <a:bodyPr wrap="square" rtlCol="0">
            <a:spAutoFit/>
          </a:bodyPr>
          <a:lstStyle/>
          <a:p>
            <a:pPr marL="285750" lvl="0" indent="-285750">
              <a:buClr>
                <a:srgbClr val="D680A5">
                  <a:lumMod val="75000"/>
                </a:srgbClr>
              </a:buClr>
              <a:buFont typeface="Wingdings" panose="05000000000000000000" pitchFamily="2" charset="2"/>
              <a:buChar char="l"/>
            </a:pPr>
            <a:r>
              <a:rPr lang="zh-TW" altLang="en-US" sz="2400" dirty="0">
                <a:solidFill>
                  <a:srgbClr val="000000"/>
                </a:solidFill>
                <a:latin typeface="標楷體" panose="03000509000000000000" pitchFamily="65" charset="-120"/>
                <a:ea typeface="標楷體" panose="03000509000000000000" pitchFamily="65" charset="-120"/>
              </a:rPr>
              <a:t>改聘之敘薪</a:t>
            </a:r>
            <a:endParaRPr lang="en-US" altLang="zh-TW" sz="2400" dirty="0">
              <a:solidFill>
                <a:srgbClr val="000000"/>
              </a:solidFill>
              <a:latin typeface="標楷體" panose="03000509000000000000" pitchFamily="65" charset="-120"/>
              <a:ea typeface="標楷體" panose="03000509000000000000" pitchFamily="65" charset="-120"/>
            </a:endParaRPr>
          </a:p>
          <a:p>
            <a:pPr lvl="0"/>
            <a:r>
              <a:rPr lang="zh-TW" altLang="en-US" sz="2400" dirty="0">
                <a:solidFill>
                  <a:srgbClr val="000000"/>
                </a:solidFill>
                <a:latin typeface="標楷體" panose="03000509000000000000" pitchFamily="65" charset="-120"/>
                <a:ea typeface="標楷體" panose="03000509000000000000" pitchFamily="65" charset="-120"/>
              </a:rPr>
              <a:t>依據教育部</a:t>
            </a:r>
            <a:r>
              <a:rPr lang="en-US" altLang="zh-TW" sz="2400" dirty="0">
                <a:solidFill>
                  <a:srgbClr val="000000"/>
                </a:solidFill>
                <a:latin typeface="標楷體" panose="03000509000000000000" pitchFamily="65" charset="-120"/>
                <a:ea typeface="標楷體" panose="03000509000000000000" pitchFamily="65" charset="-120"/>
              </a:rPr>
              <a:t>103</a:t>
            </a:r>
            <a:r>
              <a:rPr lang="zh-TW" altLang="en-US" sz="2400" dirty="0">
                <a:solidFill>
                  <a:srgbClr val="000000"/>
                </a:solidFill>
                <a:latin typeface="標楷體" panose="03000509000000000000" pitchFamily="65" charset="-120"/>
                <a:ea typeface="標楷體" panose="03000509000000000000" pitchFamily="65" charset="-120"/>
              </a:rPr>
              <a:t>年</a:t>
            </a:r>
            <a:r>
              <a:rPr lang="en-US" altLang="zh-TW" sz="2400" dirty="0">
                <a:solidFill>
                  <a:srgbClr val="000000"/>
                </a:solidFill>
                <a:latin typeface="標楷體" panose="03000509000000000000" pitchFamily="65" charset="-120"/>
                <a:ea typeface="標楷體" panose="03000509000000000000" pitchFamily="65" charset="-120"/>
              </a:rPr>
              <a:t>3</a:t>
            </a:r>
            <a:r>
              <a:rPr lang="zh-TW" altLang="en-US" sz="2400" dirty="0">
                <a:solidFill>
                  <a:srgbClr val="000000"/>
                </a:solidFill>
                <a:latin typeface="標楷體" panose="03000509000000000000" pitchFamily="65" charset="-120"/>
                <a:ea typeface="標楷體" panose="03000509000000000000" pitchFamily="65" charset="-120"/>
              </a:rPr>
              <a:t>月</a:t>
            </a:r>
            <a:r>
              <a:rPr lang="en-US" altLang="zh-TW" sz="2400" dirty="0">
                <a:solidFill>
                  <a:srgbClr val="000000"/>
                </a:solidFill>
                <a:latin typeface="標楷體" panose="03000509000000000000" pitchFamily="65" charset="-120"/>
                <a:ea typeface="標楷體" panose="03000509000000000000" pitchFamily="65" charset="-120"/>
              </a:rPr>
              <a:t>31</a:t>
            </a:r>
            <a:r>
              <a:rPr lang="zh-TW" altLang="en-US" sz="2400" dirty="0">
                <a:solidFill>
                  <a:srgbClr val="000000"/>
                </a:solidFill>
                <a:latin typeface="標楷體" panose="03000509000000000000" pitchFamily="65" charset="-120"/>
                <a:ea typeface="標楷體" panose="03000509000000000000" pitchFamily="65" charset="-120"/>
              </a:rPr>
              <a:t>日臺教授體字第</a:t>
            </a:r>
            <a:r>
              <a:rPr lang="en-US" altLang="zh-TW" sz="2400" dirty="0">
                <a:solidFill>
                  <a:srgbClr val="000000"/>
                </a:solidFill>
                <a:latin typeface="標楷體" panose="03000509000000000000" pitchFamily="65" charset="-120"/>
                <a:ea typeface="標楷體" panose="03000509000000000000" pitchFamily="65" charset="-120"/>
              </a:rPr>
              <a:t>1030001713</a:t>
            </a:r>
            <a:r>
              <a:rPr lang="zh-TW" altLang="en-US" sz="2400" dirty="0">
                <a:solidFill>
                  <a:srgbClr val="000000"/>
                </a:solidFill>
                <a:latin typeface="標楷體" panose="03000509000000000000" pitchFamily="65" charset="-120"/>
                <a:ea typeface="標楷體" panose="03000509000000000000" pitchFamily="65" charset="-120"/>
              </a:rPr>
              <a:t>號函規定，專任運動教練準用現行現行專科以上學校教師敘薪規定，如經升等改聘較高級別教練者，仍敘原薪級。</a:t>
            </a:r>
          </a:p>
        </p:txBody>
      </p:sp>
    </p:spTree>
    <p:extLst>
      <p:ext uri="{BB962C8B-B14F-4D97-AF65-F5344CB8AC3E}">
        <p14:creationId xmlns:p14="http://schemas.microsoft.com/office/powerpoint/2010/main" val="29063859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anim calcmode="lin" valueType="num">
                                      <p:cBhvr>
                                        <p:cTn id="8" dur="2000" fill="hold"/>
                                        <p:tgtEl>
                                          <p:spTgt spid="2"/>
                                        </p:tgtEl>
                                        <p:attrNameLst>
                                          <p:attrName>ppt_x</p:attrName>
                                        </p:attrNameLst>
                                      </p:cBhvr>
                                      <p:tavLst>
                                        <p:tav tm="0">
                                          <p:val>
                                            <p:strVal val="#ppt_x"/>
                                          </p:val>
                                        </p:tav>
                                        <p:tav tm="100000">
                                          <p:val>
                                            <p:strVal val="#ppt_x"/>
                                          </p:val>
                                        </p:tav>
                                      </p:tavLst>
                                    </p:anim>
                                    <p:anim calcmode="lin" valueType="num">
                                      <p:cBhvr>
                                        <p:cTn id="9" dur="2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50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2500"/>
                                        <p:tgtEl>
                                          <p:spTgt spid="3">
                                            <p:txEl>
                                              <p:pRg st="0" end="0"/>
                                            </p:txEl>
                                          </p:spTgt>
                                        </p:tgtEl>
                                      </p:cBhvr>
                                    </p:animEffect>
                                    <p:anim calcmode="lin" valueType="num">
                                      <p:cBhvr>
                                        <p:cTn id="15" dur="25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6" dur="25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500"/>
                                  </p:stCondLst>
                                  <p:childTnLst>
                                    <p:set>
                                      <p:cBhvr>
                                        <p:cTn id="20" dur="1" fill="hold">
                                          <p:stCondLst>
                                            <p:cond delay="0"/>
                                          </p:stCondLst>
                                        </p:cTn>
                                        <p:tgtEl>
                                          <p:spTgt spid="3">
                                            <p:txEl>
                                              <p:pRg st="1" end="1"/>
                                            </p:txEl>
                                          </p:spTgt>
                                        </p:tgtEl>
                                        <p:attrNameLst>
                                          <p:attrName>style.visibility</p:attrName>
                                        </p:attrNameLst>
                                      </p:cBhvr>
                                      <p:to>
                                        <p:strVal val="visible"/>
                                      </p:to>
                                    </p:set>
                                    <p:animEffect transition="in" filter="fade">
                                      <p:cBhvr>
                                        <p:cTn id="21" dur="2500"/>
                                        <p:tgtEl>
                                          <p:spTgt spid="3">
                                            <p:txEl>
                                              <p:pRg st="1" end="1"/>
                                            </p:txEl>
                                          </p:spTgt>
                                        </p:tgtEl>
                                      </p:cBhvr>
                                    </p:animEffect>
                                    <p:anim calcmode="lin" valueType="num">
                                      <p:cBhvr>
                                        <p:cTn id="22" dur="25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3" dur="25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500"/>
                                  </p:stCondLst>
                                  <p:childTnLst>
                                    <p:set>
                                      <p:cBhvr>
                                        <p:cTn id="27" dur="1" fill="hold">
                                          <p:stCondLst>
                                            <p:cond delay="0"/>
                                          </p:stCondLst>
                                        </p:cTn>
                                        <p:tgtEl>
                                          <p:spTgt spid="3">
                                            <p:txEl>
                                              <p:pRg st="2" end="2"/>
                                            </p:txEl>
                                          </p:spTgt>
                                        </p:tgtEl>
                                        <p:attrNameLst>
                                          <p:attrName>style.visibility</p:attrName>
                                        </p:attrNameLst>
                                      </p:cBhvr>
                                      <p:to>
                                        <p:strVal val="visible"/>
                                      </p:to>
                                    </p:set>
                                    <p:animEffect transition="in" filter="fade">
                                      <p:cBhvr>
                                        <p:cTn id="28" dur="2500"/>
                                        <p:tgtEl>
                                          <p:spTgt spid="3">
                                            <p:txEl>
                                              <p:pRg st="2" end="2"/>
                                            </p:txEl>
                                          </p:spTgt>
                                        </p:tgtEl>
                                      </p:cBhvr>
                                    </p:animEffect>
                                    <p:anim calcmode="lin" valueType="num">
                                      <p:cBhvr>
                                        <p:cTn id="29" dur="25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30" dur="25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500"/>
                                  </p:stCondLst>
                                  <p:childTnLst>
                                    <p:set>
                                      <p:cBhvr>
                                        <p:cTn id="34" dur="1" fill="hold">
                                          <p:stCondLst>
                                            <p:cond delay="0"/>
                                          </p:stCondLst>
                                        </p:cTn>
                                        <p:tgtEl>
                                          <p:spTgt spid="3">
                                            <p:txEl>
                                              <p:pRg st="3" end="3"/>
                                            </p:txEl>
                                          </p:spTgt>
                                        </p:tgtEl>
                                        <p:attrNameLst>
                                          <p:attrName>style.visibility</p:attrName>
                                        </p:attrNameLst>
                                      </p:cBhvr>
                                      <p:to>
                                        <p:strVal val="visible"/>
                                      </p:to>
                                    </p:set>
                                    <p:animEffect transition="in" filter="fade">
                                      <p:cBhvr>
                                        <p:cTn id="35" dur="2500"/>
                                        <p:tgtEl>
                                          <p:spTgt spid="3">
                                            <p:txEl>
                                              <p:pRg st="3" end="3"/>
                                            </p:txEl>
                                          </p:spTgt>
                                        </p:tgtEl>
                                      </p:cBhvr>
                                    </p:animEffect>
                                    <p:anim calcmode="lin" valueType="num">
                                      <p:cBhvr>
                                        <p:cTn id="36" dur="25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7" dur="25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500"/>
                                  </p:stCondLst>
                                  <p:childTnLst>
                                    <p:set>
                                      <p:cBhvr>
                                        <p:cTn id="41" dur="1" fill="hold">
                                          <p:stCondLst>
                                            <p:cond delay="0"/>
                                          </p:stCondLst>
                                        </p:cTn>
                                        <p:tgtEl>
                                          <p:spTgt spid="3">
                                            <p:txEl>
                                              <p:pRg st="4" end="4"/>
                                            </p:txEl>
                                          </p:spTgt>
                                        </p:tgtEl>
                                        <p:attrNameLst>
                                          <p:attrName>style.visibility</p:attrName>
                                        </p:attrNameLst>
                                      </p:cBhvr>
                                      <p:to>
                                        <p:strVal val="visible"/>
                                      </p:to>
                                    </p:set>
                                    <p:animEffect transition="in" filter="fade">
                                      <p:cBhvr>
                                        <p:cTn id="42" dur="2500"/>
                                        <p:tgtEl>
                                          <p:spTgt spid="3">
                                            <p:txEl>
                                              <p:pRg st="4" end="4"/>
                                            </p:txEl>
                                          </p:spTgt>
                                        </p:tgtEl>
                                      </p:cBhvr>
                                    </p:animEffect>
                                    <p:anim calcmode="lin" valueType="num">
                                      <p:cBhvr>
                                        <p:cTn id="43" dur="25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44" dur="25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500"/>
                                  </p:stCondLst>
                                  <p:childTnLst>
                                    <p:set>
                                      <p:cBhvr>
                                        <p:cTn id="48" dur="1" fill="hold">
                                          <p:stCondLst>
                                            <p:cond delay="0"/>
                                          </p:stCondLst>
                                        </p:cTn>
                                        <p:tgtEl>
                                          <p:spTgt spid="6"/>
                                        </p:tgtEl>
                                        <p:attrNameLst>
                                          <p:attrName>style.visibility</p:attrName>
                                        </p:attrNameLst>
                                      </p:cBhvr>
                                      <p:to>
                                        <p:strVal val="visible"/>
                                      </p:to>
                                    </p:set>
                                    <p:animEffect transition="in" filter="fade">
                                      <p:cBhvr>
                                        <p:cTn id="49" dur="2500"/>
                                        <p:tgtEl>
                                          <p:spTgt spid="6"/>
                                        </p:tgtEl>
                                      </p:cBhvr>
                                    </p:animEffect>
                                    <p:anim calcmode="lin" valueType="num">
                                      <p:cBhvr>
                                        <p:cTn id="50" dur="2500" fill="hold"/>
                                        <p:tgtEl>
                                          <p:spTgt spid="6"/>
                                        </p:tgtEl>
                                        <p:attrNameLst>
                                          <p:attrName>ppt_x</p:attrName>
                                        </p:attrNameLst>
                                      </p:cBhvr>
                                      <p:tavLst>
                                        <p:tav tm="0">
                                          <p:val>
                                            <p:strVal val="#ppt_x"/>
                                          </p:val>
                                        </p:tav>
                                        <p:tav tm="100000">
                                          <p:val>
                                            <p:strVal val="#ppt_x"/>
                                          </p:val>
                                        </p:tav>
                                      </p:tavLst>
                                    </p:anim>
                                    <p:anim calcmode="lin" valueType="num">
                                      <p:cBhvr>
                                        <p:cTn id="51" dur="25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6" grpId="0"/>
    </p:bld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字方塊 1"/>
          <p:cNvSpPr txBox="1"/>
          <p:nvPr/>
        </p:nvSpPr>
        <p:spPr>
          <a:xfrm>
            <a:off x="3906175" y="2965141"/>
            <a:ext cx="3622089" cy="923330"/>
          </a:xfrm>
          <a:prstGeom prst="rect">
            <a:avLst/>
          </a:prstGeom>
          <a:noFill/>
        </p:spPr>
        <p:txBody>
          <a:bodyPr wrap="square" rtlCol="0">
            <a:spAutoFit/>
          </a:bodyPr>
          <a:lstStyle/>
          <a:p>
            <a:r>
              <a:rPr lang="zh-TW" altLang="en-US" sz="5400" dirty="0">
                <a:solidFill>
                  <a:srgbClr val="00B050"/>
                </a:solidFill>
                <a:latin typeface="華康勘亭流(P)" panose="02010600010101010101" pitchFamily="2" charset="-120"/>
                <a:ea typeface="華康勘亭流(P)" panose="02010600010101010101" pitchFamily="2" charset="-120"/>
              </a:rPr>
              <a:t>請求權時效</a:t>
            </a:r>
          </a:p>
        </p:txBody>
      </p:sp>
    </p:spTree>
    <p:extLst>
      <p:ext uri="{BB962C8B-B14F-4D97-AF65-F5344CB8AC3E}">
        <p14:creationId xmlns:p14="http://schemas.microsoft.com/office/powerpoint/2010/main" val="9198560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grpId="0" nodeType="clickEffect">
                                  <p:stCondLst>
                                    <p:cond delay="0"/>
                                  </p:stCondLst>
                                  <p:childTnLst>
                                    <p:animScale>
                                      <p:cBhvr>
                                        <p:cTn id="6" dur="2000" fill="hold"/>
                                        <p:tgtEl>
                                          <p:spTgt spid="2"/>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 name="Freeform 97"/>
          <p:cNvSpPr/>
          <p:nvPr/>
        </p:nvSpPr>
        <p:spPr>
          <a:xfrm>
            <a:off x="1942604" y="6054396"/>
            <a:ext cx="8301031" cy="63367"/>
          </a:xfrm>
          <a:custGeom>
            <a:avLst/>
            <a:gdLst>
              <a:gd name="connsiteX0" fmla="*/ 6489 w 9150350"/>
              <a:gd name="connsiteY0" fmla="*/ 9652 h 69850"/>
              <a:gd name="connsiteX1" fmla="*/ 6489 w 9150350"/>
              <a:gd name="connsiteY1" fmla="*/ 75945 h 69850"/>
              <a:gd name="connsiteX2" fmla="*/ 9150489 w 9150350"/>
              <a:gd name="connsiteY2" fmla="*/ 75945 h 69850"/>
              <a:gd name="connsiteX3" fmla="*/ 9150489 w 9150350"/>
              <a:gd name="connsiteY3" fmla="*/ 9652 h 69850"/>
              <a:gd name="connsiteX4" fmla="*/ 6489 w 9150350"/>
              <a:gd name="connsiteY4" fmla="*/ 9652 h 698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50350" h="69850">
                <a:moveTo>
                  <a:pt x="6489" y="9652"/>
                </a:moveTo>
                <a:lnTo>
                  <a:pt x="6489" y="75945"/>
                </a:lnTo>
                <a:lnTo>
                  <a:pt x="9150489" y="75945"/>
                </a:lnTo>
                <a:lnTo>
                  <a:pt x="9150489" y="9652"/>
                </a:lnTo>
                <a:lnTo>
                  <a:pt x="6489" y="9652"/>
                </a:lnTo>
                <a:close/>
              </a:path>
            </a:pathLst>
          </a:custGeom>
          <a:solidFill>
            <a:srgbClr val="3F89B1">
              <a:alpha val="100000"/>
            </a:srgbClr>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sz="1633">
              <a:solidFill>
                <a:srgbClr val="595959"/>
              </a:solidFill>
            </a:endParaRPr>
          </a:p>
        </p:txBody>
      </p:sp>
      <p:sp>
        <p:nvSpPr>
          <p:cNvPr id="98" name="Freeform 98"/>
          <p:cNvSpPr/>
          <p:nvPr/>
        </p:nvSpPr>
        <p:spPr>
          <a:xfrm>
            <a:off x="2749089" y="1883718"/>
            <a:ext cx="6791753" cy="5761"/>
          </a:xfrm>
          <a:custGeom>
            <a:avLst/>
            <a:gdLst>
              <a:gd name="connsiteX0" fmla="*/ 12839 w 7486650"/>
              <a:gd name="connsiteY0" fmla="*/ 10667 h 6350"/>
              <a:gd name="connsiteX1" fmla="*/ 7488059 w 7486650"/>
              <a:gd name="connsiteY1" fmla="*/ 10667 h 6350"/>
            </a:gdLst>
            <a:ahLst/>
            <a:cxnLst>
              <a:cxn ang="0">
                <a:pos x="connsiteX0" y="connsiteY0"/>
              </a:cxn>
              <a:cxn ang="0">
                <a:pos x="connsiteX1" y="connsiteY1"/>
              </a:cxn>
            </a:cxnLst>
            <a:rect l="l" t="t" r="r" b="b"/>
            <a:pathLst>
              <a:path w="7486650" h="6350">
                <a:moveTo>
                  <a:pt x="12839" y="10667"/>
                </a:moveTo>
                <a:lnTo>
                  <a:pt x="7488059" y="10667"/>
                </a:lnTo>
              </a:path>
            </a:pathLst>
          </a:custGeom>
          <a:ln w="6095">
            <a:solidFill>
              <a:srgbClr val="7E7E7E">
                <a:alpha val="10000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sz="1633">
              <a:solidFill>
                <a:srgbClr val="595959"/>
              </a:solidFill>
            </a:endParaRPr>
          </a:p>
        </p:txBody>
      </p:sp>
      <p:pic>
        <p:nvPicPr>
          <p:cNvPr id="100" name="Picture 100"/>
          <p:cNvPicPr>
            <a:picLocks noChangeAspect="1"/>
          </p:cNvPicPr>
          <p:nvPr/>
        </p:nvPicPr>
        <p:blipFill>
          <a:blip r:embed="rId2"/>
          <a:stretch>
            <a:fillRect/>
          </a:stretch>
        </p:blipFill>
        <p:spPr>
          <a:xfrm>
            <a:off x="1929931" y="304160"/>
            <a:ext cx="1437847" cy="1382545"/>
          </a:xfrm>
          <a:prstGeom prst="rect">
            <a:avLst/>
          </a:prstGeom>
        </p:spPr>
      </p:pic>
      <p:pic>
        <p:nvPicPr>
          <p:cNvPr id="101" name="Picture 101"/>
          <p:cNvPicPr>
            <a:picLocks noChangeAspect="1"/>
          </p:cNvPicPr>
          <p:nvPr/>
        </p:nvPicPr>
        <p:blipFill>
          <a:blip r:embed="rId3"/>
          <a:stretch>
            <a:fillRect/>
          </a:stretch>
        </p:blipFill>
        <p:spPr>
          <a:xfrm>
            <a:off x="8980911" y="352549"/>
            <a:ext cx="1230465" cy="1112949"/>
          </a:xfrm>
          <a:prstGeom prst="rect">
            <a:avLst/>
          </a:prstGeom>
        </p:spPr>
      </p:pic>
      <p:sp>
        <p:nvSpPr>
          <p:cNvPr id="2" name="TextBox 101"/>
          <p:cNvSpPr txBox="1"/>
          <p:nvPr/>
        </p:nvSpPr>
        <p:spPr>
          <a:xfrm>
            <a:off x="3151317" y="1280262"/>
            <a:ext cx="5883603" cy="615553"/>
          </a:xfrm>
          <a:prstGeom prst="rect">
            <a:avLst/>
          </a:prstGeom>
          <a:noFill/>
        </p:spPr>
        <p:txBody>
          <a:bodyPr wrap="square" lIns="0" tIns="0" rIns="0" bIns="0" rtlCol="0">
            <a:spAutoFit/>
          </a:bodyPr>
          <a:lstStyle/>
          <a:p>
            <a:r>
              <a:rPr lang="en-US" altLang="zh-CN" sz="4000" spc="-45" dirty="0">
                <a:solidFill>
                  <a:srgbClr val="00B050"/>
                </a:solidFill>
                <a:latin typeface="華康勘亭流(P)" panose="02010600010101010101" pitchFamily="2" charset="-120"/>
                <a:ea typeface="華康勘亭流(P)" panose="02010600010101010101" pitchFamily="2" charset="-120"/>
              </a:rPr>
              <a:t>新舊制生培育</a:t>
            </a:r>
            <a:r>
              <a:rPr lang="en-US" altLang="zh-CN" sz="4000" spc="-40" dirty="0">
                <a:solidFill>
                  <a:srgbClr val="00B050"/>
                </a:solidFill>
                <a:latin typeface="華康勘亭流(P)" panose="02010600010101010101" pitchFamily="2" charset="-120"/>
                <a:ea typeface="華康勘亭流(P)" panose="02010600010101010101" pitchFamily="2" charset="-120"/>
              </a:rPr>
              <a:t>流程類別</a:t>
            </a:r>
          </a:p>
        </p:txBody>
      </p:sp>
      <p:sp>
        <p:nvSpPr>
          <p:cNvPr id="102" name="TextBox 102"/>
          <p:cNvSpPr txBox="1"/>
          <p:nvPr/>
        </p:nvSpPr>
        <p:spPr>
          <a:xfrm>
            <a:off x="2726858" y="2068657"/>
            <a:ext cx="576438" cy="3031856"/>
          </a:xfrm>
          <a:prstGeom prst="rect">
            <a:avLst/>
          </a:prstGeom>
          <a:noFill/>
        </p:spPr>
        <p:txBody>
          <a:bodyPr wrap="square" lIns="0" tIns="0" rIns="0" bIns="0" rtlCol="0">
            <a:spAutoFit/>
          </a:bodyPr>
          <a:lstStyle/>
          <a:p>
            <a:pPr hangingPunct="0">
              <a:lnSpc>
                <a:spcPct val="131666"/>
              </a:lnSpc>
            </a:pPr>
            <a:r>
              <a:rPr lang="en-US" altLang="zh-CN" sz="2540" spc="245" dirty="0">
                <a:solidFill>
                  <a:srgbClr val="3E3E3E"/>
                </a:solidFill>
                <a:latin typeface="Microsoft JhengHei"/>
                <a:ea typeface="Microsoft JhengHei"/>
              </a:rPr>
              <a:t>1.</a:t>
            </a:r>
            <a:r>
              <a:rPr lang="en-US" altLang="zh-CN" sz="2540" dirty="0">
                <a:solidFill>
                  <a:srgbClr val="3E3E3E"/>
                </a:solidFill>
                <a:latin typeface="Microsoft JhengHei"/>
                <a:cs typeface="Microsoft JhengHei"/>
              </a:rPr>
              <a:t> </a:t>
            </a:r>
            <a:r>
              <a:rPr lang="en-US" altLang="zh-CN" sz="2540" spc="-94" dirty="0">
                <a:solidFill>
                  <a:srgbClr val="3E3E3E"/>
                </a:solidFill>
                <a:latin typeface="Microsoft JhengHei"/>
                <a:ea typeface="Microsoft JhengHei"/>
              </a:rPr>
              <a:t>1-1</a:t>
            </a:r>
            <a:r>
              <a:rPr lang="en-US" altLang="zh-CN" sz="2540" dirty="0">
                <a:solidFill>
                  <a:srgbClr val="3E3E3E"/>
                </a:solidFill>
                <a:latin typeface="Microsoft JhengHei"/>
                <a:cs typeface="Microsoft JhengHei"/>
              </a:rPr>
              <a:t> </a:t>
            </a:r>
            <a:r>
              <a:rPr lang="en-US" altLang="zh-CN" sz="2540" spc="-94" dirty="0">
                <a:solidFill>
                  <a:srgbClr val="3E3E3E"/>
                </a:solidFill>
                <a:latin typeface="Microsoft JhengHei"/>
                <a:ea typeface="Microsoft JhengHei"/>
              </a:rPr>
              <a:t>1-2</a:t>
            </a:r>
            <a:r>
              <a:rPr lang="en-US" altLang="zh-CN" sz="2540" dirty="0">
                <a:solidFill>
                  <a:srgbClr val="3E3E3E"/>
                </a:solidFill>
                <a:latin typeface="Microsoft JhengHei"/>
                <a:cs typeface="Microsoft JhengHei"/>
              </a:rPr>
              <a:t> </a:t>
            </a:r>
            <a:r>
              <a:rPr lang="en-US" altLang="zh-CN" sz="2540" spc="-82" dirty="0">
                <a:solidFill>
                  <a:srgbClr val="3E3E3E"/>
                </a:solidFill>
                <a:latin typeface="Microsoft JhengHei"/>
                <a:ea typeface="Microsoft JhengHei"/>
              </a:rPr>
              <a:t>1-3</a:t>
            </a:r>
          </a:p>
          <a:p>
            <a:pPr>
              <a:lnSpc>
                <a:spcPts val="907"/>
              </a:lnSpc>
            </a:pPr>
            <a:endParaRPr lang="en-US" sz="1633" dirty="0">
              <a:solidFill>
                <a:srgbClr val="595959"/>
              </a:solidFill>
            </a:endParaRPr>
          </a:p>
          <a:p>
            <a:pPr>
              <a:lnSpc>
                <a:spcPts val="907"/>
              </a:lnSpc>
            </a:pPr>
            <a:endParaRPr lang="en-US" sz="1633" dirty="0">
              <a:solidFill>
                <a:srgbClr val="595959"/>
              </a:solidFill>
            </a:endParaRPr>
          </a:p>
          <a:p>
            <a:pPr>
              <a:lnSpc>
                <a:spcPts val="907"/>
              </a:lnSpc>
            </a:pPr>
            <a:endParaRPr lang="en-US" sz="1633" dirty="0">
              <a:solidFill>
                <a:srgbClr val="595959"/>
              </a:solidFill>
            </a:endParaRPr>
          </a:p>
          <a:p>
            <a:pPr>
              <a:lnSpc>
                <a:spcPts val="1778"/>
              </a:lnSpc>
            </a:pPr>
            <a:endParaRPr lang="en-US" sz="1633" dirty="0">
              <a:solidFill>
                <a:srgbClr val="595959"/>
              </a:solidFill>
            </a:endParaRPr>
          </a:p>
          <a:p>
            <a:r>
              <a:rPr lang="en-US" altLang="zh-CN" sz="2540" spc="235" dirty="0">
                <a:solidFill>
                  <a:srgbClr val="3E3E3E"/>
                </a:solidFill>
                <a:latin typeface="Microsoft JhengHei"/>
                <a:ea typeface="Microsoft JhengHei"/>
              </a:rPr>
              <a:t>2.</a:t>
            </a:r>
          </a:p>
        </p:txBody>
      </p:sp>
      <p:sp>
        <p:nvSpPr>
          <p:cNvPr id="103" name="TextBox 103"/>
          <p:cNvSpPr txBox="1"/>
          <p:nvPr/>
        </p:nvSpPr>
        <p:spPr>
          <a:xfrm>
            <a:off x="3532659" y="2130181"/>
            <a:ext cx="6334200" cy="2966197"/>
          </a:xfrm>
          <a:prstGeom prst="rect">
            <a:avLst/>
          </a:prstGeom>
          <a:noFill/>
        </p:spPr>
        <p:txBody>
          <a:bodyPr wrap="square" lIns="0" tIns="0" rIns="0" bIns="0" rtlCol="0">
            <a:spAutoFit/>
          </a:bodyPr>
          <a:lstStyle/>
          <a:p>
            <a:r>
              <a:rPr lang="en-US" altLang="zh-CN" sz="2540" spc="-5" dirty="0">
                <a:solidFill>
                  <a:srgbClr val="3E3E3E"/>
                </a:solidFill>
                <a:latin typeface="Microsoft JhengHei"/>
                <a:ea typeface="Microsoft JhengHei"/>
              </a:rPr>
              <a:t>舊制生</a:t>
            </a:r>
            <a:r>
              <a:rPr lang="en-US" altLang="zh-CN" sz="1452" spc="-5" dirty="0">
                <a:solidFill>
                  <a:srgbClr val="000000"/>
                </a:solidFill>
                <a:latin typeface="Microsoft JhengHei"/>
                <a:ea typeface="Microsoft JhengHei"/>
              </a:rPr>
              <a:t>(</a:t>
            </a:r>
            <a:r>
              <a:rPr lang="en-US" altLang="zh-CN" sz="1452" u="sng" spc="-5" dirty="0">
                <a:solidFill>
                  <a:srgbClr val="FE0000"/>
                </a:solidFill>
                <a:uFill>
                  <a:solidFill>
                    <a:srgbClr val="FE0000"/>
                  </a:solidFill>
                </a:uFill>
                <a:latin typeface="Microsoft JhengHei"/>
                <a:ea typeface="Microsoft JhengHei"/>
              </a:rPr>
              <a:t>107年1月31日以前</a:t>
            </a:r>
            <a:r>
              <a:rPr lang="en-US" altLang="zh-CN" sz="1452" spc="-5" dirty="0">
                <a:solidFill>
                  <a:srgbClr val="000000"/>
                </a:solidFill>
                <a:latin typeface="Microsoft JhengHei"/>
                <a:ea typeface="Microsoft JhengHei"/>
              </a:rPr>
              <a:t>取得師資生資格且已修</a:t>
            </a:r>
            <a:r>
              <a:rPr lang="en-US" altLang="zh-CN" sz="1452" dirty="0">
                <a:solidFill>
                  <a:srgbClr val="000000"/>
                </a:solidFill>
                <a:latin typeface="Microsoft JhengHei"/>
                <a:ea typeface="Microsoft JhengHei"/>
              </a:rPr>
              <a:t>習師資職前教育課程者)</a:t>
            </a:r>
          </a:p>
          <a:p>
            <a:pPr>
              <a:lnSpc>
                <a:spcPts val="965"/>
              </a:lnSpc>
            </a:pPr>
            <a:endParaRPr lang="en-US" sz="1633" dirty="0">
              <a:solidFill>
                <a:srgbClr val="595959"/>
              </a:solidFill>
            </a:endParaRPr>
          </a:p>
          <a:p>
            <a:r>
              <a:rPr lang="en-US" altLang="zh-CN" sz="2540" b="1" dirty="0">
                <a:solidFill>
                  <a:srgbClr val="3E3E3E"/>
                </a:solidFill>
                <a:latin typeface="Microsoft JhengHei"/>
                <a:ea typeface="Microsoft JhengHei"/>
              </a:rPr>
              <a:t>已實習</a:t>
            </a:r>
            <a:r>
              <a:rPr lang="en-US" altLang="zh-CN" sz="2540" spc="-5" dirty="0">
                <a:solidFill>
                  <a:srgbClr val="3E3E3E"/>
                </a:solidFill>
                <a:latin typeface="Microsoft JhengHei"/>
                <a:ea typeface="Microsoft JhengHei"/>
              </a:rPr>
              <a:t>的舊</a:t>
            </a:r>
            <a:r>
              <a:rPr lang="en-US" altLang="zh-CN" sz="2540" dirty="0">
                <a:solidFill>
                  <a:srgbClr val="3E3E3E"/>
                </a:solidFill>
                <a:latin typeface="Microsoft JhengHei"/>
                <a:ea typeface="Microsoft JhengHei"/>
              </a:rPr>
              <a:t>制生</a:t>
            </a:r>
          </a:p>
          <a:p>
            <a:pPr>
              <a:lnSpc>
                <a:spcPts val="481"/>
              </a:lnSpc>
            </a:pPr>
            <a:endParaRPr lang="en-US" sz="1633" dirty="0">
              <a:solidFill>
                <a:srgbClr val="595959"/>
              </a:solidFill>
            </a:endParaRPr>
          </a:p>
          <a:p>
            <a:pPr hangingPunct="0">
              <a:lnSpc>
                <a:spcPct val="131250"/>
              </a:lnSpc>
            </a:pPr>
            <a:r>
              <a:rPr lang="en-US" altLang="zh-CN" sz="2540" b="1" spc="-5" dirty="0">
                <a:solidFill>
                  <a:srgbClr val="3E3E3E"/>
                </a:solidFill>
                <a:latin typeface="Microsoft JhengHei"/>
                <a:ea typeface="Microsoft JhengHei"/>
              </a:rPr>
              <a:t>未實習</a:t>
            </a:r>
            <a:r>
              <a:rPr lang="en-US" altLang="zh-CN" sz="2540" spc="-5" dirty="0">
                <a:solidFill>
                  <a:srgbClr val="3E3E3E"/>
                </a:solidFill>
                <a:latin typeface="Microsoft JhengHei"/>
                <a:ea typeface="Microsoft JhengHei"/>
              </a:rPr>
              <a:t>的舊制生，選</a:t>
            </a:r>
            <a:r>
              <a:rPr lang="en-US" altLang="zh-CN" sz="2540" b="1" spc="-5" dirty="0">
                <a:solidFill>
                  <a:srgbClr val="3E3E3E"/>
                </a:solidFill>
                <a:latin typeface="Microsoft JhengHei"/>
                <a:ea typeface="Microsoft JhengHei"/>
              </a:rPr>
              <a:t>舊制</a:t>
            </a:r>
            <a:r>
              <a:rPr sz="1633" dirty="0">
                <a:solidFill>
                  <a:srgbClr val="595959"/>
                </a:solidFill>
              </a:rPr>
              <a:t/>
            </a:r>
            <a:br>
              <a:rPr sz="1633" dirty="0">
                <a:solidFill>
                  <a:srgbClr val="595959"/>
                </a:solidFill>
              </a:rPr>
            </a:br>
            <a:r>
              <a:rPr lang="en-US" altLang="zh-CN" sz="2540" b="1" spc="-5" dirty="0">
                <a:solidFill>
                  <a:srgbClr val="3E3E3E"/>
                </a:solidFill>
                <a:latin typeface="Microsoft JhengHei"/>
                <a:ea typeface="Microsoft JhengHei"/>
              </a:rPr>
              <a:t>未實習</a:t>
            </a:r>
            <a:r>
              <a:rPr lang="en-US" altLang="zh-CN" sz="2540" spc="-5" dirty="0">
                <a:solidFill>
                  <a:srgbClr val="3E3E3E"/>
                </a:solidFill>
                <a:latin typeface="Microsoft JhengHei"/>
                <a:ea typeface="Microsoft JhengHei"/>
              </a:rPr>
              <a:t>的舊制生，選</a:t>
            </a:r>
            <a:r>
              <a:rPr lang="en-US" altLang="zh-CN" sz="2540" b="1" spc="-14" dirty="0">
                <a:solidFill>
                  <a:srgbClr val="3E3E3E"/>
                </a:solidFill>
                <a:latin typeface="Microsoft JhengHei"/>
                <a:ea typeface="Microsoft JhengHei"/>
              </a:rPr>
              <a:t>新制</a:t>
            </a:r>
          </a:p>
          <a:p>
            <a:pPr>
              <a:lnSpc>
                <a:spcPts val="907"/>
              </a:lnSpc>
            </a:pPr>
            <a:endParaRPr lang="en-US" sz="1633" dirty="0">
              <a:solidFill>
                <a:srgbClr val="595959"/>
              </a:solidFill>
            </a:endParaRPr>
          </a:p>
          <a:p>
            <a:pPr>
              <a:lnSpc>
                <a:spcPts val="907"/>
              </a:lnSpc>
            </a:pPr>
            <a:endParaRPr lang="en-US" sz="1633" dirty="0">
              <a:solidFill>
                <a:srgbClr val="595959"/>
              </a:solidFill>
            </a:endParaRPr>
          </a:p>
          <a:p>
            <a:pPr>
              <a:lnSpc>
                <a:spcPts val="907"/>
              </a:lnSpc>
            </a:pPr>
            <a:endParaRPr lang="en-US" sz="1633" dirty="0">
              <a:solidFill>
                <a:srgbClr val="595959"/>
              </a:solidFill>
            </a:endParaRPr>
          </a:p>
          <a:p>
            <a:pPr>
              <a:lnSpc>
                <a:spcPts val="1795"/>
              </a:lnSpc>
            </a:pPr>
            <a:endParaRPr lang="en-US" sz="1633" dirty="0">
              <a:solidFill>
                <a:srgbClr val="595959"/>
              </a:solidFill>
            </a:endParaRPr>
          </a:p>
          <a:p>
            <a:r>
              <a:rPr lang="en-US" altLang="zh-CN" sz="2540" dirty="0">
                <a:solidFill>
                  <a:srgbClr val="3E3E3E"/>
                </a:solidFill>
                <a:latin typeface="Microsoft JhengHei"/>
                <a:ea typeface="Microsoft JhengHei"/>
              </a:rPr>
              <a:t>新制生</a:t>
            </a:r>
            <a:r>
              <a:rPr lang="en-US" altLang="zh-CN" sz="1452" dirty="0">
                <a:solidFill>
                  <a:srgbClr val="000000"/>
                </a:solidFill>
                <a:latin typeface="Microsoft JhengHei"/>
                <a:ea typeface="Microsoft JhengHei"/>
              </a:rPr>
              <a:t>(</a:t>
            </a:r>
            <a:r>
              <a:rPr lang="en-US" altLang="zh-CN" sz="1452" u="sng" dirty="0">
                <a:solidFill>
                  <a:srgbClr val="FE0000"/>
                </a:solidFill>
                <a:uFill>
                  <a:solidFill>
                    <a:srgbClr val="FE0000"/>
                  </a:solidFill>
                </a:uFill>
                <a:latin typeface="Microsoft JhengHei"/>
                <a:ea typeface="Microsoft JhengHei"/>
              </a:rPr>
              <a:t>107年2月1日起</a:t>
            </a:r>
            <a:r>
              <a:rPr lang="en-US" altLang="zh-CN" sz="1452" spc="5" dirty="0">
                <a:solidFill>
                  <a:srgbClr val="000000"/>
                </a:solidFill>
                <a:latin typeface="Microsoft JhengHei"/>
                <a:ea typeface="Microsoft JhengHei"/>
              </a:rPr>
              <a:t>取</a:t>
            </a:r>
            <a:r>
              <a:rPr lang="en-US" altLang="zh-CN" sz="1452" dirty="0">
                <a:solidFill>
                  <a:srgbClr val="000000"/>
                </a:solidFill>
                <a:latin typeface="Microsoft JhengHei"/>
                <a:ea typeface="Microsoft JhengHei"/>
              </a:rPr>
              <a:t>得師資生資格者)</a:t>
            </a:r>
          </a:p>
        </p:txBody>
      </p:sp>
      <p:sp>
        <p:nvSpPr>
          <p:cNvPr id="104" name="TextBox 104"/>
          <p:cNvSpPr txBox="1"/>
          <p:nvPr/>
        </p:nvSpPr>
        <p:spPr>
          <a:xfrm>
            <a:off x="9400404" y="6248587"/>
            <a:ext cx="208758" cy="223459"/>
          </a:xfrm>
          <a:prstGeom prst="rect">
            <a:avLst/>
          </a:prstGeom>
          <a:noFill/>
        </p:spPr>
        <p:txBody>
          <a:bodyPr wrap="square" lIns="0" tIns="0" rIns="0" bIns="0" rtlCol="0">
            <a:spAutoFit/>
          </a:bodyPr>
          <a:lstStyle/>
          <a:p>
            <a:r>
              <a:rPr lang="en-US" altLang="zh-CN" sz="1452" spc="-9" dirty="0">
                <a:solidFill>
                  <a:srgbClr val="FEFEFE"/>
                </a:solidFill>
                <a:latin typeface="Calibri"/>
                <a:ea typeface="Calibri"/>
              </a:rPr>
              <a:t>9</a:t>
            </a:r>
          </a:p>
        </p:txBody>
      </p:sp>
    </p:spTree>
    <p:extLst>
      <p:ext uri="{BB962C8B-B14F-4D97-AF65-F5344CB8AC3E}">
        <p14:creationId xmlns:p14="http://schemas.microsoft.com/office/powerpoint/2010/main" val="2377076036"/>
      </p:ext>
    </p:extLst>
  </p:cSld>
  <p:clrMapOvr>
    <a:masterClrMapping/>
  </p:clrMapOvr>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字方塊 3"/>
          <p:cNvSpPr txBox="1"/>
          <p:nvPr/>
        </p:nvSpPr>
        <p:spPr>
          <a:xfrm>
            <a:off x="992038" y="508958"/>
            <a:ext cx="4416725" cy="369332"/>
          </a:xfrm>
          <a:prstGeom prst="rect">
            <a:avLst/>
          </a:prstGeom>
          <a:noFill/>
        </p:spPr>
        <p:txBody>
          <a:bodyPr wrap="square" rtlCol="0">
            <a:spAutoFit/>
          </a:bodyPr>
          <a:lstStyle/>
          <a:p>
            <a:endParaRPr lang="zh-TW" altLang="en-US" dirty="0">
              <a:latin typeface="華康勘亭流" panose="02010609010101010101" pitchFamily="49" charset="-120"/>
              <a:ea typeface="華康勘亭流" panose="02010609010101010101" pitchFamily="49" charset="-120"/>
            </a:endParaRPr>
          </a:p>
        </p:txBody>
      </p:sp>
      <p:sp>
        <p:nvSpPr>
          <p:cNvPr id="6" name="內容版面配置區 5"/>
          <p:cNvSpPr>
            <a:spLocks noGrp="1"/>
          </p:cNvSpPr>
          <p:nvPr>
            <p:ph idx="1"/>
          </p:nvPr>
        </p:nvSpPr>
        <p:spPr>
          <a:xfrm>
            <a:off x="915837" y="1570006"/>
            <a:ext cx="10515600" cy="3968151"/>
          </a:xfrm>
        </p:spPr>
        <p:txBody>
          <a:bodyPr>
            <a:noAutofit/>
          </a:bodyPr>
          <a:lstStyle/>
          <a:p>
            <a:pPr marL="514350" indent="-514350">
              <a:buFont typeface="+mj-ea"/>
              <a:buAutoNum type="ea1ChtPeriod"/>
            </a:pPr>
            <a:r>
              <a:rPr lang="zh-TW" altLang="en-US" sz="2400" dirty="0">
                <a:latin typeface="標楷體" panose="03000509000000000000" pitchFamily="65" charset="-120"/>
                <a:ea typeface="標楷體" panose="03000509000000000000" pitchFamily="65" charset="-120"/>
              </a:rPr>
              <a:t>行政程序法施行（</a:t>
            </a:r>
            <a:r>
              <a:rPr lang="en-US" altLang="zh-TW" sz="2400" dirty="0">
                <a:latin typeface="標楷體" panose="03000509000000000000" pitchFamily="65" charset="-120"/>
                <a:ea typeface="標楷體" panose="03000509000000000000" pitchFamily="65" charset="-120"/>
              </a:rPr>
              <a:t>90.01.01</a:t>
            </a:r>
            <a:r>
              <a:rPr lang="zh-TW" altLang="en-US" sz="2400" dirty="0">
                <a:latin typeface="標楷體" panose="03000509000000000000" pitchFamily="65" charset="-120"/>
                <a:ea typeface="標楷體" panose="03000509000000000000" pitchFamily="65" charset="-120"/>
              </a:rPr>
              <a:t>）前發生，依民法請求權為</a:t>
            </a:r>
            <a:r>
              <a:rPr lang="en-US" altLang="zh-TW" sz="2400" dirty="0">
                <a:latin typeface="標楷體" panose="03000509000000000000" pitchFamily="65" charset="-120"/>
                <a:ea typeface="標楷體" panose="03000509000000000000" pitchFamily="65" charset="-120"/>
              </a:rPr>
              <a:t>15</a:t>
            </a:r>
            <a:r>
              <a:rPr lang="zh-TW" altLang="en-US" sz="2400" dirty="0">
                <a:latin typeface="標楷體" panose="03000509000000000000" pitchFamily="65" charset="-120"/>
                <a:ea typeface="標楷體" panose="03000509000000000000" pitchFamily="65" charset="-120"/>
              </a:rPr>
              <a:t>年：</a:t>
            </a:r>
            <a:endParaRPr lang="en-US" altLang="zh-TW" sz="2400" dirty="0">
              <a:latin typeface="標楷體" panose="03000509000000000000" pitchFamily="65" charset="-120"/>
              <a:ea typeface="標楷體" panose="03000509000000000000" pitchFamily="65" charset="-120"/>
            </a:endParaRPr>
          </a:p>
          <a:p>
            <a:pPr marL="457200" lvl="1" indent="0">
              <a:buNone/>
            </a:pPr>
            <a:r>
              <a:rPr lang="zh-TW" altLang="en-US" dirty="0">
                <a:latin typeface="標楷體" panose="03000509000000000000" pitchFamily="65" charset="-120"/>
                <a:ea typeface="標楷體" panose="03000509000000000000" pitchFamily="65" charset="-120"/>
              </a:rPr>
              <a:t>公立學校教師薪給之給付，係屬公法上職務關係所生之財產請求權，其請求消滅時效期間之認定，在行政程序法施行前已發生者，依民法規定之請求權時間為</a:t>
            </a:r>
            <a:r>
              <a:rPr lang="en-US" altLang="zh-TW" dirty="0">
                <a:latin typeface="標楷體" panose="03000509000000000000" pitchFamily="65" charset="-120"/>
                <a:ea typeface="標楷體" panose="03000509000000000000" pitchFamily="65" charset="-120"/>
              </a:rPr>
              <a:t>15</a:t>
            </a:r>
            <a:r>
              <a:rPr lang="zh-TW" altLang="en-US" dirty="0">
                <a:latin typeface="標楷體" panose="03000509000000000000" pitchFamily="65" charset="-120"/>
                <a:ea typeface="標楷體" panose="03000509000000000000" pitchFamily="65" charset="-120"/>
              </a:rPr>
              <a:t>年，如因主管機關疏誤低核教師薪級，經當事人檢證申請並經查證係不可歸責當事人，始得辦理追溯改敘</a:t>
            </a:r>
            <a:r>
              <a:rPr lang="en-US" altLang="zh-TW" dirty="0">
                <a:latin typeface="標楷體" panose="03000509000000000000" pitchFamily="65" charset="-120"/>
                <a:ea typeface="標楷體" panose="03000509000000000000" pitchFamily="65" charset="-120"/>
              </a:rPr>
              <a:t>【</a:t>
            </a:r>
            <a:r>
              <a:rPr lang="zh-TW" altLang="en-US" dirty="0">
                <a:latin typeface="標楷體" panose="03000509000000000000" pitchFamily="65" charset="-120"/>
                <a:ea typeface="標楷體" panose="03000509000000000000" pitchFamily="65" charset="-120"/>
              </a:rPr>
              <a:t>教育部</a:t>
            </a:r>
            <a:r>
              <a:rPr lang="en-US" altLang="zh-TW" dirty="0">
                <a:latin typeface="標楷體" panose="03000509000000000000" pitchFamily="65" charset="-120"/>
                <a:ea typeface="標楷體" panose="03000509000000000000" pitchFamily="65" charset="-120"/>
              </a:rPr>
              <a:t>88</a:t>
            </a:r>
            <a:r>
              <a:rPr lang="zh-TW" altLang="en-US" dirty="0">
                <a:latin typeface="標楷體" panose="03000509000000000000" pitchFamily="65" charset="-120"/>
                <a:ea typeface="標楷體" panose="03000509000000000000" pitchFamily="65" charset="-120"/>
              </a:rPr>
              <a:t>年</a:t>
            </a:r>
            <a:r>
              <a:rPr lang="en-US" altLang="zh-TW" dirty="0">
                <a:latin typeface="標楷體" panose="03000509000000000000" pitchFamily="65" charset="-120"/>
                <a:ea typeface="標楷體" panose="03000509000000000000" pitchFamily="65" charset="-120"/>
              </a:rPr>
              <a:t>11</a:t>
            </a:r>
            <a:r>
              <a:rPr lang="zh-TW" altLang="en-US" dirty="0">
                <a:latin typeface="標楷體" panose="03000509000000000000" pitchFamily="65" charset="-120"/>
                <a:ea typeface="標楷體" panose="03000509000000000000" pitchFamily="65" charset="-120"/>
              </a:rPr>
              <a:t>月</a:t>
            </a:r>
            <a:r>
              <a:rPr lang="en-US" altLang="zh-TW" dirty="0">
                <a:latin typeface="標楷體" panose="03000509000000000000" pitchFamily="65" charset="-120"/>
                <a:ea typeface="標楷體" panose="03000509000000000000" pitchFamily="65" charset="-120"/>
              </a:rPr>
              <a:t>25</a:t>
            </a:r>
            <a:r>
              <a:rPr lang="zh-TW" altLang="en-US" dirty="0">
                <a:latin typeface="標楷體" panose="03000509000000000000" pitchFamily="65" charset="-120"/>
                <a:ea typeface="標楷體" panose="03000509000000000000" pitchFamily="65" charset="-120"/>
              </a:rPr>
              <a:t>日台</a:t>
            </a:r>
            <a:r>
              <a:rPr lang="en-US" altLang="zh-TW" dirty="0">
                <a:latin typeface="標楷體" panose="03000509000000000000" pitchFamily="65" charset="-120"/>
                <a:ea typeface="標楷體" panose="03000509000000000000" pitchFamily="65" charset="-120"/>
              </a:rPr>
              <a:t>88</a:t>
            </a:r>
            <a:r>
              <a:rPr lang="zh-TW" altLang="en-US" dirty="0">
                <a:latin typeface="標楷體" panose="03000509000000000000" pitchFamily="65" charset="-120"/>
                <a:ea typeface="標楷體" panose="03000509000000000000" pitchFamily="65" charset="-120"/>
              </a:rPr>
              <a:t>人（一）字第</a:t>
            </a:r>
            <a:r>
              <a:rPr lang="en-US" altLang="zh-TW" dirty="0">
                <a:latin typeface="標楷體" panose="03000509000000000000" pitchFamily="65" charset="-120"/>
                <a:ea typeface="標楷體" panose="03000509000000000000" pitchFamily="65" charset="-120"/>
              </a:rPr>
              <a:t>88145239</a:t>
            </a:r>
            <a:r>
              <a:rPr lang="zh-TW" altLang="en-US" dirty="0">
                <a:latin typeface="標楷體" panose="03000509000000000000" pitchFamily="65" charset="-120"/>
                <a:ea typeface="標楷體" panose="03000509000000000000" pitchFamily="65" charset="-120"/>
              </a:rPr>
              <a:t>號函</a:t>
            </a:r>
            <a:r>
              <a:rPr lang="en-US" altLang="zh-TW" dirty="0">
                <a:latin typeface="標楷體" panose="03000509000000000000" pitchFamily="65" charset="-120"/>
                <a:ea typeface="標楷體" panose="03000509000000000000" pitchFamily="65" charset="-120"/>
              </a:rPr>
              <a:t>】</a:t>
            </a:r>
          </a:p>
          <a:p>
            <a:pPr marL="514350" indent="-514350">
              <a:buFont typeface="+mj-ea"/>
              <a:buAutoNum type="ea1ChtPeriod" startAt="2"/>
            </a:pPr>
            <a:r>
              <a:rPr lang="zh-TW" altLang="en-US" sz="2400" dirty="0">
                <a:latin typeface="標楷體" panose="03000509000000000000" pitchFamily="65" charset="-120"/>
                <a:ea typeface="標楷體" panose="03000509000000000000" pitchFamily="65" charset="-120"/>
              </a:rPr>
              <a:t>行政程序法修正（</a:t>
            </a:r>
            <a:r>
              <a:rPr lang="en-US" altLang="zh-TW" sz="2400" dirty="0">
                <a:latin typeface="標楷體" panose="03000509000000000000" pitchFamily="65" charset="-120"/>
                <a:ea typeface="標楷體" panose="03000509000000000000" pitchFamily="65" charset="-120"/>
              </a:rPr>
              <a:t>102.05.22</a:t>
            </a:r>
            <a:r>
              <a:rPr lang="zh-TW" altLang="en-US" sz="2400" dirty="0">
                <a:latin typeface="標楷體" panose="03000509000000000000" pitchFamily="65" charset="-120"/>
                <a:ea typeface="標楷體" panose="03000509000000000000" pitchFamily="65" charset="-120"/>
              </a:rPr>
              <a:t>）前發生，且其時效並於</a:t>
            </a:r>
            <a:r>
              <a:rPr lang="en-US" altLang="zh-TW" sz="2400" dirty="0">
                <a:latin typeface="標楷體" panose="03000509000000000000" pitchFamily="65" charset="-120"/>
                <a:ea typeface="標楷體" panose="03000509000000000000" pitchFamily="65" charset="-120"/>
              </a:rPr>
              <a:t>102.5.23</a:t>
            </a:r>
            <a:r>
              <a:rPr lang="zh-TW" altLang="en-US" sz="2400" dirty="0">
                <a:latin typeface="標楷體" panose="03000509000000000000" pitchFamily="65" charset="-120"/>
                <a:ea typeface="標楷體" panose="03000509000000000000" pitchFamily="65" charset="-120"/>
              </a:rPr>
              <a:t>前已完成，請求權時效為</a:t>
            </a:r>
            <a:r>
              <a:rPr lang="en-US" altLang="zh-TW" sz="2400" dirty="0">
                <a:latin typeface="標楷體" panose="03000509000000000000" pitchFamily="65" charset="-120"/>
                <a:ea typeface="標楷體" panose="03000509000000000000" pitchFamily="65" charset="-120"/>
              </a:rPr>
              <a:t>5</a:t>
            </a:r>
            <a:r>
              <a:rPr lang="zh-TW" altLang="en-US" sz="2400" dirty="0">
                <a:latin typeface="標楷體" panose="03000509000000000000" pitchFamily="65" charset="-120"/>
                <a:ea typeface="標楷體" panose="03000509000000000000" pitchFamily="65" charset="-120"/>
              </a:rPr>
              <a:t>年：</a:t>
            </a:r>
            <a:endParaRPr lang="en-US" altLang="zh-TW" sz="2400" dirty="0">
              <a:latin typeface="標楷體" panose="03000509000000000000" pitchFamily="65" charset="-120"/>
              <a:ea typeface="標楷體" panose="03000509000000000000" pitchFamily="65" charset="-120"/>
            </a:endParaRPr>
          </a:p>
          <a:p>
            <a:pPr marL="457200" lvl="1" indent="0">
              <a:buNone/>
            </a:pPr>
            <a:r>
              <a:rPr lang="zh-TW" altLang="en-US" dirty="0">
                <a:latin typeface="標楷體" panose="03000509000000000000" pitchFamily="65" charset="-120"/>
                <a:ea typeface="標楷體" panose="03000509000000000000" pitchFamily="65" charset="-120"/>
              </a:rPr>
              <a:t>因新法未有溯及適用之明文，基於法律不溯既往原則，其已消滅之公法上請求權不受影響</a:t>
            </a:r>
            <a:r>
              <a:rPr lang="en-US" altLang="zh-TW" dirty="0">
                <a:latin typeface="標楷體" panose="03000509000000000000" pitchFamily="65" charset="-120"/>
                <a:ea typeface="標楷體" panose="03000509000000000000" pitchFamily="65" charset="-120"/>
              </a:rPr>
              <a:t>【</a:t>
            </a:r>
            <a:r>
              <a:rPr lang="zh-TW" altLang="en-US" dirty="0">
                <a:latin typeface="標楷體" panose="03000509000000000000" pitchFamily="65" charset="-120"/>
                <a:ea typeface="標楷體" panose="03000509000000000000" pitchFamily="65" charset="-120"/>
              </a:rPr>
              <a:t>法務部</a:t>
            </a:r>
            <a:r>
              <a:rPr lang="en-US" altLang="zh-TW" dirty="0">
                <a:latin typeface="標楷體" panose="03000509000000000000" pitchFamily="65" charset="-120"/>
                <a:ea typeface="標楷體" panose="03000509000000000000" pitchFamily="65" charset="-120"/>
              </a:rPr>
              <a:t>102</a:t>
            </a:r>
            <a:r>
              <a:rPr lang="zh-TW" altLang="en-US" dirty="0">
                <a:latin typeface="標楷體" panose="03000509000000000000" pitchFamily="65" charset="-120"/>
                <a:ea typeface="標楷體" panose="03000509000000000000" pitchFamily="65" charset="-120"/>
              </a:rPr>
              <a:t>年</a:t>
            </a:r>
            <a:r>
              <a:rPr lang="en-US" altLang="zh-TW" dirty="0">
                <a:latin typeface="標楷體" panose="03000509000000000000" pitchFamily="65" charset="-120"/>
                <a:ea typeface="標楷體" panose="03000509000000000000" pitchFamily="65" charset="-120"/>
              </a:rPr>
              <a:t>8</a:t>
            </a:r>
            <a:r>
              <a:rPr lang="zh-TW" altLang="en-US" dirty="0">
                <a:latin typeface="標楷體" panose="03000509000000000000" pitchFamily="65" charset="-120"/>
                <a:ea typeface="標楷體" panose="03000509000000000000" pitchFamily="65" charset="-120"/>
              </a:rPr>
              <a:t>月</a:t>
            </a:r>
            <a:r>
              <a:rPr lang="en-US" altLang="zh-TW" dirty="0">
                <a:latin typeface="標楷體" panose="03000509000000000000" pitchFamily="65" charset="-120"/>
                <a:ea typeface="標楷體" panose="03000509000000000000" pitchFamily="65" charset="-120"/>
              </a:rPr>
              <a:t>2</a:t>
            </a:r>
            <a:r>
              <a:rPr lang="zh-TW" altLang="en-US" dirty="0">
                <a:latin typeface="標楷體" panose="03000509000000000000" pitchFamily="65" charset="-120"/>
                <a:ea typeface="標楷體" panose="03000509000000000000" pitchFamily="65" charset="-120"/>
              </a:rPr>
              <a:t>日法律字第</a:t>
            </a:r>
            <a:r>
              <a:rPr lang="en-US" altLang="zh-TW" dirty="0">
                <a:latin typeface="標楷體" panose="03000509000000000000" pitchFamily="65" charset="-120"/>
                <a:ea typeface="標楷體" panose="03000509000000000000" pitchFamily="65" charset="-120"/>
              </a:rPr>
              <a:t>10200134250</a:t>
            </a:r>
            <a:r>
              <a:rPr lang="zh-TW" altLang="en-US" dirty="0">
                <a:latin typeface="標楷體" panose="03000509000000000000" pitchFamily="65" charset="-120"/>
                <a:ea typeface="標楷體" panose="03000509000000000000" pitchFamily="65" charset="-120"/>
              </a:rPr>
              <a:t>號函</a:t>
            </a:r>
            <a:r>
              <a:rPr lang="en-US" altLang="zh-TW" dirty="0">
                <a:latin typeface="標楷體" panose="03000509000000000000" pitchFamily="65" charset="-120"/>
                <a:ea typeface="標楷體" panose="03000509000000000000" pitchFamily="65" charset="-120"/>
              </a:rPr>
              <a:t>】</a:t>
            </a:r>
            <a:r>
              <a:rPr lang="zh-TW" altLang="en-US" dirty="0">
                <a:latin typeface="標楷體" panose="03000509000000000000" pitchFamily="65" charset="-120"/>
                <a:ea typeface="標楷體" panose="03000509000000000000" pitchFamily="65" charset="-120"/>
              </a:rPr>
              <a:t>。</a:t>
            </a:r>
            <a:endParaRPr lang="en-US" altLang="zh-TW" dirty="0">
              <a:latin typeface="標楷體" panose="03000509000000000000" pitchFamily="65" charset="-120"/>
              <a:ea typeface="標楷體" panose="03000509000000000000" pitchFamily="65" charset="-120"/>
            </a:endParaRPr>
          </a:p>
        </p:txBody>
      </p:sp>
      <p:sp>
        <p:nvSpPr>
          <p:cNvPr id="7" name="文字方塊 6"/>
          <p:cNvSpPr txBox="1"/>
          <p:nvPr/>
        </p:nvSpPr>
        <p:spPr>
          <a:xfrm>
            <a:off x="1095555" y="595223"/>
            <a:ext cx="8005313" cy="584775"/>
          </a:xfrm>
          <a:prstGeom prst="rect">
            <a:avLst/>
          </a:prstGeom>
          <a:noFill/>
        </p:spPr>
        <p:txBody>
          <a:bodyPr wrap="square" rtlCol="0">
            <a:spAutoFit/>
          </a:bodyPr>
          <a:lstStyle/>
          <a:p>
            <a:r>
              <a:rPr lang="zh-TW" altLang="en-US" sz="3200" dirty="0">
                <a:solidFill>
                  <a:srgbClr val="00B050"/>
                </a:solidFill>
                <a:latin typeface="華康勘亭流" panose="02010609010101010101" pitchFamily="49" charset="-120"/>
                <a:ea typeface="華康勘亭流" panose="02010609010101010101" pitchFamily="49" charset="-120"/>
              </a:rPr>
              <a:t>依個案誤核發生時間點決定請求權時效</a:t>
            </a:r>
            <a:r>
              <a:rPr lang="en-US" altLang="zh-TW" sz="3200" dirty="0">
                <a:solidFill>
                  <a:srgbClr val="00B050"/>
                </a:solidFill>
                <a:latin typeface="華康勘亭流" panose="02010609010101010101" pitchFamily="49" charset="-120"/>
                <a:ea typeface="華康勘亭流" panose="02010609010101010101" pitchFamily="49" charset="-120"/>
              </a:rPr>
              <a:t>??</a:t>
            </a:r>
            <a:endParaRPr lang="zh-TW" altLang="en-US" sz="3200" dirty="0">
              <a:solidFill>
                <a:srgbClr val="00B050"/>
              </a:solidFill>
              <a:latin typeface="華康勘亭流" panose="02010609010101010101" pitchFamily="49" charset="-120"/>
              <a:ea typeface="華康勘亭流" panose="02010609010101010101" pitchFamily="49" charset="-120"/>
            </a:endParaRPr>
          </a:p>
        </p:txBody>
      </p:sp>
    </p:spTree>
    <p:extLst>
      <p:ext uri="{BB962C8B-B14F-4D97-AF65-F5344CB8AC3E}">
        <p14:creationId xmlns:p14="http://schemas.microsoft.com/office/powerpoint/2010/main" val="2010798045"/>
      </p:ext>
    </p:extLst>
  </p:cSld>
  <p:clrMapOvr>
    <a:masterClrMapping/>
  </p:clrMapOvr>
  <p:timing>
    <p:tnLst>
      <p:par>
        <p:cT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a:xfrm>
            <a:off x="838200" y="1121731"/>
            <a:ext cx="10515600" cy="4537197"/>
          </a:xfrm>
        </p:spPr>
        <p:txBody>
          <a:bodyPr/>
          <a:lstStyle/>
          <a:p>
            <a:pPr marL="514350" lvl="0" indent="-514350">
              <a:buFont typeface="+mj-ea"/>
              <a:buAutoNum type="ea1ChtPeriod" startAt="3"/>
            </a:pPr>
            <a:r>
              <a:rPr lang="zh-TW" altLang="en-US" sz="2400" dirty="0">
                <a:solidFill>
                  <a:prstClr val="black"/>
                </a:solidFill>
                <a:latin typeface="標楷體" panose="03000509000000000000" pitchFamily="65" charset="-120"/>
                <a:ea typeface="標楷體" panose="03000509000000000000" pitchFamily="65" charset="-120"/>
              </a:rPr>
              <a:t>行政程序法修正（</a:t>
            </a:r>
            <a:r>
              <a:rPr lang="en-US" altLang="zh-TW" sz="2400" dirty="0">
                <a:solidFill>
                  <a:prstClr val="black"/>
                </a:solidFill>
                <a:latin typeface="標楷體" panose="03000509000000000000" pitchFamily="65" charset="-120"/>
                <a:ea typeface="標楷體" panose="03000509000000000000" pitchFamily="65" charset="-120"/>
              </a:rPr>
              <a:t>102.05.22</a:t>
            </a:r>
            <a:r>
              <a:rPr lang="zh-TW" altLang="en-US" sz="2400" dirty="0">
                <a:solidFill>
                  <a:prstClr val="black"/>
                </a:solidFill>
                <a:latin typeface="標楷體" panose="03000509000000000000" pitchFamily="65" charset="-120"/>
                <a:ea typeface="標楷體" panose="03000509000000000000" pitchFamily="65" charset="-120"/>
              </a:rPr>
              <a:t>）前發生，且其時效並於</a:t>
            </a:r>
            <a:r>
              <a:rPr lang="en-US" altLang="zh-TW" sz="2400" dirty="0">
                <a:solidFill>
                  <a:prstClr val="black"/>
                </a:solidFill>
                <a:latin typeface="標楷體" panose="03000509000000000000" pitchFamily="65" charset="-120"/>
                <a:ea typeface="標楷體" panose="03000509000000000000" pitchFamily="65" charset="-120"/>
              </a:rPr>
              <a:t>102.5.23</a:t>
            </a:r>
            <a:r>
              <a:rPr lang="zh-TW" altLang="en-US" sz="2400" dirty="0">
                <a:solidFill>
                  <a:prstClr val="black"/>
                </a:solidFill>
                <a:latin typeface="標楷體" panose="03000509000000000000" pitchFamily="65" charset="-120"/>
                <a:ea typeface="標楷體" panose="03000509000000000000" pitchFamily="65" charset="-120"/>
              </a:rPr>
              <a:t>前尚未完成，請求權時效為</a:t>
            </a:r>
            <a:r>
              <a:rPr lang="en-US" altLang="zh-TW" sz="2400" dirty="0">
                <a:solidFill>
                  <a:prstClr val="black"/>
                </a:solidFill>
                <a:latin typeface="標楷體" panose="03000509000000000000" pitchFamily="65" charset="-120"/>
                <a:ea typeface="標楷體" panose="03000509000000000000" pitchFamily="65" charset="-120"/>
              </a:rPr>
              <a:t>10</a:t>
            </a:r>
            <a:r>
              <a:rPr lang="zh-TW" altLang="en-US" sz="2400" dirty="0">
                <a:solidFill>
                  <a:prstClr val="black"/>
                </a:solidFill>
                <a:latin typeface="標楷體" panose="03000509000000000000" pitchFamily="65" charset="-120"/>
                <a:ea typeface="標楷體" panose="03000509000000000000" pitchFamily="65" charset="-120"/>
              </a:rPr>
              <a:t>年：</a:t>
            </a:r>
            <a:endParaRPr lang="en-US" altLang="zh-TW" sz="2400" dirty="0">
              <a:solidFill>
                <a:prstClr val="black"/>
              </a:solidFill>
              <a:latin typeface="標楷體" panose="03000509000000000000" pitchFamily="65" charset="-120"/>
              <a:ea typeface="標楷體" panose="03000509000000000000" pitchFamily="65" charset="-120"/>
            </a:endParaRPr>
          </a:p>
          <a:p>
            <a:pPr marL="457200" lvl="1" indent="0">
              <a:buNone/>
            </a:pPr>
            <a:r>
              <a:rPr lang="zh-TW" altLang="en-US" dirty="0">
                <a:latin typeface="標楷體" panose="03000509000000000000" pitchFamily="65" charset="-120"/>
                <a:ea typeface="標楷體" panose="03000509000000000000" pitchFamily="65" charset="-120"/>
              </a:rPr>
              <a:t>其時效於</a:t>
            </a:r>
            <a:r>
              <a:rPr lang="en-US" altLang="zh-TW" dirty="0">
                <a:latin typeface="標楷體" panose="03000509000000000000" pitchFamily="65" charset="-120"/>
                <a:ea typeface="標楷體" panose="03000509000000000000" pitchFamily="65" charset="-120"/>
              </a:rPr>
              <a:t>102</a:t>
            </a:r>
            <a:r>
              <a:rPr lang="zh-TW" altLang="en-US" dirty="0">
                <a:latin typeface="標楷體" panose="03000509000000000000" pitchFamily="65" charset="-120"/>
                <a:ea typeface="標楷體" panose="03000509000000000000" pitchFamily="65" charset="-120"/>
              </a:rPr>
              <a:t>年</a:t>
            </a:r>
            <a:r>
              <a:rPr lang="en-US" altLang="zh-TW" dirty="0">
                <a:latin typeface="標楷體" panose="03000509000000000000" pitchFamily="65" charset="-120"/>
                <a:ea typeface="標楷體" panose="03000509000000000000" pitchFamily="65" charset="-120"/>
              </a:rPr>
              <a:t>5</a:t>
            </a:r>
            <a:r>
              <a:rPr lang="zh-TW" altLang="en-US" dirty="0">
                <a:latin typeface="標楷體" panose="03000509000000000000" pitchFamily="65" charset="-120"/>
                <a:ea typeface="標楷體" panose="03000509000000000000" pitchFamily="65" charset="-120"/>
              </a:rPr>
              <a:t>月</a:t>
            </a:r>
            <a:r>
              <a:rPr lang="en-US" altLang="zh-TW" dirty="0">
                <a:latin typeface="標楷體" panose="03000509000000000000" pitchFamily="65" charset="-120"/>
                <a:ea typeface="標楷體" panose="03000509000000000000" pitchFamily="65" charset="-120"/>
              </a:rPr>
              <a:t>23</a:t>
            </a:r>
            <a:r>
              <a:rPr lang="zh-TW" altLang="en-US" dirty="0">
                <a:latin typeface="標楷體" panose="03000509000000000000" pitchFamily="65" charset="-120"/>
                <a:ea typeface="標楷體" panose="03000509000000000000" pitchFamily="65" charset="-120"/>
              </a:rPr>
              <a:t>日（含該日）以前尚未完成者，自</a:t>
            </a:r>
            <a:r>
              <a:rPr lang="en-US" altLang="zh-TW" dirty="0">
                <a:latin typeface="標楷體" panose="03000509000000000000" pitchFamily="65" charset="-120"/>
                <a:ea typeface="標楷體" panose="03000509000000000000" pitchFamily="65" charset="-120"/>
              </a:rPr>
              <a:t>102</a:t>
            </a:r>
            <a:r>
              <a:rPr lang="zh-TW" altLang="en-US" dirty="0">
                <a:latin typeface="標楷體" panose="03000509000000000000" pitchFamily="65" charset="-120"/>
                <a:ea typeface="標楷體" panose="03000509000000000000" pitchFamily="65" charset="-120"/>
              </a:rPr>
              <a:t>年</a:t>
            </a:r>
            <a:r>
              <a:rPr lang="en-US" altLang="zh-TW" dirty="0">
                <a:latin typeface="標楷體" panose="03000509000000000000" pitchFamily="65" charset="-120"/>
                <a:ea typeface="標楷體" panose="03000509000000000000" pitchFamily="65" charset="-120"/>
              </a:rPr>
              <a:t>5</a:t>
            </a:r>
            <a:r>
              <a:rPr lang="zh-TW" altLang="en-US" dirty="0">
                <a:latin typeface="標楷體" panose="03000509000000000000" pitchFamily="65" charset="-120"/>
                <a:ea typeface="標楷體" panose="03000509000000000000" pitchFamily="65" charset="-120"/>
              </a:rPr>
              <a:t>月</a:t>
            </a:r>
            <a:r>
              <a:rPr lang="en-US" altLang="zh-TW" dirty="0">
                <a:latin typeface="標楷體" panose="03000509000000000000" pitchFamily="65" charset="-120"/>
                <a:ea typeface="標楷體" panose="03000509000000000000" pitchFamily="65" charset="-120"/>
              </a:rPr>
              <a:t>24</a:t>
            </a:r>
            <a:r>
              <a:rPr lang="zh-TW" altLang="en-US" dirty="0">
                <a:latin typeface="標楷體" panose="03000509000000000000" pitchFamily="65" charset="-120"/>
                <a:ea typeface="標楷體" panose="03000509000000000000" pitchFamily="65" charset="-120"/>
              </a:rPr>
              <a:t>日（含該日）起適用新法，其已進行之時效期間不受影響，接續計算其時效期間合計為</a:t>
            </a:r>
            <a:r>
              <a:rPr lang="en-US" altLang="zh-TW" dirty="0">
                <a:latin typeface="標楷體" panose="03000509000000000000" pitchFamily="65" charset="-120"/>
                <a:ea typeface="標楷體" panose="03000509000000000000" pitchFamily="65" charset="-120"/>
              </a:rPr>
              <a:t>10</a:t>
            </a:r>
            <a:r>
              <a:rPr lang="zh-TW" altLang="en-US" dirty="0">
                <a:latin typeface="標楷體" panose="03000509000000000000" pitchFamily="65" charset="-120"/>
                <a:ea typeface="標楷體" panose="03000509000000000000" pitchFamily="65" charset="-120"/>
              </a:rPr>
              <a:t>年</a:t>
            </a:r>
            <a:r>
              <a:rPr lang="en-US" altLang="zh-TW" dirty="0">
                <a:latin typeface="標楷體" panose="03000509000000000000" pitchFamily="65" charset="-120"/>
                <a:ea typeface="標楷體" panose="03000509000000000000" pitchFamily="65" charset="-120"/>
              </a:rPr>
              <a:t>【</a:t>
            </a:r>
            <a:r>
              <a:rPr lang="zh-TW" altLang="en-US" dirty="0">
                <a:latin typeface="標楷體" panose="03000509000000000000" pitchFamily="65" charset="-120"/>
                <a:ea typeface="標楷體" panose="03000509000000000000" pitchFamily="65" charset="-120"/>
              </a:rPr>
              <a:t>法務部</a:t>
            </a:r>
            <a:r>
              <a:rPr lang="en-US" altLang="zh-TW" dirty="0">
                <a:latin typeface="標楷體" panose="03000509000000000000" pitchFamily="65" charset="-120"/>
                <a:ea typeface="標楷體" panose="03000509000000000000" pitchFamily="65" charset="-120"/>
              </a:rPr>
              <a:t>102</a:t>
            </a:r>
            <a:r>
              <a:rPr lang="zh-TW" altLang="en-US" dirty="0">
                <a:latin typeface="標楷體" panose="03000509000000000000" pitchFamily="65" charset="-120"/>
                <a:ea typeface="標楷體" panose="03000509000000000000" pitchFamily="65" charset="-120"/>
              </a:rPr>
              <a:t>年</a:t>
            </a:r>
            <a:r>
              <a:rPr lang="en-US" altLang="zh-TW" dirty="0">
                <a:latin typeface="標楷體" panose="03000509000000000000" pitchFamily="65" charset="-120"/>
                <a:ea typeface="標楷體" panose="03000509000000000000" pitchFamily="65" charset="-120"/>
              </a:rPr>
              <a:t>8</a:t>
            </a:r>
            <a:r>
              <a:rPr lang="zh-TW" altLang="en-US" dirty="0">
                <a:latin typeface="標楷體" panose="03000509000000000000" pitchFamily="65" charset="-120"/>
                <a:ea typeface="標楷體" panose="03000509000000000000" pitchFamily="65" charset="-120"/>
              </a:rPr>
              <a:t>月</a:t>
            </a:r>
            <a:r>
              <a:rPr lang="en-US" altLang="zh-TW" dirty="0">
                <a:latin typeface="標楷體" panose="03000509000000000000" pitchFamily="65" charset="-120"/>
                <a:ea typeface="標楷體" panose="03000509000000000000" pitchFamily="65" charset="-120"/>
              </a:rPr>
              <a:t>2</a:t>
            </a:r>
            <a:r>
              <a:rPr lang="zh-TW" altLang="en-US" dirty="0">
                <a:latin typeface="標楷體" panose="03000509000000000000" pitchFamily="65" charset="-120"/>
                <a:ea typeface="標楷體" panose="03000509000000000000" pitchFamily="65" charset="-120"/>
              </a:rPr>
              <a:t>日法律字第</a:t>
            </a:r>
            <a:r>
              <a:rPr lang="en-US" altLang="zh-TW" dirty="0">
                <a:latin typeface="標楷體" panose="03000509000000000000" pitchFamily="65" charset="-120"/>
                <a:ea typeface="標楷體" panose="03000509000000000000" pitchFamily="65" charset="-120"/>
              </a:rPr>
              <a:t>10200134250</a:t>
            </a:r>
            <a:r>
              <a:rPr lang="zh-TW" altLang="en-US" dirty="0">
                <a:latin typeface="標楷體" panose="03000509000000000000" pitchFamily="65" charset="-120"/>
                <a:ea typeface="標楷體" panose="03000509000000000000" pitchFamily="65" charset="-120"/>
              </a:rPr>
              <a:t>號函</a:t>
            </a:r>
            <a:r>
              <a:rPr lang="en-US" altLang="zh-TW" dirty="0">
                <a:latin typeface="標楷體" panose="03000509000000000000" pitchFamily="65" charset="-120"/>
                <a:ea typeface="標楷體" panose="03000509000000000000" pitchFamily="65" charset="-120"/>
              </a:rPr>
              <a:t>】</a:t>
            </a:r>
            <a:r>
              <a:rPr lang="zh-TW" altLang="en-US" dirty="0">
                <a:latin typeface="標楷體" panose="03000509000000000000" pitchFamily="65" charset="-120"/>
                <a:ea typeface="標楷體" panose="03000509000000000000" pitchFamily="65" charset="-120"/>
              </a:rPr>
              <a:t>。</a:t>
            </a:r>
            <a:endParaRPr lang="en-US" altLang="zh-TW" dirty="0">
              <a:solidFill>
                <a:prstClr val="black"/>
              </a:solidFill>
              <a:latin typeface="標楷體" panose="03000509000000000000" pitchFamily="65" charset="-120"/>
              <a:ea typeface="標楷體" panose="03000509000000000000" pitchFamily="65" charset="-120"/>
            </a:endParaRPr>
          </a:p>
          <a:p>
            <a:pPr marL="514350" lvl="0" indent="-514350">
              <a:buFont typeface="+mj-ea"/>
              <a:buAutoNum type="ea1ChtPeriod" startAt="4"/>
            </a:pPr>
            <a:r>
              <a:rPr lang="zh-TW" altLang="en-US" sz="2400" dirty="0">
                <a:solidFill>
                  <a:prstClr val="black"/>
                </a:solidFill>
                <a:latin typeface="標楷體" panose="03000509000000000000" pitchFamily="65" charset="-120"/>
                <a:ea typeface="標楷體" panose="03000509000000000000" pitchFamily="65" charset="-120"/>
              </a:rPr>
              <a:t>行政程序法修正（</a:t>
            </a:r>
            <a:r>
              <a:rPr lang="en-US" altLang="zh-TW" sz="2400" dirty="0">
                <a:solidFill>
                  <a:prstClr val="black"/>
                </a:solidFill>
                <a:latin typeface="標楷體" panose="03000509000000000000" pitchFamily="65" charset="-120"/>
                <a:ea typeface="標楷體" panose="03000509000000000000" pitchFamily="65" charset="-120"/>
              </a:rPr>
              <a:t>102.05.22</a:t>
            </a:r>
            <a:r>
              <a:rPr lang="zh-TW" altLang="en-US" sz="2400" dirty="0">
                <a:solidFill>
                  <a:prstClr val="black"/>
                </a:solidFill>
                <a:latin typeface="標楷體" panose="03000509000000000000" pitchFamily="65" charset="-120"/>
                <a:ea typeface="標楷體" panose="03000509000000000000" pitchFamily="65" charset="-120"/>
              </a:rPr>
              <a:t>）後發生，請求權時效為</a:t>
            </a:r>
            <a:r>
              <a:rPr lang="en-US" altLang="zh-TW" sz="2400" dirty="0">
                <a:solidFill>
                  <a:prstClr val="black"/>
                </a:solidFill>
                <a:latin typeface="標楷體" panose="03000509000000000000" pitchFamily="65" charset="-120"/>
                <a:ea typeface="標楷體" panose="03000509000000000000" pitchFamily="65" charset="-120"/>
              </a:rPr>
              <a:t>10</a:t>
            </a:r>
            <a:r>
              <a:rPr lang="zh-TW" altLang="en-US" sz="2400" dirty="0">
                <a:solidFill>
                  <a:prstClr val="black"/>
                </a:solidFill>
                <a:latin typeface="標楷體" panose="03000509000000000000" pitchFamily="65" charset="-120"/>
                <a:ea typeface="標楷體" panose="03000509000000000000" pitchFamily="65" charset="-120"/>
              </a:rPr>
              <a:t>年</a:t>
            </a:r>
            <a:endParaRPr lang="en-US" altLang="zh-TW" sz="2400" dirty="0">
              <a:solidFill>
                <a:prstClr val="black"/>
              </a:solidFill>
              <a:latin typeface="標楷體" panose="03000509000000000000" pitchFamily="65" charset="-120"/>
              <a:ea typeface="標楷體" panose="03000509000000000000" pitchFamily="65" charset="-120"/>
            </a:endParaRPr>
          </a:p>
          <a:p>
            <a:pPr marL="457200" lvl="1" indent="0">
              <a:buNone/>
            </a:pPr>
            <a:r>
              <a:rPr lang="zh-TW" altLang="en-US" dirty="0">
                <a:latin typeface="標楷體" panose="03000509000000000000" pitchFamily="65" charset="-120"/>
                <a:ea typeface="標楷體" panose="03000509000000000000" pitchFamily="65" charset="-120"/>
              </a:rPr>
              <a:t>有關</a:t>
            </a:r>
            <a:r>
              <a:rPr lang="en-US" altLang="zh-TW" dirty="0">
                <a:latin typeface="標楷體" panose="03000509000000000000" pitchFamily="65" charset="-120"/>
                <a:ea typeface="標楷體" panose="03000509000000000000" pitchFamily="65" charset="-120"/>
              </a:rPr>
              <a:t>102</a:t>
            </a:r>
            <a:r>
              <a:rPr lang="zh-TW" altLang="en-US" dirty="0">
                <a:latin typeface="標楷體" panose="03000509000000000000" pitchFamily="65" charset="-120"/>
                <a:ea typeface="標楷體" panose="03000509000000000000" pitchFamily="65" charset="-120"/>
              </a:rPr>
              <a:t>年</a:t>
            </a:r>
            <a:r>
              <a:rPr lang="en-US" altLang="zh-TW" dirty="0">
                <a:latin typeface="標楷體" panose="03000509000000000000" pitchFamily="65" charset="-120"/>
                <a:ea typeface="標楷體" panose="03000509000000000000" pitchFamily="65" charset="-120"/>
              </a:rPr>
              <a:t>5</a:t>
            </a:r>
            <a:r>
              <a:rPr lang="zh-TW" altLang="en-US" dirty="0">
                <a:latin typeface="標楷體" panose="03000509000000000000" pitchFamily="65" charset="-120"/>
                <a:ea typeface="標楷體" panose="03000509000000000000" pitchFamily="65" charset="-120"/>
              </a:rPr>
              <a:t>月</a:t>
            </a:r>
            <a:r>
              <a:rPr lang="en-US" altLang="zh-TW" dirty="0">
                <a:latin typeface="標楷體" panose="03000509000000000000" pitchFamily="65" charset="-120"/>
                <a:ea typeface="標楷體" panose="03000509000000000000" pitchFamily="65" charset="-120"/>
              </a:rPr>
              <a:t>22</a:t>
            </a:r>
            <a:r>
              <a:rPr lang="zh-TW" altLang="en-US" dirty="0">
                <a:latin typeface="標楷體" panose="03000509000000000000" pitchFamily="65" charset="-120"/>
                <a:ea typeface="標楷體" panose="03000509000000000000" pitchFamily="65" charset="-120"/>
              </a:rPr>
              <a:t>日修正公布之行政程序法第</a:t>
            </a:r>
            <a:r>
              <a:rPr lang="en-US" altLang="zh-TW" dirty="0">
                <a:latin typeface="標楷體" panose="03000509000000000000" pitchFamily="65" charset="-120"/>
                <a:ea typeface="標楷體" panose="03000509000000000000" pitchFamily="65" charset="-120"/>
              </a:rPr>
              <a:t>131</a:t>
            </a:r>
            <a:r>
              <a:rPr lang="zh-TW" altLang="en-US" dirty="0">
                <a:latin typeface="標楷體" panose="03000509000000000000" pitchFamily="65" charset="-120"/>
                <a:ea typeface="標楷體" panose="03000509000000000000" pitchFamily="65" charset="-120"/>
              </a:rPr>
              <a:t>條規定之適用疑義略以，人民對行政機關之公法上請求權，於</a:t>
            </a:r>
            <a:r>
              <a:rPr lang="en-US" altLang="zh-TW" dirty="0">
                <a:latin typeface="標楷體" panose="03000509000000000000" pitchFamily="65" charset="-120"/>
                <a:ea typeface="標楷體" panose="03000509000000000000" pitchFamily="65" charset="-120"/>
              </a:rPr>
              <a:t>102</a:t>
            </a:r>
            <a:r>
              <a:rPr lang="zh-TW" altLang="en-US" dirty="0">
                <a:latin typeface="標楷體" panose="03000509000000000000" pitchFamily="65" charset="-120"/>
                <a:ea typeface="標楷體" panose="03000509000000000000" pitchFamily="65" charset="-120"/>
              </a:rPr>
              <a:t>年</a:t>
            </a:r>
            <a:r>
              <a:rPr lang="en-US" altLang="zh-TW" dirty="0">
                <a:latin typeface="標楷體" panose="03000509000000000000" pitchFamily="65" charset="-120"/>
                <a:ea typeface="標楷體" panose="03000509000000000000" pitchFamily="65" charset="-120"/>
              </a:rPr>
              <a:t>5</a:t>
            </a:r>
            <a:r>
              <a:rPr lang="zh-TW" altLang="en-US" dirty="0">
                <a:latin typeface="標楷體" panose="03000509000000000000" pitchFamily="65" charset="-120"/>
                <a:ea typeface="標楷體" panose="03000509000000000000" pitchFamily="65" charset="-120"/>
              </a:rPr>
              <a:t>月</a:t>
            </a:r>
            <a:r>
              <a:rPr lang="en-US" altLang="zh-TW" dirty="0">
                <a:latin typeface="標楷體" panose="03000509000000000000" pitchFamily="65" charset="-120"/>
                <a:ea typeface="標楷體" panose="03000509000000000000" pitchFamily="65" charset="-120"/>
              </a:rPr>
              <a:t>24</a:t>
            </a:r>
            <a:r>
              <a:rPr lang="zh-TW" altLang="en-US" dirty="0">
                <a:latin typeface="標楷體" panose="03000509000000000000" pitchFamily="65" charset="-120"/>
                <a:ea typeface="標楷體" panose="03000509000000000000" pitchFamily="65" charset="-120"/>
              </a:rPr>
              <a:t>日（含該日）以後發生者，適用新法，其時效期間為</a:t>
            </a:r>
            <a:r>
              <a:rPr lang="en-US" altLang="zh-TW" dirty="0">
                <a:latin typeface="標楷體" panose="03000509000000000000" pitchFamily="65" charset="-120"/>
                <a:ea typeface="標楷體" panose="03000509000000000000" pitchFamily="65" charset="-120"/>
              </a:rPr>
              <a:t>10</a:t>
            </a:r>
            <a:r>
              <a:rPr lang="zh-TW" altLang="en-US" dirty="0">
                <a:latin typeface="標楷體" panose="03000509000000000000" pitchFamily="65" charset="-120"/>
                <a:ea typeface="標楷體" panose="03000509000000000000" pitchFamily="65" charset="-120"/>
              </a:rPr>
              <a:t>年</a:t>
            </a:r>
            <a:r>
              <a:rPr lang="en-US" altLang="zh-TW" dirty="0">
                <a:latin typeface="標楷體" panose="03000509000000000000" pitchFamily="65" charset="-120"/>
                <a:ea typeface="標楷體" panose="03000509000000000000" pitchFamily="65" charset="-120"/>
              </a:rPr>
              <a:t>【</a:t>
            </a:r>
            <a:r>
              <a:rPr lang="zh-TW" altLang="en-US" dirty="0">
                <a:latin typeface="標楷體" panose="03000509000000000000" pitchFamily="65" charset="-120"/>
                <a:ea typeface="標楷體" panose="03000509000000000000" pitchFamily="65" charset="-120"/>
              </a:rPr>
              <a:t>法務部</a:t>
            </a:r>
            <a:r>
              <a:rPr lang="en-US" altLang="zh-TW" dirty="0">
                <a:latin typeface="標楷體" panose="03000509000000000000" pitchFamily="65" charset="-120"/>
                <a:ea typeface="標楷體" panose="03000509000000000000" pitchFamily="65" charset="-120"/>
              </a:rPr>
              <a:t>102</a:t>
            </a:r>
            <a:r>
              <a:rPr lang="zh-TW" altLang="en-US" dirty="0">
                <a:latin typeface="標楷體" panose="03000509000000000000" pitchFamily="65" charset="-120"/>
                <a:ea typeface="標楷體" panose="03000509000000000000" pitchFamily="65" charset="-120"/>
              </a:rPr>
              <a:t>年</a:t>
            </a:r>
            <a:r>
              <a:rPr lang="en-US" altLang="zh-TW" dirty="0">
                <a:latin typeface="標楷體" panose="03000509000000000000" pitchFamily="65" charset="-120"/>
                <a:ea typeface="標楷體" panose="03000509000000000000" pitchFamily="65" charset="-120"/>
              </a:rPr>
              <a:t>8</a:t>
            </a:r>
            <a:r>
              <a:rPr lang="zh-TW" altLang="en-US" dirty="0">
                <a:latin typeface="標楷體" panose="03000509000000000000" pitchFamily="65" charset="-120"/>
                <a:ea typeface="標楷體" panose="03000509000000000000" pitchFamily="65" charset="-120"/>
              </a:rPr>
              <a:t>月</a:t>
            </a:r>
            <a:r>
              <a:rPr lang="en-US" altLang="zh-TW" dirty="0">
                <a:latin typeface="標楷體" panose="03000509000000000000" pitchFamily="65" charset="-120"/>
                <a:ea typeface="標楷體" panose="03000509000000000000" pitchFamily="65" charset="-120"/>
              </a:rPr>
              <a:t>2</a:t>
            </a:r>
            <a:r>
              <a:rPr lang="zh-TW" altLang="en-US" dirty="0">
                <a:latin typeface="標楷體" panose="03000509000000000000" pitchFamily="65" charset="-120"/>
                <a:ea typeface="標楷體" panose="03000509000000000000" pitchFamily="65" charset="-120"/>
              </a:rPr>
              <a:t>日法律字第</a:t>
            </a:r>
            <a:r>
              <a:rPr lang="en-US" altLang="zh-TW" dirty="0">
                <a:latin typeface="標楷體" panose="03000509000000000000" pitchFamily="65" charset="-120"/>
                <a:ea typeface="標楷體" panose="03000509000000000000" pitchFamily="65" charset="-120"/>
              </a:rPr>
              <a:t>10200134250</a:t>
            </a:r>
            <a:r>
              <a:rPr lang="zh-TW" altLang="en-US" dirty="0">
                <a:latin typeface="標楷體" panose="03000509000000000000" pitchFamily="65" charset="-120"/>
                <a:ea typeface="標楷體" panose="03000509000000000000" pitchFamily="65" charset="-120"/>
              </a:rPr>
              <a:t>號函</a:t>
            </a:r>
            <a:r>
              <a:rPr lang="en-US" altLang="zh-TW" dirty="0">
                <a:latin typeface="標楷體" panose="03000509000000000000" pitchFamily="65" charset="-120"/>
                <a:ea typeface="標楷體" panose="03000509000000000000" pitchFamily="65" charset="-120"/>
              </a:rPr>
              <a:t>】</a:t>
            </a:r>
            <a:r>
              <a:rPr lang="zh-TW" altLang="en-US" dirty="0">
                <a:latin typeface="標楷體" panose="03000509000000000000" pitchFamily="65" charset="-120"/>
                <a:ea typeface="標楷體" panose="03000509000000000000" pitchFamily="65" charset="-120"/>
              </a:rPr>
              <a:t>。</a:t>
            </a:r>
            <a:endParaRPr lang="zh-TW" altLang="en-US" dirty="0">
              <a:solidFill>
                <a:prstClr val="black"/>
              </a:solidFill>
              <a:latin typeface="標楷體" panose="03000509000000000000" pitchFamily="65" charset="-120"/>
              <a:ea typeface="標楷體" panose="03000509000000000000" pitchFamily="65" charset="-120"/>
            </a:endParaRPr>
          </a:p>
          <a:p>
            <a:endParaRPr lang="zh-TW" altLang="en-US" dirty="0"/>
          </a:p>
        </p:txBody>
      </p:sp>
      <p:sp>
        <p:nvSpPr>
          <p:cNvPr id="4" name="日期版面配置區 3"/>
          <p:cNvSpPr>
            <a:spLocks noGrp="1"/>
          </p:cNvSpPr>
          <p:nvPr>
            <p:ph type="dt" sz="half" idx="10"/>
          </p:nvPr>
        </p:nvSpPr>
        <p:spPr/>
        <p:txBody>
          <a:bodyPr/>
          <a:lstStyle/>
          <a:p>
            <a:endParaRPr lang="zh-CN" altLang="en-US" dirty="0">
              <a:solidFill>
                <a:prstClr val="black">
                  <a:tint val="75000"/>
                </a:prstClr>
              </a:solidFill>
            </a:endParaRPr>
          </a:p>
        </p:txBody>
      </p:sp>
      <p:sp>
        <p:nvSpPr>
          <p:cNvPr id="5" name="投影片編號版面配置區 4"/>
          <p:cNvSpPr>
            <a:spLocks noGrp="1"/>
          </p:cNvSpPr>
          <p:nvPr>
            <p:ph type="sldNum" sz="quarter" idx="12"/>
          </p:nvPr>
        </p:nvSpPr>
        <p:spPr/>
        <p:txBody>
          <a:bodyPr/>
          <a:lstStyle/>
          <a:p>
            <a:fld id="{AA4E786F-588D-4932-A7B2-AE3451FA4ACA}" type="slidenum">
              <a:rPr lang="zh-CN" altLang="en-US" smtClean="0">
                <a:solidFill>
                  <a:prstClr val="black">
                    <a:tint val="75000"/>
                  </a:prstClr>
                </a:solidFill>
              </a:rPr>
              <a:pPr/>
              <a:t>111</a:t>
            </a:fld>
            <a:endParaRPr lang="zh-CN" altLang="en-US">
              <a:solidFill>
                <a:prstClr val="black">
                  <a:tint val="75000"/>
                </a:prstClr>
              </a:solidFill>
            </a:endParaRPr>
          </a:p>
        </p:txBody>
      </p:sp>
    </p:spTree>
    <p:extLst>
      <p:ext uri="{BB962C8B-B14F-4D97-AF65-F5344CB8AC3E}">
        <p14:creationId xmlns:p14="http://schemas.microsoft.com/office/powerpoint/2010/main" val="3913937654"/>
      </p:ext>
    </p:extLst>
  </p:cSld>
  <p:clrMapOvr>
    <a:masterClrMapping/>
  </p:clrMapOvr>
  <p:timing>
    <p:tnLst>
      <p:par>
        <p:cT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fontScale="90000"/>
          </a:bodyPr>
          <a:lstStyle/>
          <a:p>
            <a:r>
              <a:rPr lang="en-US" altLang="zh-TW" sz="2400" dirty="0">
                <a:solidFill>
                  <a:srgbClr val="7030A0"/>
                </a:solidFill>
                <a:latin typeface="標楷體" panose="03000509000000000000" pitchFamily="65" charset="-120"/>
                <a:ea typeface="標楷體" panose="03000509000000000000" pitchFamily="65" charset="-120"/>
              </a:rPr>
              <a:t>Q:</a:t>
            </a:r>
            <a:r>
              <a:rPr lang="zh-TW" altLang="en-US" sz="2400" dirty="0">
                <a:solidFill>
                  <a:srgbClr val="7030A0"/>
                </a:solidFill>
                <a:latin typeface="標楷體" panose="03000509000000000000" pitchFamily="65" charset="-120"/>
                <a:ea typeface="標楷體" panose="03000509000000000000" pitchFamily="65" charset="-120"/>
              </a:rPr>
              <a:t>韓師公立大學畢業，</a:t>
            </a:r>
            <a:r>
              <a:rPr lang="en-US" altLang="zh-TW" sz="2400" dirty="0">
                <a:solidFill>
                  <a:srgbClr val="7030A0"/>
                </a:solidFill>
                <a:latin typeface="標楷體" panose="03000509000000000000" pitchFamily="65" charset="-120"/>
                <a:ea typeface="標楷體" panose="03000509000000000000" pitchFamily="65" charset="-120"/>
              </a:rPr>
              <a:t>101</a:t>
            </a:r>
            <a:r>
              <a:rPr lang="zh-TW" altLang="en-US" sz="2400" dirty="0">
                <a:solidFill>
                  <a:srgbClr val="7030A0"/>
                </a:solidFill>
                <a:latin typeface="標楷體" panose="03000509000000000000" pitchFamily="65" charset="-120"/>
                <a:ea typeface="標楷體" panose="03000509000000000000" pitchFamily="65" charset="-120"/>
              </a:rPr>
              <a:t>年</a:t>
            </a:r>
            <a:r>
              <a:rPr lang="en-US" altLang="zh-TW" sz="2400" dirty="0">
                <a:solidFill>
                  <a:srgbClr val="7030A0"/>
                </a:solidFill>
                <a:latin typeface="標楷體" panose="03000509000000000000" pitchFamily="65" charset="-120"/>
                <a:ea typeface="標楷體" panose="03000509000000000000" pitchFamily="65" charset="-120"/>
              </a:rPr>
              <a:t>6</a:t>
            </a:r>
            <a:r>
              <a:rPr lang="zh-TW" altLang="en-US" sz="2400" dirty="0">
                <a:solidFill>
                  <a:srgbClr val="7030A0"/>
                </a:solidFill>
                <a:latin typeface="標楷體" panose="03000509000000000000" pitchFamily="65" charset="-120"/>
                <a:ea typeface="標楷體" panose="03000509000000000000" pitchFamily="65" charset="-120"/>
              </a:rPr>
              <a:t>月取得中等學校森林科教師證書，</a:t>
            </a:r>
            <a:r>
              <a:rPr lang="en-US" altLang="zh-TW" sz="2400" dirty="0">
                <a:solidFill>
                  <a:srgbClr val="7030A0"/>
                </a:solidFill>
                <a:latin typeface="標楷體" panose="03000509000000000000" pitchFamily="65" charset="-120"/>
                <a:ea typeface="標楷體" panose="03000509000000000000" pitchFamily="65" charset="-120"/>
              </a:rPr>
              <a:t>103</a:t>
            </a:r>
            <a:r>
              <a:rPr lang="zh-TW" altLang="en-US" sz="2400" dirty="0">
                <a:solidFill>
                  <a:srgbClr val="7030A0"/>
                </a:solidFill>
                <a:latin typeface="標楷體" panose="03000509000000000000" pitchFamily="65" charset="-120"/>
                <a:ea typeface="標楷體" panose="03000509000000000000" pitchFamily="65" charset="-120"/>
              </a:rPr>
              <a:t>學年度甄選錄取公立高職教師；曾任公立高職代理教師</a:t>
            </a:r>
            <a:r>
              <a:rPr lang="en-US" altLang="zh-TW" sz="2400" dirty="0">
                <a:solidFill>
                  <a:srgbClr val="7030A0"/>
                </a:solidFill>
                <a:latin typeface="標楷體" panose="03000509000000000000" pitchFamily="65" charset="-120"/>
                <a:ea typeface="標楷體" panose="03000509000000000000" pitchFamily="65" charset="-120"/>
              </a:rPr>
              <a:t>2</a:t>
            </a:r>
            <a:r>
              <a:rPr lang="zh-TW" altLang="en-US" sz="2400" dirty="0">
                <a:solidFill>
                  <a:srgbClr val="7030A0"/>
                </a:solidFill>
                <a:latin typeface="標楷體" panose="03000509000000000000" pitchFamily="65" charset="-120"/>
                <a:ea typeface="標楷體" panose="03000509000000000000" pitchFamily="65" charset="-120"/>
              </a:rPr>
              <a:t>年（</a:t>
            </a:r>
            <a:r>
              <a:rPr lang="en-US" altLang="zh-TW" sz="2400" dirty="0">
                <a:solidFill>
                  <a:srgbClr val="7030A0"/>
                </a:solidFill>
                <a:latin typeface="標楷體" panose="03000509000000000000" pitchFamily="65" charset="-120"/>
                <a:ea typeface="標楷體" panose="03000509000000000000" pitchFamily="65" charset="-120"/>
              </a:rPr>
              <a:t>99.08.01-101.07.31</a:t>
            </a:r>
            <a:r>
              <a:rPr lang="zh-TW" altLang="en-US" sz="2400" dirty="0">
                <a:solidFill>
                  <a:srgbClr val="7030A0"/>
                </a:solidFill>
                <a:latin typeface="標楷體" panose="03000509000000000000" pitchFamily="65" charset="-120"/>
                <a:ea typeface="標楷體" panose="03000509000000000000" pitchFamily="65" charset="-120"/>
              </a:rPr>
              <a:t>）經公開甄選且服務成績優良，並於</a:t>
            </a:r>
            <a:r>
              <a:rPr lang="en-US" altLang="zh-TW" sz="2400" dirty="0">
                <a:solidFill>
                  <a:srgbClr val="7030A0"/>
                </a:solidFill>
                <a:latin typeface="標楷體" panose="03000509000000000000" pitchFamily="65" charset="-120"/>
                <a:ea typeface="標楷體" panose="03000509000000000000" pitchFamily="65" charset="-120"/>
              </a:rPr>
              <a:t>103</a:t>
            </a:r>
            <a:r>
              <a:rPr lang="zh-TW" altLang="en-US" sz="2400" dirty="0">
                <a:solidFill>
                  <a:srgbClr val="7030A0"/>
                </a:solidFill>
                <a:latin typeface="標楷體" panose="03000509000000000000" pitchFamily="65" charset="-120"/>
                <a:ea typeface="標楷體" panose="03000509000000000000" pitchFamily="65" charset="-120"/>
              </a:rPr>
              <a:t>年</a:t>
            </a:r>
            <a:r>
              <a:rPr lang="en-US" altLang="zh-TW" sz="2400" dirty="0">
                <a:solidFill>
                  <a:srgbClr val="7030A0"/>
                </a:solidFill>
                <a:latin typeface="標楷體" panose="03000509000000000000" pitchFamily="65" charset="-120"/>
                <a:ea typeface="標楷體" panose="03000509000000000000" pitchFamily="65" charset="-120"/>
              </a:rPr>
              <a:t>8</a:t>
            </a:r>
            <a:r>
              <a:rPr lang="zh-TW" altLang="en-US" sz="2400" dirty="0">
                <a:solidFill>
                  <a:srgbClr val="7030A0"/>
                </a:solidFill>
                <a:latin typeface="標楷體" panose="03000509000000000000" pitchFamily="65" charset="-120"/>
                <a:ea typeface="標楷體" panose="03000509000000000000" pitchFamily="65" charset="-120"/>
              </a:rPr>
              <a:t>月</a:t>
            </a:r>
            <a:r>
              <a:rPr lang="en-US" altLang="zh-TW" sz="2400" dirty="0">
                <a:solidFill>
                  <a:srgbClr val="7030A0"/>
                </a:solidFill>
                <a:latin typeface="標楷體" panose="03000509000000000000" pitchFamily="65" charset="-120"/>
                <a:ea typeface="標楷體" panose="03000509000000000000" pitchFamily="65" charset="-120"/>
              </a:rPr>
              <a:t>1</a:t>
            </a:r>
            <a:r>
              <a:rPr lang="zh-TW" altLang="en-US" sz="2400" dirty="0">
                <a:solidFill>
                  <a:srgbClr val="7030A0"/>
                </a:solidFill>
                <a:latin typeface="標楷體" panose="03000509000000000000" pitchFamily="65" charset="-120"/>
                <a:ea typeface="標楷體" panose="03000509000000000000" pitchFamily="65" charset="-120"/>
              </a:rPr>
              <a:t>日到職時提出相關證明文件，惟學校未予採計提敘，方師於</a:t>
            </a:r>
            <a:r>
              <a:rPr lang="en-US" altLang="zh-TW" sz="2400" dirty="0">
                <a:solidFill>
                  <a:srgbClr val="7030A0"/>
                </a:solidFill>
                <a:latin typeface="標楷體" panose="03000509000000000000" pitchFamily="65" charset="-120"/>
                <a:ea typeface="標楷體" panose="03000509000000000000" pitchFamily="65" charset="-120"/>
              </a:rPr>
              <a:t>107</a:t>
            </a:r>
            <a:r>
              <a:rPr lang="zh-TW" altLang="en-US" sz="2400" dirty="0">
                <a:solidFill>
                  <a:srgbClr val="7030A0"/>
                </a:solidFill>
                <a:latin typeface="標楷體" panose="03000509000000000000" pitchFamily="65" charset="-120"/>
                <a:ea typeface="標楷體" panose="03000509000000000000" pitchFamily="65" charset="-120"/>
              </a:rPr>
              <a:t>年</a:t>
            </a:r>
            <a:r>
              <a:rPr lang="en-US" altLang="zh-TW" sz="2400" dirty="0">
                <a:solidFill>
                  <a:srgbClr val="7030A0"/>
                </a:solidFill>
                <a:latin typeface="標楷體" panose="03000509000000000000" pitchFamily="65" charset="-120"/>
                <a:ea typeface="標楷體" panose="03000509000000000000" pitchFamily="65" charset="-120"/>
              </a:rPr>
              <a:t>9</a:t>
            </a:r>
            <a:r>
              <a:rPr lang="zh-TW" altLang="en-US" sz="2400" dirty="0">
                <a:solidFill>
                  <a:srgbClr val="7030A0"/>
                </a:solidFill>
                <a:latin typeface="標楷體" panose="03000509000000000000" pitchFamily="65" charset="-120"/>
                <a:ea typeface="標楷體" panose="03000509000000000000" pitchFamily="65" charset="-120"/>
              </a:rPr>
              <a:t>月</a:t>
            </a:r>
            <a:r>
              <a:rPr lang="en-US" altLang="zh-TW" sz="2400" dirty="0">
                <a:solidFill>
                  <a:srgbClr val="7030A0"/>
                </a:solidFill>
                <a:latin typeface="標楷體" panose="03000509000000000000" pitchFamily="65" charset="-120"/>
                <a:ea typeface="標楷體" panose="03000509000000000000" pitchFamily="65" charset="-120"/>
              </a:rPr>
              <a:t>10</a:t>
            </a:r>
            <a:r>
              <a:rPr lang="zh-TW" altLang="en-US" sz="2400" dirty="0">
                <a:solidFill>
                  <a:srgbClr val="7030A0"/>
                </a:solidFill>
                <a:latin typeface="標楷體" panose="03000509000000000000" pitchFamily="65" charset="-120"/>
                <a:ea typeface="標楷體" panose="03000509000000000000" pitchFamily="65" charset="-120"/>
              </a:rPr>
              <a:t>日向學校申請改敘並補發薪俸，應如何核敘？</a:t>
            </a:r>
          </a:p>
        </p:txBody>
      </p:sp>
      <p:sp>
        <p:nvSpPr>
          <p:cNvPr id="3" name="內容版面配置區 2"/>
          <p:cNvSpPr>
            <a:spLocks noGrp="1"/>
          </p:cNvSpPr>
          <p:nvPr>
            <p:ph idx="1"/>
          </p:nvPr>
        </p:nvSpPr>
        <p:spPr>
          <a:xfrm>
            <a:off x="838200" y="1825625"/>
            <a:ext cx="10515600" cy="4023084"/>
          </a:xfrm>
        </p:spPr>
        <p:txBody>
          <a:bodyPr>
            <a:normAutofit/>
          </a:bodyPr>
          <a:lstStyle/>
          <a:p>
            <a:pPr marL="514350" indent="-514350">
              <a:buFont typeface="+mj-lt"/>
              <a:buAutoNum type="arabicPeriod"/>
            </a:pPr>
            <a:r>
              <a:rPr lang="zh-TW" altLang="en-US" sz="2300" dirty="0">
                <a:latin typeface="標楷體" panose="03000509000000000000" pitchFamily="65" charset="-120"/>
                <a:ea typeface="標楷體" panose="03000509000000000000" pitchFamily="65" charset="-120"/>
              </a:rPr>
              <a:t>採計</a:t>
            </a:r>
            <a:r>
              <a:rPr lang="en-US" altLang="zh-TW" sz="2300" dirty="0">
                <a:latin typeface="標楷體" panose="03000509000000000000" pitchFamily="65" charset="-120"/>
                <a:ea typeface="標楷體" panose="03000509000000000000" pitchFamily="65" charset="-120"/>
              </a:rPr>
              <a:t>2</a:t>
            </a:r>
            <a:r>
              <a:rPr lang="zh-TW" altLang="en-US" sz="2300" dirty="0">
                <a:latin typeface="標楷體" panose="03000509000000000000" pitchFamily="65" charset="-120"/>
                <a:ea typeface="標楷體" panose="03000509000000000000" pitchFamily="65" charset="-120"/>
              </a:rPr>
              <a:t>年：公立高職代理教師</a:t>
            </a:r>
            <a:r>
              <a:rPr lang="en-US" altLang="zh-TW" sz="2300" dirty="0">
                <a:latin typeface="標楷體" panose="03000509000000000000" pitchFamily="65" charset="-120"/>
                <a:ea typeface="標楷體" panose="03000509000000000000" pitchFamily="65" charset="-120"/>
              </a:rPr>
              <a:t>2</a:t>
            </a:r>
            <a:r>
              <a:rPr lang="zh-TW" altLang="en-US" sz="2300" dirty="0">
                <a:latin typeface="標楷體" panose="03000509000000000000" pitchFamily="65" charset="-120"/>
                <a:ea typeface="標楷體" panose="03000509000000000000" pitchFamily="65" charset="-120"/>
              </a:rPr>
              <a:t>年（</a:t>
            </a:r>
            <a:r>
              <a:rPr lang="en-US" altLang="zh-TW" sz="2300" dirty="0">
                <a:latin typeface="標楷體" panose="03000509000000000000" pitchFamily="65" charset="-120"/>
                <a:ea typeface="標楷體" panose="03000509000000000000" pitchFamily="65" charset="-120"/>
              </a:rPr>
              <a:t>99.08.01-101.07.31</a:t>
            </a:r>
            <a:r>
              <a:rPr lang="zh-TW" altLang="en-US" sz="2300" dirty="0">
                <a:latin typeface="標楷體" panose="03000509000000000000" pitchFamily="65" charset="-120"/>
                <a:ea typeface="標楷體" panose="03000509000000000000" pitchFamily="65" charset="-120"/>
              </a:rPr>
              <a:t>）經公開甄選且服務成績優良年資。</a:t>
            </a:r>
            <a:endParaRPr lang="en-US" altLang="zh-TW" sz="2300" dirty="0">
              <a:latin typeface="標楷體" panose="03000509000000000000" pitchFamily="65" charset="-120"/>
              <a:ea typeface="標楷體" panose="03000509000000000000" pitchFamily="65" charset="-120"/>
            </a:endParaRPr>
          </a:p>
          <a:p>
            <a:pPr marL="514350" lvl="0" indent="-514350">
              <a:buFont typeface="+mj-lt"/>
              <a:buAutoNum type="arabicPeriod"/>
            </a:pPr>
            <a:r>
              <a:rPr lang="en-US" altLang="zh-TW" sz="2300" dirty="0">
                <a:solidFill>
                  <a:prstClr val="black"/>
                </a:solidFill>
                <a:latin typeface="標楷體" panose="03000509000000000000" pitchFamily="65" charset="-120"/>
                <a:ea typeface="標楷體" panose="03000509000000000000" pitchFamily="65" charset="-120"/>
              </a:rPr>
              <a:t>210</a:t>
            </a:r>
            <a:r>
              <a:rPr lang="zh-TW" altLang="en-US" sz="2300" dirty="0">
                <a:solidFill>
                  <a:prstClr val="black"/>
                </a:solidFill>
                <a:latin typeface="標楷體" panose="03000509000000000000" pitchFamily="65" charset="-120"/>
                <a:ea typeface="標楷體" panose="03000509000000000000" pitchFamily="65" charset="-120"/>
              </a:rPr>
              <a:t>薪點：以大學學歷</a:t>
            </a:r>
            <a:r>
              <a:rPr lang="en-US" altLang="zh-TW" sz="2300" dirty="0">
                <a:solidFill>
                  <a:prstClr val="black"/>
                </a:solidFill>
                <a:latin typeface="標楷體" panose="03000509000000000000" pitchFamily="65" charset="-120"/>
                <a:ea typeface="標楷體" panose="03000509000000000000" pitchFamily="65" charset="-120"/>
              </a:rPr>
              <a:t>190</a:t>
            </a:r>
            <a:r>
              <a:rPr lang="zh-TW" altLang="en-US" sz="2300" dirty="0">
                <a:solidFill>
                  <a:prstClr val="black"/>
                </a:solidFill>
                <a:latin typeface="標楷體" panose="03000509000000000000" pitchFamily="65" charset="-120"/>
                <a:ea typeface="標楷體" panose="03000509000000000000" pitchFamily="65" charset="-120"/>
              </a:rPr>
              <a:t>薪點起敘，提敘</a:t>
            </a:r>
            <a:r>
              <a:rPr lang="en-US" altLang="zh-TW" sz="2300" dirty="0">
                <a:solidFill>
                  <a:prstClr val="black"/>
                </a:solidFill>
                <a:latin typeface="標楷體" panose="03000509000000000000" pitchFamily="65" charset="-120"/>
                <a:ea typeface="標楷體" panose="03000509000000000000" pitchFamily="65" charset="-120"/>
              </a:rPr>
              <a:t>2</a:t>
            </a:r>
            <a:r>
              <a:rPr lang="zh-TW" altLang="en-US" sz="2300" dirty="0">
                <a:solidFill>
                  <a:prstClr val="black"/>
                </a:solidFill>
                <a:latin typeface="標楷體" panose="03000509000000000000" pitchFamily="65" charset="-120"/>
                <a:ea typeface="標楷體" panose="03000509000000000000" pitchFamily="65" charset="-120"/>
              </a:rPr>
              <a:t>級。</a:t>
            </a:r>
            <a:endParaRPr lang="en-US" altLang="zh-TW" sz="2300" dirty="0">
              <a:solidFill>
                <a:prstClr val="black"/>
              </a:solidFill>
              <a:latin typeface="標楷體" panose="03000509000000000000" pitchFamily="65" charset="-120"/>
              <a:ea typeface="標楷體" panose="03000509000000000000" pitchFamily="65" charset="-120"/>
            </a:endParaRPr>
          </a:p>
          <a:p>
            <a:pPr marL="514350" lvl="0" indent="-514350">
              <a:buFont typeface="+mj-lt"/>
              <a:buAutoNum type="arabicPeriod"/>
            </a:pPr>
            <a:endParaRPr lang="en-US" altLang="zh-TW" sz="2300" dirty="0">
              <a:latin typeface="標楷體" panose="03000509000000000000" pitchFamily="65" charset="-120"/>
              <a:ea typeface="標楷體" panose="03000509000000000000" pitchFamily="65" charset="-120"/>
            </a:endParaRPr>
          </a:p>
          <a:p>
            <a:pPr marL="514350" indent="-514350">
              <a:buFont typeface="+mj-lt"/>
              <a:buAutoNum type="arabicPeriod"/>
            </a:pPr>
            <a:r>
              <a:rPr lang="zh-TW" altLang="en-US" sz="2300" dirty="0">
                <a:latin typeface="標楷體" panose="03000509000000000000" pitchFamily="65" charset="-120"/>
                <a:ea typeface="標楷體" panose="03000509000000000000" pitchFamily="65" charset="-120"/>
              </a:rPr>
              <a:t>本案為行政程序法修正（</a:t>
            </a:r>
            <a:r>
              <a:rPr lang="en-US" altLang="zh-TW" sz="2300" dirty="0">
                <a:latin typeface="標楷體" panose="03000509000000000000" pitchFamily="65" charset="-120"/>
                <a:ea typeface="標楷體" panose="03000509000000000000" pitchFamily="65" charset="-120"/>
              </a:rPr>
              <a:t>102.05.22</a:t>
            </a:r>
            <a:r>
              <a:rPr lang="zh-TW" altLang="en-US" sz="2300" dirty="0">
                <a:latin typeface="標楷體" panose="03000509000000000000" pitchFamily="65" charset="-120"/>
                <a:ea typeface="標楷體" panose="03000509000000000000" pitchFamily="65" charset="-120"/>
              </a:rPr>
              <a:t>）後發生，請求權時效為</a:t>
            </a:r>
            <a:r>
              <a:rPr lang="en-US" altLang="zh-TW" sz="2300" dirty="0">
                <a:latin typeface="標楷體" panose="03000509000000000000" pitchFamily="65" charset="-120"/>
                <a:ea typeface="標楷體" panose="03000509000000000000" pitchFamily="65" charset="-120"/>
              </a:rPr>
              <a:t>10</a:t>
            </a:r>
            <a:r>
              <a:rPr lang="zh-TW" altLang="en-US" sz="2300" dirty="0">
                <a:latin typeface="標楷體" panose="03000509000000000000" pitchFamily="65" charset="-120"/>
                <a:ea typeface="標楷體" panose="03000509000000000000" pitchFamily="65" charset="-120"/>
              </a:rPr>
              <a:t>年，韓師於請求權時效內提出申請，應重行辦理薪級敘定，並溯自</a:t>
            </a:r>
            <a:r>
              <a:rPr lang="en-US" altLang="zh-TW" sz="2300" dirty="0">
                <a:solidFill>
                  <a:srgbClr val="FF0000"/>
                </a:solidFill>
                <a:latin typeface="標楷體" panose="03000509000000000000" pitchFamily="65" charset="-120"/>
                <a:ea typeface="標楷體" panose="03000509000000000000" pitchFamily="65" charset="-120"/>
              </a:rPr>
              <a:t>103</a:t>
            </a:r>
            <a:r>
              <a:rPr lang="zh-TW" altLang="en-US" sz="2300" dirty="0">
                <a:solidFill>
                  <a:srgbClr val="FF0000"/>
                </a:solidFill>
                <a:latin typeface="標楷體" panose="03000509000000000000" pitchFamily="65" charset="-120"/>
                <a:ea typeface="標楷體" panose="03000509000000000000" pitchFamily="65" charset="-120"/>
              </a:rPr>
              <a:t>年</a:t>
            </a:r>
            <a:r>
              <a:rPr lang="en-US" altLang="zh-TW" sz="2300" dirty="0">
                <a:solidFill>
                  <a:srgbClr val="FF0000"/>
                </a:solidFill>
                <a:latin typeface="標楷體" panose="03000509000000000000" pitchFamily="65" charset="-120"/>
                <a:ea typeface="標楷體" panose="03000509000000000000" pitchFamily="65" charset="-120"/>
              </a:rPr>
              <a:t>8</a:t>
            </a:r>
            <a:r>
              <a:rPr lang="zh-TW" altLang="en-US" sz="2300" dirty="0">
                <a:solidFill>
                  <a:srgbClr val="FF0000"/>
                </a:solidFill>
                <a:latin typeface="標楷體" panose="03000509000000000000" pitchFamily="65" charset="-120"/>
                <a:ea typeface="標楷體" panose="03000509000000000000" pitchFamily="65" charset="-120"/>
              </a:rPr>
              <a:t>月</a:t>
            </a:r>
            <a:r>
              <a:rPr lang="en-US" altLang="zh-TW" sz="2300" dirty="0">
                <a:solidFill>
                  <a:srgbClr val="FF0000"/>
                </a:solidFill>
                <a:latin typeface="標楷體" panose="03000509000000000000" pitchFamily="65" charset="-120"/>
                <a:ea typeface="標楷體" panose="03000509000000000000" pitchFamily="65" charset="-120"/>
              </a:rPr>
              <a:t>1</a:t>
            </a:r>
            <a:r>
              <a:rPr lang="zh-TW" altLang="en-US" sz="2300" dirty="0">
                <a:solidFill>
                  <a:srgbClr val="FF0000"/>
                </a:solidFill>
                <a:latin typeface="標楷體" panose="03000509000000000000" pitchFamily="65" charset="-120"/>
                <a:ea typeface="標楷體" panose="03000509000000000000" pitchFamily="65" charset="-120"/>
              </a:rPr>
              <a:t>日</a:t>
            </a:r>
            <a:r>
              <a:rPr lang="zh-TW" altLang="en-US" sz="2300" dirty="0">
                <a:latin typeface="標楷體" panose="03000509000000000000" pitchFamily="65" charset="-120"/>
                <a:ea typeface="標楷體" panose="03000509000000000000" pitchFamily="65" charset="-120"/>
              </a:rPr>
              <a:t>起生效並補發誤核期間薪給、考核獎金及年終獎金之差額。</a:t>
            </a:r>
            <a:endParaRPr lang="en-US" altLang="zh-TW" sz="2300" dirty="0">
              <a:latin typeface="標楷體" panose="03000509000000000000" pitchFamily="65" charset="-120"/>
              <a:ea typeface="標楷體" panose="03000509000000000000" pitchFamily="65" charset="-120"/>
            </a:endParaRPr>
          </a:p>
          <a:p>
            <a:pPr marL="514350" indent="-514350">
              <a:buFont typeface="+mj-lt"/>
              <a:buAutoNum type="arabicPeriod"/>
            </a:pPr>
            <a:r>
              <a:rPr lang="zh-TW" altLang="en-US" sz="2300" dirty="0">
                <a:latin typeface="標楷體" panose="03000509000000000000" pitchFamily="65" charset="-120"/>
                <a:ea typeface="標楷體" panose="03000509000000000000" pitchFamily="65" charset="-120"/>
              </a:rPr>
              <a:t>有關</a:t>
            </a:r>
            <a:r>
              <a:rPr lang="en-US" altLang="zh-TW" sz="2300" dirty="0">
                <a:latin typeface="標楷體" panose="03000509000000000000" pitchFamily="65" charset="-120"/>
                <a:ea typeface="標楷體" panose="03000509000000000000" pitchFamily="65" charset="-120"/>
              </a:rPr>
              <a:t>102</a:t>
            </a:r>
            <a:r>
              <a:rPr lang="zh-TW" altLang="en-US" sz="2300" dirty="0">
                <a:latin typeface="標楷體" panose="03000509000000000000" pitchFamily="65" charset="-120"/>
                <a:ea typeface="標楷體" panose="03000509000000000000" pitchFamily="65" charset="-120"/>
              </a:rPr>
              <a:t>年</a:t>
            </a:r>
            <a:r>
              <a:rPr lang="en-US" altLang="zh-TW" sz="2300" dirty="0">
                <a:latin typeface="標楷體" panose="03000509000000000000" pitchFamily="65" charset="-120"/>
                <a:ea typeface="標楷體" panose="03000509000000000000" pitchFamily="65" charset="-120"/>
              </a:rPr>
              <a:t>5</a:t>
            </a:r>
            <a:r>
              <a:rPr lang="zh-TW" altLang="en-US" sz="2300" dirty="0">
                <a:latin typeface="標楷體" panose="03000509000000000000" pitchFamily="65" charset="-120"/>
                <a:ea typeface="標楷體" panose="03000509000000000000" pitchFamily="65" charset="-120"/>
              </a:rPr>
              <a:t>月</a:t>
            </a:r>
            <a:r>
              <a:rPr lang="en-US" altLang="zh-TW" sz="2300" dirty="0">
                <a:latin typeface="標楷體" panose="03000509000000000000" pitchFamily="65" charset="-120"/>
                <a:ea typeface="標楷體" panose="03000509000000000000" pitchFamily="65" charset="-120"/>
              </a:rPr>
              <a:t>22</a:t>
            </a:r>
            <a:r>
              <a:rPr lang="zh-TW" altLang="en-US" sz="2300" dirty="0">
                <a:latin typeface="標楷體" panose="03000509000000000000" pitchFamily="65" charset="-120"/>
                <a:ea typeface="標楷體" panose="03000509000000000000" pitchFamily="65" charset="-120"/>
              </a:rPr>
              <a:t>日修正公布之行政程序法第</a:t>
            </a:r>
            <a:r>
              <a:rPr lang="en-US" altLang="zh-TW" sz="2300" dirty="0">
                <a:latin typeface="標楷體" panose="03000509000000000000" pitchFamily="65" charset="-120"/>
                <a:ea typeface="標楷體" panose="03000509000000000000" pitchFamily="65" charset="-120"/>
              </a:rPr>
              <a:t>131</a:t>
            </a:r>
            <a:r>
              <a:rPr lang="zh-TW" altLang="en-US" sz="2300" dirty="0">
                <a:latin typeface="標楷體" panose="03000509000000000000" pitchFamily="65" charset="-120"/>
                <a:ea typeface="標楷體" panose="03000509000000000000" pitchFamily="65" charset="-120"/>
              </a:rPr>
              <a:t>條規定之適用疑義略以，人民對行政機關之公法上請求權，於</a:t>
            </a:r>
            <a:r>
              <a:rPr lang="en-US" altLang="zh-TW" sz="2300" dirty="0">
                <a:latin typeface="標楷體" panose="03000509000000000000" pitchFamily="65" charset="-120"/>
                <a:ea typeface="標楷體" panose="03000509000000000000" pitchFamily="65" charset="-120"/>
              </a:rPr>
              <a:t>102</a:t>
            </a:r>
            <a:r>
              <a:rPr lang="zh-TW" altLang="en-US" sz="2300" dirty="0">
                <a:latin typeface="標楷體" panose="03000509000000000000" pitchFamily="65" charset="-120"/>
                <a:ea typeface="標楷體" panose="03000509000000000000" pitchFamily="65" charset="-120"/>
              </a:rPr>
              <a:t>年</a:t>
            </a:r>
            <a:r>
              <a:rPr lang="en-US" altLang="zh-TW" sz="2300" dirty="0">
                <a:latin typeface="標楷體" panose="03000509000000000000" pitchFamily="65" charset="-120"/>
                <a:ea typeface="標楷體" panose="03000509000000000000" pitchFamily="65" charset="-120"/>
              </a:rPr>
              <a:t>5</a:t>
            </a:r>
            <a:r>
              <a:rPr lang="zh-TW" altLang="en-US" sz="2300" dirty="0">
                <a:latin typeface="標楷體" panose="03000509000000000000" pitchFamily="65" charset="-120"/>
                <a:ea typeface="標楷體" panose="03000509000000000000" pitchFamily="65" charset="-120"/>
              </a:rPr>
              <a:t>月</a:t>
            </a:r>
            <a:r>
              <a:rPr lang="en-US" altLang="zh-TW" sz="2300" dirty="0">
                <a:latin typeface="標楷體" panose="03000509000000000000" pitchFamily="65" charset="-120"/>
                <a:ea typeface="標楷體" panose="03000509000000000000" pitchFamily="65" charset="-120"/>
              </a:rPr>
              <a:t>24</a:t>
            </a:r>
            <a:r>
              <a:rPr lang="zh-TW" altLang="en-US" sz="2300" dirty="0">
                <a:latin typeface="標楷體" panose="03000509000000000000" pitchFamily="65" charset="-120"/>
                <a:ea typeface="標楷體" panose="03000509000000000000" pitchFamily="65" charset="-120"/>
              </a:rPr>
              <a:t>日（含該日）以後發生者，適用新法，其時效期間為</a:t>
            </a:r>
            <a:r>
              <a:rPr lang="en-US" altLang="zh-TW" sz="2300" dirty="0">
                <a:latin typeface="標楷體" panose="03000509000000000000" pitchFamily="65" charset="-120"/>
                <a:ea typeface="標楷體" panose="03000509000000000000" pitchFamily="65" charset="-120"/>
              </a:rPr>
              <a:t>10</a:t>
            </a:r>
            <a:r>
              <a:rPr lang="zh-TW" altLang="en-US" sz="2300" dirty="0">
                <a:latin typeface="標楷體" panose="03000509000000000000" pitchFamily="65" charset="-120"/>
                <a:ea typeface="標楷體" panose="03000509000000000000" pitchFamily="65" charset="-120"/>
              </a:rPr>
              <a:t>年</a:t>
            </a:r>
            <a:r>
              <a:rPr lang="en-US" altLang="zh-TW" sz="2300" dirty="0">
                <a:latin typeface="標楷體" panose="03000509000000000000" pitchFamily="65" charset="-120"/>
                <a:ea typeface="標楷體" panose="03000509000000000000" pitchFamily="65" charset="-120"/>
              </a:rPr>
              <a:t>【</a:t>
            </a:r>
            <a:r>
              <a:rPr lang="zh-TW" altLang="en-US" sz="2300" dirty="0">
                <a:latin typeface="標楷體" panose="03000509000000000000" pitchFamily="65" charset="-120"/>
                <a:ea typeface="標楷體" panose="03000509000000000000" pitchFamily="65" charset="-120"/>
              </a:rPr>
              <a:t>法務部</a:t>
            </a:r>
            <a:r>
              <a:rPr lang="en-US" altLang="zh-TW" sz="2300" dirty="0">
                <a:latin typeface="標楷體" panose="03000509000000000000" pitchFamily="65" charset="-120"/>
                <a:ea typeface="標楷體" panose="03000509000000000000" pitchFamily="65" charset="-120"/>
              </a:rPr>
              <a:t>102</a:t>
            </a:r>
            <a:r>
              <a:rPr lang="zh-TW" altLang="en-US" sz="2300" dirty="0">
                <a:latin typeface="標楷體" panose="03000509000000000000" pitchFamily="65" charset="-120"/>
                <a:ea typeface="標楷體" panose="03000509000000000000" pitchFamily="65" charset="-120"/>
              </a:rPr>
              <a:t>年</a:t>
            </a:r>
            <a:r>
              <a:rPr lang="en-US" altLang="zh-TW" sz="2300" dirty="0">
                <a:latin typeface="標楷體" panose="03000509000000000000" pitchFamily="65" charset="-120"/>
                <a:ea typeface="標楷體" panose="03000509000000000000" pitchFamily="65" charset="-120"/>
              </a:rPr>
              <a:t>8</a:t>
            </a:r>
            <a:r>
              <a:rPr lang="zh-TW" altLang="en-US" sz="2300" dirty="0">
                <a:latin typeface="標楷體" panose="03000509000000000000" pitchFamily="65" charset="-120"/>
                <a:ea typeface="標楷體" panose="03000509000000000000" pitchFamily="65" charset="-120"/>
              </a:rPr>
              <a:t>月</a:t>
            </a:r>
            <a:r>
              <a:rPr lang="en-US" altLang="zh-TW" sz="2300" dirty="0">
                <a:latin typeface="標楷體" panose="03000509000000000000" pitchFamily="65" charset="-120"/>
                <a:ea typeface="標楷體" panose="03000509000000000000" pitchFamily="65" charset="-120"/>
              </a:rPr>
              <a:t>2</a:t>
            </a:r>
            <a:r>
              <a:rPr lang="zh-TW" altLang="en-US" sz="2300" dirty="0">
                <a:latin typeface="標楷體" panose="03000509000000000000" pitchFamily="65" charset="-120"/>
                <a:ea typeface="標楷體" panose="03000509000000000000" pitchFamily="65" charset="-120"/>
              </a:rPr>
              <a:t>日法律字第</a:t>
            </a:r>
            <a:r>
              <a:rPr lang="en-US" altLang="zh-TW" sz="2300" dirty="0">
                <a:latin typeface="標楷體" panose="03000509000000000000" pitchFamily="65" charset="-120"/>
                <a:ea typeface="標楷體" panose="03000509000000000000" pitchFamily="65" charset="-120"/>
              </a:rPr>
              <a:t>10200134250</a:t>
            </a:r>
            <a:r>
              <a:rPr lang="zh-TW" altLang="en-US" sz="2300" dirty="0">
                <a:latin typeface="標楷體" panose="03000509000000000000" pitchFamily="65" charset="-120"/>
                <a:ea typeface="標楷體" panose="03000509000000000000" pitchFamily="65" charset="-120"/>
              </a:rPr>
              <a:t>號函</a:t>
            </a:r>
            <a:r>
              <a:rPr lang="en-US" altLang="zh-TW" sz="2300" dirty="0">
                <a:latin typeface="標楷體" panose="03000509000000000000" pitchFamily="65" charset="-120"/>
                <a:ea typeface="標楷體" panose="03000509000000000000" pitchFamily="65" charset="-120"/>
              </a:rPr>
              <a:t>】</a:t>
            </a:r>
            <a:r>
              <a:rPr lang="zh-TW" altLang="en-US" sz="2300" dirty="0">
                <a:latin typeface="標楷體" panose="03000509000000000000" pitchFamily="65" charset="-120"/>
                <a:ea typeface="標楷體" panose="03000509000000000000" pitchFamily="65" charset="-120"/>
              </a:rPr>
              <a:t>。</a:t>
            </a:r>
          </a:p>
        </p:txBody>
      </p:sp>
      <p:sp>
        <p:nvSpPr>
          <p:cNvPr id="5" name="投影片編號版面配置區 4"/>
          <p:cNvSpPr>
            <a:spLocks noGrp="1"/>
          </p:cNvSpPr>
          <p:nvPr>
            <p:ph type="sldNum" sz="quarter" idx="12"/>
          </p:nvPr>
        </p:nvSpPr>
        <p:spPr/>
        <p:txBody>
          <a:bodyPr/>
          <a:lstStyle/>
          <a:p>
            <a:fld id="{AA4E786F-588D-4932-A7B2-AE3451FA4ACA}" type="slidenum">
              <a:rPr lang="zh-CN" altLang="en-US" smtClean="0">
                <a:solidFill>
                  <a:prstClr val="black">
                    <a:tint val="75000"/>
                  </a:prstClr>
                </a:solidFill>
              </a:rPr>
              <a:pPr/>
              <a:t>112</a:t>
            </a:fld>
            <a:endParaRPr lang="zh-CN" altLang="en-US" dirty="0">
              <a:solidFill>
                <a:prstClr val="black">
                  <a:tint val="75000"/>
                </a:prstClr>
              </a:solidFill>
            </a:endParaRPr>
          </a:p>
        </p:txBody>
      </p:sp>
      <p:sp>
        <p:nvSpPr>
          <p:cNvPr id="6" name="橢圓形圖說文字 5"/>
          <p:cNvSpPr/>
          <p:nvPr/>
        </p:nvSpPr>
        <p:spPr>
          <a:xfrm>
            <a:off x="8532963" y="2286000"/>
            <a:ext cx="2820837" cy="1095555"/>
          </a:xfrm>
          <a:prstGeom prst="wedgeEllipseCallout">
            <a:avLst/>
          </a:prstGeom>
        </p:spPr>
        <p:style>
          <a:lnRef idx="2">
            <a:schemeClr val="accent5"/>
          </a:lnRef>
          <a:fillRef idx="1">
            <a:schemeClr val="lt1"/>
          </a:fillRef>
          <a:effectRef idx="0">
            <a:schemeClr val="accent5"/>
          </a:effectRef>
          <a:fontRef idx="minor">
            <a:schemeClr val="dk1"/>
          </a:fontRef>
        </p:style>
        <p:txBody>
          <a:bodyPr rtlCol="0" anchor="ctr"/>
          <a:lstStyle/>
          <a:p>
            <a:pPr algn="ctr"/>
            <a:r>
              <a:rPr lang="zh-TW" altLang="en-US" sz="1600" dirty="0">
                <a:solidFill>
                  <a:srgbClr val="FF0000"/>
                </a:solidFill>
              </a:rPr>
              <a:t>韓師於</a:t>
            </a:r>
            <a:r>
              <a:rPr lang="en-US" altLang="zh-TW" sz="1600" dirty="0">
                <a:solidFill>
                  <a:srgbClr val="FF0000"/>
                </a:solidFill>
              </a:rPr>
              <a:t>103</a:t>
            </a:r>
            <a:r>
              <a:rPr lang="zh-TW" altLang="en-US" sz="1600" dirty="0">
                <a:solidFill>
                  <a:srgbClr val="FF0000"/>
                </a:solidFill>
              </a:rPr>
              <a:t>年</a:t>
            </a:r>
            <a:r>
              <a:rPr lang="en-US" altLang="zh-TW" sz="1600" dirty="0">
                <a:solidFill>
                  <a:srgbClr val="FF0000"/>
                </a:solidFill>
              </a:rPr>
              <a:t>8</a:t>
            </a:r>
            <a:r>
              <a:rPr lang="zh-TW" altLang="en-US" sz="1600" dirty="0">
                <a:solidFill>
                  <a:srgbClr val="FF0000"/>
                </a:solidFill>
              </a:rPr>
              <a:t>月</a:t>
            </a:r>
            <a:r>
              <a:rPr lang="en-US" altLang="zh-TW" sz="1600" dirty="0">
                <a:solidFill>
                  <a:srgbClr val="FF0000"/>
                </a:solidFill>
              </a:rPr>
              <a:t>1</a:t>
            </a:r>
            <a:r>
              <a:rPr lang="zh-TW" altLang="en-US" sz="1600" dirty="0">
                <a:solidFill>
                  <a:srgbClr val="FF0000"/>
                </a:solidFill>
              </a:rPr>
              <a:t>日到職時提出相關證明文件，惟學校未予採計提敘</a:t>
            </a:r>
          </a:p>
        </p:txBody>
      </p:sp>
      <p:cxnSp>
        <p:nvCxnSpPr>
          <p:cNvPr id="9" name="直線單箭頭接點 8"/>
          <p:cNvCxnSpPr/>
          <p:nvPr/>
        </p:nvCxnSpPr>
        <p:spPr>
          <a:xfrm flipV="1">
            <a:off x="5353309" y="6098964"/>
            <a:ext cx="1254525" cy="2"/>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3" name="圓角矩形 12"/>
          <p:cNvSpPr/>
          <p:nvPr/>
        </p:nvSpPr>
        <p:spPr>
          <a:xfrm>
            <a:off x="1802920" y="5702149"/>
            <a:ext cx="3407434" cy="793630"/>
          </a:xfrm>
          <a:prstGeom prst="roundRect">
            <a:avLst/>
          </a:prstGeom>
          <a:solidFill>
            <a:srgbClr val="FFFFFF"/>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dirty="0"/>
              <a:t>I</a:t>
            </a:r>
          </a:p>
          <a:p>
            <a:pPr algn="ctr"/>
            <a:r>
              <a:rPr lang="en-US" altLang="zh-TW" dirty="0">
                <a:solidFill>
                  <a:srgbClr val="FF0000"/>
                </a:solidFill>
                <a:latin typeface="標楷體" panose="03000509000000000000" pitchFamily="65" charset="-120"/>
                <a:ea typeface="標楷體" panose="03000509000000000000" pitchFamily="65" charset="-120"/>
              </a:rPr>
              <a:t>if </a:t>
            </a:r>
            <a:r>
              <a:rPr lang="zh-TW" altLang="en-US" dirty="0">
                <a:solidFill>
                  <a:srgbClr val="FF0000"/>
                </a:solidFill>
                <a:latin typeface="標楷體" panose="03000509000000000000" pitchFamily="65" charset="-120"/>
                <a:ea typeface="標楷體" panose="03000509000000000000" pitchFamily="65" charset="-120"/>
              </a:rPr>
              <a:t>韓師於</a:t>
            </a:r>
            <a:r>
              <a:rPr lang="en-US" altLang="zh-TW" dirty="0">
                <a:solidFill>
                  <a:srgbClr val="FF0000"/>
                </a:solidFill>
                <a:latin typeface="標楷體" panose="03000509000000000000" pitchFamily="65" charset="-120"/>
                <a:ea typeface="標楷體" panose="03000509000000000000" pitchFamily="65" charset="-120"/>
              </a:rPr>
              <a:t>107</a:t>
            </a:r>
            <a:r>
              <a:rPr lang="zh-TW" altLang="en-US" dirty="0">
                <a:solidFill>
                  <a:srgbClr val="FF0000"/>
                </a:solidFill>
                <a:latin typeface="標楷體" panose="03000509000000000000" pitchFamily="65" charset="-120"/>
                <a:ea typeface="標楷體" panose="03000509000000000000" pitchFamily="65" charset="-120"/>
              </a:rPr>
              <a:t>年</a:t>
            </a:r>
            <a:r>
              <a:rPr lang="en-US" altLang="zh-TW" dirty="0">
                <a:solidFill>
                  <a:srgbClr val="FF0000"/>
                </a:solidFill>
                <a:latin typeface="標楷體" panose="03000509000000000000" pitchFamily="65" charset="-120"/>
                <a:ea typeface="標楷體" panose="03000509000000000000" pitchFamily="65" charset="-120"/>
              </a:rPr>
              <a:t>9</a:t>
            </a:r>
            <a:r>
              <a:rPr lang="zh-TW" altLang="en-US" dirty="0">
                <a:solidFill>
                  <a:srgbClr val="FF0000"/>
                </a:solidFill>
                <a:latin typeface="標楷體" panose="03000509000000000000" pitchFamily="65" charset="-120"/>
                <a:ea typeface="標楷體" panose="03000509000000000000" pitchFamily="65" charset="-120"/>
              </a:rPr>
              <a:t>月</a:t>
            </a:r>
            <a:r>
              <a:rPr lang="en-US" altLang="zh-TW" dirty="0">
                <a:solidFill>
                  <a:srgbClr val="FF0000"/>
                </a:solidFill>
                <a:latin typeface="標楷體" panose="03000509000000000000" pitchFamily="65" charset="-120"/>
                <a:ea typeface="標楷體" panose="03000509000000000000" pitchFamily="65" charset="-120"/>
              </a:rPr>
              <a:t>10</a:t>
            </a:r>
            <a:r>
              <a:rPr lang="zh-TW" altLang="en-US" dirty="0">
                <a:solidFill>
                  <a:srgbClr val="FF0000"/>
                </a:solidFill>
                <a:latin typeface="標楷體" panose="03000509000000000000" pitchFamily="65" charset="-120"/>
                <a:ea typeface="標楷體" panose="03000509000000000000" pitchFamily="65" charset="-120"/>
              </a:rPr>
              <a:t>日才提出相關證明文件，怎麼辦</a:t>
            </a:r>
            <a:r>
              <a:rPr lang="en-US" altLang="zh-TW" dirty="0">
                <a:solidFill>
                  <a:srgbClr val="FF0000"/>
                </a:solidFill>
                <a:latin typeface="標楷體" panose="03000509000000000000" pitchFamily="65" charset="-120"/>
                <a:ea typeface="標楷體" panose="03000509000000000000" pitchFamily="65" charset="-120"/>
              </a:rPr>
              <a:t>?</a:t>
            </a:r>
            <a:r>
              <a:rPr lang="zh-TW" altLang="en-US" dirty="0"/>
              <a:t>於</a:t>
            </a:r>
            <a:r>
              <a:rPr lang="en-US" altLang="zh-TW" dirty="0"/>
              <a:t>107</a:t>
            </a:r>
            <a:r>
              <a:rPr lang="zh-TW" altLang="en-US" dirty="0"/>
              <a:t>年</a:t>
            </a:r>
            <a:r>
              <a:rPr lang="en-US" altLang="zh-TW" dirty="0"/>
              <a:t>9</a:t>
            </a:r>
            <a:r>
              <a:rPr lang="zh-TW" altLang="en-US" dirty="0"/>
              <a:t>月</a:t>
            </a:r>
            <a:r>
              <a:rPr lang="en-US" altLang="zh-TW" dirty="0"/>
              <a:t>10</a:t>
            </a:r>
            <a:r>
              <a:rPr lang="zh-TW" altLang="en-US" dirty="0"/>
              <a:t>日才提出相關證明文件，怎麼辦</a:t>
            </a:r>
            <a:r>
              <a:rPr lang="en-US" altLang="zh-TW" dirty="0"/>
              <a:t>?</a:t>
            </a:r>
          </a:p>
        </p:txBody>
      </p:sp>
      <p:sp>
        <p:nvSpPr>
          <p:cNvPr id="15" name="圓角矩形 14"/>
          <p:cNvSpPr/>
          <p:nvPr/>
        </p:nvSpPr>
        <p:spPr>
          <a:xfrm>
            <a:off x="6901132" y="5702149"/>
            <a:ext cx="2648310" cy="836763"/>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TW" altLang="en-US" dirty="0">
                <a:solidFill>
                  <a:srgbClr val="FF0000"/>
                </a:solidFill>
              </a:rPr>
              <a:t>於申請日</a:t>
            </a:r>
            <a:r>
              <a:rPr lang="en-US" altLang="zh-TW" dirty="0">
                <a:solidFill>
                  <a:srgbClr val="FF0000"/>
                </a:solidFill>
              </a:rPr>
              <a:t>(107</a:t>
            </a:r>
            <a:r>
              <a:rPr lang="zh-TW" altLang="en-US" dirty="0">
                <a:solidFill>
                  <a:srgbClr val="FF0000"/>
                </a:solidFill>
              </a:rPr>
              <a:t>年</a:t>
            </a:r>
            <a:r>
              <a:rPr lang="en-US" altLang="zh-TW" dirty="0">
                <a:solidFill>
                  <a:srgbClr val="FF0000"/>
                </a:solidFill>
              </a:rPr>
              <a:t>9</a:t>
            </a:r>
            <a:r>
              <a:rPr lang="zh-TW" altLang="en-US" dirty="0">
                <a:solidFill>
                  <a:srgbClr val="FF0000"/>
                </a:solidFill>
              </a:rPr>
              <a:t>月</a:t>
            </a:r>
            <a:r>
              <a:rPr lang="en-US" altLang="zh-TW" dirty="0">
                <a:solidFill>
                  <a:srgbClr val="FF0000"/>
                </a:solidFill>
              </a:rPr>
              <a:t>10</a:t>
            </a:r>
            <a:r>
              <a:rPr lang="zh-TW" altLang="en-US" dirty="0">
                <a:solidFill>
                  <a:srgbClr val="FF0000"/>
                </a:solidFill>
              </a:rPr>
              <a:t>日</a:t>
            </a:r>
            <a:r>
              <a:rPr lang="en-US" altLang="zh-TW" dirty="0">
                <a:solidFill>
                  <a:srgbClr val="FF0000"/>
                </a:solidFill>
              </a:rPr>
              <a:t>)</a:t>
            </a:r>
            <a:r>
              <a:rPr lang="zh-TW" altLang="en-US" dirty="0">
                <a:solidFill>
                  <a:srgbClr val="FF0000"/>
                </a:solidFill>
              </a:rPr>
              <a:t>生效</a:t>
            </a:r>
          </a:p>
        </p:txBody>
      </p:sp>
    </p:spTree>
    <p:extLst>
      <p:ext uri="{BB962C8B-B14F-4D97-AF65-F5344CB8AC3E}">
        <p14:creationId xmlns:p14="http://schemas.microsoft.com/office/powerpoint/2010/main" val="27894379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500"/>
                                        <p:tgtEl>
                                          <p:spTgt spid="2"/>
                                        </p:tgtEl>
                                      </p:cBhvr>
                                    </p:animEffect>
                                    <p:anim calcmode="lin" valueType="num">
                                      <p:cBhvr>
                                        <p:cTn id="8" dur="2500" fill="hold"/>
                                        <p:tgtEl>
                                          <p:spTgt spid="2"/>
                                        </p:tgtEl>
                                        <p:attrNameLst>
                                          <p:attrName>ppt_x</p:attrName>
                                        </p:attrNameLst>
                                      </p:cBhvr>
                                      <p:tavLst>
                                        <p:tav tm="0">
                                          <p:val>
                                            <p:strVal val="#ppt_x"/>
                                          </p:val>
                                        </p:tav>
                                        <p:tav tm="100000">
                                          <p:val>
                                            <p:strVal val="#ppt_x"/>
                                          </p:val>
                                        </p:tav>
                                      </p:tavLst>
                                    </p:anim>
                                    <p:anim calcmode="lin" valueType="num">
                                      <p:cBhvr>
                                        <p:cTn id="9" dur="25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75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2500"/>
                                        <p:tgtEl>
                                          <p:spTgt spid="3">
                                            <p:txEl>
                                              <p:pRg st="0" end="0"/>
                                            </p:txEl>
                                          </p:spTgt>
                                        </p:tgtEl>
                                      </p:cBhvr>
                                    </p:animEffect>
                                    <p:anim calcmode="lin" valueType="num">
                                      <p:cBhvr>
                                        <p:cTn id="15" dur="25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6" dur="2500" fill="hold"/>
                                        <p:tgtEl>
                                          <p:spTgt spid="3">
                                            <p:txEl>
                                              <p:pRg st="0" end="0"/>
                                            </p:txEl>
                                          </p:spTgt>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75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fade">
                                      <p:cBhvr>
                                        <p:cTn id="19" dur="2500"/>
                                        <p:tgtEl>
                                          <p:spTgt spid="3">
                                            <p:txEl>
                                              <p:pRg st="1" end="1"/>
                                            </p:txEl>
                                          </p:spTgt>
                                        </p:tgtEl>
                                      </p:cBhvr>
                                    </p:animEffect>
                                    <p:anim calcmode="lin" valueType="num">
                                      <p:cBhvr>
                                        <p:cTn id="20" dur="25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1" dur="2500" fill="hold"/>
                                        <p:tgtEl>
                                          <p:spTgt spid="3">
                                            <p:txEl>
                                              <p:pRg st="1" end="1"/>
                                            </p:txEl>
                                          </p:spTgt>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750"/>
                                  </p:stCondLst>
                                  <p:childTnLst>
                                    <p:set>
                                      <p:cBhvr>
                                        <p:cTn id="23" dur="1" fill="hold">
                                          <p:stCondLst>
                                            <p:cond delay="0"/>
                                          </p:stCondLst>
                                        </p:cTn>
                                        <p:tgtEl>
                                          <p:spTgt spid="3">
                                            <p:txEl>
                                              <p:pRg st="3" end="3"/>
                                            </p:txEl>
                                          </p:spTgt>
                                        </p:tgtEl>
                                        <p:attrNameLst>
                                          <p:attrName>style.visibility</p:attrName>
                                        </p:attrNameLst>
                                      </p:cBhvr>
                                      <p:to>
                                        <p:strVal val="visible"/>
                                      </p:to>
                                    </p:set>
                                    <p:animEffect transition="in" filter="fade">
                                      <p:cBhvr>
                                        <p:cTn id="24" dur="2500"/>
                                        <p:tgtEl>
                                          <p:spTgt spid="3">
                                            <p:txEl>
                                              <p:pRg st="3" end="3"/>
                                            </p:txEl>
                                          </p:spTgt>
                                        </p:tgtEl>
                                      </p:cBhvr>
                                    </p:animEffect>
                                    <p:anim calcmode="lin" valueType="num">
                                      <p:cBhvr>
                                        <p:cTn id="25" dur="25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6" dur="2500" fill="hold"/>
                                        <p:tgtEl>
                                          <p:spTgt spid="3">
                                            <p:txEl>
                                              <p:pRg st="3" end="3"/>
                                            </p:txEl>
                                          </p:spTgt>
                                        </p:tgtEl>
                                        <p:attrNameLst>
                                          <p:attrName>ppt_y</p:attrName>
                                        </p:attrNameLst>
                                      </p:cBhvr>
                                      <p:tavLst>
                                        <p:tav tm="0">
                                          <p:val>
                                            <p:strVal val="#ppt_y+.1"/>
                                          </p:val>
                                        </p:tav>
                                        <p:tav tm="100000">
                                          <p:val>
                                            <p:strVal val="#ppt_y"/>
                                          </p:val>
                                        </p:tav>
                                      </p:tavLst>
                                    </p:anim>
                                  </p:childTnLst>
                                </p:cTn>
                              </p:par>
                              <p:par>
                                <p:cTn id="27" presetID="42" presetClass="entr" presetSubtype="0" fill="hold" nodeType="withEffect">
                                  <p:stCondLst>
                                    <p:cond delay="750"/>
                                  </p:stCondLst>
                                  <p:childTnLst>
                                    <p:set>
                                      <p:cBhvr>
                                        <p:cTn id="28" dur="1" fill="hold">
                                          <p:stCondLst>
                                            <p:cond delay="0"/>
                                          </p:stCondLst>
                                        </p:cTn>
                                        <p:tgtEl>
                                          <p:spTgt spid="3">
                                            <p:txEl>
                                              <p:pRg st="4" end="4"/>
                                            </p:txEl>
                                          </p:spTgt>
                                        </p:tgtEl>
                                        <p:attrNameLst>
                                          <p:attrName>style.visibility</p:attrName>
                                        </p:attrNameLst>
                                      </p:cBhvr>
                                      <p:to>
                                        <p:strVal val="visible"/>
                                      </p:to>
                                    </p:set>
                                    <p:animEffect transition="in" filter="fade">
                                      <p:cBhvr>
                                        <p:cTn id="29" dur="2500"/>
                                        <p:tgtEl>
                                          <p:spTgt spid="3">
                                            <p:txEl>
                                              <p:pRg st="4" end="4"/>
                                            </p:txEl>
                                          </p:spTgt>
                                        </p:tgtEl>
                                      </p:cBhvr>
                                    </p:animEffect>
                                    <p:anim calcmode="lin" valueType="num">
                                      <p:cBhvr>
                                        <p:cTn id="30" dur="25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1" dur="25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42" presetClass="entr" presetSubtype="0" fill="hold" grpId="0" nodeType="clickEffect">
                                  <p:stCondLst>
                                    <p:cond delay="500"/>
                                  </p:stCondLst>
                                  <p:childTnLst>
                                    <p:set>
                                      <p:cBhvr>
                                        <p:cTn id="35" dur="1" fill="hold">
                                          <p:stCondLst>
                                            <p:cond delay="0"/>
                                          </p:stCondLst>
                                        </p:cTn>
                                        <p:tgtEl>
                                          <p:spTgt spid="6"/>
                                        </p:tgtEl>
                                        <p:attrNameLst>
                                          <p:attrName>style.visibility</p:attrName>
                                        </p:attrNameLst>
                                      </p:cBhvr>
                                      <p:to>
                                        <p:strVal val="visible"/>
                                      </p:to>
                                    </p:set>
                                    <p:animEffect transition="in" filter="fade">
                                      <p:cBhvr>
                                        <p:cTn id="36" dur="2000"/>
                                        <p:tgtEl>
                                          <p:spTgt spid="6"/>
                                        </p:tgtEl>
                                      </p:cBhvr>
                                    </p:animEffect>
                                    <p:anim calcmode="lin" valueType="num">
                                      <p:cBhvr>
                                        <p:cTn id="37" dur="2000" fill="hold"/>
                                        <p:tgtEl>
                                          <p:spTgt spid="6"/>
                                        </p:tgtEl>
                                        <p:attrNameLst>
                                          <p:attrName>ppt_x</p:attrName>
                                        </p:attrNameLst>
                                      </p:cBhvr>
                                      <p:tavLst>
                                        <p:tav tm="0">
                                          <p:val>
                                            <p:strVal val="#ppt_x"/>
                                          </p:val>
                                        </p:tav>
                                        <p:tav tm="100000">
                                          <p:val>
                                            <p:strVal val="#ppt_x"/>
                                          </p:val>
                                        </p:tav>
                                      </p:tavLst>
                                    </p:anim>
                                    <p:anim calcmode="lin" valueType="num">
                                      <p:cBhvr>
                                        <p:cTn id="38" dur="2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500"/>
                                  </p:stCondLst>
                                  <p:childTnLst>
                                    <p:set>
                                      <p:cBhvr>
                                        <p:cTn id="42" dur="1" fill="hold">
                                          <p:stCondLst>
                                            <p:cond delay="0"/>
                                          </p:stCondLst>
                                        </p:cTn>
                                        <p:tgtEl>
                                          <p:spTgt spid="13"/>
                                        </p:tgtEl>
                                        <p:attrNameLst>
                                          <p:attrName>style.visibility</p:attrName>
                                        </p:attrNameLst>
                                      </p:cBhvr>
                                      <p:to>
                                        <p:strVal val="visible"/>
                                      </p:to>
                                    </p:set>
                                    <p:anim calcmode="lin" valueType="num">
                                      <p:cBhvr additive="base">
                                        <p:cTn id="43" dur="1750" fill="hold"/>
                                        <p:tgtEl>
                                          <p:spTgt spid="13"/>
                                        </p:tgtEl>
                                        <p:attrNameLst>
                                          <p:attrName>ppt_x</p:attrName>
                                        </p:attrNameLst>
                                      </p:cBhvr>
                                      <p:tavLst>
                                        <p:tav tm="0">
                                          <p:val>
                                            <p:strVal val="#ppt_x"/>
                                          </p:val>
                                        </p:tav>
                                        <p:tav tm="100000">
                                          <p:val>
                                            <p:strVal val="#ppt_x"/>
                                          </p:val>
                                        </p:tav>
                                      </p:tavLst>
                                    </p:anim>
                                    <p:anim calcmode="lin" valueType="num">
                                      <p:cBhvr additive="base">
                                        <p:cTn id="44" dur="175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9"/>
                                        </p:tgtEl>
                                        <p:attrNameLst>
                                          <p:attrName>style.visibility</p:attrName>
                                        </p:attrNameLst>
                                      </p:cBhvr>
                                      <p:to>
                                        <p:strVal val="visible"/>
                                      </p:to>
                                    </p:set>
                                    <p:animEffect transition="in" filter="fade">
                                      <p:cBhvr>
                                        <p:cTn id="49" dur="1000"/>
                                        <p:tgtEl>
                                          <p:spTgt spid="9"/>
                                        </p:tgtEl>
                                      </p:cBhvr>
                                    </p:animEffect>
                                    <p:anim calcmode="lin" valueType="num">
                                      <p:cBhvr>
                                        <p:cTn id="50" dur="1000" fill="hold"/>
                                        <p:tgtEl>
                                          <p:spTgt spid="9"/>
                                        </p:tgtEl>
                                        <p:attrNameLst>
                                          <p:attrName>ppt_x</p:attrName>
                                        </p:attrNameLst>
                                      </p:cBhvr>
                                      <p:tavLst>
                                        <p:tav tm="0">
                                          <p:val>
                                            <p:strVal val="#ppt_x"/>
                                          </p:val>
                                        </p:tav>
                                        <p:tav tm="100000">
                                          <p:val>
                                            <p:strVal val="#ppt_x"/>
                                          </p:val>
                                        </p:tav>
                                      </p:tavLst>
                                    </p:anim>
                                    <p:anim calcmode="lin" valueType="num">
                                      <p:cBhvr>
                                        <p:cTn id="51"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grpId="0" nodeType="clickEffect">
                                  <p:stCondLst>
                                    <p:cond delay="1000"/>
                                  </p:stCondLst>
                                  <p:childTnLst>
                                    <p:set>
                                      <p:cBhvr>
                                        <p:cTn id="55" dur="1" fill="hold">
                                          <p:stCondLst>
                                            <p:cond delay="0"/>
                                          </p:stCondLst>
                                        </p:cTn>
                                        <p:tgtEl>
                                          <p:spTgt spid="15"/>
                                        </p:tgtEl>
                                        <p:attrNameLst>
                                          <p:attrName>style.visibility</p:attrName>
                                        </p:attrNameLst>
                                      </p:cBhvr>
                                      <p:to>
                                        <p:strVal val="visible"/>
                                      </p:to>
                                    </p:set>
                                    <p:animEffect transition="in" filter="fade">
                                      <p:cBhvr>
                                        <p:cTn id="56" dur="1500"/>
                                        <p:tgtEl>
                                          <p:spTgt spid="15"/>
                                        </p:tgtEl>
                                      </p:cBhvr>
                                    </p:animEffect>
                                    <p:anim calcmode="lin" valueType="num">
                                      <p:cBhvr>
                                        <p:cTn id="57" dur="1500" fill="hold"/>
                                        <p:tgtEl>
                                          <p:spTgt spid="15"/>
                                        </p:tgtEl>
                                        <p:attrNameLst>
                                          <p:attrName>ppt_x</p:attrName>
                                        </p:attrNameLst>
                                      </p:cBhvr>
                                      <p:tavLst>
                                        <p:tav tm="0">
                                          <p:val>
                                            <p:strVal val="#ppt_x"/>
                                          </p:val>
                                        </p:tav>
                                        <p:tav tm="100000">
                                          <p:val>
                                            <p:strVal val="#ppt_x"/>
                                          </p:val>
                                        </p:tav>
                                      </p:tavLst>
                                    </p:anim>
                                    <p:anim calcmode="lin" valueType="num">
                                      <p:cBhvr>
                                        <p:cTn id="58" dur="15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animBg="1"/>
      <p:bldP spid="13" grpId="0" animBg="1"/>
      <p:bldP spid="15" grpId="0" animBg="1"/>
    </p:bld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投影片編號版面配置區 4"/>
          <p:cNvSpPr>
            <a:spLocks noGrp="1"/>
          </p:cNvSpPr>
          <p:nvPr>
            <p:ph type="sldNum" sz="quarter" idx="12"/>
          </p:nvPr>
        </p:nvSpPr>
        <p:spPr/>
        <p:txBody>
          <a:bodyPr/>
          <a:lstStyle/>
          <a:p>
            <a:fld id="{AA4E786F-588D-4932-A7B2-AE3451FA4ACA}" type="slidenum">
              <a:rPr lang="zh-CN" altLang="en-US" smtClean="0">
                <a:solidFill>
                  <a:prstClr val="black">
                    <a:tint val="75000"/>
                  </a:prstClr>
                </a:solidFill>
              </a:rPr>
              <a:pPr/>
              <a:t>113</a:t>
            </a:fld>
            <a:endParaRPr lang="zh-CN" altLang="en-US">
              <a:solidFill>
                <a:prstClr val="black">
                  <a:tint val="75000"/>
                </a:prstClr>
              </a:solidFill>
            </a:endParaRPr>
          </a:p>
        </p:txBody>
      </p:sp>
      <p:sp>
        <p:nvSpPr>
          <p:cNvPr id="2" name="標題 1"/>
          <p:cNvSpPr>
            <a:spLocks noGrp="1"/>
          </p:cNvSpPr>
          <p:nvPr>
            <p:ph type="title" idx="4294967295"/>
          </p:nvPr>
        </p:nvSpPr>
        <p:spPr>
          <a:xfrm>
            <a:off x="1171854" y="405442"/>
            <a:ext cx="4245535" cy="899946"/>
          </a:xfrm>
        </p:spPr>
        <p:txBody>
          <a:bodyPr>
            <a:normAutofit/>
          </a:bodyPr>
          <a:lstStyle/>
          <a:p>
            <a:r>
              <a:rPr lang="zh-TW" altLang="en-US" sz="4000" dirty="0">
                <a:solidFill>
                  <a:srgbClr val="00B050"/>
                </a:solidFill>
                <a:latin typeface="華康勘亭流(P)" panose="02010600010101010101" pitchFamily="2" charset="-120"/>
                <a:ea typeface="華康勘亭流(P)" panose="02010600010101010101" pitchFamily="2" charset="-120"/>
              </a:rPr>
              <a:t>誤核薪級怎麼辦</a:t>
            </a:r>
            <a:r>
              <a:rPr lang="en-US" altLang="zh-TW" sz="4000" dirty="0">
                <a:solidFill>
                  <a:srgbClr val="00B050"/>
                </a:solidFill>
                <a:latin typeface="華康勘亭流(P)" panose="02010600010101010101" pitchFamily="2" charset="-120"/>
                <a:ea typeface="華康勘亭流(P)" panose="02010600010101010101" pitchFamily="2" charset="-120"/>
              </a:rPr>
              <a:t>??</a:t>
            </a:r>
            <a:endParaRPr lang="zh-TW" altLang="en-US" sz="4000" dirty="0">
              <a:solidFill>
                <a:srgbClr val="00B050"/>
              </a:solidFill>
              <a:latin typeface="華康勘亭流(P)" panose="02010600010101010101" pitchFamily="2" charset="-120"/>
              <a:ea typeface="華康勘亭流(P)" panose="02010600010101010101" pitchFamily="2" charset="-120"/>
            </a:endParaRPr>
          </a:p>
        </p:txBody>
      </p:sp>
      <p:sp>
        <p:nvSpPr>
          <p:cNvPr id="4" name="日期版面配置區 3"/>
          <p:cNvSpPr>
            <a:spLocks noGrp="1"/>
          </p:cNvSpPr>
          <p:nvPr>
            <p:ph type="dt" sz="half" idx="4294967295"/>
          </p:nvPr>
        </p:nvSpPr>
        <p:spPr>
          <a:xfrm>
            <a:off x="0" y="6356350"/>
            <a:ext cx="2743200" cy="365125"/>
          </a:xfrm>
        </p:spPr>
        <p:txBody>
          <a:bodyPr/>
          <a:lstStyle/>
          <a:p>
            <a:fld id="{49BFAD2E-65C3-4F62-A98B-CD8F55D48E4F}" type="datetime1">
              <a:rPr lang="zh-CN" altLang="en-US" smtClean="0">
                <a:solidFill>
                  <a:prstClr val="black">
                    <a:tint val="75000"/>
                  </a:prstClr>
                </a:solidFill>
              </a:rPr>
              <a:t>2019/8/19</a:t>
            </a:fld>
            <a:endParaRPr lang="zh-CN" altLang="en-US">
              <a:solidFill>
                <a:prstClr val="black">
                  <a:tint val="75000"/>
                </a:prstClr>
              </a:solidFill>
            </a:endParaRPr>
          </a:p>
        </p:txBody>
      </p:sp>
      <p:sp>
        <p:nvSpPr>
          <p:cNvPr id="6" name="文字方塊 5"/>
          <p:cNvSpPr txBox="1"/>
          <p:nvPr/>
        </p:nvSpPr>
        <p:spPr>
          <a:xfrm>
            <a:off x="1171854" y="1614145"/>
            <a:ext cx="9395503" cy="2677656"/>
          </a:xfrm>
          <a:prstGeom prst="rect">
            <a:avLst/>
          </a:prstGeom>
          <a:noFill/>
        </p:spPr>
        <p:txBody>
          <a:bodyPr wrap="square" rtlCol="0">
            <a:spAutoFit/>
          </a:bodyPr>
          <a:lstStyle/>
          <a:p>
            <a:pPr marL="342900" indent="-342900">
              <a:buFont typeface="+mj-ea"/>
              <a:buAutoNum type="ea1ChtPeriod"/>
            </a:pPr>
            <a:r>
              <a:rPr lang="zh-TW" altLang="en-US" sz="2400" dirty="0">
                <a:latin typeface="標楷體" panose="03000509000000000000" pitchFamily="65" charset="-120"/>
                <a:ea typeface="標楷體" panose="03000509000000000000" pitchFamily="65" charset="-120"/>
              </a:rPr>
              <a:t>如有顯然錯誤，或有發生新事實發現新證據等行政程序再開事由，得依行政程序法相關規定辦理。</a:t>
            </a:r>
            <a:r>
              <a:rPr lang="en-US" altLang="zh-TW" sz="2400" dirty="0">
                <a:latin typeface="標楷體" panose="03000509000000000000" pitchFamily="65" charset="-120"/>
                <a:ea typeface="標楷體" panose="03000509000000000000" pitchFamily="65" charset="-120"/>
              </a:rPr>
              <a:t>【</a:t>
            </a:r>
            <a:r>
              <a:rPr lang="zh-TW" altLang="en-US" sz="2400" dirty="0">
                <a:latin typeface="標楷體" panose="03000509000000000000" pitchFamily="65" charset="-120"/>
                <a:ea typeface="標楷體" panose="03000509000000000000" pitchFamily="65" charset="-120"/>
              </a:rPr>
              <a:t>教師待遇條例施行細則</a:t>
            </a:r>
            <a:r>
              <a:rPr lang="en-US" altLang="zh-TW" sz="2400" dirty="0">
                <a:latin typeface="標楷體" panose="03000509000000000000" pitchFamily="65" charset="-120"/>
                <a:ea typeface="標楷體" panose="03000509000000000000" pitchFamily="65" charset="-120"/>
              </a:rPr>
              <a:t>§5】</a:t>
            </a:r>
          </a:p>
          <a:p>
            <a:pPr marL="342900" lvl="0" indent="-342900">
              <a:buFont typeface="+mj-ea"/>
              <a:buAutoNum type="ea1ChtPeriod"/>
            </a:pPr>
            <a:r>
              <a:rPr lang="zh-TW" altLang="en-US" sz="2400" dirty="0">
                <a:solidFill>
                  <a:prstClr val="black"/>
                </a:solidFill>
                <a:latin typeface="標楷體" panose="03000509000000000000" pitchFamily="65" charset="-120"/>
                <a:ea typeface="標楷體" panose="03000509000000000000" pitchFamily="65" charset="-120"/>
              </a:rPr>
              <a:t>公教人員待遇應以敘薪為前提，其多核薪級，在法律上實質不合法，形式上亦有瑕疵，屬無法律原因之給付</a:t>
            </a:r>
            <a:r>
              <a:rPr lang="en-US" altLang="zh-TW" sz="2400" dirty="0">
                <a:solidFill>
                  <a:prstClr val="black"/>
                </a:solidFill>
                <a:latin typeface="標楷體" panose="03000509000000000000" pitchFamily="65" charset="-120"/>
                <a:ea typeface="標楷體" panose="03000509000000000000" pitchFamily="65" charset="-120"/>
              </a:rPr>
              <a:t>-</a:t>
            </a:r>
            <a:r>
              <a:rPr lang="zh-TW" altLang="en-US" sz="2400" dirty="0">
                <a:solidFill>
                  <a:prstClr val="black"/>
                </a:solidFill>
                <a:latin typeface="標楷體" panose="03000509000000000000" pitchFamily="65" charset="-120"/>
                <a:ea typeface="標楷體" panose="03000509000000000000" pitchFamily="65" charset="-120"/>
              </a:rPr>
              <a:t>不當得利，應予撤銷自始無效，其於誤核期間所溢支之薪給應予繳還</a:t>
            </a:r>
            <a:r>
              <a:rPr lang="en-US" altLang="zh-TW" sz="2400" dirty="0">
                <a:solidFill>
                  <a:prstClr val="black"/>
                </a:solidFill>
                <a:latin typeface="標楷體" panose="03000509000000000000" pitchFamily="65" charset="-120"/>
                <a:ea typeface="標楷體" panose="03000509000000000000" pitchFamily="65" charset="-120"/>
              </a:rPr>
              <a:t>【</a:t>
            </a:r>
            <a:r>
              <a:rPr lang="zh-TW" altLang="en-US" sz="2400" dirty="0">
                <a:solidFill>
                  <a:prstClr val="black"/>
                </a:solidFill>
                <a:latin typeface="標楷體" panose="03000509000000000000" pitchFamily="65" charset="-120"/>
                <a:ea typeface="標楷體" panose="03000509000000000000" pitchFamily="65" charset="-120"/>
              </a:rPr>
              <a:t>教育部</a:t>
            </a:r>
            <a:r>
              <a:rPr lang="en-US" altLang="zh-TW" sz="2400" dirty="0">
                <a:solidFill>
                  <a:prstClr val="black"/>
                </a:solidFill>
                <a:latin typeface="標楷體" panose="03000509000000000000" pitchFamily="65" charset="-120"/>
                <a:ea typeface="標楷體" panose="03000509000000000000" pitchFamily="65" charset="-120"/>
              </a:rPr>
              <a:t>85.5.6</a:t>
            </a:r>
            <a:r>
              <a:rPr lang="zh-TW" altLang="en-US" sz="2400" dirty="0">
                <a:solidFill>
                  <a:prstClr val="black"/>
                </a:solidFill>
                <a:latin typeface="標楷體" panose="03000509000000000000" pitchFamily="65" charset="-120"/>
                <a:ea typeface="標楷體" panose="03000509000000000000" pitchFamily="65" charset="-120"/>
              </a:rPr>
              <a:t>台（</a:t>
            </a:r>
            <a:r>
              <a:rPr lang="en-US" altLang="zh-TW" sz="2400" dirty="0">
                <a:solidFill>
                  <a:prstClr val="black"/>
                </a:solidFill>
                <a:latin typeface="標楷體" panose="03000509000000000000" pitchFamily="65" charset="-120"/>
                <a:ea typeface="標楷體" panose="03000509000000000000" pitchFamily="65" charset="-120"/>
              </a:rPr>
              <a:t>85</a:t>
            </a:r>
            <a:r>
              <a:rPr lang="zh-TW" altLang="en-US" sz="2400" dirty="0">
                <a:solidFill>
                  <a:prstClr val="black"/>
                </a:solidFill>
                <a:latin typeface="標楷體" panose="03000509000000000000" pitchFamily="65" charset="-120"/>
                <a:ea typeface="標楷體" panose="03000509000000000000" pitchFamily="65" charset="-120"/>
              </a:rPr>
              <a:t>）人（一）字第</a:t>
            </a:r>
            <a:r>
              <a:rPr lang="en-US" altLang="zh-TW" sz="2400" dirty="0">
                <a:solidFill>
                  <a:prstClr val="black"/>
                </a:solidFill>
                <a:latin typeface="標楷體" panose="03000509000000000000" pitchFamily="65" charset="-120"/>
                <a:ea typeface="標楷體" panose="03000509000000000000" pitchFamily="65" charset="-120"/>
              </a:rPr>
              <a:t>85034162</a:t>
            </a:r>
            <a:r>
              <a:rPr lang="zh-TW" altLang="en-US" sz="2400" dirty="0">
                <a:solidFill>
                  <a:prstClr val="black"/>
                </a:solidFill>
                <a:latin typeface="標楷體" panose="03000509000000000000" pitchFamily="65" charset="-120"/>
                <a:ea typeface="標楷體" panose="03000509000000000000" pitchFamily="65" charset="-120"/>
              </a:rPr>
              <a:t>號函</a:t>
            </a:r>
            <a:r>
              <a:rPr lang="en-US" altLang="zh-TW" sz="2400" dirty="0">
                <a:solidFill>
                  <a:prstClr val="black"/>
                </a:solidFill>
                <a:latin typeface="標楷體" panose="03000509000000000000" pitchFamily="65" charset="-120"/>
                <a:ea typeface="標楷體" panose="03000509000000000000" pitchFamily="65" charset="-120"/>
              </a:rPr>
              <a:t>】</a:t>
            </a:r>
            <a:r>
              <a:rPr lang="zh-TW" altLang="en-US" sz="2400" dirty="0">
                <a:solidFill>
                  <a:prstClr val="black"/>
                </a:solidFill>
                <a:latin typeface="標楷體" panose="03000509000000000000" pitchFamily="65" charset="-120"/>
                <a:ea typeface="標楷體" panose="03000509000000000000" pitchFamily="65" charset="-120"/>
              </a:rPr>
              <a:t>。</a:t>
            </a:r>
            <a:endParaRPr lang="en-US" altLang="zh-TW" sz="2400" dirty="0">
              <a:solidFill>
                <a:prstClr val="black"/>
              </a:solidFill>
              <a:latin typeface="標楷體" panose="03000509000000000000" pitchFamily="65" charset="-120"/>
              <a:ea typeface="標楷體" panose="03000509000000000000" pitchFamily="65" charset="-120"/>
            </a:endParaRPr>
          </a:p>
          <a:p>
            <a:pPr marL="342900" lvl="0" indent="-342900">
              <a:buFont typeface="+mj-ea"/>
              <a:buAutoNum type="ea1ChtPeriod"/>
            </a:pPr>
            <a:endParaRPr lang="en-US" altLang="zh-TW" sz="2400" dirty="0">
              <a:solidFill>
                <a:prstClr val="black"/>
              </a:solidFill>
              <a:latin typeface="標楷體" panose="03000509000000000000" pitchFamily="65" charset="-120"/>
              <a:ea typeface="標楷體" panose="03000509000000000000" pitchFamily="65" charset="-120"/>
            </a:endParaRPr>
          </a:p>
        </p:txBody>
      </p:sp>
    </p:spTree>
    <p:extLst>
      <p:ext uri="{BB962C8B-B14F-4D97-AF65-F5344CB8AC3E}">
        <p14:creationId xmlns:p14="http://schemas.microsoft.com/office/powerpoint/2010/main" val="572368646"/>
      </p:ext>
    </p:extLst>
  </p:cSld>
  <p:clrMapOvr>
    <a:masterClrMapping/>
  </p:clrMapOvr>
  <p:timing>
    <p:tnLst>
      <p:par>
        <p:cTn id="1" dur="indefinite" restart="never" nodeType="tmRoot"/>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838200" y="365125"/>
            <a:ext cx="10013830" cy="1842047"/>
          </a:xfrm>
        </p:spPr>
        <p:txBody>
          <a:bodyPr>
            <a:noAutofit/>
          </a:bodyPr>
          <a:lstStyle/>
          <a:p>
            <a:r>
              <a:rPr lang="en-US" altLang="zh-TW" sz="2800" dirty="0">
                <a:solidFill>
                  <a:srgbClr val="7030A0"/>
                </a:solidFill>
                <a:latin typeface="標楷體" panose="03000509000000000000" pitchFamily="65" charset="-120"/>
                <a:ea typeface="標楷體" panose="03000509000000000000" pitchFamily="65" charset="-120"/>
              </a:rPr>
              <a:t>Q</a:t>
            </a:r>
            <a:r>
              <a:rPr lang="zh-TW" altLang="en-US" sz="2800" dirty="0">
                <a:solidFill>
                  <a:srgbClr val="7030A0"/>
                </a:solidFill>
                <a:latin typeface="標楷體" panose="03000509000000000000" pitchFamily="65" charset="-120"/>
                <a:ea typeface="標楷體" panose="03000509000000000000" pitchFamily="65" charset="-120"/>
              </a:rPr>
              <a:t>：梅師公立大學畢業，</a:t>
            </a:r>
            <a:r>
              <a:rPr lang="en-US" altLang="zh-TW" sz="2800" dirty="0">
                <a:solidFill>
                  <a:srgbClr val="7030A0"/>
                </a:solidFill>
                <a:latin typeface="標楷體" panose="03000509000000000000" pitchFamily="65" charset="-120"/>
                <a:ea typeface="標楷體" panose="03000509000000000000" pitchFamily="65" charset="-120"/>
              </a:rPr>
              <a:t>102</a:t>
            </a:r>
            <a:r>
              <a:rPr lang="zh-TW" altLang="en-US" sz="2800" dirty="0">
                <a:solidFill>
                  <a:srgbClr val="7030A0"/>
                </a:solidFill>
                <a:latin typeface="標楷體" panose="03000509000000000000" pitchFamily="65" charset="-120"/>
                <a:ea typeface="標楷體" panose="03000509000000000000" pitchFamily="65" charset="-120"/>
              </a:rPr>
              <a:t>年</a:t>
            </a:r>
            <a:r>
              <a:rPr lang="en-US" altLang="zh-TW" sz="2800" dirty="0">
                <a:solidFill>
                  <a:srgbClr val="7030A0"/>
                </a:solidFill>
                <a:latin typeface="標楷體" panose="03000509000000000000" pitchFamily="65" charset="-120"/>
                <a:ea typeface="標楷體" panose="03000509000000000000" pitchFamily="65" charset="-120"/>
              </a:rPr>
              <a:t>6</a:t>
            </a:r>
            <a:r>
              <a:rPr lang="zh-TW" altLang="en-US" sz="2800" dirty="0">
                <a:solidFill>
                  <a:srgbClr val="7030A0"/>
                </a:solidFill>
                <a:latin typeface="標楷體" panose="03000509000000000000" pitchFamily="65" charset="-120"/>
                <a:ea typeface="標楷體" panose="03000509000000000000" pitchFamily="65" charset="-120"/>
              </a:rPr>
              <a:t>月取得中等學校數學科教師證書，</a:t>
            </a:r>
            <a:r>
              <a:rPr lang="en-US" altLang="zh-TW" sz="2800" dirty="0">
                <a:solidFill>
                  <a:srgbClr val="7030A0"/>
                </a:solidFill>
                <a:latin typeface="標楷體" panose="03000509000000000000" pitchFamily="65" charset="-120"/>
                <a:ea typeface="標楷體" panose="03000509000000000000" pitchFamily="65" charset="-120"/>
              </a:rPr>
              <a:t>106</a:t>
            </a:r>
            <a:r>
              <a:rPr lang="zh-TW" altLang="en-US" sz="2800" dirty="0">
                <a:solidFill>
                  <a:srgbClr val="7030A0"/>
                </a:solidFill>
                <a:latin typeface="標楷體" panose="03000509000000000000" pitchFamily="65" charset="-120"/>
                <a:ea typeface="標楷體" panose="03000509000000000000" pitchFamily="65" charset="-120"/>
              </a:rPr>
              <a:t>學年度甄選錄取公立高中教師，經學校採計職前年資並核敘</a:t>
            </a:r>
            <a:r>
              <a:rPr lang="en-US" altLang="zh-TW" sz="2800" dirty="0">
                <a:solidFill>
                  <a:srgbClr val="7030A0"/>
                </a:solidFill>
                <a:latin typeface="標楷體" panose="03000509000000000000" pitchFamily="65" charset="-120"/>
                <a:ea typeface="標楷體" panose="03000509000000000000" pitchFamily="65" charset="-120"/>
              </a:rPr>
              <a:t>210</a:t>
            </a:r>
            <a:r>
              <a:rPr lang="zh-TW" altLang="en-US" sz="2800" dirty="0">
                <a:solidFill>
                  <a:srgbClr val="7030A0"/>
                </a:solidFill>
                <a:latin typeface="標楷體" panose="03000509000000000000" pitchFamily="65" charset="-120"/>
                <a:ea typeface="標楷體" panose="03000509000000000000" pitchFamily="65" charset="-120"/>
              </a:rPr>
              <a:t>薪點在案，惟學校於</a:t>
            </a:r>
            <a:r>
              <a:rPr lang="en-US" altLang="zh-TW" sz="2800" dirty="0">
                <a:solidFill>
                  <a:srgbClr val="7030A0"/>
                </a:solidFill>
                <a:latin typeface="標楷體" panose="03000509000000000000" pitchFamily="65" charset="-120"/>
                <a:ea typeface="標楷體" panose="03000509000000000000" pitchFamily="65" charset="-120"/>
              </a:rPr>
              <a:t>107</a:t>
            </a:r>
            <a:r>
              <a:rPr lang="zh-TW" altLang="en-US" sz="2800" dirty="0">
                <a:solidFill>
                  <a:srgbClr val="7030A0"/>
                </a:solidFill>
                <a:latin typeface="標楷體" panose="03000509000000000000" pitchFamily="65" charset="-120"/>
                <a:ea typeface="標楷體" panose="03000509000000000000" pitchFamily="65" charset="-120"/>
              </a:rPr>
              <a:t>年</a:t>
            </a:r>
            <a:r>
              <a:rPr lang="en-US" altLang="zh-TW" sz="2800" dirty="0">
                <a:solidFill>
                  <a:srgbClr val="7030A0"/>
                </a:solidFill>
                <a:latin typeface="標楷體" panose="03000509000000000000" pitchFamily="65" charset="-120"/>
                <a:ea typeface="標楷體" panose="03000509000000000000" pitchFamily="65" charset="-120"/>
              </a:rPr>
              <a:t>1</a:t>
            </a:r>
            <a:r>
              <a:rPr lang="zh-TW" altLang="en-US" sz="2800" dirty="0">
                <a:solidFill>
                  <a:srgbClr val="7030A0"/>
                </a:solidFill>
                <a:latin typeface="標楷體" panose="03000509000000000000" pitchFamily="65" charset="-120"/>
                <a:ea typeface="標楷體" panose="03000509000000000000" pitchFamily="65" charset="-120"/>
              </a:rPr>
              <a:t>月發現溢核薪級</a:t>
            </a:r>
            <a:r>
              <a:rPr lang="en-US" altLang="zh-TW" sz="2800" dirty="0">
                <a:solidFill>
                  <a:srgbClr val="7030A0"/>
                </a:solidFill>
                <a:latin typeface="標楷體" panose="03000509000000000000" pitchFamily="65" charset="-120"/>
                <a:ea typeface="標楷體" panose="03000509000000000000" pitchFamily="65" charset="-120"/>
              </a:rPr>
              <a:t>1</a:t>
            </a:r>
            <a:r>
              <a:rPr lang="zh-TW" altLang="en-US" sz="2800" dirty="0">
                <a:solidFill>
                  <a:srgbClr val="7030A0"/>
                </a:solidFill>
                <a:latin typeface="標楷體" panose="03000509000000000000" pitchFamily="65" charset="-120"/>
                <a:ea typeface="標楷體" panose="03000509000000000000" pitchFamily="65" charset="-120"/>
              </a:rPr>
              <a:t>級，應如何處理？</a:t>
            </a:r>
          </a:p>
        </p:txBody>
      </p:sp>
      <p:sp>
        <p:nvSpPr>
          <p:cNvPr id="3" name="內容版面配置區 2"/>
          <p:cNvSpPr>
            <a:spLocks noGrp="1"/>
          </p:cNvSpPr>
          <p:nvPr>
            <p:ph idx="1"/>
          </p:nvPr>
        </p:nvSpPr>
        <p:spPr>
          <a:xfrm>
            <a:off x="838200" y="2528977"/>
            <a:ext cx="10515600" cy="1086930"/>
          </a:xfrm>
        </p:spPr>
        <p:txBody>
          <a:bodyPr>
            <a:normAutofit/>
          </a:bodyPr>
          <a:lstStyle/>
          <a:p>
            <a:r>
              <a:rPr lang="en-US" altLang="zh-TW" dirty="0">
                <a:latin typeface="¼Ð·¢Åé"/>
              </a:rPr>
              <a:t>200</a:t>
            </a:r>
            <a:r>
              <a:rPr lang="zh-TW" altLang="en-US" dirty="0">
                <a:latin typeface="標楷體" panose="03000509000000000000" pitchFamily="65" charset="-120"/>
                <a:ea typeface="標楷體" panose="03000509000000000000" pitchFamily="65" charset="-120"/>
              </a:rPr>
              <a:t>薪點：重行敘定薪級為</a:t>
            </a:r>
            <a:r>
              <a:rPr lang="en-US" altLang="zh-TW" dirty="0">
                <a:latin typeface="¼Ð·¢Åé"/>
                <a:ea typeface="標楷體" panose="03000509000000000000" pitchFamily="65" charset="-120"/>
              </a:rPr>
              <a:t>200</a:t>
            </a:r>
            <a:r>
              <a:rPr lang="zh-TW" altLang="en-US" dirty="0">
                <a:latin typeface="標楷體" panose="03000509000000000000" pitchFamily="65" charset="-120"/>
                <a:ea typeface="標楷體" panose="03000509000000000000" pitchFamily="65" charset="-120"/>
              </a:rPr>
              <a:t>薪點，溯自</a:t>
            </a:r>
            <a:r>
              <a:rPr lang="en-US" altLang="zh-TW" dirty="0">
                <a:latin typeface="¼Ð·¢Åé"/>
                <a:ea typeface="標楷體" panose="03000509000000000000" pitchFamily="65" charset="-120"/>
              </a:rPr>
              <a:t>106</a:t>
            </a:r>
            <a:r>
              <a:rPr lang="zh-TW" altLang="en-US" dirty="0">
                <a:latin typeface="標楷體" panose="03000509000000000000" pitchFamily="65" charset="-120"/>
                <a:ea typeface="標楷體" panose="03000509000000000000" pitchFamily="65" charset="-120"/>
              </a:rPr>
              <a:t>年</a:t>
            </a:r>
            <a:r>
              <a:rPr lang="en-US" altLang="zh-TW" dirty="0">
                <a:latin typeface="¼Ð·¢Åé"/>
                <a:ea typeface="標楷體" panose="03000509000000000000" pitchFamily="65" charset="-120"/>
              </a:rPr>
              <a:t>8</a:t>
            </a:r>
            <a:r>
              <a:rPr lang="zh-TW" altLang="en-US" dirty="0">
                <a:latin typeface="標楷體" panose="03000509000000000000" pitchFamily="65" charset="-120"/>
                <a:ea typeface="標楷體" panose="03000509000000000000" pitchFamily="65" charset="-120"/>
              </a:rPr>
              <a:t>月</a:t>
            </a:r>
            <a:r>
              <a:rPr lang="en-US" altLang="zh-TW" dirty="0">
                <a:latin typeface="¼Ð·¢Åé"/>
                <a:ea typeface="標楷體" panose="03000509000000000000" pitchFamily="65" charset="-120"/>
              </a:rPr>
              <a:t>1</a:t>
            </a:r>
            <a:r>
              <a:rPr lang="zh-TW" altLang="en-US" dirty="0">
                <a:latin typeface="標楷體" panose="03000509000000000000" pitchFamily="65" charset="-120"/>
                <a:ea typeface="標楷體" panose="03000509000000000000" pitchFamily="65" charset="-120"/>
              </a:rPr>
              <a:t>日生效，並追繳溢領之薪給。</a:t>
            </a:r>
            <a:endParaRPr lang="zh-TW" altLang="en-US" dirty="0"/>
          </a:p>
        </p:txBody>
      </p:sp>
      <p:sp>
        <p:nvSpPr>
          <p:cNvPr id="4" name="日期版面配置區 3"/>
          <p:cNvSpPr>
            <a:spLocks noGrp="1"/>
          </p:cNvSpPr>
          <p:nvPr>
            <p:ph type="dt" sz="half" idx="10"/>
          </p:nvPr>
        </p:nvSpPr>
        <p:spPr/>
        <p:txBody>
          <a:bodyPr/>
          <a:lstStyle/>
          <a:p>
            <a:endParaRPr lang="zh-CN" altLang="en-US" dirty="0">
              <a:solidFill>
                <a:prstClr val="black">
                  <a:tint val="75000"/>
                </a:prstClr>
              </a:solidFill>
            </a:endParaRPr>
          </a:p>
        </p:txBody>
      </p:sp>
      <p:sp>
        <p:nvSpPr>
          <p:cNvPr id="5" name="投影片編號版面配置區 4"/>
          <p:cNvSpPr>
            <a:spLocks noGrp="1"/>
          </p:cNvSpPr>
          <p:nvPr>
            <p:ph type="sldNum" sz="quarter" idx="12"/>
          </p:nvPr>
        </p:nvSpPr>
        <p:spPr/>
        <p:txBody>
          <a:bodyPr/>
          <a:lstStyle/>
          <a:p>
            <a:fld id="{AA4E786F-588D-4932-A7B2-AE3451FA4ACA}" type="slidenum">
              <a:rPr lang="zh-CN" altLang="en-US" smtClean="0">
                <a:solidFill>
                  <a:prstClr val="black">
                    <a:tint val="75000"/>
                  </a:prstClr>
                </a:solidFill>
              </a:rPr>
              <a:pPr/>
              <a:t>114</a:t>
            </a:fld>
            <a:endParaRPr lang="zh-CN" altLang="en-US">
              <a:solidFill>
                <a:prstClr val="black">
                  <a:tint val="75000"/>
                </a:prstClr>
              </a:solidFill>
            </a:endParaRPr>
          </a:p>
        </p:txBody>
      </p:sp>
      <p:sp>
        <p:nvSpPr>
          <p:cNvPr id="6" name="文字方塊 5">
            <a:extLst>
              <a:ext uri="{FF2B5EF4-FFF2-40B4-BE49-F238E27FC236}">
                <a16:creationId xmlns:a16="http://schemas.microsoft.com/office/drawing/2014/main" xmlns="" id="{1D7FFCA1-F5EB-41FE-936D-FAD58DDFF50E}"/>
              </a:ext>
            </a:extLst>
          </p:cNvPr>
          <p:cNvSpPr txBox="1"/>
          <p:nvPr/>
        </p:nvSpPr>
        <p:spPr>
          <a:xfrm>
            <a:off x="1092139" y="3867150"/>
            <a:ext cx="10156886" cy="830997"/>
          </a:xfrm>
          <a:prstGeom prst="rect">
            <a:avLst/>
          </a:prstGeom>
          <a:noFill/>
        </p:spPr>
        <p:txBody>
          <a:bodyPr wrap="square" rtlCol="0">
            <a:spAutoFit/>
          </a:bodyPr>
          <a:lstStyle/>
          <a:p>
            <a:pPr marL="285750" indent="-285750">
              <a:buFont typeface="Wingdings" panose="05000000000000000000" pitchFamily="2" charset="2"/>
              <a:buChar char="Ø"/>
            </a:pPr>
            <a:r>
              <a:rPr lang="zh-TW" altLang="en-US" sz="2400" dirty="0">
                <a:solidFill>
                  <a:srgbClr val="7030A0"/>
                </a:solidFill>
                <a:latin typeface="標楷體" panose="03000509000000000000" pitchFamily="65" charset="-120"/>
                <a:ea typeface="標楷體" panose="03000509000000000000" pitchFamily="65" charset="-120"/>
              </a:rPr>
              <a:t>因市外介聘教師逕依前一學年度之成績考核結果銜接支薪，若前校有誤核之情事多係辦理取得較高學歷時才會發現。</a:t>
            </a:r>
            <a:endParaRPr lang="en-US" altLang="zh-TW" sz="2400" dirty="0">
              <a:solidFill>
                <a:srgbClr val="7030A0"/>
              </a:solidFill>
              <a:latin typeface="標楷體" panose="03000509000000000000" pitchFamily="65" charset="-120"/>
              <a:ea typeface="標楷體" panose="03000509000000000000" pitchFamily="65" charset="-120"/>
            </a:endParaRPr>
          </a:p>
        </p:txBody>
      </p:sp>
    </p:spTree>
    <p:extLst>
      <p:ext uri="{BB962C8B-B14F-4D97-AF65-F5344CB8AC3E}">
        <p14:creationId xmlns:p14="http://schemas.microsoft.com/office/powerpoint/2010/main" val="37490304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1000"/>
                                        <p:tgtEl>
                                          <p:spTgt spid="3">
                                            <p:txEl>
                                              <p:pRg st="0" end="0"/>
                                            </p:txEl>
                                          </p:spTgt>
                                        </p:tgtEl>
                                      </p:cBhvr>
                                    </p:animEffect>
                                    <p:anim calcmode="lin" valueType="num">
                                      <p:cBhvr>
                                        <p:cTn id="15"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fade">
                                      <p:cBhvr>
                                        <p:cTn id="21" dur="1000"/>
                                        <p:tgtEl>
                                          <p:spTgt spid="6"/>
                                        </p:tgtEl>
                                      </p:cBhvr>
                                    </p:animEffect>
                                    <p:anim calcmode="lin" valueType="num">
                                      <p:cBhvr>
                                        <p:cTn id="22" dur="1000" fill="hold"/>
                                        <p:tgtEl>
                                          <p:spTgt spid="6"/>
                                        </p:tgtEl>
                                        <p:attrNameLst>
                                          <p:attrName>ppt_x</p:attrName>
                                        </p:attrNameLst>
                                      </p:cBhvr>
                                      <p:tavLst>
                                        <p:tav tm="0">
                                          <p:val>
                                            <p:strVal val="#ppt_x"/>
                                          </p:val>
                                        </p:tav>
                                        <p:tav tm="100000">
                                          <p:val>
                                            <p:strVal val="#ppt_x"/>
                                          </p:val>
                                        </p:tav>
                                      </p:tavLst>
                                    </p:anim>
                                    <p:anim calcmode="lin" valueType="num">
                                      <p:cBhvr>
                                        <p:cTn id="23"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6" grpId="0"/>
    </p:bld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p:txBody>
          <a:bodyPr/>
          <a:lstStyle/>
          <a:p>
            <a:fld id="{B67832F2-6A27-4893-A8A0-28C2523A6CE2}" type="datetime1">
              <a:rPr lang="zh-TW" altLang="en-US" smtClean="0"/>
              <a:t>2019/8/19</a:t>
            </a:fld>
            <a:endParaRPr lang="zh-TW" altLang="en-US"/>
          </a:p>
        </p:txBody>
      </p:sp>
      <p:sp>
        <p:nvSpPr>
          <p:cNvPr id="3" name="投影片編號版面配置區 2"/>
          <p:cNvSpPr>
            <a:spLocks noGrp="1"/>
          </p:cNvSpPr>
          <p:nvPr>
            <p:ph type="sldNum" sz="quarter" idx="12"/>
          </p:nvPr>
        </p:nvSpPr>
        <p:spPr/>
        <p:txBody>
          <a:bodyPr/>
          <a:lstStyle/>
          <a:p>
            <a:fld id="{1CC926A1-394B-4F20-995A-14F0F6D274D9}" type="slidenum">
              <a:rPr lang="zh-TW" altLang="en-US" smtClean="0"/>
              <a:t>115</a:t>
            </a:fld>
            <a:endParaRPr lang="zh-TW" altLang="en-US"/>
          </a:p>
        </p:txBody>
      </p:sp>
      <p:sp>
        <p:nvSpPr>
          <p:cNvPr id="4" name="文字方塊 3"/>
          <p:cNvSpPr txBox="1"/>
          <p:nvPr/>
        </p:nvSpPr>
        <p:spPr>
          <a:xfrm>
            <a:off x="2805022" y="3191772"/>
            <a:ext cx="3398808" cy="1754326"/>
          </a:xfrm>
          <a:prstGeom prst="rect">
            <a:avLst/>
          </a:prstGeom>
          <a:noFill/>
        </p:spPr>
        <p:txBody>
          <a:bodyPr wrap="square" rtlCol="0">
            <a:spAutoFit/>
          </a:bodyPr>
          <a:lstStyle/>
          <a:p>
            <a:r>
              <a:rPr lang="zh-TW" altLang="en-US" sz="5400" dirty="0">
                <a:solidFill>
                  <a:srgbClr val="00B050"/>
                </a:solidFill>
                <a:latin typeface="華康勘亭流" panose="02010609010101010101" pitchFamily="49" charset="-120"/>
                <a:ea typeface="華康勘亭流" panose="02010609010101010101" pitchFamily="49" charset="-120"/>
              </a:rPr>
              <a:t>謝謝聆聽</a:t>
            </a:r>
            <a:endParaRPr lang="en-US" altLang="zh-TW" sz="5400" dirty="0">
              <a:solidFill>
                <a:srgbClr val="00B050"/>
              </a:solidFill>
              <a:latin typeface="華康勘亭流" panose="02010609010101010101" pitchFamily="49" charset="-120"/>
              <a:ea typeface="華康勘亭流" panose="02010609010101010101" pitchFamily="49" charset="-120"/>
            </a:endParaRPr>
          </a:p>
          <a:p>
            <a:r>
              <a:rPr lang="zh-TW" altLang="en-US" sz="5400" dirty="0">
                <a:solidFill>
                  <a:srgbClr val="00B050"/>
                </a:solidFill>
                <a:latin typeface="華康勘亭流" panose="02010609010101010101" pitchFamily="49" charset="-120"/>
                <a:ea typeface="華康勘亭流" panose="02010609010101010101" pitchFamily="49" charset="-120"/>
              </a:rPr>
              <a:t>敬請指教</a:t>
            </a:r>
          </a:p>
        </p:txBody>
      </p:sp>
      <p:pic>
        <p:nvPicPr>
          <p:cNvPr id="7" name="圖片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080076" y="1604513"/>
            <a:ext cx="2748950" cy="4123425"/>
          </a:xfrm>
          <a:prstGeom prst="rect">
            <a:avLst/>
          </a:prstGeom>
        </p:spPr>
      </p:pic>
      <p:sp>
        <p:nvSpPr>
          <p:cNvPr id="9" name="文字方塊 8"/>
          <p:cNvSpPr txBox="1"/>
          <p:nvPr/>
        </p:nvSpPr>
        <p:spPr>
          <a:xfrm>
            <a:off x="1454987" y="1052421"/>
            <a:ext cx="5679058" cy="1569660"/>
          </a:xfrm>
          <a:prstGeom prst="rect">
            <a:avLst/>
          </a:prstGeom>
          <a:noFill/>
        </p:spPr>
        <p:txBody>
          <a:bodyPr wrap="square" rtlCol="0">
            <a:spAutoFit/>
          </a:bodyPr>
          <a:lstStyle/>
          <a:p>
            <a:r>
              <a:rPr lang="zh-TW" altLang="en-US" sz="3200" dirty="0">
                <a:solidFill>
                  <a:srgbClr val="00B050"/>
                </a:solidFill>
                <a:latin typeface="華康勘亭流" panose="02010609010101010101" pitchFamily="49" charset="-120"/>
                <a:ea typeface="華康勘亭流" panose="02010609010101010101" pitchFamily="49" charset="-120"/>
              </a:rPr>
              <a:t>提醒大家辦理敘薪要</a:t>
            </a:r>
            <a:r>
              <a:rPr lang="zh-TW" altLang="en-US" sz="3200" dirty="0">
                <a:solidFill>
                  <a:srgbClr val="FF0000"/>
                </a:solidFill>
                <a:latin typeface="華康勘亭流" panose="02010609010101010101" pitchFamily="49" charset="-120"/>
                <a:ea typeface="華康勘亭流" panose="02010609010101010101" pitchFamily="49" charset="-120"/>
              </a:rPr>
              <a:t>一心一意</a:t>
            </a:r>
            <a:endParaRPr lang="en-US" altLang="zh-TW" sz="3200" dirty="0">
              <a:solidFill>
                <a:srgbClr val="FF0000"/>
              </a:solidFill>
              <a:latin typeface="華康勘亭流" panose="02010609010101010101" pitchFamily="49" charset="-120"/>
              <a:ea typeface="華康勘亭流" panose="02010609010101010101" pitchFamily="49" charset="-120"/>
            </a:endParaRPr>
          </a:p>
          <a:p>
            <a:r>
              <a:rPr lang="zh-TW" altLang="en-US" sz="3200" dirty="0">
                <a:solidFill>
                  <a:srgbClr val="FF0000"/>
                </a:solidFill>
                <a:latin typeface="華康勘亭流" panose="02010609010101010101" pitchFamily="49" charset="-120"/>
                <a:ea typeface="華康勘亭流" panose="02010609010101010101" pitchFamily="49" charset="-120"/>
              </a:rPr>
              <a:t>細心</a:t>
            </a:r>
            <a:r>
              <a:rPr lang="zh-TW" altLang="en-US" sz="3200" dirty="0">
                <a:solidFill>
                  <a:srgbClr val="00B050"/>
                </a:solidFill>
                <a:latin typeface="華康勘亭流" panose="02010609010101010101" pitchFamily="49" charset="-120"/>
                <a:ea typeface="華康勘亭流" panose="02010609010101010101" pitchFamily="49" charset="-120"/>
              </a:rPr>
              <a:t>檢查附件證明</a:t>
            </a:r>
            <a:endParaRPr lang="en-US" altLang="zh-TW" sz="3200" dirty="0">
              <a:solidFill>
                <a:srgbClr val="00B050"/>
              </a:solidFill>
              <a:latin typeface="華康勘亭流" panose="02010609010101010101" pitchFamily="49" charset="-120"/>
              <a:ea typeface="華康勘亭流" panose="02010609010101010101" pitchFamily="49" charset="-120"/>
            </a:endParaRPr>
          </a:p>
          <a:p>
            <a:r>
              <a:rPr lang="zh-TW" altLang="en-US" sz="3200" dirty="0">
                <a:solidFill>
                  <a:srgbClr val="FF0000"/>
                </a:solidFill>
                <a:latin typeface="華康勘亭流" panose="02010609010101010101" pitchFamily="49" charset="-120"/>
                <a:ea typeface="華康勘亭流" panose="02010609010101010101" pitchFamily="49" charset="-120"/>
              </a:rPr>
              <a:t>注意</a:t>
            </a:r>
            <a:r>
              <a:rPr lang="zh-TW" altLang="en-US" sz="3200" dirty="0">
                <a:solidFill>
                  <a:srgbClr val="00B050"/>
                </a:solidFill>
                <a:latin typeface="華康勘亭流" panose="02010609010101010101" pitchFamily="49" charset="-120"/>
                <a:ea typeface="華康勘亭流" panose="02010609010101010101" pitchFamily="49" charset="-120"/>
              </a:rPr>
              <a:t>魔鬼藏在細節中</a:t>
            </a:r>
          </a:p>
        </p:txBody>
      </p:sp>
    </p:spTree>
    <p:extLst>
      <p:ext uri="{BB962C8B-B14F-4D97-AF65-F5344CB8AC3E}">
        <p14:creationId xmlns:p14="http://schemas.microsoft.com/office/powerpoint/2010/main" val="5398262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2500" fill="hold"/>
                                        <p:tgtEl>
                                          <p:spTgt spid="9"/>
                                        </p:tgtEl>
                                        <p:attrNameLst>
                                          <p:attrName>ppt_x</p:attrName>
                                        </p:attrNameLst>
                                      </p:cBhvr>
                                      <p:tavLst>
                                        <p:tav tm="0">
                                          <p:val>
                                            <p:strVal val="#ppt_x"/>
                                          </p:val>
                                        </p:tav>
                                        <p:tav tm="100000">
                                          <p:val>
                                            <p:strVal val="#ppt_x"/>
                                          </p:val>
                                        </p:tav>
                                      </p:tavLst>
                                    </p:anim>
                                    <p:anim calcmode="lin" valueType="num">
                                      <p:cBhvr additive="base">
                                        <p:cTn id="8" dur="2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1000"/>
                                  </p:stCondLst>
                                  <p:childTnLst>
                                    <p:set>
                                      <p:cBhvr>
                                        <p:cTn id="12" dur="1" fill="hold">
                                          <p:stCondLst>
                                            <p:cond delay="0"/>
                                          </p:stCondLst>
                                        </p:cTn>
                                        <p:tgtEl>
                                          <p:spTgt spid="4"/>
                                        </p:tgtEl>
                                        <p:attrNameLst>
                                          <p:attrName>style.visibility</p:attrName>
                                        </p:attrNameLst>
                                      </p:cBhvr>
                                      <p:to>
                                        <p:strVal val="visible"/>
                                      </p:to>
                                    </p:set>
                                    <p:animEffect transition="in" filter="fade">
                                      <p:cBhvr>
                                        <p:cTn id="13" dur="2000"/>
                                        <p:tgtEl>
                                          <p:spTgt spid="4"/>
                                        </p:tgtEl>
                                      </p:cBhvr>
                                    </p:animEffect>
                                    <p:anim calcmode="lin" valueType="num">
                                      <p:cBhvr>
                                        <p:cTn id="14" dur="2000" fill="hold"/>
                                        <p:tgtEl>
                                          <p:spTgt spid="4"/>
                                        </p:tgtEl>
                                        <p:attrNameLst>
                                          <p:attrName>ppt_x</p:attrName>
                                        </p:attrNameLst>
                                      </p:cBhvr>
                                      <p:tavLst>
                                        <p:tav tm="0">
                                          <p:val>
                                            <p:strVal val="#ppt_x"/>
                                          </p:val>
                                        </p:tav>
                                        <p:tav tm="100000">
                                          <p:val>
                                            <p:strVal val="#ppt_x"/>
                                          </p:val>
                                        </p:tav>
                                      </p:tavLst>
                                    </p:anim>
                                    <p:anim calcmode="lin" valueType="num">
                                      <p:cBhvr>
                                        <p:cTn id="15" dur="2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nodeType="click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fade">
                                      <p:cBhvr>
                                        <p:cTn id="20" dur="1000"/>
                                        <p:tgtEl>
                                          <p:spTgt spid="7"/>
                                        </p:tgtEl>
                                      </p:cBhvr>
                                    </p:animEffect>
                                    <p:anim calcmode="lin" valueType="num">
                                      <p:cBhvr>
                                        <p:cTn id="21" dur="1000" fill="hold"/>
                                        <p:tgtEl>
                                          <p:spTgt spid="7"/>
                                        </p:tgtEl>
                                        <p:attrNameLst>
                                          <p:attrName>ppt_x</p:attrName>
                                        </p:attrNameLst>
                                      </p:cBhvr>
                                      <p:tavLst>
                                        <p:tav tm="0">
                                          <p:val>
                                            <p:strVal val="#ppt_x"/>
                                          </p:val>
                                        </p:tav>
                                        <p:tav tm="100000">
                                          <p:val>
                                            <p:strVal val="#ppt_x"/>
                                          </p:val>
                                        </p:tav>
                                      </p:tavLst>
                                    </p:anim>
                                    <p:anim calcmode="lin" valueType="num">
                                      <p:cBhvr>
                                        <p:cTn id="22"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9"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 name="Freeform 107"/>
          <p:cNvSpPr/>
          <p:nvPr/>
        </p:nvSpPr>
        <p:spPr>
          <a:xfrm>
            <a:off x="2749089" y="1883718"/>
            <a:ext cx="6791753" cy="5761"/>
          </a:xfrm>
          <a:custGeom>
            <a:avLst/>
            <a:gdLst>
              <a:gd name="connsiteX0" fmla="*/ 12839 w 7486650"/>
              <a:gd name="connsiteY0" fmla="*/ 10667 h 6350"/>
              <a:gd name="connsiteX1" fmla="*/ 7488059 w 7486650"/>
              <a:gd name="connsiteY1" fmla="*/ 10667 h 6350"/>
            </a:gdLst>
            <a:ahLst/>
            <a:cxnLst>
              <a:cxn ang="0">
                <a:pos x="connsiteX0" y="connsiteY0"/>
              </a:cxn>
              <a:cxn ang="0">
                <a:pos x="connsiteX1" y="connsiteY1"/>
              </a:cxn>
            </a:cxnLst>
            <a:rect l="l" t="t" r="r" b="b"/>
            <a:pathLst>
              <a:path w="7486650" h="6350">
                <a:moveTo>
                  <a:pt x="12839" y="10667"/>
                </a:moveTo>
                <a:lnTo>
                  <a:pt x="7488059" y="10667"/>
                </a:lnTo>
              </a:path>
            </a:pathLst>
          </a:custGeom>
          <a:ln w="6095">
            <a:solidFill>
              <a:srgbClr val="7E7E7E">
                <a:alpha val="10000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sz="1633">
              <a:solidFill>
                <a:srgbClr val="595959"/>
              </a:solidFill>
            </a:endParaRPr>
          </a:p>
        </p:txBody>
      </p:sp>
      <p:pic>
        <p:nvPicPr>
          <p:cNvPr id="109" name="Picture 109"/>
          <p:cNvPicPr>
            <a:picLocks noChangeAspect="1"/>
          </p:cNvPicPr>
          <p:nvPr/>
        </p:nvPicPr>
        <p:blipFill>
          <a:blip r:embed="rId2"/>
          <a:stretch>
            <a:fillRect/>
          </a:stretch>
        </p:blipFill>
        <p:spPr>
          <a:xfrm>
            <a:off x="3450730" y="2094556"/>
            <a:ext cx="691273" cy="3774348"/>
          </a:xfrm>
          <a:prstGeom prst="rect">
            <a:avLst/>
          </a:prstGeom>
        </p:spPr>
      </p:pic>
      <p:pic>
        <p:nvPicPr>
          <p:cNvPr id="110" name="Picture 110"/>
          <p:cNvPicPr>
            <a:picLocks noChangeAspect="1"/>
          </p:cNvPicPr>
          <p:nvPr/>
        </p:nvPicPr>
        <p:blipFill>
          <a:blip r:embed="rId3"/>
          <a:stretch>
            <a:fillRect/>
          </a:stretch>
        </p:blipFill>
        <p:spPr>
          <a:xfrm>
            <a:off x="8980911" y="2094556"/>
            <a:ext cx="559931" cy="3774348"/>
          </a:xfrm>
          <a:prstGeom prst="rect">
            <a:avLst/>
          </a:prstGeom>
        </p:spPr>
      </p:pic>
      <p:pic>
        <p:nvPicPr>
          <p:cNvPr id="111" name="Picture 111"/>
          <p:cNvPicPr>
            <a:picLocks noChangeAspect="1"/>
          </p:cNvPicPr>
          <p:nvPr/>
        </p:nvPicPr>
        <p:blipFill>
          <a:blip r:embed="rId4"/>
          <a:stretch>
            <a:fillRect/>
          </a:stretch>
        </p:blipFill>
        <p:spPr>
          <a:xfrm>
            <a:off x="4224956" y="2080731"/>
            <a:ext cx="698185" cy="3774348"/>
          </a:xfrm>
          <a:prstGeom prst="rect">
            <a:avLst/>
          </a:prstGeom>
        </p:spPr>
      </p:pic>
      <p:pic>
        <p:nvPicPr>
          <p:cNvPr id="112" name="Picture 112"/>
          <p:cNvPicPr>
            <a:picLocks noChangeAspect="1"/>
          </p:cNvPicPr>
          <p:nvPr/>
        </p:nvPicPr>
        <p:blipFill>
          <a:blip r:embed="rId5"/>
          <a:stretch>
            <a:fillRect/>
          </a:stretch>
        </p:blipFill>
        <p:spPr>
          <a:xfrm>
            <a:off x="4999181" y="2875695"/>
            <a:ext cx="3933340" cy="2689050"/>
          </a:xfrm>
          <a:prstGeom prst="rect">
            <a:avLst/>
          </a:prstGeom>
        </p:spPr>
      </p:pic>
      <p:pic>
        <p:nvPicPr>
          <p:cNvPr id="113" name="Picture 113"/>
          <p:cNvPicPr>
            <a:picLocks noChangeAspect="1"/>
          </p:cNvPicPr>
          <p:nvPr/>
        </p:nvPicPr>
        <p:blipFill>
          <a:blip r:embed="rId6"/>
          <a:stretch>
            <a:fillRect/>
          </a:stretch>
        </p:blipFill>
        <p:spPr>
          <a:xfrm>
            <a:off x="5241126" y="1334157"/>
            <a:ext cx="476978" cy="497716"/>
          </a:xfrm>
          <a:prstGeom prst="rect">
            <a:avLst/>
          </a:prstGeom>
        </p:spPr>
      </p:pic>
      <p:pic>
        <p:nvPicPr>
          <p:cNvPr id="114" name="Picture 114"/>
          <p:cNvPicPr>
            <a:picLocks noChangeAspect="1"/>
          </p:cNvPicPr>
          <p:nvPr/>
        </p:nvPicPr>
        <p:blipFill>
          <a:blip r:embed="rId7"/>
          <a:stretch>
            <a:fillRect/>
          </a:stretch>
        </p:blipFill>
        <p:spPr>
          <a:xfrm>
            <a:off x="5766493" y="1271942"/>
            <a:ext cx="1140600" cy="608320"/>
          </a:xfrm>
          <a:prstGeom prst="rect">
            <a:avLst/>
          </a:prstGeom>
        </p:spPr>
      </p:pic>
      <p:pic>
        <p:nvPicPr>
          <p:cNvPr id="116" name="Picture 116"/>
          <p:cNvPicPr>
            <a:picLocks noChangeAspect="1"/>
          </p:cNvPicPr>
          <p:nvPr/>
        </p:nvPicPr>
        <p:blipFill>
          <a:blip r:embed="rId8"/>
          <a:stretch>
            <a:fillRect/>
          </a:stretch>
        </p:blipFill>
        <p:spPr>
          <a:xfrm>
            <a:off x="8980911" y="352549"/>
            <a:ext cx="1230465" cy="1112949"/>
          </a:xfrm>
          <a:prstGeom prst="rect">
            <a:avLst/>
          </a:prstGeom>
        </p:spPr>
      </p:pic>
      <p:pic>
        <p:nvPicPr>
          <p:cNvPr id="117" name="Picture 117"/>
          <p:cNvPicPr>
            <a:picLocks noChangeAspect="1"/>
          </p:cNvPicPr>
          <p:nvPr/>
        </p:nvPicPr>
        <p:blipFill>
          <a:blip r:embed="rId9"/>
          <a:stretch>
            <a:fillRect/>
          </a:stretch>
        </p:blipFill>
        <p:spPr>
          <a:xfrm>
            <a:off x="2759458" y="2080731"/>
            <a:ext cx="656709" cy="3788174"/>
          </a:xfrm>
          <a:prstGeom prst="rect">
            <a:avLst/>
          </a:prstGeom>
        </p:spPr>
      </p:pic>
      <p:sp>
        <p:nvSpPr>
          <p:cNvPr id="2" name="TextBox 117"/>
          <p:cNvSpPr txBox="1"/>
          <p:nvPr/>
        </p:nvSpPr>
        <p:spPr>
          <a:xfrm>
            <a:off x="2590677" y="1400835"/>
            <a:ext cx="7210006" cy="474617"/>
          </a:xfrm>
          <a:prstGeom prst="rect">
            <a:avLst/>
          </a:prstGeom>
          <a:noFill/>
        </p:spPr>
        <p:txBody>
          <a:bodyPr wrap="square" lIns="0" tIns="0" rIns="0" bIns="0" rtlCol="0">
            <a:spAutoFit/>
          </a:bodyPr>
          <a:lstStyle/>
          <a:p>
            <a:pPr>
              <a:tabLst>
                <a:tab pos="4387672" algn="l"/>
              </a:tabLst>
            </a:pPr>
            <a:r>
              <a:rPr lang="en-US" altLang="zh-CN" sz="3084" spc="-27" dirty="0">
                <a:solidFill>
                  <a:srgbClr val="3E3E3E"/>
                </a:solidFill>
                <a:latin typeface="Microsoft JhengHei"/>
                <a:ea typeface="Microsoft JhengHei"/>
              </a:rPr>
              <a:t>107.1.31以前，	</a:t>
            </a:r>
            <a:r>
              <a:rPr lang="en-US" altLang="zh-CN" sz="3084" spc="-45" dirty="0">
                <a:solidFill>
                  <a:srgbClr val="3E3E3E"/>
                </a:solidFill>
                <a:latin typeface="Microsoft JhengHei"/>
                <a:ea typeface="Microsoft JhengHei"/>
              </a:rPr>
              <a:t>舊制生培育流程</a:t>
            </a:r>
          </a:p>
        </p:txBody>
      </p:sp>
      <p:sp>
        <p:nvSpPr>
          <p:cNvPr id="118" name="TextBox 118"/>
          <p:cNvSpPr txBox="1"/>
          <p:nvPr/>
        </p:nvSpPr>
        <p:spPr>
          <a:xfrm>
            <a:off x="2936314" y="3319969"/>
            <a:ext cx="196091" cy="1340752"/>
          </a:xfrm>
          <a:prstGeom prst="rect">
            <a:avLst/>
          </a:prstGeom>
          <a:noFill/>
        </p:spPr>
        <p:txBody>
          <a:bodyPr wrap="square" lIns="0" tIns="0" rIns="0" bIns="0" rtlCol="0">
            <a:spAutoFit/>
          </a:bodyPr>
          <a:lstStyle/>
          <a:p>
            <a:pPr hangingPunct="0">
              <a:lnSpc>
                <a:spcPct val="99583"/>
              </a:lnSpc>
            </a:pPr>
            <a:r>
              <a:rPr lang="en-US" altLang="zh-CN" sz="1452" spc="-45" dirty="0">
                <a:solidFill>
                  <a:srgbClr val="000000"/>
                </a:solidFill>
                <a:latin typeface="Microsoft JhengHei"/>
                <a:ea typeface="Microsoft JhengHei"/>
              </a:rPr>
              <a:t>完成教育實</a:t>
            </a:r>
            <a:r>
              <a:rPr lang="en-US" altLang="zh-CN" sz="1452" spc="-63" dirty="0">
                <a:solidFill>
                  <a:srgbClr val="000000"/>
                </a:solidFill>
                <a:latin typeface="Microsoft JhengHei"/>
                <a:ea typeface="Microsoft JhengHei"/>
              </a:rPr>
              <a:t>習</a:t>
            </a:r>
          </a:p>
        </p:txBody>
      </p:sp>
      <p:sp>
        <p:nvSpPr>
          <p:cNvPr id="119" name="TextBox 119"/>
          <p:cNvSpPr txBox="1"/>
          <p:nvPr/>
        </p:nvSpPr>
        <p:spPr>
          <a:xfrm>
            <a:off x="3706391" y="2213239"/>
            <a:ext cx="196091" cy="3378874"/>
          </a:xfrm>
          <a:prstGeom prst="rect">
            <a:avLst/>
          </a:prstGeom>
          <a:noFill/>
        </p:spPr>
        <p:txBody>
          <a:bodyPr wrap="square" lIns="0" tIns="0" rIns="0" bIns="0" rtlCol="0">
            <a:spAutoFit/>
          </a:bodyPr>
          <a:lstStyle/>
          <a:p>
            <a:pPr hangingPunct="0">
              <a:lnSpc>
                <a:spcPct val="107916"/>
              </a:lnSpc>
            </a:pPr>
            <a:r>
              <a:rPr lang="en-US" altLang="zh-CN" sz="1452" spc="-45" dirty="0">
                <a:solidFill>
                  <a:srgbClr val="000000"/>
                </a:solidFill>
                <a:latin typeface="Microsoft JhengHei"/>
                <a:ea typeface="Microsoft JhengHei"/>
              </a:rPr>
              <a:t>取得修畢師資職前教育課程證</a:t>
            </a:r>
            <a:r>
              <a:rPr lang="en-US" altLang="zh-CN" sz="1452" spc="-63" dirty="0">
                <a:solidFill>
                  <a:srgbClr val="000000"/>
                </a:solidFill>
                <a:latin typeface="Microsoft JhengHei"/>
                <a:ea typeface="Microsoft JhengHei"/>
              </a:rPr>
              <a:t>明</a:t>
            </a:r>
          </a:p>
        </p:txBody>
      </p:sp>
      <p:sp>
        <p:nvSpPr>
          <p:cNvPr id="120" name="TextBox 120"/>
          <p:cNvSpPr txBox="1"/>
          <p:nvPr/>
        </p:nvSpPr>
        <p:spPr>
          <a:xfrm>
            <a:off x="4417020" y="3091159"/>
            <a:ext cx="196090" cy="1787669"/>
          </a:xfrm>
          <a:prstGeom prst="rect">
            <a:avLst/>
          </a:prstGeom>
          <a:noFill/>
        </p:spPr>
        <p:txBody>
          <a:bodyPr wrap="square" lIns="0" tIns="0" rIns="0" bIns="0" rtlCol="0">
            <a:spAutoFit/>
          </a:bodyPr>
          <a:lstStyle/>
          <a:p>
            <a:pPr hangingPunct="0">
              <a:lnSpc>
                <a:spcPct val="99583"/>
              </a:lnSpc>
            </a:pPr>
            <a:r>
              <a:rPr lang="en-US" altLang="zh-CN" sz="1452" spc="-45" dirty="0">
                <a:solidFill>
                  <a:srgbClr val="000000"/>
                </a:solidFill>
                <a:latin typeface="Microsoft JhengHei"/>
                <a:ea typeface="Microsoft JhengHei"/>
              </a:rPr>
              <a:t>參加教師資格考</a:t>
            </a:r>
            <a:r>
              <a:rPr lang="en-US" altLang="zh-CN" sz="1452" spc="-63" dirty="0">
                <a:solidFill>
                  <a:srgbClr val="000000"/>
                </a:solidFill>
                <a:latin typeface="Microsoft JhengHei"/>
                <a:ea typeface="Microsoft JhengHei"/>
              </a:rPr>
              <a:t>試</a:t>
            </a:r>
          </a:p>
        </p:txBody>
      </p:sp>
      <p:sp>
        <p:nvSpPr>
          <p:cNvPr id="121" name="TextBox 121"/>
          <p:cNvSpPr txBox="1"/>
          <p:nvPr/>
        </p:nvSpPr>
        <p:spPr>
          <a:xfrm>
            <a:off x="4943769" y="2632895"/>
            <a:ext cx="1463194" cy="2395336"/>
          </a:xfrm>
          <a:prstGeom prst="rect">
            <a:avLst/>
          </a:prstGeom>
          <a:noFill/>
        </p:spPr>
        <p:txBody>
          <a:bodyPr wrap="square" lIns="0" tIns="0" rIns="0" bIns="0" rtlCol="0">
            <a:spAutoFit/>
          </a:bodyPr>
          <a:lstStyle/>
          <a:p>
            <a:pPr indent="97470"/>
            <a:r>
              <a:rPr lang="en-US" altLang="zh-CN" sz="1633" spc="-5" dirty="0">
                <a:solidFill>
                  <a:srgbClr val="FE0000"/>
                </a:solidFill>
                <a:latin typeface="Microsoft JhengHei"/>
                <a:ea typeface="Microsoft JhengHei"/>
              </a:rPr>
              <a:t>通過</a:t>
            </a:r>
            <a:r>
              <a:rPr lang="en-US" altLang="zh-CN" sz="1633" dirty="0">
                <a:solidFill>
                  <a:srgbClr val="FE0000"/>
                </a:solidFill>
                <a:latin typeface="Microsoft JhengHei"/>
                <a:ea typeface="Microsoft JhengHei"/>
              </a:rPr>
              <a:t>考試</a:t>
            </a:r>
          </a:p>
          <a:p>
            <a:pPr>
              <a:lnSpc>
                <a:spcPts val="907"/>
              </a:lnSpc>
            </a:pPr>
            <a:endParaRPr lang="en-US" sz="1633" dirty="0">
              <a:solidFill>
                <a:srgbClr val="595959"/>
              </a:solidFill>
            </a:endParaRPr>
          </a:p>
          <a:p>
            <a:pPr>
              <a:lnSpc>
                <a:spcPts val="907"/>
              </a:lnSpc>
            </a:pPr>
            <a:endParaRPr lang="en-US" sz="1633" dirty="0">
              <a:solidFill>
                <a:srgbClr val="595959"/>
              </a:solidFill>
            </a:endParaRPr>
          </a:p>
          <a:p>
            <a:pPr>
              <a:lnSpc>
                <a:spcPts val="907"/>
              </a:lnSpc>
            </a:pPr>
            <a:endParaRPr lang="en-US" sz="1633" dirty="0">
              <a:solidFill>
                <a:srgbClr val="595959"/>
              </a:solidFill>
            </a:endParaRPr>
          </a:p>
          <a:p>
            <a:pPr>
              <a:lnSpc>
                <a:spcPts val="907"/>
              </a:lnSpc>
            </a:pPr>
            <a:endParaRPr lang="en-US" sz="1633" dirty="0">
              <a:solidFill>
                <a:srgbClr val="595959"/>
              </a:solidFill>
            </a:endParaRPr>
          </a:p>
          <a:p>
            <a:pPr>
              <a:lnSpc>
                <a:spcPts val="907"/>
              </a:lnSpc>
            </a:pPr>
            <a:endParaRPr lang="en-US" sz="1633" dirty="0">
              <a:solidFill>
                <a:srgbClr val="595959"/>
              </a:solidFill>
            </a:endParaRPr>
          </a:p>
          <a:p>
            <a:pPr>
              <a:lnSpc>
                <a:spcPts val="907"/>
              </a:lnSpc>
            </a:pPr>
            <a:endParaRPr lang="en-US" sz="1633" dirty="0">
              <a:solidFill>
                <a:srgbClr val="595959"/>
              </a:solidFill>
            </a:endParaRPr>
          </a:p>
          <a:p>
            <a:pPr>
              <a:lnSpc>
                <a:spcPts val="907"/>
              </a:lnSpc>
            </a:pPr>
            <a:endParaRPr lang="en-US" sz="1633" dirty="0">
              <a:solidFill>
                <a:srgbClr val="595959"/>
              </a:solidFill>
            </a:endParaRPr>
          </a:p>
          <a:p>
            <a:pPr>
              <a:lnSpc>
                <a:spcPts val="907"/>
              </a:lnSpc>
            </a:pPr>
            <a:endParaRPr lang="en-US" sz="1633" dirty="0">
              <a:solidFill>
                <a:srgbClr val="595959"/>
              </a:solidFill>
            </a:endParaRPr>
          </a:p>
          <a:p>
            <a:pPr>
              <a:lnSpc>
                <a:spcPts val="907"/>
              </a:lnSpc>
            </a:pPr>
            <a:endParaRPr lang="en-US" sz="1633" dirty="0">
              <a:solidFill>
                <a:srgbClr val="595959"/>
              </a:solidFill>
            </a:endParaRPr>
          </a:p>
          <a:p>
            <a:pPr>
              <a:lnSpc>
                <a:spcPts val="907"/>
              </a:lnSpc>
            </a:pPr>
            <a:endParaRPr lang="en-US" sz="1633" dirty="0">
              <a:solidFill>
                <a:srgbClr val="595959"/>
              </a:solidFill>
            </a:endParaRPr>
          </a:p>
          <a:p>
            <a:pPr>
              <a:lnSpc>
                <a:spcPts val="907"/>
              </a:lnSpc>
            </a:pPr>
            <a:endParaRPr lang="en-US" sz="1633" dirty="0">
              <a:solidFill>
                <a:srgbClr val="595959"/>
              </a:solidFill>
            </a:endParaRPr>
          </a:p>
          <a:p>
            <a:pPr>
              <a:lnSpc>
                <a:spcPts val="907"/>
              </a:lnSpc>
            </a:pPr>
            <a:endParaRPr lang="en-US" sz="1633" dirty="0">
              <a:solidFill>
                <a:srgbClr val="595959"/>
              </a:solidFill>
            </a:endParaRPr>
          </a:p>
          <a:p>
            <a:pPr>
              <a:lnSpc>
                <a:spcPts val="907"/>
              </a:lnSpc>
            </a:pPr>
            <a:endParaRPr lang="en-US" sz="1633" dirty="0">
              <a:solidFill>
                <a:srgbClr val="595959"/>
              </a:solidFill>
            </a:endParaRPr>
          </a:p>
          <a:p>
            <a:pPr>
              <a:lnSpc>
                <a:spcPts val="1111"/>
              </a:lnSpc>
            </a:pPr>
            <a:endParaRPr lang="en-US" sz="1633" dirty="0">
              <a:solidFill>
                <a:srgbClr val="595959"/>
              </a:solidFill>
            </a:endParaRPr>
          </a:p>
          <a:p>
            <a:r>
              <a:rPr lang="en-US" altLang="zh-CN" sz="1633" spc="36" dirty="0">
                <a:solidFill>
                  <a:srgbClr val="FE0000"/>
                </a:solidFill>
                <a:latin typeface="Microsoft JhengHei"/>
                <a:ea typeface="Microsoft JhengHei"/>
              </a:rPr>
              <a:t>過渡期(10年</a:t>
            </a:r>
            <a:r>
              <a:rPr lang="en-US" altLang="zh-CN" sz="1633" spc="31" dirty="0">
                <a:solidFill>
                  <a:srgbClr val="FE0000"/>
                </a:solidFill>
                <a:latin typeface="Microsoft JhengHei"/>
                <a:ea typeface="Microsoft JhengHei"/>
              </a:rPr>
              <a:t>)內</a:t>
            </a:r>
          </a:p>
          <a:p>
            <a:pPr indent="207386"/>
            <a:r>
              <a:rPr lang="en-US" altLang="zh-CN" sz="1633" spc="-5" dirty="0">
                <a:solidFill>
                  <a:srgbClr val="FE0000"/>
                </a:solidFill>
                <a:latin typeface="Microsoft JhengHei"/>
                <a:ea typeface="Microsoft JhengHei"/>
              </a:rPr>
              <a:t>未通</a:t>
            </a:r>
            <a:r>
              <a:rPr lang="en-US" altLang="zh-CN" sz="1633" dirty="0">
                <a:solidFill>
                  <a:srgbClr val="FE0000"/>
                </a:solidFill>
                <a:latin typeface="Microsoft JhengHei"/>
                <a:ea typeface="Microsoft JhengHei"/>
              </a:rPr>
              <a:t>過考試</a:t>
            </a:r>
          </a:p>
        </p:txBody>
      </p:sp>
      <p:sp>
        <p:nvSpPr>
          <p:cNvPr id="122" name="TextBox 122"/>
          <p:cNvSpPr txBox="1"/>
          <p:nvPr/>
        </p:nvSpPr>
        <p:spPr>
          <a:xfrm>
            <a:off x="6726569" y="4381808"/>
            <a:ext cx="841047" cy="502573"/>
          </a:xfrm>
          <a:prstGeom prst="rect">
            <a:avLst/>
          </a:prstGeom>
          <a:noFill/>
        </p:spPr>
        <p:txBody>
          <a:bodyPr wrap="square" lIns="0" tIns="0" rIns="0" bIns="0" rtlCol="0">
            <a:spAutoFit/>
          </a:bodyPr>
          <a:lstStyle/>
          <a:p>
            <a:r>
              <a:rPr lang="en-US" altLang="zh-CN" sz="1633" spc="-9" dirty="0">
                <a:solidFill>
                  <a:srgbClr val="FEFEFE"/>
                </a:solidFill>
                <a:latin typeface="Microsoft JhengHei"/>
                <a:ea typeface="Microsoft JhengHei"/>
              </a:rPr>
              <a:t>過渡</a:t>
            </a:r>
            <a:r>
              <a:rPr lang="en-US" altLang="zh-CN" sz="1633" dirty="0">
                <a:solidFill>
                  <a:srgbClr val="FEFEFE"/>
                </a:solidFill>
                <a:latin typeface="Microsoft JhengHei"/>
                <a:ea typeface="Microsoft JhengHei"/>
              </a:rPr>
              <a:t>期後</a:t>
            </a:r>
          </a:p>
          <a:p>
            <a:r>
              <a:rPr lang="en-US" altLang="zh-CN" sz="1633" spc="-9" dirty="0">
                <a:solidFill>
                  <a:srgbClr val="FEFEFE"/>
                </a:solidFill>
                <a:latin typeface="Microsoft JhengHei"/>
                <a:ea typeface="Microsoft JhengHei"/>
              </a:rPr>
              <a:t>通過</a:t>
            </a:r>
            <a:r>
              <a:rPr lang="en-US" altLang="zh-CN" sz="1633" dirty="0">
                <a:solidFill>
                  <a:srgbClr val="FEFEFE"/>
                </a:solidFill>
                <a:latin typeface="Microsoft JhengHei"/>
                <a:ea typeface="Microsoft JhengHei"/>
              </a:rPr>
              <a:t>考試</a:t>
            </a:r>
          </a:p>
        </p:txBody>
      </p:sp>
      <p:sp>
        <p:nvSpPr>
          <p:cNvPr id="123" name="TextBox 123"/>
          <p:cNvSpPr txBox="1"/>
          <p:nvPr/>
        </p:nvSpPr>
        <p:spPr>
          <a:xfrm>
            <a:off x="7868543" y="4629239"/>
            <a:ext cx="749136" cy="446917"/>
          </a:xfrm>
          <a:prstGeom prst="rect">
            <a:avLst/>
          </a:prstGeom>
          <a:noFill/>
        </p:spPr>
        <p:txBody>
          <a:bodyPr wrap="square" lIns="0" tIns="0" rIns="0" bIns="0" rtlCol="0">
            <a:spAutoFit/>
          </a:bodyPr>
          <a:lstStyle/>
          <a:p>
            <a:pPr indent="184573"/>
            <a:r>
              <a:rPr lang="en-US" altLang="zh-CN" sz="1452" spc="-5" dirty="0">
                <a:solidFill>
                  <a:srgbClr val="000000"/>
                </a:solidFill>
                <a:latin typeface="Microsoft JhengHei"/>
                <a:ea typeface="Microsoft JhengHei"/>
              </a:rPr>
              <a:t>重新</a:t>
            </a:r>
          </a:p>
          <a:p>
            <a:r>
              <a:rPr lang="en-US" altLang="zh-CN" sz="1452" spc="-5" dirty="0">
                <a:solidFill>
                  <a:srgbClr val="000000"/>
                </a:solidFill>
                <a:latin typeface="Microsoft JhengHei"/>
                <a:ea typeface="Microsoft JhengHei"/>
              </a:rPr>
              <a:t>教育</a:t>
            </a:r>
            <a:r>
              <a:rPr lang="en-US" altLang="zh-CN" sz="1452" dirty="0">
                <a:solidFill>
                  <a:srgbClr val="000000"/>
                </a:solidFill>
                <a:latin typeface="Microsoft JhengHei"/>
                <a:ea typeface="Microsoft JhengHei"/>
              </a:rPr>
              <a:t>實習</a:t>
            </a:r>
          </a:p>
        </p:txBody>
      </p:sp>
      <p:sp>
        <p:nvSpPr>
          <p:cNvPr id="124" name="TextBox 124"/>
          <p:cNvSpPr txBox="1"/>
          <p:nvPr/>
        </p:nvSpPr>
        <p:spPr>
          <a:xfrm>
            <a:off x="9166062" y="3290934"/>
            <a:ext cx="196091" cy="1448089"/>
          </a:xfrm>
          <a:prstGeom prst="rect">
            <a:avLst/>
          </a:prstGeom>
          <a:noFill/>
        </p:spPr>
        <p:txBody>
          <a:bodyPr wrap="square" lIns="0" tIns="0" rIns="0" bIns="0" rtlCol="0">
            <a:spAutoFit/>
          </a:bodyPr>
          <a:lstStyle/>
          <a:p>
            <a:pPr hangingPunct="0">
              <a:lnSpc>
                <a:spcPct val="107916"/>
              </a:lnSpc>
            </a:pPr>
            <a:r>
              <a:rPr lang="en-US" altLang="zh-CN" sz="1452" spc="-45" dirty="0">
                <a:solidFill>
                  <a:srgbClr val="000000"/>
                </a:solidFill>
                <a:latin typeface="Microsoft JhengHei"/>
                <a:ea typeface="Microsoft JhengHei"/>
              </a:rPr>
              <a:t>取得教師證</a:t>
            </a:r>
            <a:r>
              <a:rPr lang="en-US" altLang="zh-CN" sz="1452" spc="-63" dirty="0">
                <a:solidFill>
                  <a:srgbClr val="000000"/>
                </a:solidFill>
                <a:latin typeface="Microsoft JhengHei"/>
                <a:ea typeface="Microsoft JhengHei"/>
              </a:rPr>
              <a:t>書</a:t>
            </a:r>
          </a:p>
        </p:txBody>
      </p:sp>
      <p:sp>
        <p:nvSpPr>
          <p:cNvPr id="125" name="TextBox 125"/>
          <p:cNvSpPr txBox="1"/>
          <p:nvPr/>
        </p:nvSpPr>
        <p:spPr>
          <a:xfrm>
            <a:off x="3706391" y="5591171"/>
            <a:ext cx="3512817" cy="258853"/>
          </a:xfrm>
          <a:prstGeom prst="rect">
            <a:avLst/>
          </a:prstGeom>
          <a:noFill/>
        </p:spPr>
        <p:txBody>
          <a:bodyPr wrap="square" lIns="0" tIns="0" rIns="0" bIns="0" rtlCol="0">
            <a:spAutoFit/>
          </a:bodyPr>
          <a:lstStyle/>
          <a:p>
            <a:pPr>
              <a:lnSpc>
                <a:spcPct val="102916"/>
              </a:lnSpc>
              <a:tabLst>
                <a:tab pos="2568129" algn="l"/>
              </a:tabLst>
            </a:pPr>
            <a:r>
              <a:rPr lang="en-US" altLang="zh-CN" sz="1452" dirty="0">
                <a:solidFill>
                  <a:srgbClr val="000000"/>
                </a:solidFill>
                <a:latin typeface="Microsoft JhengHei"/>
                <a:ea typeface="Microsoft JhengHei"/>
              </a:rPr>
              <a:t>書	</a:t>
            </a:r>
            <a:r>
              <a:rPr lang="en-US" altLang="zh-CN" sz="1633" b="1" spc="-23" dirty="0">
                <a:solidFill>
                  <a:srgbClr val="FE0000"/>
                </a:solidFill>
                <a:latin typeface="Microsoft JhengHei"/>
                <a:ea typeface="Microsoft JhengHei"/>
              </a:rPr>
              <a:t>117.1.31</a:t>
            </a:r>
          </a:p>
        </p:txBody>
      </p:sp>
      <p:sp>
        <p:nvSpPr>
          <p:cNvPr id="126" name="TextBox 126"/>
          <p:cNvSpPr txBox="1"/>
          <p:nvPr/>
        </p:nvSpPr>
        <p:spPr>
          <a:xfrm>
            <a:off x="9307082" y="6248587"/>
            <a:ext cx="302113" cy="223459"/>
          </a:xfrm>
          <a:prstGeom prst="rect">
            <a:avLst/>
          </a:prstGeom>
          <a:noFill/>
        </p:spPr>
        <p:txBody>
          <a:bodyPr wrap="square" lIns="0" tIns="0" rIns="0" bIns="0" rtlCol="0">
            <a:spAutoFit/>
          </a:bodyPr>
          <a:lstStyle/>
          <a:p>
            <a:r>
              <a:rPr lang="en-US" altLang="zh-CN" sz="1452" spc="-5" dirty="0">
                <a:solidFill>
                  <a:srgbClr val="FEFEFE"/>
                </a:solidFill>
                <a:latin typeface="Calibri"/>
                <a:ea typeface="Calibri"/>
              </a:rPr>
              <a:t>10</a:t>
            </a:r>
          </a:p>
        </p:txBody>
      </p:sp>
    </p:spTree>
    <p:extLst>
      <p:ext uri="{BB962C8B-B14F-4D97-AF65-F5344CB8AC3E}">
        <p14:creationId xmlns:p14="http://schemas.microsoft.com/office/powerpoint/2010/main" val="232115859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 name="Freeform 129"/>
          <p:cNvSpPr/>
          <p:nvPr/>
        </p:nvSpPr>
        <p:spPr>
          <a:xfrm>
            <a:off x="2749089" y="1883718"/>
            <a:ext cx="6791753" cy="5761"/>
          </a:xfrm>
          <a:custGeom>
            <a:avLst/>
            <a:gdLst>
              <a:gd name="connsiteX0" fmla="*/ 12839 w 7486650"/>
              <a:gd name="connsiteY0" fmla="*/ 10667 h 6350"/>
              <a:gd name="connsiteX1" fmla="*/ 7488059 w 7486650"/>
              <a:gd name="connsiteY1" fmla="*/ 10667 h 6350"/>
            </a:gdLst>
            <a:ahLst/>
            <a:cxnLst>
              <a:cxn ang="0">
                <a:pos x="connsiteX0" y="connsiteY0"/>
              </a:cxn>
              <a:cxn ang="0">
                <a:pos x="connsiteX1" y="connsiteY1"/>
              </a:cxn>
            </a:cxnLst>
            <a:rect l="l" t="t" r="r" b="b"/>
            <a:pathLst>
              <a:path w="7486650" h="6350">
                <a:moveTo>
                  <a:pt x="12839" y="10667"/>
                </a:moveTo>
                <a:lnTo>
                  <a:pt x="7488059" y="10667"/>
                </a:lnTo>
              </a:path>
            </a:pathLst>
          </a:custGeom>
          <a:ln w="6095">
            <a:solidFill>
              <a:srgbClr val="7E7E7E">
                <a:alpha val="10000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sz="1633">
              <a:solidFill>
                <a:srgbClr val="595959"/>
              </a:solidFill>
            </a:endParaRPr>
          </a:p>
        </p:txBody>
      </p:sp>
      <p:pic>
        <p:nvPicPr>
          <p:cNvPr id="131" name="Picture 131"/>
          <p:cNvPicPr>
            <a:picLocks noChangeAspect="1"/>
          </p:cNvPicPr>
          <p:nvPr/>
        </p:nvPicPr>
        <p:blipFill>
          <a:blip r:embed="rId2"/>
          <a:stretch>
            <a:fillRect/>
          </a:stretch>
        </p:blipFill>
        <p:spPr>
          <a:xfrm>
            <a:off x="2773283" y="2080731"/>
            <a:ext cx="546105" cy="3670657"/>
          </a:xfrm>
          <a:prstGeom prst="rect">
            <a:avLst/>
          </a:prstGeom>
        </p:spPr>
      </p:pic>
      <p:pic>
        <p:nvPicPr>
          <p:cNvPr id="132" name="Picture 132"/>
          <p:cNvPicPr>
            <a:picLocks noChangeAspect="1"/>
          </p:cNvPicPr>
          <p:nvPr/>
        </p:nvPicPr>
        <p:blipFill>
          <a:blip r:embed="rId3"/>
          <a:stretch>
            <a:fillRect/>
          </a:stretch>
        </p:blipFill>
        <p:spPr>
          <a:xfrm>
            <a:off x="4660456" y="2267375"/>
            <a:ext cx="608320" cy="3311195"/>
          </a:xfrm>
          <a:prstGeom prst="rect">
            <a:avLst/>
          </a:prstGeom>
        </p:spPr>
      </p:pic>
      <p:pic>
        <p:nvPicPr>
          <p:cNvPr id="133" name="Picture 133"/>
          <p:cNvPicPr>
            <a:picLocks noChangeAspect="1"/>
          </p:cNvPicPr>
          <p:nvPr/>
        </p:nvPicPr>
        <p:blipFill>
          <a:blip r:embed="rId4"/>
          <a:stretch>
            <a:fillRect/>
          </a:stretch>
        </p:blipFill>
        <p:spPr>
          <a:xfrm>
            <a:off x="9063864" y="2094557"/>
            <a:ext cx="539192" cy="3656831"/>
          </a:xfrm>
          <a:prstGeom prst="rect">
            <a:avLst/>
          </a:prstGeom>
        </p:spPr>
      </p:pic>
      <p:pic>
        <p:nvPicPr>
          <p:cNvPr id="134" name="Picture 134"/>
          <p:cNvPicPr>
            <a:picLocks noChangeAspect="1"/>
          </p:cNvPicPr>
          <p:nvPr/>
        </p:nvPicPr>
        <p:blipFill>
          <a:blip r:embed="rId5"/>
          <a:stretch>
            <a:fillRect/>
          </a:stretch>
        </p:blipFill>
        <p:spPr>
          <a:xfrm>
            <a:off x="3416167" y="2274287"/>
            <a:ext cx="553018" cy="3304283"/>
          </a:xfrm>
          <a:prstGeom prst="rect">
            <a:avLst/>
          </a:prstGeom>
        </p:spPr>
      </p:pic>
      <p:pic>
        <p:nvPicPr>
          <p:cNvPr id="135" name="Picture 135"/>
          <p:cNvPicPr>
            <a:picLocks noChangeAspect="1"/>
          </p:cNvPicPr>
          <p:nvPr/>
        </p:nvPicPr>
        <p:blipFill>
          <a:blip r:embed="rId6"/>
          <a:stretch>
            <a:fillRect/>
          </a:stretch>
        </p:blipFill>
        <p:spPr>
          <a:xfrm>
            <a:off x="4017574" y="2094557"/>
            <a:ext cx="539192" cy="3656831"/>
          </a:xfrm>
          <a:prstGeom prst="rect">
            <a:avLst/>
          </a:prstGeom>
        </p:spPr>
      </p:pic>
      <p:pic>
        <p:nvPicPr>
          <p:cNvPr id="136" name="Picture 136"/>
          <p:cNvPicPr>
            <a:picLocks noChangeAspect="1"/>
          </p:cNvPicPr>
          <p:nvPr/>
        </p:nvPicPr>
        <p:blipFill>
          <a:blip r:embed="rId7"/>
          <a:stretch>
            <a:fillRect/>
          </a:stretch>
        </p:blipFill>
        <p:spPr>
          <a:xfrm>
            <a:off x="4812537" y="857179"/>
            <a:ext cx="1735094" cy="622145"/>
          </a:xfrm>
          <a:prstGeom prst="rect">
            <a:avLst/>
          </a:prstGeom>
        </p:spPr>
      </p:pic>
      <p:pic>
        <p:nvPicPr>
          <p:cNvPr id="138" name="Picture 138"/>
          <p:cNvPicPr>
            <a:picLocks noChangeAspect="1"/>
          </p:cNvPicPr>
          <p:nvPr/>
        </p:nvPicPr>
        <p:blipFill>
          <a:blip r:embed="rId8"/>
          <a:stretch>
            <a:fillRect/>
          </a:stretch>
        </p:blipFill>
        <p:spPr>
          <a:xfrm>
            <a:off x="9851768" y="111756"/>
            <a:ext cx="1230465" cy="1112949"/>
          </a:xfrm>
          <a:prstGeom prst="rect">
            <a:avLst/>
          </a:prstGeom>
        </p:spPr>
      </p:pic>
      <p:pic>
        <p:nvPicPr>
          <p:cNvPr id="139" name="Picture 139"/>
          <p:cNvPicPr>
            <a:picLocks noChangeAspect="1"/>
          </p:cNvPicPr>
          <p:nvPr/>
        </p:nvPicPr>
        <p:blipFill>
          <a:blip r:embed="rId9"/>
          <a:stretch>
            <a:fillRect/>
          </a:stretch>
        </p:blipFill>
        <p:spPr>
          <a:xfrm>
            <a:off x="5344817" y="2861869"/>
            <a:ext cx="3705221" cy="2799654"/>
          </a:xfrm>
          <a:prstGeom prst="rect">
            <a:avLst/>
          </a:prstGeom>
        </p:spPr>
      </p:pic>
      <p:sp>
        <p:nvSpPr>
          <p:cNvPr id="2" name="TextBox 139"/>
          <p:cNvSpPr txBox="1"/>
          <p:nvPr/>
        </p:nvSpPr>
        <p:spPr>
          <a:xfrm>
            <a:off x="2835388" y="1057272"/>
            <a:ext cx="2222343" cy="474617"/>
          </a:xfrm>
          <a:prstGeom prst="rect">
            <a:avLst/>
          </a:prstGeom>
          <a:noFill/>
        </p:spPr>
        <p:txBody>
          <a:bodyPr wrap="square" lIns="0" tIns="0" rIns="0" bIns="0" rtlCol="0">
            <a:spAutoFit/>
          </a:bodyPr>
          <a:lstStyle/>
          <a:p>
            <a:r>
              <a:rPr lang="en-US" altLang="zh-CN" sz="3084" spc="9" dirty="0">
                <a:solidFill>
                  <a:srgbClr val="3E3E3E"/>
                </a:solidFill>
                <a:latin typeface="Microsoft JhengHei"/>
                <a:ea typeface="Microsoft JhengHei"/>
              </a:rPr>
              <a:t>107</a:t>
            </a:r>
            <a:r>
              <a:rPr lang="en-US" altLang="zh-CN" sz="3084" spc="5" dirty="0">
                <a:solidFill>
                  <a:srgbClr val="3E3E3E"/>
                </a:solidFill>
                <a:latin typeface="Microsoft JhengHei"/>
                <a:ea typeface="Microsoft JhengHei"/>
              </a:rPr>
              <a:t>.2.1起，</a:t>
            </a:r>
          </a:p>
        </p:txBody>
      </p:sp>
      <p:sp>
        <p:nvSpPr>
          <p:cNvPr id="140" name="TextBox 140"/>
          <p:cNvSpPr txBox="1"/>
          <p:nvPr/>
        </p:nvSpPr>
        <p:spPr>
          <a:xfrm>
            <a:off x="5111058" y="1018215"/>
            <a:ext cx="4254866" cy="949234"/>
          </a:xfrm>
          <a:prstGeom prst="rect">
            <a:avLst/>
          </a:prstGeom>
          <a:noFill/>
        </p:spPr>
        <p:txBody>
          <a:bodyPr wrap="square" lIns="0" tIns="0" rIns="0" bIns="0" rtlCol="0">
            <a:spAutoFit/>
          </a:bodyPr>
          <a:lstStyle/>
          <a:p>
            <a:pPr indent="1536167"/>
            <a:r>
              <a:rPr lang="en-US" altLang="zh-CN" sz="3084" spc="-45" dirty="0">
                <a:solidFill>
                  <a:srgbClr val="3E3E3E"/>
                </a:solidFill>
                <a:latin typeface="Microsoft JhengHei"/>
                <a:ea typeface="Microsoft JhengHei"/>
              </a:rPr>
              <a:t>舊制生培</a:t>
            </a:r>
            <a:r>
              <a:rPr lang="en-US" altLang="zh-CN" sz="3084" spc="-36" dirty="0">
                <a:solidFill>
                  <a:srgbClr val="3E3E3E"/>
                </a:solidFill>
                <a:latin typeface="Microsoft JhengHei"/>
                <a:ea typeface="Microsoft JhengHei"/>
              </a:rPr>
              <a:t>育流程</a:t>
            </a:r>
          </a:p>
          <a:p>
            <a:r>
              <a:rPr lang="en-US" altLang="zh-CN" sz="3084" spc="-14" dirty="0">
                <a:solidFill>
                  <a:srgbClr val="FE0000"/>
                </a:solidFill>
                <a:latin typeface="Microsoft JhengHei"/>
                <a:ea typeface="Microsoft JhengHei"/>
              </a:rPr>
              <a:t>--選舊制，</a:t>
            </a:r>
            <a:r>
              <a:rPr lang="en-US" altLang="zh-CN" sz="3084" spc="-5" dirty="0">
                <a:solidFill>
                  <a:srgbClr val="FE0000"/>
                </a:solidFill>
                <a:latin typeface="Microsoft JhengHei"/>
                <a:ea typeface="Microsoft JhengHei"/>
              </a:rPr>
              <a:t>先實習再考試</a:t>
            </a:r>
          </a:p>
        </p:txBody>
      </p:sp>
      <p:sp>
        <p:nvSpPr>
          <p:cNvPr id="141" name="TextBox 141"/>
          <p:cNvSpPr txBox="1"/>
          <p:nvPr/>
        </p:nvSpPr>
        <p:spPr>
          <a:xfrm>
            <a:off x="2957052" y="2749667"/>
            <a:ext cx="196091" cy="2413481"/>
          </a:xfrm>
          <a:prstGeom prst="rect">
            <a:avLst/>
          </a:prstGeom>
          <a:noFill/>
        </p:spPr>
        <p:txBody>
          <a:bodyPr wrap="square" lIns="0" tIns="0" rIns="0" bIns="0" rtlCol="0">
            <a:spAutoFit/>
          </a:bodyPr>
          <a:lstStyle/>
          <a:p>
            <a:pPr hangingPunct="0">
              <a:lnSpc>
                <a:spcPct val="107916"/>
              </a:lnSpc>
            </a:pPr>
            <a:r>
              <a:rPr lang="en-US" altLang="zh-CN" sz="1452" spc="-45" dirty="0">
                <a:solidFill>
                  <a:srgbClr val="000000"/>
                </a:solidFill>
                <a:latin typeface="Microsoft JhengHei"/>
                <a:ea typeface="Microsoft JhengHei"/>
              </a:rPr>
              <a:t>修畢師資職前教育課</a:t>
            </a:r>
            <a:r>
              <a:rPr lang="en-US" altLang="zh-CN" sz="1452" spc="-63" dirty="0">
                <a:solidFill>
                  <a:srgbClr val="000000"/>
                </a:solidFill>
                <a:latin typeface="Microsoft JhengHei"/>
                <a:ea typeface="Microsoft JhengHei"/>
              </a:rPr>
              <a:t>程</a:t>
            </a:r>
          </a:p>
        </p:txBody>
      </p:sp>
      <p:sp>
        <p:nvSpPr>
          <p:cNvPr id="142" name="TextBox 142"/>
          <p:cNvSpPr txBox="1"/>
          <p:nvPr/>
        </p:nvSpPr>
        <p:spPr>
          <a:xfrm>
            <a:off x="3548090" y="2829166"/>
            <a:ext cx="196091" cy="2234586"/>
          </a:xfrm>
          <a:prstGeom prst="rect">
            <a:avLst/>
          </a:prstGeom>
          <a:noFill/>
        </p:spPr>
        <p:txBody>
          <a:bodyPr wrap="square" lIns="0" tIns="0" rIns="0" bIns="0" rtlCol="0">
            <a:spAutoFit/>
          </a:bodyPr>
          <a:lstStyle/>
          <a:p>
            <a:pPr hangingPunct="0">
              <a:lnSpc>
                <a:spcPct val="99583"/>
              </a:lnSpc>
            </a:pPr>
            <a:r>
              <a:rPr lang="en-US" altLang="zh-CN" sz="1452" spc="-45" dirty="0">
                <a:solidFill>
                  <a:srgbClr val="000000"/>
                </a:solidFill>
                <a:latin typeface="Microsoft JhengHei"/>
                <a:ea typeface="Microsoft JhengHei"/>
              </a:rPr>
              <a:t>大學畢業完成教育實</a:t>
            </a:r>
            <a:r>
              <a:rPr lang="en-US" altLang="zh-CN" sz="1452" spc="-63" dirty="0">
                <a:solidFill>
                  <a:srgbClr val="000000"/>
                </a:solidFill>
                <a:latin typeface="Microsoft JhengHei"/>
                <a:ea typeface="Microsoft JhengHei"/>
              </a:rPr>
              <a:t>習</a:t>
            </a:r>
          </a:p>
        </p:txBody>
      </p:sp>
      <p:sp>
        <p:nvSpPr>
          <p:cNvPr id="143" name="TextBox 143"/>
          <p:cNvSpPr txBox="1"/>
          <p:nvPr/>
        </p:nvSpPr>
        <p:spPr>
          <a:xfrm>
            <a:off x="4197887" y="2497354"/>
            <a:ext cx="196090" cy="2904962"/>
          </a:xfrm>
          <a:prstGeom prst="rect">
            <a:avLst/>
          </a:prstGeom>
          <a:noFill/>
        </p:spPr>
        <p:txBody>
          <a:bodyPr wrap="square" lIns="0" tIns="0" rIns="0" bIns="0" rtlCol="0">
            <a:spAutoFit/>
          </a:bodyPr>
          <a:lstStyle/>
          <a:p>
            <a:pPr hangingPunct="0">
              <a:lnSpc>
                <a:spcPct val="99583"/>
              </a:lnSpc>
            </a:pPr>
            <a:r>
              <a:rPr lang="en-US" altLang="zh-CN" sz="1452" spc="-45" dirty="0">
                <a:solidFill>
                  <a:srgbClr val="000000"/>
                </a:solidFill>
                <a:latin typeface="Microsoft JhengHei"/>
                <a:ea typeface="Microsoft JhengHei"/>
              </a:rPr>
              <a:t>取得修畢師資職前教育證明</a:t>
            </a:r>
            <a:r>
              <a:rPr lang="en-US" altLang="zh-CN" sz="1452" spc="-63" dirty="0">
                <a:solidFill>
                  <a:srgbClr val="000000"/>
                </a:solidFill>
                <a:latin typeface="Microsoft JhengHei"/>
                <a:ea typeface="Microsoft JhengHei"/>
              </a:rPr>
              <a:t>書</a:t>
            </a:r>
          </a:p>
        </p:txBody>
      </p:sp>
      <p:sp>
        <p:nvSpPr>
          <p:cNvPr id="144" name="TextBox 144"/>
          <p:cNvSpPr txBox="1"/>
          <p:nvPr/>
        </p:nvSpPr>
        <p:spPr>
          <a:xfrm>
            <a:off x="4824180" y="3050373"/>
            <a:ext cx="196090" cy="1787669"/>
          </a:xfrm>
          <a:prstGeom prst="rect">
            <a:avLst/>
          </a:prstGeom>
          <a:noFill/>
        </p:spPr>
        <p:txBody>
          <a:bodyPr wrap="square" lIns="0" tIns="0" rIns="0" bIns="0" rtlCol="0">
            <a:spAutoFit/>
          </a:bodyPr>
          <a:lstStyle/>
          <a:p>
            <a:pPr hangingPunct="0">
              <a:lnSpc>
                <a:spcPct val="99583"/>
              </a:lnSpc>
            </a:pPr>
            <a:r>
              <a:rPr lang="en-US" altLang="zh-CN" sz="1452" spc="-45" dirty="0">
                <a:solidFill>
                  <a:srgbClr val="000000"/>
                </a:solidFill>
                <a:latin typeface="Microsoft JhengHei"/>
                <a:ea typeface="Microsoft JhengHei"/>
              </a:rPr>
              <a:t>參加教師資格考</a:t>
            </a:r>
            <a:r>
              <a:rPr lang="en-US" altLang="zh-CN" sz="1452" spc="-63" dirty="0">
                <a:solidFill>
                  <a:srgbClr val="000000"/>
                </a:solidFill>
                <a:latin typeface="Microsoft JhengHei"/>
                <a:ea typeface="Microsoft JhengHei"/>
              </a:rPr>
              <a:t>試</a:t>
            </a:r>
          </a:p>
        </p:txBody>
      </p:sp>
      <p:sp>
        <p:nvSpPr>
          <p:cNvPr id="145" name="TextBox 145"/>
          <p:cNvSpPr txBox="1"/>
          <p:nvPr/>
        </p:nvSpPr>
        <p:spPr>
          <a:xfrm>
            <a:off x="5290788" y="2607318"/>
            <a:ext cx="1359503" cy="2420984"/>
          </a:xfrm>
          <a:prstGeom prst="rect">
            <a:avLst/>
          </a:prstGeom>
          <a:noFill/>
        </p:spPr>
        <p:txBody>
          <a:bodyPr wrap="square" lIns="0" tIns="0" rIns="0" bIns="0" rtlCol="0">
            <a:spAutoFit/>
          </a:bodyPr>
          <a:lstStyle/>
          <a:p>
            <a:pPr indent="51155"/>
            <a:r>
              <a:rPr lang="en-US" altLang="zh-CN" sz="1633" spc="-5" dirty="0">
                <a:solidFill>
                  <a:srgbClr val="FE0000"/>
                </a:solidFill>
                <a:latin typeface="Microsoft JhengHei"/>
                <a:ea typeface="Microsoft JhengHei"/>
              </a:rPr>
              <a:t>通過</a:t>
            </a:r>
            <a:r>
              <a:rPr lang="en-US" altLang="zh-CN" sz="1633" dirty="0">
                <a:solidFill>
                  <a:srgbClr val="FE0000"/>
                </a:solidFill>
                <a:latin typeface="Microsoft JhengHei"/>
                <a:ea typeface="Microsoft JhengHei"/>
              </a:rPr>
              <a:t>考試</a:t>
            </a:r>
          </a:p>
          <a:p>
            <a:pPr>
              <a:lnSpc>
                <a:spcPts val="907"/>
              </a:lnSpc>
            </a:pPr>
            <a:endParaRPr lang="en-US" sz="1633" dirty="0">
              <a:solidFill>
                <a:srgbClr val="595959"/>
              </a:solidFill>
            </a:endParaRPr>
          </a:p>
          <a:p>
            <a:pPr>
              <a:lnSpc>
                <a:spcPts val="907"/>
              </a:lnSpc>
            </a:pPr>
            <a:endParaRPr lang="en-US" sz="1633" dirty="0">
              <a:solidFill>
                <a:srgbClr val="595959"/>
              </a:solidFill>
            </a:endParaRPr>
          </a:p>
          <a:p>
            <a:pPr>
              <a:lnSpc>
                <a:spcPts val="907"/>
              </a:lnSpc>
            </a:pPr>
            <a:endParaRPr lang="en-US" sz="1633" dirty="0">
              <a:solidFill>
                <a:srgbClr val="595959"/>
              </a:solidFill>
            </a:endParaRPr>
          </a:p>
          <a:p>
            <a:pPr>
              <a:lnSpc>
                <a:spcPts val="907"/>
              </a:lnSpc>
            </a:pPr>
            <a:endParaRPr lang="en-US" sz="1633" dirty="0">
              <a:solidFill>
                <a:srgbClr val="595959"/>
              </a:solidFill>
            </a:endParaRPr>
          </a:p>
          <a:p>
            <a:pPr>
              <a:lnSpc>
                <a:spcPts val="907"/>
              </a:lnSpc>
            </a:pPr>
            <a:endParaRPr lang="en-US" sz="1633" dirty="0">
              <a:solidFill>
                <a:srgbClr val="595959"/>
              </a:solidFill>
            </a:endParaRPr>
          </a:p>
          <a:p>
            <a:pPr>
              <a:lnSpc>
                <a:spcPts val="907"/>
              </a:lnSpc>
            </a:pPr>
            <a:endParaRPr lang="en-US" sz="1633" dirty="0">
              <a:solidFill>
                <a:srgbClr val="595959"/>
              </a:solidFill>
            </a:endParaRPr>
          </a:p>
          <a:p>
            <a:pPr>
              <a:lnSpc>
                <a:spcPts val="907"/>
              </a:lnSpc>
            </a:pPr>
            <a:endParaRPr lang="en-US" sz="1633" dirty="0">
              <a:solidFill>
                <a:srgbClr val="595959"/>
              </a:solidFill>
            </a:endParaRPr>
          </a:p>
          <a:p>
            <a:pPr>
              <a:lnSpc>
                <a:spcPts val="907"/>
              </a:lnSpc>
            </a:pPr>
            <a:endParaRPr lang="en-US" sz="1633" dirty="0">
              <a:solidFill>
                <a:srgbClr val="595959"/>
              </a:solidFill>
            </a:endParaRPr>
          </a:p>
          <a:p>
            <a:pPr>
              <a:lnSpc>
                <a:spcPts val="907"/>
              </a:lnSpc>
            </a:pPr>
            <a:endParaRPr lang="en-US" sz="1633" dirty="0">
              <a:solidFill>
                <a:srgbClr val="595959"/>
              </a:solidFill>
            </a:endParaRPr>
          </a:p>
          <a:p>
            <a:pPr>
              <a:lnSpc>
                <a:spcPts val="907"/>
              </a:lnSpc>
            </a:pPr>
            <a:endParaRPr lang="en-US" sz="1633" dirty="0">
              <a:solidFill>
                <a:srgbClr val="595959"/>
              </a:solidFill>
            </a:endParaRPr>
          </a:p>
          <a:p>
            <a:pPr>
              <a:lnSpc>
                <a:spcPts val="907"/>
              </a:lnSpc>
            </a:pPr>
            <a:endParaRPr lang="en-US" sz="1633" dirty="0">
              <a:solidFill>
                <a:srgbClr val="595959"/>
              </a:solidFill>
            </a:endParaRPr>
          </a:p>
          <a:p>
            <a:pPr>
              <a:lnSpc>
                <a:spcPts val="907"/>
              </a:lnSpc>
            </a:pPr>
            <a:endParaRPr lang="en-US" sz="1633" dirty="0">
              <a:solidFill>
                <a:srgbClr val="595959"/>
              </a:solidFill>
            </a:endParaRPr>
          </a:p>
          <a:p>
            <a:pPr>
              <a:lnSpc>
                <a:spcPts val="907"/>
              </a:lnSpc>
            </a:pPr>
            <a:endParaRPr lang="en-US" sz="1633" dirty="0">
              <a:solidFill>
                <a:srgbClr val="595959"/>
              </a:solidFill>
            </a:endParaRPr>
          </a:p>
          <a:p>
            <a:pPr>
              <a:lnSpc>
                <a:spcPts val="1305"/>
              </a:lnSpc>
            </a:pPr>
            <a:endParaRPr lang="en-US" sz="1633" dirty="0">
              <a:solidFill>
                <a:srgbClr val="595959"/>
              </a:solidFill>
            </a:endParaRPr>
          </a:p>
          <a:p>
            <a:r>
              <a:rPr lang="en-US" altLang="zh-CN" sz="1633" spc="59" dirty="0">
                <a:solidFill>
                  <a:srgbClr val="FE0000"/>
                </a:solidFill>
                <a:latin typeface="Microsoft JhengHei"/>
                <a:ea typeface="Microsoft JhengHei"/>
              </a:rPr>
              <a:t>過渡期</a:t>
            </a:r>
            <a:r>
              <a:rPr lang="en-US" altLang="zh-CN" sz="1633" spc="54" dirty="0">
                <a:solidFill>
                  <a:srgbClr val="FE0000"/>
                </a:solidFill>
                <a:latin typeface="Microsoft JhengHei"/>
                <a:ea typeface="Microsoft JhengHei"/>
              </a:rPr>
              <a:t>(6年)內</a:t>
            </a:r>
          </a:p>
          <a:p>
            <a:pPr indent="155539"/>
            <a:r>
              <a:rPr lang="en-US" altLang="zh-CN" sz="1633" spc="-5" dirty="0">
                <a:solidFill>
                  <a:srgbClr val="FE0000"/>
                </a:solidFill>
                <a:latin typeface="Microsoft JhengHei"/>
                <a:ea typeface="Microsoft JhengHei"/>
              </a:rPr>
              <a:t>未通</a:t>
            </a:r>
            <a:r>
              <a:rPr lang="en-US" altLang="zh-CN" sz="1633" dirty="0">
                <a:solidFill>
                  <a:srgbClr val="FE0000"/>
                </a:solidFill>
                <a:latin typeface="Microsoft JhengHei"/>
                <a:ea typeface="Microsoft JhengHei"/>
              </a:rPr>
              <a:t>過考試</a:t>
            </a:r>
          </a:p>
        </p:txBody>
      </p:sp>
      <p:sp>
        <p:nvSpPr>
          <p:cNvPr id="146" name="TextBox 146"/>
          <p:cNvSpPr txBox="1"/>
          <p:nvPr/>
        </p:nvSpPr>
        <p:spPr>
          <a:xfrm>
            <a:off x="6954681" y="4291259"/>
            <a:ext cx="841048" cy="502573"/>
          </a:xfrm>
          <a:prstGeom prst="rect">
            <a:avLst/>
          </a:prstGeom>
          <a:noFill/>
        </p:spPr>
        <p:txBody>
          <a:bodyPr wrap="square" lIns="0" tIns="0" rIns="0" bIns="0" rtlCol="0">
            <a:spAutoFit/>
          </a:bodyPr>
          <a:lstStyle/>
          <a:p>
            <a:r>
              <a:rPr lang="en-US" altLang="zh-CN" sz="1633" spc="-5" dirty="0">
                <a:solidFill>
                  <a:srgbClr val="FEFEFE"/>
                </a:solidFill>
                <a:latin typeface="Microsoft JhengHei"/>
                <a:ea typeface="Microsoft JhengHei"/>
              </a:rPr>
              <a:t>過渡</a:t>
            </a:r>
            <a:r>
              <a:rPr lang="en-US" altLang="zh-CN" sz="1633" dirty="0">
                <a:solidFill>
                  <a:srgbClr val="FEFEFE"/>
                </a:solidFill>
                <a:latin typeface="Microsoft JhengHei"/>
                <a:ea typeface="Microsoft JhengHei"/>
              </a:rPr>
              <a:t>期後</a:t>
            </a:r>
          </a:p>
          <a:p>
            <a:r>
              <a:rPr lang="en-US" altLang="zh-CN" sz="1633" spc="-5" dirty="0">
                <a:solidFill>
                  <a:srgbClr val="FEFEFE"/>
                </a:solidFill>
                <a:latin typeface="Microsoft JhengHei"/>
                <a:ea typeface="Microsoft JhengHei"/>
              </a:rPr>
              <a:t>通過</a:t>
            </a:r>
            <a:r>
              <a:rPr lang="en-US" altLang="zh-CN" sz="1633" dirty="0">
                <a:solidFill>
                  <a:srgbClr val="FEFEFE"/>
                </a:solidFill>
                <a:latin typeface="Microsoft JhengHei"/>
                <a:ea typeface="Microsoft JhengHei"/>
              </a:rPr>
              <a:t>考試</a:t>
            </a:r>
          </a:p>
        </p:txBody>
      </p:sp>
      <p:sp>
        <p:nvSpPr>
          <p:cNvPr id="147" name="TextBox 147"/>
          <p:cNvSpPr txBox="1"/>
          <p:nvPr/>
        </p:nvSpPr>
        <p:spPr>
          <a:xfrm>
            <a:off x="8108414" y="4651361"/>
            <a:ext cx="749136" cy="446917"/>
          </a:xfrm>
          <a:prstGeom prst="rect">
            <a:avLst/>
          </a:prstGeom>
          <a:noFill/>
        </p:spPr>
        <p:txBody>
          <a:bodyPr wrap="square" lIns="0" tIns="0" rIns="0" bIns="0" rtlCol="0">
            <a:spAutoFit/>
          </a:bodyPr>
          <a:lstStyle/>
          <a:p>
            <a:pPr indent="184573"/>
            <a:r>
              <a:rPr lang="en-US" altLang="zh-CN" sz="1452" spc="-5" dirty="0">
                <a:solidFill>
                  <a:srgbClr val="000000"/>
                </a:solidFill>
                <a:latin typeface="Microsoft JhengHei"/>
                <a:ea typeface="Microsoft JhengHei"/>
              </a:rPr>
              <a:t>重新</a:t>
            </a:r>
          </a:p>
          <a:p>
            <a:r>
              <a:rPr lang="en-US" altLang="zh-CN" sz="1452" spc="-5" dirty="0">
                <a:solidFill>
                  <a:srgbClr val="000000"/>
                </a:solidFill>
                <a:latin typeface="Microsoft JhengHei"/>
                <a:ea typeface="Microsoft JhengHei"/>
              </a:rPr>
              <a:t>教育</a:t>
            </a:r>
            <a:r>
              <a:rPr lang="en-US" altLang="zh-CN" sz="1452" dirty="0">
                <a:solidFill>
                  <a:srgbClr val="000000"/>
                </a:solidFill>
                <a:latin typeface="Microsoft JhengHei"/>
                <a:ea typeface="Microsoft JhengHei"/>
              </a:rPr>
              <a:t>實習</a:t>
            </a:r>
          </a:p>
        </p:txBody>
      </p:sp>
      <p:sp>
        <p:nvSpPr>
          <p:cNvPr id="148" name="TextBox 148"/>
          <p:cNvSpPr txBox="1"/>
          <p:nvPr/>
        </p:nvSpPr>
        <p:spPr>
          <a:xfrm>
            <a:off x="9240028" y="3234250"/>
            <a:ext cx="196091" cy="1448089"/>
          </a:xfrm>
          <a:prstGeom prst="rect">
            <a:avLst/>
          </a:prstGeom>
          <a:noFill/>
        </p:spPr>
        <p:txBody>
          <a:bodyPr wrap="square" lIns="0" tIns="0" rIns="0" bIns="0" rtlCol="0">
            <a:spAutoFit/>
          </a:bodyPr>
          <a:lstStyle/>
          <a:p>
            <a:pPr hangingPunct="0">
              <a:lnSpc>
                <a:spcPct val="107916"/>
              </a:lnSpc>
            </a:pPr>
            <a:r>
              <a:rPr lang="en-US" altLang="zh-CN" sz="1452" spc="-45" dirty="0">
                <a:solidFill>
                  <a:srgbClr val="000000"/>
                </a:solidFill>
                <a:latin typeface="Microsoft JhengHei"/>
                <a:ea typeface="Microsoft JhengHei"/>
              </a:rPr>
              <a:t>取得教師證</a:t>
            </a:r>
            <a:r>
              <a:rPr lang="en-US" altLang="zh-CN" sz="1452" spc="-63" dirty="0">
                <a:solidFill>
                  <a:srgbClr val="000000"/>
                </a:solidFill>
                <a:latin typeface="Microsoft JhengHei"/>
                <a:ea typeface="Microsoft JhengHei"/>
              </a:rPr>
              <a:t>書</a:t>
            </a:r>
          </a:p>
        </p:txBody>
      </p:sp>
      <p:sp>
        <p:nvSpPr>
          <p:cNvPr id="149" name="TextBox 149"/>
          <p:cNvSpPr txBox="1"/>
          <p:nvPr/>
        </p:nvSpPr>
        <p:spPr>
          <a:xfrm>
            <a:off x="6447978" y="5664126"/>
            <a:ext cx="944739" cy="251287"/>
          </a:xfrm>
          <a:prstGeom prst="rect">
            <a:avLst/>
          </a:prstGeom>
          <a:noFill/>
        </p:spPr>
        <p:txBody>
          <a:bodyPr wrap="square" lIns="0" tIns="0" rIns="0" bIns="0" rtlCol="0">
            <a:spAutoFit/>
          </a:bodyPr>
          <a:lstStyle/>
          <a:p>
            <a:r>
              <a:rPr lang="en-US" altLang="zh-CN" sz="1633" b="1" spc="-23" dirty="0">
                <a:solidFill>
                  <a:srgbClr val="FE0000"/>
                </a:solidFill>
                <a:latin typeface="Microsoft JhengHei"/>
                <a:ea typeface="Microsoft JhengHei"/>
              </a:rPr>
              <a:t>113.</a:t>
            </a:r>
            <a:r>
              <a:rPr lang="en-US" altLang="zh-CN" sz="1633" b="1" spc="-14" dirty="0">
                <a:solidFill>
                  <a:srgbClr val="FE0000"/>
                </a:solidFill>
                <a:latin typeface="Microsoft JhengHei"/>
                <a:ea typeface="Microsoft JhengHei"/>
              </a:rPr>
              <a:t>1.31</a:t>
            </a:r>
          </a:p>
        </p:txBody>
      </p:sp>
      <p:sp>
        <p:nvSpPr>
          <p:cNvPr id="150" name="TextBox 150"/>
          <p:cNvSpPr txBox="1"/>
          <p:nvPr/>
        </p:nvSpPr>
        <p:spPr>
          <a:xfrm>
            <a:off x="9307082" y="6248587"/>
            <a:ext cx="302113" cy="223459"/>
          </a:xfrm>
          <a:prstGeom prst="rect">
            <a:avLst/>
          </a:prstGeom>
          <a:noFill/>
        </p:spPr>
        <p:txBody>
          <a:bodyPr wrap="square" lIns="0" tIns="0" rIns="0" bIns="0" rtlCol="0">
            <a:spAutoFit/>
          </a:bodyPr>
          <a:lstStyle/>
          <a:p>
            <a:r>
              <a:rPr lang="en-US" altLang="zh-CN" sz="1452" spc="-5" dirty="0">
                <a:solidFill>
                  <a:srgbClr val="FEFEFE"/>
                </a:solidFill>
                <a:latin typeface="Calibri"/>
                <a:ea typeface="Calibri"/>
              </a:rPr>
              <a:t>1</a:t>
            </a:r>
          </a:p>
        </p:txBody>
      </p:sp>
    </p:spTree>
    <p:extLst>
      <p:ext uri="{BB962C8B-B14F-4D97-AF65-F5344CB8AC3E}">
        <p14:creationId xmlns:p14="http://schemas.microsoft.com/office/powerpoint/2010/main" val="415988592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 name="Freeform 153"/>
          <p:cNvSpPr/>
          <p:nvPr/>
        </p:nvSpPr>
        <p:spPr>
          <a:xfrm>
            <a:off x="2749089" y="1883718"/>
            <a:ext cx="6791753" cy="5761"/>
          </a:xfrm>
          <a:custGeom>
            <a:avLst/>
            <a:gdLst>
              <a:gd name="connsiteX0" fmla="*/ 12839 w 7486650"/>
              <a:gd name="connsiteY0" fmla="*/ 10667 h 6350"/>
              <a:gd name="connsiteX1" fmla="*/ 7488059 w 7486650"/>
              <a:gd name="connsiteY1" fmla="*/ 10667 h 6350"/>
            </a:gdLst>
            <a:ahLst/>
            <a:cxnLst>
              <a:cxn ang="0">
                <a:pos x="connsiteX0" y="connsiteY0"/>
              </a:cxn>
              <a:cxn ang="0">
                <a:pos x="connsiteX1" y="connsiteY1"/>
              </a:cxn>
            </a:cxnLst>
            <a:rect l="l" t="t" r="r" b="b"/>
            <a:pathLst>
              <a:path w="7486650" h="6350">
                <a:moveTo>
                  <a:pt x="12839" y="10667"/>
                </a:moveTo>
                <a:lnTo>
                  <a:pt x="7488059" y="10667"/>
                </a:lnTo>
              </a:path>
            </a:pathLst>
          </a:custGeom>
          <a:ln w="6095">
            <a:solidFill>
              <a:srgbClr val="7E7E7E">
                <a:alpha val="10000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sz="1633">
              <a:solidFill>
                <a:srgbClr val="595959"/>
              </a:solidFill>
            </a:endParaRPr>
          </a:p>
        </p:txBody>
      </p:sp>
      <p:pic>
        <p:nvPicPr>
          <p:cNvPr id="155" name="Picture 155"/>
          <p:cNvPicPr>
            <a:picLocks noChangeAspect="1"/>
          </p:cNvPicPr>
          <p:nvPr/>
        </p:nvPicPr>
        <p:blipFill>
          <a:blip r:embed="rId2"/>
          <a:stretch>
            <a:fillRect/>
          </a:stretch>
        </p:blipFill>
        <p:spPr>
          <a:xfrm>
            <a:off x="8697488" y="1963214"/>
            <a:ext cx="580669" cy="3663745"/>
          </a:xfrm>
          <a:prstGeom prst="rect">
            <a:avLst/>
          </a:prstGeom>
        </p:spPr>
      </p:pic>
      <p:pic>
        <p:nvPicPr>
          <p:cNvPr id="156" name="Picture 156"/>
          <p:cNvPicPr>
            <a:picLocks noChangeAspect="1"/>
          </p:cNvPicPr>
          <p:nvPr/>
        </p:nvPicPr>
        <p:blipFill>
          <a:blip r:embed="rId3"/>
          <a:stretch>
            <a:fillRect/>
          </a:stretch>
        </p:blipFill>
        <p:spPr>
          <a:xfrm>
            <a:off x="2807847" y="1942476"/>
            <a:ext cx="649796" cy="3684483"/>
          </a:xfrm>
          <a:prstGeom prst="rect">
            <a:avLst/>
          </a:prstGeom>
          <a:noFill/>
        </p:spPr>
      </p:pic>
      <p:pic>
        <p:nvPicPr>
          <p:cNvPr id="157" name="Picture 157"/>
          <p:cNvPicPr>
            <a:picLocks noChangeAspect="1"/>
          </p:cNvPicPr>
          <p:nvPr/>
        </p:nvPicPr>
        <p:blipFill>
          <a:blip r:embed="rId4"/>
          <a:stretch>
            <a:fillRect/>
          </a:stretch>
        </p:blipFill>
        <p:spPr>
          <a:xfrm>
            <a:off x="5655890" y="2101469"/>
            <a:ext cx="2979385" cy="3269719"/>
          </a:xfrm>
          <a:prstGeom prst="rect">
            <a:avLst/>
          </a:prstGeom>
        </p:spPr>
      </p:pic>
      <p:pic>
        <p:nvPicPr>
          <p:cNvPr id="158" name="Picture 158"/>
          <p:cNvPicPr>
            <a:picLocks noChangeAspect="1"/>
          </p:cNvPicPr>
          <p:nvPr/>
        </p:nvPicPr>
        <p:blipFill>
          <a:blip r:embed="rId5"/>
          <a:stretch>
            <a:fillRect/>
          </a:stretch>
        </p:blipFill>
        <p:spPr>
          <a:xfrm>
            <a:off x="4224956" y="2723615"/>
            <a:ext cx="1237378" cy="2059992"/>
          </a:xfrm>
          <a:prstGeom prst="rect">
            <a:avLst/>
          </a:prstGeom>
        </p:spPr>
      </p:pic>
      <p:pic>
        <p:nvPicPr>
          <p:cNvPr id="159" name="Picture 159"/>
          <p:cNvPicPr>
            <a:picLocks noChangeAspect="1"/>
          </p:cNvPicPr>
          <p:nvPr/>
        </p:nvPicPr>
        <p:blipFill>
          <a:blip r:embed="rId6"/>
          <a:stretch>
            <a:fillRect/>
          </a:stretch>
        </p:blipFill>
        <p:spPr>
          <a:xfrm>
            <a:off x="3519857" y="1942476"/>
            <a:ext cx="691273" cy="3684483"/>
          </a:xfrm>
          <a:prstGeom prst="rect">
            <a:avLst/>
          </a:prstGeom>
        </p:spPr>
      </p:pic>
      <p:pic>
        <p:nvPicPr>
          <p:cNvPr id="160" name="Picture 160"/>
          <p:cNvPicPr>
            <a:picLocks noChangeAspect="1"/>
          </p:cNvPicPr>
          <p:nvPr/>
        </p:nvPicPr>
        <p:blipFill>
          <a:blip r:embed="rId7"/>
          <a:stretch>
            <a:fillRect/>
          </a:stretch>
        </p:blipFill>
        <p:spPr>
          <a:xfrm>
            <a:off x="4660456" y="864091"/>
            <a:ext cx="1735094" cy="601407"/>
          </a:xfrm>
          <a:prstGeom prst="rect">
            <a:avLst/>
          </a:prstGeom>
        </p:spPr>
      </p:pic>
      <p:pic>
        <p:nvPicPr>
          <p:cNvPr id="162" name="Picture 162"/>
          <p:cNvPicPr>
            <a:picLocks noChangeAspect="1"/>
          </p:cNvPicPr>
          <p:nvPr/>
        </p:nvPicPr>
        <p:blipFill>
          <a:blip r:embed="rId8"/>
          <a:stretch>
            <a:fillRect/>
          </a:stretch>
        </p:blipFill>
        <p:spPr>
          <a:xfrm>
            <a:off x="10417825" y="374811"/>
            <a:ext cx="1230465" cy="1112949"/>
          </a:xfrm>
          <a:prstGeom prst="rect">
            <a:avLst/>
          </a:prstGeom>
        </p:spPr>
      </p:pic>
      <p:sp>
        <p:nvSpPr>
          <p:cNvPr id="2" name="TextBox 162"/>
          <p:cNvSpPr txBox="1"/>
          <p:nvPr/>
        </p:nvSpPr>
        <p:spPr>
          <a:xfrm>
            <a:off x="2668100" y="1034460"/>
            <a:ext cx="2222343" cy="474617"/>
          </a:xfrm>
          <a:prstGeom prst="rect">
            <a:avLst/>
          </a:prstGeom>
          <a:noFill/>
        </p:spPr>
        <p:txBody>
          <a:bodyPr wrap="square" lIns="0" tIns="0" rIns="0" bIns="0" rtlCol="0">
            <a:spAutoFit/>
          </a:bodyPr>
          <a:lstStyle/>
          <a:p>
            <a:r>
              <a:rPr lang="en-US" altLang="zh-CN" sz="3084" spc="9" dirty="0">
                <a:solidFill>
                  <a:srgbClr val="3E3E3E"/>
                </a:solidFill>
                <a:latin typeface="Microsoft JhengHei"/>
                <a:ea typeface="Microsoft JhengHei"/>
              </a:rPr>
              <a:t>107</a:t>
            </a:r>
            <a:r>
              <a:rPr lang="en-US" altLang="zh-CN" sz="3084" spc="5" dirty="0">
                <a:solidFill>
                  <a:srgbClr val="3E3E3E"/>
                </a:solidFill>
                <a:latin typeface="Microsoft JhengHei"/>
                <a:ea typeface="Microsoft JhengHei"/>
              </a:rPr>
              <a:t>.2.1起，</a:t>
            </a:r>
          </a:p>
        </p:txBody>
      </p:sp>
      <p:sp>
        <p:nvSpPr>
          <p:cNvPr id="163" name="TextBox 163"/>
          <p:cNvSpPr txBox="1"/>
          <p:nvPr/>
        </p:nvSpPr>
        <p:spPr>
          <a:xfrm>
            <a:off x="4943772" y="995403"/>
            <a:ext cx="4254867" cy="949234"/>
          </a:xfrm>
          <a:prstGeom prst="rect">
            <a:avLst/>
          </a:prstGeom>
          <a:noFill/>
        </p:spPr>
        <p:txBody>
          <a:bodyPr wrap="square" lIns="0" tIns="0" rIns="0" bIns="0" rtlCol="0">
            <a:spAutoFit/>
          </a:bodyPr>
          <a:lstStyle/>
          <a:p>
            <a:pPr indent="1536167"/>
            <a:r>
              <a:rPr lang="en-US" altLang="zh-CN" sz="3084" spc="-45" dirty="0">
                <a:solidFill>
                  <a:srgbClr val="3E3E3E"/>
                </a:solidFill>
                <a:latin typeface="Microsoft JhengHei"/>
                <a:ea typeface="Microsoft JhengHei"/>
              </a:rPr>
              <a:t>舊制生培</a:t>
            </a:r>
            <a:r>
              <a:rPr lang="en-US" altLang="zh-CN" sz="3084" spc="-36" dirty="0">
                <a:solidFill>
                  <a:srgbClr val="3E3E3E"/>
                </a:solidFill>
                <a:latin typeface="Microsoft JhengHei"/>
                <a:ea typeface="Microsoft JhengHei"/>
              </a:rPr>
              <a:t>育流程</a:t>
            </a:r>
          </a:p>
          <a:p>
            <a:r>
              <a:rPr lang="en-US" altLang="zh-CN" sz="3084" spc="-14" dirty="0">
                <a:solidFill>
                  <a:srgbClr val="FE0000"/>
                </a:solidFill>
                <a:latin typeface="Microsoft JhengHei"/>
                <a:ea typeface="Microsoft JhengHei"/>
              </a:rPr>
              <a:t>--選新制，</a:t>
            </a:r>
            <a:r>
              <a:rPr lang="en-US" altLang="zh-CN" sz="3084" spc="-5" dirty="0">
                <a:solidFill>
                  <a:srgbClr val="FE0000"/>
                </a:solidFill>
                <a:latin typeface="Microsoft JhengHei"/>
                <a:ea typeface="Microsoft JhengHei"/>
              </a:rPr>
              <a:t>先考試再實習</a:t>
            </a:r>
          </a:p>
        </p:txBody>
      </p:sp>
      <p:sp>
        <p:nvSpPr>
          <p:cNvPr id="164" name="TextBox 164"/>
          <p:cNvSpPr txBox="1"/>
          <p:nvPr/>
        </p:nvSpPr>
        <p:spPr>
          <a:xfrm>
            <a:off x="2921797" y="2035317"/>
            <a:ext cx="184684" cy="1093120"/>
          </a:xfrm>
          <a:prstGeom prst="rect">
            <a:avLst/>
          </a:prstGeom>
          <a:solidFill>
            <a:schemeClr val="bg1"/>
          </a:solidFill>
        </p:spPr>
        <p:txBody>
          <a:bodyPr wrap="square" lIns="0" tIns="0" rIns="0" bIns="0" rtlCol="0">
            <a:spAutoFit/>
          </a:bodyPr>
          <a:lstStyle/>
          <a:p>
            <a:pPr marL="43550" hangingPunct="0">
              <a:lnSpc>
                <a:spcPct val="108333"/>
              </a:lnSpc>
            </a:pPr>
            <a:r>
              <a:rPr lang="en-US" altLang="zh-CN" sz="1361" b="1" spc="-176" dirty="0">
                <a:solidFill>
                  <a:srgbClr val="000000"/>
                </a:solidFill>
                <a:latin typeface="Microsoft JhengHei"/>
                <a:ea typeface="Microsoft JhengHei"/>
              </a:rPr>
              <a:t>1</a:t>
            </a:r>
            <a:r>
              <a:rPr lang="en-US" altLang="zh-CN" sz="1361" b="1" dirty="0">
                <a:solidFill>
                  <a:srgbClr val="000000"/>
                </a:solidFill>
                <a:latin typeface="Microsoft JhengHei"/>
                <a:cs typeface="Microsoft JhengHei"/>
              </a:rPr>
              <a:t> </a:t>
            </a:r>
            <a:r>
              <a:rPr lang="en-US" altLang="zh-CN" sz="1361" b="1" spc="-176" dirty="0">
                <a:solidFill>
                  <a:srgbClr val="000000"/>
                </a:solidFill>
                <a:latin typeface="Microsoft JhengHei"/>
                <a:ea typeface="Microsoft JhengHei"/>
              </a:rPr>
              <a:t>0</a:t>
            </a:r>
            <a:r>
              <a:rPr lang="en-US" altLang="zh-CN" sz="1361" b="1" dirty="0">
                <a:solidFill>
                  <a:srgbClr val="000000"/>
                </a:solidFill>
                <a:latin typeface="Microsoft JhengHei"/>
                <a:cs typeface="Microsoft JhengHei"/>
              </a:rPr>
              <a:t> </a:t>
            </a:r>
            <a:r>
              <a:rPr lang="en-US" altLang="zh-CN" sz="1361" b="1" spc="-140" dirty="0">
                <a:solidFill>
                  <a:srgbClr val="000000"/>
                </a:solidFill>
                <a:latin typeface="Microsoft JhengHei"/>
                <a:ea typeface="Microsoft JhengHei"/>
              </a:rPr>
              <a:t>7</a:t>
            </a:r>
          </a:p>
          <a:p>
            <a:r>
              <a:rPr lang="en-US" altLang="zh-CN" sz="1361" b="1" spc="-9" dirty="0">
                <a:solidFill>
                  <a:srgbClr val="000000"/>
                </a:solidFill>
                <a:latin typeface="Microsoft JhengHei"/>
                <a:ea typeface="Microsoft JhengHei"/>
              </a:rPr>
              <a:t>年</a:t>
            </a:r>
          </a:p>
          <a:p>
            <a:pPr indent="43550">
              <a:lnSpc>
                <a:spcPct val="97916"/>
              </a:lnSpc>
            </a:pPr>
            <a:r>
              <a:rPr lang="en-US" altLang="zh-CN" sz="1361" b="1" spc="-140" dirty="0">
                <a:solidFill>
                  <a:srgbClr val="000000"/>
                </a:solidFill>
                <a:latin typeface="Microsoft JhengHei"/>
                <a:ea typeface="Microsoft JhengHei"/>
              </a:rPr>
              <a:t>2</a:t>
            </a:r>
          </a:p>
        </p:txBody>
      </p:sp>
      <p:sp>
        <p:nvSpPr>
          <p:cNvPr id="165" name="TextBox 165"/>
          <p:cNvSpPr txBox="1"/>
          <p:nvPr/>
        </p:nvSpPr>
        <p:spPr>
          <a:xfrm>
            <a:off x="3156830" y="2035317"/>
            <a:ext cx="185030" cy="1099340"/>
          </a:xfrm>
          <a:prstGeom prst="rect">
            <a:avLst/>
          </a:prstGeom>
          <a:solidFill>
            <a:schemeClr val="bg1"/>
          </a:solidFill>
        </p:spPr>
        <p:txBody>
          <a:bodyPr wrap="square" lIns="0" tIns="0" rIns="0" bIns="0" rtlCol="0">
            <a:spAutoFit/>
          </a:bodyPr>
          <a:lstStyle/>
          <a:p>
            <a:pPr hangingPunct="0">
              <a:lnSpc>
                <a:spcPct val="105416"/>
              </a:lnSpc>
            </a:pPr>
            <a:r>
              <a:rPr lang="en-US" altLang="zh-CN" sz="1361" b="1" spc="-50" dirty="0">
                <a:solidFill>
                  <a:srgbClr val="FF0000"/>
                </a:solidFill>
                <a:latin typeface="Microsoft JhengHei"/>
                <a:ea typeface="Microsoft JhengHei"/>
              </a:rPr>
              <a:t>取得新版</a:t>
            </a:r>
            <a:r>
              <a:rPr lang="en-US" altLang="zh-CN" sz="1361" spc="-68" dirty="0">
                <a:solidFill>
                  <a:srgbClr val="FF0000"/>
                </a:solidFill>
                <a:latin typeface="Microsoft JhengHei"/>
                <a:ea typeface="Microsoft JhengHei"/>
              </a:rPr>
              <a:t>修</a:t>
            </a:r>
          </a:p>
        </p:txBody>
      </p:sp>
      <p:sp>
        <p:nvSpPr>
          <p:cNvPr id="166" name="TextBox 166"/>
          <p:cNvSpPr txBox="1"/>
          <p:nvPr/>
        </p:nvSpPr>
        <p:spPr>
          <a:xfrm>
            <a:off x="3709156" y="2892418"/>
            <a:ext cx="196091" cy="223459"/>
          </a:xfrm>
          <a:prstGeom prst="rect">
            <a:avLst/>
          </a:prstGeom>
          <a:noFill/>
        </p:spPr>
        <p:txBody>
          <a:bodyPr wrap="square" lIns="0" tIns="0" rIns="0" bIns="0" rtlCol="0">
            <a:spAutoFit/>
          </a:bodyPr>
          <a:lstStyle/>
          <a:p>
            <a:r>
              <a:rPr lang="en-US" altLang="zh-CN" sz="1452" spc="-9" dirty="0">
                <a:solidFill>
                  <a:srgbClr val="000000"/>
                </a:solidFill>
                <a:latin typeface="Microsoft JhengHei"/>
                <a:ea typeface="Microsoft JhengHei"/>
              </a:rPr>
              <a:t>參</a:t>
            </a:r>
          </a:p>
        </p:txBody>
      </p:sp>
      <p:sp>
        <p:nvSpPr>
          <p:cNvPr id="167" name="TextBox 167"/>
          <p:cNvSpPr txBox="1"/>
          <p:nvPr/>
        </p:nvSpPr>
        <p:spPr>
          <a:xfrm>
            <a:off x="4383147" y="2706862"/>
            <a:ext cx="426285" cy="251287"/>
          </a:xfrm>
          <a:prstGeom prst="rect">
            <a:avLst/>
          </a:prstGeom>
          <a:noFill/>
        </p:spPr>
        <p:txBody>
          <a:bodyPr wrap="square" lIns="0" tIns="0" rIns="0" bIns="0" rtlCol="0">
            <a:spAutoFit/>
          </a:bodyPr>
          <a:lstStyle/>
          <a:p>
            <a:r>
              <a:rPr lang="en-US" altLang="zh-CN" sz="1633" spc="-5" dirty="0">
                <a:solidFill>
                  <a:srgbClr val="FE0000"/>
                </a:solidFill>
                <a:latin typeface="Microsoft JhengHei"/>
                <a:ea typeface="Microsoft JhengHei"/>
              </a:rPr>
              <a:t>通過</a:t>
            </a:r>
          </a:p>
        </p:txBody>
      </p:sp>
      <p:sp>
        <p:nvSpPr>
          <p:cNvPr id="168" name="TextBox 168"/>
          <p:cNvSpPr txBox="1"/>
          <p:nvPr/>
        </p:nvSpPr>
        <p:spPr>
          <a:xfrm>
            <a:off x="6432762" y="2617636"/>
            <a:ext cx="1118386" cy="446917"/>
          </a:xfrm>
          <a:prstGeom prst="rect">
            <a:avLst/>
          </a:prstGeom>
          <a:noFill/>
        </p:spPr>
        <p:txBody>
          <a:bodyPr wrap="square" lIns="0" tIns="0" rIns="0" bIns="0" rtlCol="0">
            <a:spAutoFit/>
          </a:bodyPr>
          <a:lstStyle/>
          <a:p>
            <a:pPr indent="183890"/>
            <a:r>
              <a:rPr lang="en-US" altLang="zh-CN" sz="1452" spc="-5" dirty="0">
                <a:solidFill>
                  <a:srgbClr val="000000"/>
                </a:solidFill>
                <a:latin typeface="Microsoft JhengHei"/>
                <a:ea typeface="Microsoft JhengHei"/>
              </a:rPr>
              <a:t>大學</a:t>
            </a:r>
            <a:r>
              <a:rPr lang="en-US" altLang="zh-CN" sz="1452" dirty="0">
                <a:solidFill>
                  <a:srgbClr val="000000"/>
                </a:solidFill>
                <a:latin typeface="Microsoft JhengHei"/>
                <a:ea typeface="Microsoft JhengHei"/>
              </a:rPr>
              <a:t>畢業</a:t>
            </a:r>
          </a:p>
          <a:p>
            <a:r>
              <a:rPr lang="en-US" altLang="zh-CN" sz="1452" spc="-5" dirty="0">
                <a:solidFill>
                  <a:srgbClr val="000000"/>
                </a:solidFill>
                <a:latin typeface="Microsoft JhengHei"/>
                <a:ea typeface="Microsoft JhengHei"/>
              </a:rPr>
              <a:t>完</a:t>
            </a:r>
            <a:r>
              <a:rPr lang="en-US" altLang="zh-CN" sz="1452" dirty="0">
                <a:solidFill>
                  <a:srgbClr val="000000"/>
                </a:solidFill>
                <a:latin typeface="Microsoft JhengHei"/>
                <a:ea typeface="Microsoft JhengHei"/>
              </a:rPr>
              <a:t>成教育實習</a:t>
            </a:r>
          </a:p>
        </p:txBody>
      </p:sp>
      <p:sp>
        <p:nvSpPr>
          <p:cNvPr id="169" name="TextBox 169"/>
          <p:cNvSpPr txBox="1"/>
          <p:nvPr/>
        </p:nvSpPr>
        <p:spPr>
          <a:xfrm>
            <a:off x="2921797" y="3167275"/>
            <a:ext cx="185030" cy="2018630"/>
          </a:xfrm>
          <a:prstGeom prst="rect">
            <a:avLst/>
          </a:prstGeom>
          <a:solidFill>
            <a:schemeClr val="bg1"/>
          </a:solidFill>
        </p:spPr>
        <p:txBody>
          <a:bodyPr wrap="square" lIns="0" tIns="0" rIns="0" bIns="0" rtlCol="0">
            <a:spAutoFit/>
          </a:bodyPr>
          <a:lstStyle/>
          <a:p>
            <a:r>
              <a:rPr lang="en-US" altLang="zh-CN" sz="1361" b="1" spc="-9" dirty="0">
                <a:solidFill>
                  <a:srgbClr val="000000"/>
                </a:solidFill>
                <a:latin typeface="Microsoft JhengHei"/>
                <a:ea typeface="Microsoft JhengHei"/>
              </a:rPr>
              <a:t>月</a:t>
            </a:r>
          </a:p>
          <a:p>
            <a:pPr indent="43550" hangingPunct="0">
              <a:lnSpc>
                <a:spcPct val="108333"/>
              </a:lnSpc>
            </a:pPr>
            <a:r>
              <a:rPr lang="en-US" altLang="zh-CN" sz="1361" b="1" spc="-122" dirty="0">
                <a:solidFill>
                  <a:srgbClr val="000000"/>
                </a:solidFill>
                <a:latin typeface="Microsoft JhengHei"/>
                <a:ea typeface="Microsoft JhengHei"/>
              </a:rPr>
              <a:t>1</a:t>
            </a:r>
            <a:r>
              <a:rPr lang="en-US" altLang="zh-CN" sz="1361" b="1" spc="-50" dirty="0">
                <a:solidFill>
                  <a:srgbClr val="000000"/>
                </a:solidFill>
                <a:latin typeface="Microsoft JhengHei"/>
                <a:ea typeface="Microsoft JhengHei"/>
              </a:rPr>
              <a:t>日</a:t>
            </a:r>
            <a:r>
              <a:rPr lang="en-US" altLang="zh-CN" sz="1361" spc="-50" dirty="0">
                <a:solidFill>
                  <a:srgbClr val="000000"/>
                </a:solidFill>
                <a:latin typeface="Microsoft JhengHei"/>
                <a:ea typeface="Microsoft JhengHei"/>
              </a:rPr>
              <a:t>起向師培大</a:t>
            </a:r>
            <a:r>
              <a:rPr lang="en-US" altLang="zh-CN" sz="1361" spc="-68" dirty="0">
                <a:solidFill>
                  <a:srgbClr val="000000"/>
                </a:solidFill>
                <a:latin typeface="Microsoft JhengHei"/>
                <a:ea typeface="Microsoft JhengHei"/>
              </a:rPr>
              <a:t>學</a:t>
            </a:r>
          </a:p>
        </p:txBody>
      </p:sp>
      <p:sp>
        <p:nvSpPr>
          <p:cNvPr id="170" name="TextBox 170"/>
          <p:cNvSpPr txBox="1"/>
          <p:nvPr/>
        </p:nvSpPr>
        <p:spPr>
          <a:xfrm>
            <a:off x="3157521" y="3158635"/>
            <a:ext cx="184339" cy="2261517"/>
          </a:xfrm>
          <a:prstGeom prst="rect">
            <a:avLst/>
          </a:prstGeom>
          <a:solidFill>
            <a:schemeClr val="bg1"/>
          </a:solidFill>
        </p:spPr>
        <p:txBody>
          <a:bodyPr wrap="square" lIns="0" tIns="0" rIns="0" bIns="0" rtlCol="0">
            <a:spAutoFit/>
          </a:bodyPr>
          <a:lstStyle/>
          <a:p>
            <a:pPr hangingPunct="0">
              <a:lnSpc>
                <a:spcPct val="108333"/>
              </a:lnSpc>
            </a:pPr>
            <a:r>
              <a:rPr lang="en-US" altLang="zh-CN" sz="1361" spc="-50" dirty="0">
                <a:solidFill>
                  <a:srgbClr val="FF0000"/>
                </a:solidFill>
                <a:latin typeface="Microsoft JhengHei"/>
                <a:ea typeface="Microsoft JhengHei"/>
              </a:rPr>
              <a:t>畢師資職前教育證明</a:t>
            </a:r>
            <a:r>
              <a:rPr lang="en-US" altLang="zh-CN" sz="1361" spc="-68" dirty="0">
                <a:solidFill>
                  <a:srgbClr val="FF0000"/>
                </a:solidFill>
                <a:latin typeface="Microsoft JhengHei"/>
                <a:ea typeface="Microsoft JhengHei"/>
              </a:rPr>
              <a:t>書</a:t>
            </a:r>
          </a:p>
        </p:txBody>
      </p:sp>
      <p:sp>
        <p:nvSpPr>
          <p:cNvPr id="171" name="TextBox 171"/>
          <p:cNvSpPr txBox="1"/>
          <p:nvPr/>
        </p:nvSpPr>
        <p:spPr>
          <a:xfrm>
            <a:off x="3709156" y="3131943"/>
            <a:ext cx="196091" cy="1564211"/>
          </a:xfrm>
          <a:prstGeom prst="rect">
            <a:avLst/>
          </a:prstGeom>
          <a:noFill/>
        </p:spPr>
        <p:txBody>
          <a:bodyPr wrap="square" lIns="0" tIns="0" rIns="0" bIns="0" rtlCol="0">
            <a:spAutoFit/>
          </a:bodyPr>
          <a:lstStyle/>
          <a:p>
            <a:pPr hangingPunct="0">
              <a:lnSpc>
                <a:spcPct val="99583"/>
              </a:lnSpc>
            </a:pPr>
            <a:r>
              <a:rPr lang="en-US" altLang="zh-CN" sz="1452" spc="-45" dirty="0">
                <a:solidFill>
                  <a:srgbClr val="000000"/>
                </a:solidFill>
                <a:latin typeface="Microsoft JhengHei"/>
                <a:ea typeface="Microsoft JhengHei"/>
              </a:rPr>
              <a:t>加教師資格考</a:t>
            </a:r>
            <a:r>
              <a:rPr lang="en-US" altLang="zh-CN" sz="1452" spc="-63" dirty="0">
                <a:solidFill>
                  <a:srgbClr val="000000"/>
                </a:solidFill>
                <a:latin typeface="Microsoft JhengHei"/>
                <a:ea typeface="Microsoft JhengHei"/>
              </a:rPr>
              <a:t>試</a:t>
            </a:r>
          </a:p>
        </p:txBody>
      </p:sp>
      <p:sp>
        <p:nvSpPr>
          <p:cNvPr id="172" name="TextBox 172"/>
          <p:cNvSpPr txBox="1"/>
          <p:nvPr/>
        </p:nvSpPr>
        <p:spPr>
          <a:xfrm>
            <a:off x="4128759" y="4762015"/>
            <a:ext cx="1393874" cy="698204"/>
          </a:xfrm>
          <a:prstGeom prst="rect">
            <a:avLst/>
          </a:prstGeom>
          <a:noFill/>
        </p:spPr>
        <p:txBody>
          <a:bodyPr wrap="square" lIns="0" tIns="0" rIns="0" bIns="0" rtlCol="0">
            <a:spAutoFit/>
          </a:bodyPr>
          <a:lstStyle/>
          <a:p>
            <a:pPr indent="380207"/>
            <a:r>
              <a:rPr lang="en-US" altLang="zh-CN" sz="1633" spc="-5" dirty="0">
                <a:solidFill>
                  <a:srgbClr val="FE0000"/>
                </a:solidFill>
                <a:latin typeface="Microsoft JhengHei"/>
                <a:ea typeface="Microsoft JhengHei"/>
              </a:rPr>
              <a:t>未通過</a:t>
            </a:r>
          </a:p>
          <a:p>
            <a:r>
              <a:rPr lang="en-US" altLang="zh-CN" sz="1452" spc="45" dirty="0">
                <a:solidFill>
                  <a:srgbClr val="FE0000"/>
                </a:solidFill>
                <a:latin typeface="Microsoft JhengHei"/>
                <a:ea typeface="Microsoft JhengHei"/>
              </a:rPr>
              <a:t>於過渡期(6</a:t>
            </a:r>
            <a:r>
              <a:rPr lang="en-US" altLang="zh-CN" sz="1452" spc="40" dirty="0">
                <a:solidFill>
                  <a:srgbClr val="FE0000"/>
                </a:solidFill>
                <a:latin typeface="Microsoft JhengHei"/>
                <a:ea typeface="Microsoft JhengHei"/>
              </a:rPr>
              <a:t>年)內</a:t>
            </a:r>
          </a:p>
          <a:p>
            <a:pPr indent="322837"/>
            <a:r>
              <a:rPr lang="en-US" altLang="zh-CN" sz="1452" spc="-5" dirty="0">
                <a:solidFill>
                  <a:srgbClr val="FE0000"/>
                </a:solidFill>
                <a:latin typeface="Microsoft JhengHei"/>
                <a:ea typeface="Microsoft JhengHei"/>
              </a:rPr>
              <a:t>改選</a:t>
            </a:r>
            <a:r>
              <a:rPr lang="en-US" altLang="zh-CN" sz="1452" dirty="0">
                <a:solidFill>
                  <a:srgbClr val="FE0000"/>
                </a:solidFill>
                <a:latin typeface="Microsoft JhengHei"/>
                <a:ea typeface="Microsoft JhengHei"/>
              </a:rPr>
              <a:t>舊制</a:t>
            </a:r>
          </a:p>
        </p:txBody>
      </p:sp>
      <p:sp>
        <p:nvSpPr>
          <p:cNvPr id="173" name="TextBox 173"/>
          <p:cNvSpPr txBox="1"/>
          <p:nvPr/>
        </p:nvSpPr>
        <p:spPr>
          <a:xfrm>
            <a:off x="5760153" y="4396972"/>
            <a:ext cx="1118385" cy="446917"/>
          </a:xfrm>
          <a:prstGeom prst="rect">
            <a:avLst/>
          </a:prstGeom>
          <a:noFill/>
        </p:spPr>
        <p:txBody>
          <a:bodyPr wrap="square" lIns="0" tIns="0" rIns="0" bIns="0" rtlCol="0">
            <a:spAutoFit/>
          </a:bodyPr>
          <a:lstStyle/>
          <a:p>
            <a:pPr indent="183890"/>
            <a:r>
              <a:rPr lang="en-US" altLang="zh-CN" sz="1452" spc="-5" dirty="0">
                <a:solidFill>
                  <a:srgbClr val="000000"/>
                </a:solidFill>
                <a:latin typeface="Microsoft JhengHei"/>
                <a:ea typeface="Microsoft JhengHei"/>
              </a:rPr>
              <a:t>大學</a:t>
            </a:r>
            <a:r>
              <a:rPr lang="en-US" altLang="zh-CN" sz="1452" dirty="0">
                <a:solidFill>
                  <a:srgbClr val="000000"/>
                </a:solidFill>
                <a:latin typeface="Microsoft JhengHei"/>
                <a:ea typeface="Microsoft JhengHei"/>
              </a:rPr>
              <a:t>畢業</a:t>
            </a:r>
          </a:p>
          <a:p>
            <a:r>
              <a:rPr lang="en-US" altLang="zh-CN" sz="1452" spc="-5" dirty="0">
                <a:solidFill>
                  <a:srgbClr val="000000"/>
                </a:solidFill>
                <a:latin typeface="Microsoft JhengHei"/>
                <a:ea typeface="Microsoft JhengHei"/>
              </a:rPr>
              <a:t>完</a:t>
            </a:r>
            <a:r>
              <a:rPr lang="en-US" altLang="zh-CN" sz="1452" dirty="0">
                <a:solidFill>
                  <a:srgbClr val="000000"/>
                </a:solidFill>
                <a:latin typeface="Microsoft JhengHei"/>
                <a:ea typeface="Microsoft JhengHei"/>
              </a:rPr>
              <a:t>成教育實習</a:t>
            </a:r>
          </a:p>
        </p:txBody>
      </p:sp>
      <p:sp>
        <p:nvSpPr>
          <p:cNvPr id="174" name="TextBox 174"/>
          <p:cNvSpPr txBox="1"/>
          <p:nvPr/>
        </p:nvSpPr>
        <p:spPr>
          <a:xfrm>
            <a:off x="6956054" y="4286368"/>
            <a:ext cx="1763771" cy="1630254"/>
          </a:xfrm>
          <a:prstGeom prst="rect">
            <a:avLst/>
          </a:prstGeom>
          <a:noFill/>
        </p:spPr>
        <p:txBody>
          <a:bodyPr wrap="square" lIns="0" tIns="0" rIns="0" bIns="0" rtlCol="0">
            <a:spAutoFit/>
          </a:bodyPr>
          <a:lstStyle/>
          <a:p>
            <a:pPr indent="659496"/>
            <a:r>
              <a:rPr lang="en-US" altLang="zh-CN" sz="1452" spc="-5" dirty="0">
                <a:solidFill>
                  <a:srgbClr val="000000"/>
                </a:solidFill>
                <a:latin typeface="Microsoft JhengHei"/>
                <a:ea typeface="Microsoft JhengHei"/>
              </a:rPr>
              <a:t>參加</a:t>
            </a:r>
          </a:p>
          <a:p>
            <a:pPr indent="290350"/>
            <a:r>
              <a:rPr lang="en-US" altLang="zh-CN" sz="1452" spc="-5" dirty="0">
                <a:solidFill>
                  <a:srgbClr val="000000"/>
                </a:solidFill>
                <a:latin typeface="Microsoft JhengHei"/>
                <a:ea typeface="Microsoft JhengHei"/>
              </a:rPr>
              <a:t>教</a:t>
            </a:r>
            <a:r>
              <a:rPr lang="en-US" altLang="zh-CN" sz="1452" dirty="0">
                <a:solidFill>
                  <a:srgbClr val="000000"/>
                </a:solidFill>
                <a:latin typeface="Microsoft JhengHei"/>
                <a:ea typeface="Microsoft JhengHei"/>
              </a:rPr>
              <a:t>師資格考試</a:t>
            </a:r>
          </a:p>
          <a:p>
            <a:pPr indent="474924"/>
            <a:r>
              <a:rPr lang="en-US" altLang="zh-CN" sz="1452" spc="-5" dirty="0">
                <a:solidFill>
                  <a:srgbClr val="000000"/>
                </a:solidFill>
                <a:latin typeface="Microsoft JhengHei"/>
                <a:ea typeface="Microsoft JhengHei"/>
              </a:rPr>
              <a:t>直到</a:t>
            </a:r>
            <a:r>
              <a:rPr lang="en-US" altLang="zh-CN" sz="1452" dirty="0">
                <a:solidFill>
                  <a:srgbClr val="000000"/>
                </a:solidFill>
                <a:latin typeface="Microsoft JhengHei"/>
                <a:ea typeface="Microsoft JhengHei"/>
              </a:rPr>
              <a:t>通過</a:t>
            </a:r>
          </a:p>
          <a:p>
            <a:pPr>
              <a:lnSpc>
                <a:spcPts val="907"/>
              </a:lnSpc>
            </a:pPr>
            <a:endParaRPr lang="en-US" sz="1633" dirty="0">
              <a:solidFill>
                <a:srgbClr val="595959"/>
              </a:solidFill>
            </a:endParaRPr>
          </a:p>
          <a:p>
            <a:pPr>
              <a:lnSpc>
                <a:spcPts val="907"/>
              </a:lnSpc>
            </a:pPr>
            <a:endParaRPr lang="en-US" sz="1633" dirty="0">
              <a:solidFill>
                <a:srgbClr val="595959"/>
              </a:solidFill>
            </a:endParaRPr>
          </a:p>
          <a:p>
            <a:pPr>
              <a:lnSpc>
                <a:spcPts val="907"/>
              </a:lnSpc>
            </a:pPr>
            <a:endParaRPr lang="en-US" sz="1633" dirty="0">
              <a:solidFill>
                <a:srgbClr val="595959"/>
              </a:solidFill>
            </a:endParaRPr>
          </a:p>
          <a:p>
            <a:pPr>
              <a:lnSpc>
                <a:spcPts val="1315"/>
              </a:lnSpc>
            </a:pPr>
            <a:endParaRPr lang="en-US" sz="1633" dirty="0">
              <a:solidFill>
                <a:srgbClr val="595959"/>
              </a:solidFill>
            </a:endParaRPr>
          </a:p>
          <a:p>
            <a:r>
              <a:rPr lang="en-US" altLang="zh-CN" sz="1452" b="1" spc="9" dirty="0">
                <a:solidFill>
                  <a:srgbClr val="FE0000"/>
                </a:solidFill>
                <a:latin typeface="Microsoft JhengHei"/>
                <a:ea typeface="Microsoft JhengHei"/>
              </a:rPr>
              <a:t>(113.1.</a:t>
            </a:r>
            <a:r>
              <a:rPr lang="en-US" altLang="zh-CN" sz="1452" b="1" spc="5" dirty="0">
                <a:solidFill>
                  <a:srgbClr val="FE0000"/>
                </a:solidFill>
                <a:latin typeface="Microsoft JhengHei"/>
                <a:ea typeface="Microsoft JhengHei"/>
              </a:rPr>
              <a:t>31後通過考</a:t>
            </a:r>
          </a:p>
          <a:p>
            <a:r>
              <a:rPr lang="en-US" altLang="zh-CN" sz="1452" b="1" spc="23" dirty="0">
                <a:solidFill>
                  <a:srgbClr val="FE0000"/>
                </a:solidFill>
                <a:latin typeface="Microsoft JhengHei"/>
                <a:ea typeface="Microsoft JhengHei"/>
              </a:rPr>
              <a:t>試者，仍需重新實</a:t>
            </a:r>
            <a:r>
              <a:rPr lang="en-US" altLang="zh-CN" sz="1452" b="1" spc="18" dirty="0">
                <a:solidFill>
                  <a:srgbClr val="FE0000"/>
                </a:solidFill>
                <a:latin typeface="Microsoft JhengHei"/>
                <a:ea typeface="Microsoft JhengHei"/>
              </a:rPr>
              <a:t>習)</a:t>
            </a:r>
          </a:p>
        </p:txBody>
      </p:sp>
      <p:sp>
        <p:nvSpPr>
          <p:cNvPr id="175" name="TextBox 175"/>
          <p:cNvSpPr txBox="1"/>
          <p:nvPr/>
        </p:nvSpPr>
        <p:spPr>
          <a:xfrm>
            <a:off x="8897157" y="3128392"/>
            <a:ext cx="196091" cy="1448089"/>
          </a:xfrm>
          <a:prstGeom prst="rect">
            <a:avLst/>
          </a:prstGeom>
          <a:noFill/>
        </p:spPr>
        <p:txBody>
          <a:bodyPr wrap="square" lIns="0" tIns="0" rIns="0" bIns="0" rtlCol="0">
            <a:spAutoFit/>
          </a:bodyPr>
          <a:lstStyle/>
          <a:p>
            <a:pPr hangingPunct="0">
              <a:lnSpc>
                <a:spcPct val="107916"/>
              </a:lnSpc>
            </a:pPr>
            <a:r>
              <a:rPr lang="en-US" altLang="zh-CN" sz="1452" spc="-45" dirty="0">
                <a:solidFill>
                  <a:srgbClr val="000000"/>
                </a:solidFill>
                <a:latin typeface="Microsoft JhengHei"/>
                <a:ea typeface="Microsoft JhengHei"/>
              </a:rPr>
              <a:t>取得教師證</a:t>
            </a:r>
            <a:r>
              <a:rPr lang="en-US" altLang="zh-CN" sz="1452" spc="-63" dirty="0">
                <a:solidFill>
                  <a:srgbClr val="000000"/>
                </a:solidFill>
                <a:latin typeface="Microsoft JhengHei"/>
                <a:ea typeface="Microsoft JhengHei"/>
              </a:rPr>
              <a:t>書</a:t>
            </a:r>
          </a:p>
        </p:txBody>
      </p:sp>
      <p:sp>
        <p:nvSpPr>
          <p:cNvPr id="176" name="TextBox 176"/>
          <p:cNvSpPr txBox="1"/>
          <p:nvPr/>
        </p:nvSpPr>
        <p:spPr>
          <a:xfrm>
            <a:off x="9307082" y="6248587"/>
            <a:ext cx="302113" cy="223459"/>
          </a:xfrm>
          <a:prstGeom prst="rect">
            <a:avLst/>
          </a:prstGeom>
          <a:noFill/>
        </p:spPr>
        <p:txBody>
          <a:bodyPr wrap="square" lIns="0" tIns="0" rIns="0" bIns="0" rtlCol="0">
            <a:spAutoFit/>
          </a:bodyPr>
          <a:lstStyle/>
          <a:p>
            <a:r>
              <a:rPr lang="en-US" altLang="zh-CN" sz="1452" spc="-5" dirty="0">
                <a:solidFill>
                  <a:srgbClr val="FEFEFE"/>
                </a:solidFill>
                <a:latin typeface="Calibri"/>
                <a:ea typeface="Calibri"/>
              </a:rPr>
              <a:t>12</a:t>
            </a:r>
          </a:p>
        </p:txBody>
      </p:sp>
    </p:spTree>
    <p:extLst>
      <p:ext uri="{BB962C8B-B14F-4D97-AF65-F5344CB8AC3E}">
        <p14:creationId xmlns:p14="http://schemas.microsoft.com/office/powerpoint/2010/main" val="417559579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9" name="Freeform 179"/>
          <p:cNvSpPr/>
          <p:nvPr/>
        </p:nvSpPr>
        <p:spPr>
          <a:xfrm>
            <a:off x="2749089" y="1883718"/>
            <a:ext cx="6791753" cy="5761"/>
          </a:xfrm>
          <a:custGeom>
            <a:avLst/>
            <a:gdLst>
              <a:gd name="connsiteX0" fmla="*/ 12839 w 7486650"/>
              <a:gd name="connsiteY0" fmla="*/ 10667 h 6350"/>
              <a:gd name="connsiteX1" fmla="*/ 7488059 w 7486650"/>
              <a:gd name="connsiteY1" fmla="*/ 10667 h 6350"/>
            </a:gdLst>
            <a:ahLst/>
            <a:cxnLst>
              <a:cxn ang="0">
                <a:pos x="connsiteX0" y="connsiteY0"/>
              </a:cxn>
              <a:cxn ang="0">
                <a:pos x="connsiteX1" y="connsiteY1"/>
              </a:cxn>
            </a:cxnLst>
            <a:rect l="l" t="t" r="r" b="b"/>
            <a:pathLst>
              <a:path w="7486650" h="6350">
                <a:moveTo>
                  <a:pt x="12839" y="10667"/>
                </a:moveTo>
                <a:lnTo>
                  <a:pt x="7488059" y="10667"/>
                </a:lnTo>
              </a:path>
            </a:pathLst>
          </a:custGeom>
          <a:ln w="6095">
            <a:solidFill>
              <a:srgbClr val="7E7E7E">
                <a:alpha val="10000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sz="1633">
              <a:solidFill>
                <a:srgbClr val="595959"/>
              </a:solidFill>
            </a:endParaRPr>
          </a:p>
        </p:txBody>
      </p:sp>
      <p:pic>
        <p:nvPicPr>
          <p:cNvPr id="181" name="Picture 181"/>
          <p:cNvPicPr>
            <a:picLocks noChangeAspect="1"/>
          </p:cNvPicPr>
          <p:nvPr/>
        </p:nvPicPr>
        <p:blipFill>
          <a:blip r:embed="rId2"/>
          <a:stretch>
            <a:fillRect/>
          </a:stretch>
        </p:blipFill>
        <p:spPr>
          <a:xfrm>
            <a:off x="4314820" y="1963214"/>
            <a:ext cx="1106036" cy="3912603"/>
          </a:xfrm>
          <a:prstGeom prst="rect">
            <a:avLst/>
          </a:prstGeom>
        </p:spPr>
      </p:pic>
      <p:pic>
        <p:nvPicPr>
          <p:cNvPr id="182" name="Picture 182"/>
          <p:cNvPicPr>
            <a:picLocks noChangeAspect="1"/>
          </p:cNvPicPr>
          <p:nvPr/>
        </p:nvPicPr>
        <p:blipFill>
          <a:blip r:embed="rId3"/>
          <a:stretch>
            <a:fillRect/>
          </a:stretch>
        </p:blipFill>
        <p:spPr>
          <a:xfrm>
            <a:off x="5434683" y="1956302"/>
            <a:ext cx="1057647" cy="3919515"/>
          </a:xfrm>
          <a:prstGeom prst="rect">
            <a:avLst/>
          </a:prstGeom>
        </p:spPr>
      </p:pic>
      <p:pic>
        <p:nvPicPr>
          <p:cNvPr id="183" name="Picture 183"/>
          <p:cNvPicPr>
            <a:picLocks noChangeAspect="1"/>
          </p:cNvPicPr>
          <p:nvPr/>
        </p:nvPicPr>
        <p:blipFill>
          <a:blip r:embed="rId4"/>
          <a:stretch>
            <a:fillRect/>
          </a:stretch>
        </p:blipFill>
        <p:spPr>
          <a:xfrm>
            <a:off x="7695143" y="1963215"/>
            <a:ext cx="649796" cy="3926428"/>
          </a:xfrm>
          <a:prstGeom prst="rect">
            <a:avLst/>
          </a:prstGeom>
        </p:spPr>
      </p:pic>
      <p:pic>
        <p:nvPicPr>
          <p:cNvPr id="184" name="Picture 184"/>
          <p:cNvPicPr>
            <a:picLocks noChangeAspect="1"/>
          </p:cNvPicPr>
          <p:nvPr/>
        </p:nvPicPr>
        <p:blipFill>
          <a:blip r:embed="rId5"/>
          <a:stretch>
            <a:fillRect/>
          </a:stretch>
        </p:blipFill>
        <p:spPr>
          <a:xfrm>
            <a:off x="6561457" y="1963215"/>
            <a:ext cx="1023083" cy="3926428"/>
          </a:xfrm>
          <a:prstGeom prst="rect">
            <a:avLst/>
          </a:prstGeom>
        </p:spPr>
      </p:pic>
      <p:pic>
        <p:nvPicPr>
          <p:cNvPr id="186" name="Picture 186"/>
          <p:cNvPicPr>
            <a:picLocks noChangeAspect="1"/>
          </p:cNvPicPr>
          <p:nvPr/>
        </p:nvPicPr>
        <p:blipFill>
          <a:blip r:embed="rId6"/>
          <a:stretch>
            <a:fillRect/>
          </a:stretch>
        </p:blipFill>
        <p:spPr>
          <a:xfrm>
            <a:off x="10229139" y="448463"/>
            <a:ext cx="1230465" cy="1112949"/>
          </a:xfrm>
          <a:prstGeom prst="rect">
            <a:avLst/>
          </a:prstGeom>
        </p:spPr>
      </p:pic>
      <p:sp>
        <p:nvSpPr>
          <p:cNvPr id="2" name="TextBox 186"/>
          <p:cNvSpPr txBox="1"/>
          <p:nvPr/>
        </p:nvSpPr>
        <p:spPr>
          <a:xfrm>
            <a:off x="2643478" y="729834"/>
            <a:ext cx="6897364" cy="1107996"/>
          </a:xfrm>
          <a:prstGeom prst="rect">
            <a:avLst/>
          </a:prstGeom>
          <a:noFill/>
        </p:spPr>
        <p:txBody>
          <a:bodyPr wrap="square" lIns="0" tIns="0" rIns="0" bIns="0" rtlCol="0">
            <a:spAutoFit/>
          </a:bodyPr>
          <a:lstStyle/>
          <a:p>
            <a:r>
              <a:rPr lang="en-US" altLang="zh-CN" sz="3600" dirty="0">
                <a:solidFill>
                  <a:srgbClr val="00B050"/>
                </a:solidFill>
                <a:latin typeface="華康勘亭流(P)" panose="02010600010101010101" pitchFamily="2" charset="-120"/>
                <a:ea typeface="華康勘亭流(P)" panose="02010600010101010101" pitchFamily="2" charset="-120"/>
              </a:rPr>
              <a:t>107.2.1起，新制生</a:t>
            </a:r>
            <a:r>
              <a:rPr lang="en-US" altLang="zh-CN" sz="3600" spc="-5" dirty="0">
                <a:solidFill>
                  <a:srgbClr val="00B050"/>
                </a:solidFill>
                <a:latin typeface="華康勘亭流(P)" panose="02010600010101010101" pitchFamily="2" charset="-120"/>
                <a:ea typeface="華康勘亭流(P)" panose="02010600010101010101" pitchFamily="2" charset="-120"/>
              </a:rPr>
              <a:t>(107.2起修習)培</a:t>
            </a:r>
            <a:r>
              <a:rPr lang="en-US" altLang="zh-CN" sz="3600" dirty="0">
                <a:solidFill>
                  <a:srgbClr val="00B050"/>
                </a:solidFill>
                <a:latin typeface="華康勘亭流(P)" panose="02010600010101010101" pitchFamily="2" charset="-120"/>
                <a:ea typeface="華康勘亭流(P)" panose="02010600010101010101" pitchFamily="2" charset="-120"/>
              </a:rPr>
              <a:t>育流程</a:t>
            </a:r>
          </a:p>
        </p:txBody>
      </p:sp>
      <p:sp>
        <p:nvSpPr>
          <p:cNvPr id="187" name="TextBox 187"/>
          <p:cNvSpPr txBox="1"/>
          <p:nvPr/>
        </p:nvSpPr>
        <p:spPr>
          <a:xfrm>
            <a:off x="4594677" y="2149642"/>
            <a:ext cx="196090" cy="3620222"/>
          </a:xfrm>
          <a:prstGeom prst="rect">
            <a:avLst/>
          </a:prstGeom>
          <a:noFill/>
        </p:spPr>
        <p:txBody>
          <a:bodyPr wrap="square" lIns="0" tIns="0" rIns="0" bIns="0" rtlCol="0">
            <a:spAutoFit/>
          </a:bodyPr>
          <a:lstStyle/>
          <a:p>
            <a:pPr hangingPunct="0">
              <a:lnSpc>
                <a:spcPct val="107916"/>
              </a:lnSpc>
            </a:pPr>
            <a:r>
              <a:rPr lang="en-US" altLang="zh-CN" sz="1452" spc="-45" dirty="0">
                <a:solidFill>
                  <a:srgbClr val="000000"/>
                </a:solidFill>
                <a:latin typeface="Microsoft JhengHei"/>
                <a:ea typeface="Microsoft JhengHei"/>
              </a:rPr>
              <a:t>取得新版修畢師資職前教育證明</a:t>
            </a:r>
            <a:r>
              <a:rPr lang="en-US" altLang="zh-CN" sz="1452" spc="-63" dirty="0">
                <a:solidFill>
                  <a:srgbClr val="000000"/>
                </a:solidFill>
                <a:latin typeface="Microsoft JhengHei"/>
                <a:ea typeface="Microsoft JhengHei"/>
              </a:rPr>
              <a:t>書</a:t>
            </a:r>
          </a:p>
        </p:txBody>
      </p:sp>
      <p:sp>
        <p:nvSpPr>
          <p:cNvPr id="188" name="TextBox 188"/>
          <p:cNvSpPr txBox="1"/>
          <p:nvPr/>
        </p:nvSpPr>
        <p:spPr>
          <a:xfrm>
            <a:off x="5653015" y="2331501"/>
            <a:ext cx="218903" cy="3257045"/>
          </a:xfrm>
          <a:prstGeom prst="rect">
            <a:avLst/>
          </a:prstGeom>
          <a:noFill/>
        </p:spPr>
        <p:txBody>
          <a:bodyPr wrap="square" lIns="0" tIns="0" rIns="0" bIns="0" rtlCol="0">
            <a:spAutoFit/>
          </a:bodyPr>
          <a:lstStyle/>
          <a:p>
            <a:pPr hangingPunct="0">
              <a:lnSpc>
                <a:spcPct val="107916"/>
              </a:lnSpc>
            </a:pPr>
            <a:r>
              <a:rPr lang="en-US" altLang="zh-CN" sz="1633" spc="-50" dirty="0">
                <a:solidFill>
                  <a:srgbClr val="000000"/>
                </a:solidFill>
                <a:latin typeface="Microsoft JhengHei"/>
                <a:ea typeface="Microsoft JhengHei"/>
              </a:rPr>
              <a:t>參加教師資考試，通過考</a:t>
            </a:r>
            <a:r>
              <a:rPr lang="en-US" altLang="zh-CN" sz="1633" spc="-68" dirty="0">
                <a:solidFill>
                  <a:srgbClr val="000000"/>
                </a:solidFill>
                <a:latin typeface="Microsoft JhengHei"/>
                <a:ea typeface="Microsoft JhengHei"/>
              </a:rPr>
              <a:t>試</a:t>
            </a:r>
          </a:p>
        </p:txBody>
      </p:sp>
      <p:sp>
        <p:nvSpPr>
          <p:cNvPr id="189" name="TextBox 189"/>
          <p:cNvSpPr txBox="1"/>
          <p:nvPr/>
        </p:nvSpPr>
        <p:spPr>
          <a:xfrm>
            <a:off x="6786702" y="2200159"/>
            <a:ext cx="218903" cy="3528466"/>
          </a:xfrm>
          <a:prstGeom prst="rect">
            <a:avLst/>
          </a:prstGeom>
          <a:noFill/>
        </p:spPr>
        <p:txBody>
          <a:bodyPr wrap="square" lIns="0" tIns="0" rIns="0" bIns="0" rtlCol="0">
            <a:spAutoFit/>
          </a:bodyPr>
          <a:lstStyle/>
          <a:p>
            <a:pPr hangingPunct="0">
              <a:lnSpc>
                <a:spcPct val="107916"/>
              </a:lnSpc>
            </a:pPr>
            <a:r>
              <a:rPr lang="en-US" altLang="zh-CN" sz="1633" spc="-50" dirty="0">
                <a:solidFill>
                  <a:srgbClr val="000000"/>
                </a:solidFill>
                <a:latin typeface="Microsoft JhengHei"/>
                <a:ea typeface="Microsoft JhengHei"/>
              </a:rPr>
              <a:t>大學畢</a:t>
            </a:r>
            <a:r>
              <a:rPr lang="en-US" altLang="zh-CN" sz="1633" spc="-68" dirty="0">
                <a:solidFill>
                  <a:srgbClr val="000000"/>
                </a:solidFill>
                <a:latin typeface="Microsoft JhengHei"/>
                <a:ea typeface="Microsoft JhengHei"/>
              </a:rPr>
              <a:t>業</a:t>
            </a:r>
          </a:p>
          <a:p>
            <a:pPr indent="51846" hangingPunct="0">
              <a:lnSpc>
                <a:spcPct val="107916"/>
              </a:lnSpc>
            </a:pPr>
            <a:r>
              <a:rPr lang="en-US" altLang="zh-CN" sz="1633" spc="448" dirty="0">
                <a:solidFill>
                  <a:srgbClr val="000000"/>
                </a:solidFill>
                <a:latin typeface="Microsoft JhengHei"/>
                <a:ea typeface="Microsoft JhengHei"/>
              </a:rPr>
              <a:t>,</a:t>
            </a:r>
            <a:r>
              <a:rPr lang="en-US" altLang="zh-CN" sz="1633" spc="-50" dirty="0">
                <a:solidFill>
                  <a:srgbClr val="000000"/>
                </a:solidFill>
                <a:latin typeface="Microsoft JhengHei"/>
                <a:ea typeface="Microsoft JhengHei"/>
              </a:rPr>
              <a:t>教育實習成績及</a:t>
            </a:r>
            <a:r>
              <a:rPr lang="en-US" altLang="zh-CN" sz="1633" spc="-68" dirty="0">
                <a:solidFill>
                  <a:srgbClr val="000000"/>
                </a:solidFill>
                <a:latin typeface="Microsoft JhengHei"/>
                <a:ea typeface="Microsoft JhengHei"/>
              </a:rPr>
              <a:t>格</a:t>
            </a:r>
          </a:p>
        </p:txBody>
      </p:sp>
      <p:sp>
        <p:nvSpPr>
          <p:cNvPr id="190" name="TextBox 190"/>
          <p:cNvSpPr txBox="1"/>
          <p:nvPr/>
        </p:nvSpPr>
        <p:spPr>
          <a:xfrm>
            <a:off x="7901490" y="3125532"/>
            <a:ext cx="241714" cy="1591205"/>
          </a:xfrm>
          <a:prstGeom prst="rect">
            <a:avLst/>
          </a:prstGeom>
          <a:noFill/>
        </p:spPr>
        <p:txBody>
          <a:bodyPr wrap="square" lIns="0" tIns="0" rIns="0" bIns="0" rtlCol="0">
            <a:spAutoFit/>
          </a:bodyPr>
          <a:lstStyle/>
          <a:p>
            <a:pPr hangingPunct="0">
              <a:lnSpc>
                <a:spcPct val="95416"/>
              </a:lnSpc>
            </a:pPr>
            <a:r>
              <a:rPr lang="en-US" altLang="zh-CN" sz="1814" spc="-50" dirty="0">
                <a:solidFill>
                  <a:srgbClr val="000000"/>
                </a:solidFill>
                <a:latin typeface="Microsoft JhengHei"/>
                <a:ea typeface="Microsoft JhengHei"/>
              </a:rPr>
              <a:t>取得教師證</a:t>
            </a:r>
            <a:r>
              <a:rPr lang="en-US" altLang="zh-CN" sz="1814" spc="-68" dirty="0">
                <a:solidFill>
                  <a:srgbClr val="000000"/>
                </a:solidFill>
                <a:latin typeface="Microsoft JhengHei"/>
                <a:ea typeface="Microsoft JhengHei"/>
              </a:rPr>
              <a:t>書</a:t>
            </a:r>
          </a:p>
        </p:txBody>
      </p:sp>
      <p:sp>
        <p:nvSpPr>
          <p:cNvPr id="191" name="TextBox 191"/>
          <p:cNvSpPr txBox="1"/>
          <p:nvPr/>
        </p:nvSpPr>
        <p:spPr>
          <a:xfrm>
            <a:off x="9307082" y="6248587"/>
            <a:ext cx="302113" cy="223459"/>
          </a:xfrm>
          <a:prstGeom prst="rect">
            <a:avLst/>
          </a:prstGeom>
          <a:noFill/>
        </p:spPr>
        <p:txBody>
          <a:bodyPr wrap="square" lIns="0" tIns="0" rIns="0" bIns="0" rtlCol="0">
            <a:spAutoFit/>
          </a:bodyPr>
          <a:lstStyle/>
          <a:p>
            <a:r>
              <a:rPr lang="en-US" altLang="zh-CN" sz="1452" spc="-5" dirty="0">
                <a:solidFill>
                  <a:srgbClr val="FEFEFE"/>
                </a:solidFill>
                <a:latin typeface="Calibri"/>
                <a:ea typeface="Calibri"/>
              </a:rPr>
              <a:t>13</a:t>
            </a:r>
          </a:p>
        </p:txBody>
      </p:sp>
    </p:spTree>
    <p:extLst>
      <p:ext uri="{BB962C8B-B14F-4D97-AF65-F5344CB8AC3E}">
        <p14:creationId xmlns:p14="http://schemas.microsoft.com/office/powerpoint/2010/main" val="86785564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7" name="Freeform 237"/>
          <p:cNvSpPr/>
          <p:nvPr/>
        </p:nvSpPr>
        <p:spPr>
          <a:xfrm>
            <a:off x="2749089" y="1883718"/>
            <a:ext cx="6791753" cy="5761"/>
          </a:xfrm>
          <a:custGeom>
            <a:avLst/>
            <a:gdLst>
              <a:gd name="connsiteX0" fmla="*/ 12839 w 7486650"/>
              <a:gd name="connsiteY0" fmla="*/ 10667 h 6350"/>
              <a:gd name="connsiteX1" fmla="*/ 7488059 w 7486650"/>
              <a:gd name="connsiteY1" fmla="*/ 10667 h 6350"/>
            </a:gdLst>
            <a:ahLst/>
            <a:cxnLst>
              <a:cxn ang="0">
                <a:pos x="connsiteX0" y="connsiteY0"/>
              </a:cxn>
              <a:cxn ang="0">
                <a:pos x="connsiteX1" y="connsiteY1"/>
              </a:cxn>
            </a:cxnLst>
            <a:rect l="l" t="t" r="r" b="b"/>
            <a:pathLst>
              <a:path w="7486650" h="6350">
                <a:moveTo>
                  <a:pt x="12839" y="10667"/>
                </a:moveTo>
                <a:lnTo>
                  <a:pt x="7488059" y="10667"/>
                </a:lnTo>
              </a:path>
            </a:pathLst>
          </a:custGeom>
          <a:ln w="6095">
            <a:solidFill>
              <a:srgbClr val="7E7E7E">
                <a:alpha val="10000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sz="1633">
              <a:solidFill>
                <a:srgbClr val="595959"/>
              </a:solidFill>
            </a:endParaRPr>
          </a:p>
        </p:txBody>
      </p:sp>
      <p:pic>
        <p:nvPicPr>
          <p:cNvPr id="240" name="Picture 240"/>
          <p:cNvPicPr>
            <a:picLocks noChangeAspect="1"/>
          </p:cNvPicPr>
          <p:nvPr/>
        </p:nvPicPr>
        <p:blipFill>
          <a:blip r:embed="rId2"/>
          <a:stretch>
            <a:fillRect/>
          </a:stretch>
        </p:blipFill>
        <p:spPr>
          <a:xfrm>
            <a:off x="10243635" y="367063"/>
            <a:ext cx="1230465" cy="1112949"/>
          </a:xfrm>
          <a:prstGeom prst="rect">
            <a:avLst/>
          </a:prstGeom>
        </p:spPr>
      </p:pic>
      <p:pic>
        <p:nvPicPr>
          <p:cNvPr id="241" name="Picture 241"/>
          <p:cNvPicPr>
            <a:picLocks noChangeAspect="1"/>
          </p:cNvPicPr>
          <p:nvPr/>
        </p:nvPicPr>
        <p:blipFill>
          <a:blip r:embed="rId3"/>
          <a:stretch>
            <a:fillRect/>
          </a:stretch>
        </p:blipFill>
        <p:spPr>
          <a:xfrm>
            <a:off x="1964494" y="1963214"/>
            <a:ext cx="2834218" cy="4508832"/>
          </a:xfrm>
          <a:prstGeom prst="rect">
            <a:avLst/>
          </a:prstGeom>
        </p:spPr>
      </p:pic>
      <p:pic>
        <p:nvPicPr>
          <p:cNvPr id="242" name="Picture 242"/>
          <p:cNvPicPr>
            <a:picLocks noChangeAspect="1"/>
          </p:cNvPicPr>
          <p:nvPr/>
        </p:nvPicPr>
        <p:blipFill>
          <a:blip r:embed="rId4"/>
          <a:stretch>
            <a:fillRect/>
          </a:stretch>
        </p:blipFill>
        <p:spPr>
          <a:xfrm>
            <a:off x="4931383" y="1963214"/>
            <a:ext cx="5433402" cy="4508832"/>
          </a:xfrm>
          <a:prstGeom prst="rect">
            <a:avLst/>
          </a:prstGeom>
        </p:spPr>
      </p:pic>
      <p:sp>
        <p:nvSpPr>
          <p:cNvPr id="2" name="TextBox 242"/>
          <p:cNvSpPr txBox="1"/>
          <p:nvPr/>
        </p:nvSpPr>
        <p:spPr>
          <a:xfrm>
            <a:off x="3241565" y="735653"/>
            <a:ext cx="5806800" cy="1169551"/>
          </a:xfrm>
          <a:prstGeom prst="rect">
            <a:avLst/>
          </a:prstGeom>
          <a:noFill/>
        </p:spPr>
        <p:txBody>
          <a:bodyPr wrap="square" lIns="0" tIns="0" rIns="0" bIns="0" rtlCol="0">
            <a:spAutoFit/>
          </a:bodyPr>
          <a:lstStyle/>
          <a:p>
            <a:r>
              <a:rPr lang="en-US" altLang="zh-CN" sz="3800" spc="-45" dirty="0">
                <a:solidFill>
                  <a:srgbClr val="00B050"/>
                </a:solidFill>
                <a:latin typeface="華康勘亭流(P)" panose="02010600010101010101" pitchFamily="2" charset="-120"/>
                <a:ea typeface="華康勘亭流(P)" panose="02010600010101010101" pitchFamily="2" charset="-120"/>
              </a:rPr>
              <a:t>修畢師資職前教</a:t>
            </a:r>
            <a:r>
              <a:rPr lang="en-US" altLang="zh-CN" sz="3800" spc="-40" dirty="0">
                <a:solidFill>
                  <a:srgbClr val="00B050"/>
                </a:solidFill>
                <a:latin typeface="華康勘亭流(P)" panose="02010600010101010101" pitchFamily="2" charset="-120"/>
                <a:ea typeface="華康勘亭流(P)" panose="02010600010101010101" pitchFamily="2" charset="-120"/>
              </a:rPr>
              <a:t>育證明書</a:t>
            </a:r>
          </a:p>
          <a:p>
            <a:pPr indent="463163"/>
            <a:r>
              <a:rPr lang="en-US" altLang="zh-CN" sz="3800" spc="263" dirty="0">
                <a:solidFill>
                  <a:srgbClr val="00B050"/>
                </a:solidFill>
                <a:latin typeface="華康勘亭流(P)" panose="02010600010101010101" pitchFamily="2" charset="-120"/>
                <a:ea typeface="華康勘亭流(P)" panose="02010600010101010101" pitchFamily="2" charset="-120"/>
              </a:rPr>
              <a:t>國小</a:t>
            </a:r>
            <a:r>
              <a:rPr lang="en-US" altLang="zh-CN" sz="3800" spc="68" dirty="0">
                <a:solidFill>
                  <a:srgbClr val="00B050"/>
                </a:solidFill>
                <a:latin typeface="華康勘亭流(P)" panose="02010600010101010101" pitchFamily="2" charset="-120"/>
                <a:ea typeface="華康勘亭流(P)" panose="02010600010101010101" pitchFamily="2" charset="-120"/>
                <a:cs typeface="Microsoft JhengHei"/>
              </a:rPr>
              <a:t> </a:t>
            </a:r>
            <a:r>
              <a:rPr lang="en-US" altLang="zh-CN" sz="3800" spc="204" dirty="0">
                <a:solidFill>
                  <a:srgbClr val="00B050"/>
                </a:solidFill>
                <a:latin typeface="華康勘亭流(P)" panose="02010600010101010101" pitchFamily="2" charset="-120"/>
                <a:ea typeface="華康勘亭流(P)" panose="02010600010101010101" pitchFamily="2" charset="-120"/>
              </a:rPr>
              <a:t>(舊版</a:t>
            </a:r>
            <a:r>
              <a:rPr lang="en-US" altLang="zh-CN" sz="3800" spc="68" dirty="0">
                <a:solidFill>
                  <a:srgbClr val="00B050"/>
                </a:solidFill>
                <a:latin typeface="華康勘亭流(P)" panose="02010600010101010101" pitchFamily="2" charset="-120"/>
                <a:ea typeface="華康勘亭流(P)" panose="02010600010101010101" pitchFamily="2" charset="-120"/>
                <a:cs typeface="Microsoft JhengHei"/>
              </a:rPr>
              <a:t> </a:t>
            </a:r>
            <a:r>
              <a:rPr lang="en-US" altLang="zh-CN" sz="3800" spc="240" dirty="0">
                <a:solidFill>
                  <a:srgbClr val="00B050"/>
                </a:solidFill>
                <a:latin typeface="華康勘亭流(P)" panose="02010600010101010101" pitchFamily="2" charset="-120"/>
                <a:ea typeface="華康勘亭流(P)" panose="02010600010101010101" pitchFamily="2" charset="-120"/>
              </a:rPr>
              <a:t>&amp;</a:t>
            </a:r>
            <a:r>
              <a:rPr lang="en-US" altLang="zh-CN" sz="3800" spc="68" dirty="0">
                <a:solidFill>
                  <a:srgbClr val="00B050"/>
                </a:solidFill>
                <a:latin typeface="華康勘亭流(P)" panose="02010600010101010101" pitchFamily="2" charset="-120"/>
                <a:ea typeface="華康勘亭流(P)" panose="02010600010101010101" pitchFamily="2" charset="-120"/>
                <a:cs typeface="Microsoft JhengHei"/>
              </a:rPr>
              <a:t> </a:t>
            </a:r>
            <a:r>
              <a:rPr lang="en-US" altLang="zh-CN" sz="3800" spc="204" dirty="0">
                <a:solidFill>
                  <a:srgbClr val="00B050"/>
                </a:solidFill>
                <a:latin typeface="華康勘亭流(P)" panose="02010600010101010101" pitchFamily="2" charset="-120"/>
                <a:ea typeface="華康勘亭流(P)" panose="02010600010101010101" pitchFamily="2" charset="-120"/>
              </a:rPr>
              <a:t>新版)</a:t>
            </a:r>
          </a:p>
        </p:txBody>
      </p:sp>
      <p:sp>
        <p:nvSpPr>
          <p:cNvPr id="243" name="TextBox 243"/>
          <p:cNvSpPr txBox="1"/>
          <p:nvPr/>
        </p:nvSpPr>
        <p:spPr>
          <a:xfrm>
            <a:off x="2228451" y="2130686"/>
            <a:ext cx="6201176" cy="251287"/>
          </a:xfrm>
          <a:prstGeom prst="rect">
            <a:avLst/>
          </a:prstGeom>
          <a:noFill/>
        </p:spPr>
        <p:txBody>
          <a:bodyPr wrap="square" lIns="0" tIns="0" rIns="0" bIns="0" rtlCol="0">
            <a:spAutoFit/>
          </a:bodyPr>
          <a:lstStyle/>
          <a:p>
            <a:pPr>
              <a:tabLst>
                <a:tab pos="4115918" algn="l"/>
              </a:tabLst>
            </a:pPr>
            <a:r>
              <a:rPr lang="en-US" altLang="zh-CN" sz="1633" b="1" spc="18" dirty="0">
                <a:solidFill>
                  <a:srgbClr val="FEFEFE"/>
                </a:solidFill>
                <a:latin typeface="Microsoft JhengHei"/>
                <a:ea typeface="Microsoft JhengHei"/>
              </a:rPr>
              <a:t>舊版(107.1.31以前)使用	</a:t>
            </a:r>
            <a:r>
              <a:rPr lang="en-US" altLang="zh-CN" sz="1633" b="1" spc="31" dirty="0">
                <a:solidFill>
                  <a:srgbClr val="FEFEFE"/>
                </a:solidFill>
                <a:latin typeface="Microsoft JhengHei"/>
                <a:ea typeface="Microsoft JhengHei"/>
              </a:rPr>
              <a:t>新版(107.2.1起)使用</a:t>
            </a:r>
          </a:p>
        </p:txBody>
      </p:sp>
      <p:sp>
        <p:nvSpPr>
          <p:cNvPr id="244" name="TextBox 244"/>
          <p:cNvSpPr txBox="1"/>
          <p:nvPr/>
        </p:nvSpPr>
        <p:spPr>
          <a:xfrm>
            <a:off x="2732389" y="2597986"/>
            <a:ext cx="6474228" cy="251287"/>
          </a:xfrm>
          <a:prstGeom prst="rect">
            <a:avLst/>
          </a:prstGeom>
          <a:noFill/>
        </p:spPr>
        <p:txBody>
          <a:bodyPr wrap="square" lIns="0" tIns="0" rIns="0" bIns="0" rtlCol="0">
            <a:spAutoFit/>
          </a:bodyPr>
          <a:lstStyle/>
          <a:p>
            <a:pPr>
              <a:tabLst>
                <a:tab pos="2763763" algn="l"/>
                <a:tab pos="5944371" algn="l"/>
              </a:tabLst>
            </a:pPr>
            <a:r>
              <a:rPr lang="en-US" altLang="zh-CN" sz="1633" b="1" spc="68" dirty="0">
                <a:solidFill>
                  <a:srgbClr val="000000"/>
                </a:solidFill>
                <a:latin typeface="Microsoft JhengHei"/>
                <a:ea typeface="Microsoft JhengHei"/>
              </a:rPr>
              <a:t>現行(舊)版本	</a:t>
            </a:r>
            <a:r>
              <a:rPr lang="en-US" altLang="zh-CN" sz="1633" b="1" dirty="0">
                <a:solidFill>
                  <a:srgbClr val="000000"/>
                </a:solidFill>
                <a:latin typeface="Microsoft JhengHei"/>
                <a:ea typeface="Microsoft JhengHei"/>
              </a:rPr>
              <a:t>舊制生選舊制	</a:t>
            </a:r>
            <a:r>
              <a:rPr lang="en-US" altLang="zh-CN" sz="1633" b="1" spc="-23" dirty="0">
                <a:solidFill>
                  <a:srgbClr val="000000"/>
                </a:solidFill>
                <a:latin typeface="Microsoft JhengHei"/>
                <a:ea typeface="Microsoft JhengHei"/>
              </a:rPr>
              <a:t>新制</a:t>
            </a:r>
          </a:p>
        </p:txBody>
      </p:sp>
      <p:sp>
        <p:nvSpPr>
          <p:cNvPr id="245" name="TextBox 245"/>
          <p:cNvSpPr txBox="1"/>
          <p:nvPr/>
        </p:nvSpPr>
        <p:spPr>
          <a:xfrm>
            <a:off x="1122371" y="4827749"/>
            <a:ext cx="3661199" cy="1420838"/>
          </a:xfrm>
          <a:prstGeom prst="rect">
            <a:avLst/>
          </a:prstGeom>
          <a:noFill/>
        </p:spPr>
        <p:txBody>
          <a:bodyPr wrap="square" lIns="0" tIns="0" rIns="0" bIns="0" rtlCol="0">
            <a:spAutoFit/>
          </a:bodyPr>
          <a:lstStyle/>
          <a:p>
            <a:pPr indent="702347"/>
            <a:r>
              <a:rPr lang="en-US" altLang="zh-CN" sz="1633" b="1" spc="-5" dirty="0">
                <a:solidFill>
                  <a:srgbClr val="FE0000"/>
                </a:solidFill>
                <a:latin typeface="Microsoft JhengHei"/>
                <a:ea typeface="Microsoft JhengHei"/>
              </a:rPr>
              <a:t>標註已</a:t>
            </a:r>
            <a:r>
              <a:rPr lang="en-US" altLang="zh-CN" sz="1633" b="1" dirty="0">
                <a:solidFill>
                  <a:srgbClr val="FE0000"/>
                </a:solidFill>
                <a:latin typeface="Microsoft JhengHei"/>
                <a:ea typeface="Microsoft JhengHei"/>
              </a:rPr>
              <a:t>完成實習</a:t>
            </a:r>
          </a:p>
          <a:p>
            <a:pPr>
              <a:lnSpc>
                <a:spcPts val="885"/>
              </a:lnSpc>
            </a:pPr>
            <a:endParaRPr lang="en-US" sz="1633" dirty="0">
              <a:solidFill>
                <a:srgbClr val="595959"/>
              </a:solidFill>
            </a:endParaRPr>
          </a:p>
          <a:p>
            <a:pPr hangingPunct="0">
              <a:lnSpc>
                <a:spcPct val="99583"/>
              </a:lnSpc>
            </a:pPr>
            <a:r>
              <a:rPr lang="en-US" altLang="zh-CN" sz="1270" b="1" spc="-23" dirty="0">
                <a:solidFill>
                  <a:srgbClr val="FE0000"/>
                </a:solidFill>
                <a:latin typeface="Microsoft JhengHei"/>
                <a:ea typeface="Microsoft JhengHei"/>
              </a:rPr>
              <a:t>依師資培育法第21條第2項規定</a:t>
            </a:r>
            <a:r>
              <a:rPr lang="en-US" altLang="zh-CN" sz="1270" spc="-36" dirty="0">
                <a:solidFill>
                  <a:srgbClr val="FE0000"/>
                </a:solidFill>
                <a:latin typeface="Microsoft JhengHei"/>
                <a:ea typeface="Microsoft JhengHei"/>
              </a:rPr>
              <a:t>，已</a:t>
            </a:r>
            <a:r>
              <a:rPr lang="en-US" altLang="zh-CN" sz="1270" spc="5" dirty="0">
                <a:solidFill>
                  <a:srgbClr val="FE0000"/>
                </a:solidFill>
                <a:latin typeface="Microsoft JhengHei"/>
                <a:ea typeface="Microsoft JhengHei"/>
              </a:rPr>
              <a:t>修</a:t>
            </a:r>
            <a:r>
              <a:rPr lang="en-US" altLang="zh-CN" sz="1270" dirty="0">
                <a:solidFill>
                  <a:srgbClr val="FE0000"/>
                </a:solidFill>
                <a:latin typeface="Microsoft JhengHei"/>
                <a:ea typeface="Microsoft JhengHei"/>
              </a:rPr>
              <a:t>習師資職前教育課程且完成教育</a:t>
            </a:r>
            <a:r>
              <a:rPr lang="en-US" altLang="zh-CN" sz="1270" spc="5" dirty="0">
                <a:solidFill>
                  <a:srgbClr val="FE0000"/>
                </a:solidFill>
                <a:latin typeface="Microsoft JhengHei"/>
                <a:ea typeface="Microsoft JhengHei"/>
              </a:rPr>
              <a:t>實</a:t>
            </a:r>
            <a:r>
              <a:rPr lang="en-US" altLang="zh-CN" sz="1270" dirty="0">
                <a:solidFill>
                  <a:srgbClr val="FE0000"/>
                </a:solidFill>
                <a:latin typeface="Microsoft JhengHei"/>
                <a:ea typeface="Microsoft JhengHei"/>
              </a:rPr>
              <a:t>習課程者，其教師資格之取得，</a:t>
            </a:r>
            <a:r>
              <a:rPr lang="en-US" altLang="zh-CN" sz="1270" spc="5" dirty="0">
                <a:solidFill>
                  <a:srgbClr val="FE0000"/>
                </a:solidFill>
                <a:latin typeface="Microsoft JhengHei"/>
                <a:ea typeface="Microsoft JhengHei"/>
              </a:rPr>
              <a:t>得</a:t>
            </a:r>
            <a:r>
              <a:rPr lang="en-US" altLang="zh-CN" sz="1270" dirty="0">
                <a:solidFill>
                  <a:srgbClr val="FE0000"/>
                </a:solidFill>
                <a:latin typeface="Microsoft JhengHei"/>
                <a:ea typeface="Microsoft JhengHei"/>
              </a:rPr>
              <a:t>依第十條規定辦理，或自本法修</a:t>
            </a:r>
            <a:r>
              <a:rPr lang="en-US" altLang="zh-CN" sz="1270" spc="5" dirty="0">
                <a:solidFill>
                  <a:srgbClr val="FE0000"/>
                </a:solidFill>
                <a:latin typeface="Microsoft JhengHei"/>
                <a:ea typeface="Microsoft JhengHei"/>
              </a:rPr>
              <a:t>正</a:t>
            </a:r>
            <a:r>
              <a:rPr lang="en-US" altLang="zh-CN" sz="1270" dirty="0">
                <a:solidFill>
                  <a:srgbClr val="FE0000"/>
                </a:solidFill>
                <a:latin typeface="Microsoft JhengHei"/>
                <a:ea typeface="Microsoft JhengHei"/>
              </a:rPr>
              <a:t>施行之日起十年內，得適用本法</a:t>
            </a:r>
            <a:r>
              <a:rPr lang="en-US" altLang="zh-CN" sz="1270" spc="-5" dirty="0">
                <a:solidFill>
                  <a:srgbClr val="FE0000"/>
                </a:solidFill>
                <a:latin typeface="Microsoft JhengHei"/>
                <a:ea typeface="Microsoft JhengHei"/>
              </a:rPr>
              <a:t>修正施行</a:t>
            </a:r>
            <a:r>
              <a:rPr lang="en-US" altLang="zh-CN" sz="1270" dirty="0">
                <a:solidFill>
                  <a:srgbClr val="FE0000"/>
                </a:solidFill>
                <a:latin typeface="Microsoft JhengHei"/>
                <a:ea typeface="Microsoft JhengHei"/>
              </a:rPr>
              <a:t>前之規定。</a:t>
            </a:r>
          </a:p>
          <a:p>
            <a:pPr>
              <a:lnSpc>
                <a:spcPts val="575"/>
              </a:lnSpc>
            </a:pPr>
            <a:endParaRPr lang="en-US" sz="1633" dirty="0">
              <a:solidFill>
                <a:srgbClr val="595959"/>
              </a:solidFill>
            </a:endParaRPr>
          </a:p>
          <a:p>
            <a:r>
              <a:rPr lang="en-US" altLang="zh-CN" sz="1270" b="1" spc="-9" dirty="0">
                <a:solidFill>
                  <a:srgbClr val="000000"/>
                </a:solidFill>
                <a:latin typeface="Microsoft JhengHei"/>
                <a:ea typeface="Microsoft JhengHei"/>
              </a:rPr>
              <a:t>本證明書教育實習</a:t>
            </a:r>
            <a:r>
              <a:rPr lang="en-US" altLang="zh-CN" sz="1270" b="1" spc="-5" dirty="0">
                <a:solidFill>
                  <a:srgbClr val="000000"/>
                </a:solidFill>
                <a:latin typeface="Microsoft JhengHei"/>
                <a:ea typeface="Microsoft JhengHei"/>
              </a:rPr>
              <a:t>至117.1.31有效</a:t>
            </a:r>
          </a:p>
        </p:txBody>
      </p:sp>
      <p:sp>
        <p:nvSpPr>
          <p:cNvPr id="246" name="TextBox 246"/>
          <p:cNvSpPr txBox="1"/>
          <p:nvPr/>
        </p:nvSpPr>
        <p:spPr>
          <a:xfrm>
            <a:off x="4931383" y="4827749"/>
            <a:ext cx="2430677" cy="1390509"/>
          </a:xfrm>
          <a:prstGeom prst="rect">
            <a:avLst/>
          </a:prstGeom>
          <a:noFill/>
        </p:spPr>
        <p:txBody>
          <a:bodyPr wrap="square" lIns="0" tIns="0" rIns="0" bIns="0" rtlCol="0">
            <a:spAutoFit/>
          </a:bodyPr>
          <a:lstStyle/>
          <a:p>
            <a:pPr indent="86561"/>
            <a:r>
              <a:rPr lang="en-US" altLang="zh-CN" sz="1633" b="1" spc="-5" dirty="0">
                <a:solidFill>
                  <a:srgbClr val="FE0000"/>
                </a:solidFill>
                <a:latin typeface="Microsoft JhengHei"/>
                <a:ea typeface="Microsoft JhengHei"/>
              </a:rPr>
              <a:t>舊制</a:t>
            </a:r>
            <a:r>
              <a:rPr lang="en-US" altLang="zh-CN" sz="1633" b="1" dirty="0">
                <a:solidFill>
                  <a:srgbClr val="FE0000"/>
                </a:solidFill>
                <a:latin typeface="Microsoft JhengHei"/>
                <a:ea typeface="Microsoft JhengHei"/>
              </a:rPr>
              <a:t>生增列過渡條款、</a:t>
            </a:r>
          </a:p>
          <a:p>
            <a:pPr indent="86561"/>
            <a:r>
              <a:rPr lang="en-US" altLang="zh-CN" sz="1633" b="1" spc="-5" dirty="0">
                <a:solidFill>
                  <a:srgbClr val="FE0000"/>
                </a:solidFill>
                <a:latin typeface="Microsoft JhengHei"/>
                <a:ea typeface="Microsoft JhengHei"/>
              </a:rPr>
              <a:t>標註</a:t>
            </a:r>
            <a:r>
              <a:rPr lang="en-US" altLang="zh-CN" sz="1633" b="1" dirty="0">
                <a:solidFill>
                  <a:srgbClr val="FE0000"/>
                </a:solidFill>
                <a:latin typeface="Microsoft JhengHei"/>
                <a:ea typeface="Microsoft JhengHei"/>
              </a:rPr>
              <a:t>完成實習時間</a:t>
            </a:r>
          </a:p>
          <a:p>
            <a:pPr>
              <a:lnSpc>
                <a:spcPts val="907"/>
              </a:lnSpc>
            </a:pPr>
            <a:endParaRPr lang="en-US" sz="1633" dirty="0">
              <a:solidFill>
                <a:srgbClr val="595959"/>
              </a:solidFill>
            </a:endParaRPr>
          </a:p>
          <a:p>
            <a:pPr>
              <a:lnSpc>
                <a:spcPts val="907"/>
              </a:lnSpc>
            </a:pPr>
            <a:endParaRPr lang="en-US" sz="1633" dirty="0">
              <a:solidFill>
                <a:srgbClr val="595959"/>
              </a:solidFill>
            </a:endParaRPr>
          </a:p>
          <a:p>
            <a:pPr>
              <a:lnSpc>
                <a:spcPts val="907"/>
              </a:lnSpc>
            </a:pPr>
            <a:endParaRPr lang="en-US" sz="1633" dirty="0">
              <a:solidFill>
                <a:srgbClr val="595959"/>
              </a:solidFill>
            </a:endParaRPr>
          </a:p>
          <a:p>
            <a:pPr>
              <a:lnSpc>
                <a:spcPts val="907"/>
              </a:lnSpc>
            </a:pPr>
            <a:endParaRPr lang="en-US" sz="1633" dirty="0">
              <a:solidFill>
                <a:srgbClr val="595959"/>
              </a:solidFill>
            </a:endParaRPr>
          </a:p>
          <a:p>
            <a:pPr>
              <a:lnSpc>
                <a:spcPts val="907"/>
              </a:lnSpc>
            </a:pPr>
            <a:endParaRPr lang="en-US" sz="1633" dirty="0">
              <a:solidFill>
                <a:srgbClr val="595959"/>
              </a:solidFill>
            </a:endParaRPr>
          </a:p>
          <a:p>
            <a:pPr>
              <a:lnSpc>
                <a:spcPts val="907"/>
              </a:lnSpc>
            </a:pPr>
            <a:endParaRPr lang="en-US" sz="1633" dirty="0">
              <a:solidFill>
                <a:srgbClr val="595959"/>
              </a:solidFill>
            </a:endParaRPr>
          </a:p>
          <a:p>
            <a:r>
              <a:rPr lang="en-US" altLang="zh-CN" sz="1270" b="1" spc="-9" dirty="0">
                <a:solidFill>
                  <a:srgbClr val="000000"/>
                </a:solidFill>
                <a:latin typeface="Microsoft JhengHei"/>
                <a:ea typeface="Microsoft JhengHei"/>
              </a:rPr>
              <a:t>本證明書教育實</a:t>
            </a:r>
            <a:r>
              <a:rPr lang="en-US" altLang="zh-CN" sz="1270" b="1" spc="-5" dirty="0">
                <a:solidFill>
                  <a:srgbClr val="000000"/>
                </a:solidFill>
                <a:latin typeface="Microsoft JhengHei"/>
                <a:ea typeface="Microsoft JhengHei"/>
              </a:rPr>
              <a:t>習至113.1.31有效</a:t>
            </a:r>
          </a:p>
        </p:txBody>
      </p:sp>
      <p:sp>
        <p:nvSpPr>
          <p:cNvPr id="247" name="TextBox 247"/>
          <p:cNvSpPr txBox="1"/>
          <p:nvPr/>
        </p:nvSpPr>
        <p:spPr>
          <a:xfrm>
            <a:off x="9307082" y="6248587"/>
            <a:ext cx="302113" cy="223459"/>
          </a:xfrm>
          <a:prstGeom prst="rect">
            <a:avLst/>
          </a:prstGeom>
          <a:noFill/>
        </p:spPr>
        <p:txBody>
          <a:bodyPr wrap="square" lIns="0" tIns="0" rIns="0" bIns="0" rtlCol="0">
            <a:spAutoFit/>
          </a:bodyPr>
          <a:lstStyle/>
          <a:p>
            <a:r>
              <a:rPr lang="en-US" altLang="zh-CN" sz="1452" spc="-5" dirty="0">
                <a:solidFill>
                  <a:srgbClr val="FEFEFE"/>
                </a:solidFill>
                <a:latin typeface="Calibri"/>
                <a:ea typeface="Calibri"/>
              </a:rPr>
              <a:t>19</a:t>
            </a:r>
          </a:p>
        </p:txBody>
      </p:sp>
    </p:spTree>
    <p:extLst>
      <p:ext uri="{BB962C8B-B14F-4D97-AF65-F5344CB8AC3E}">
        <p14:creationId xmlns:p14="http://schemas.microsoft.com/office/powerpoint/2010/main" val="330350709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idx="4294967295"/>
          </p:nvPr>
        </p:nvSpPr>
        <p:spPr>
          <a:xfrm>
            <a:off x="3758878" y="2716568"/>
            <a:ext cx="4417457" cy="1200483"/>
          </a:xfrm>
        </p:spPr>
        <p:txBody>
          <a:bodyPr>
            <a:normAutofit/>
          </a:bodyPr>
          <a:lstStyle/>
          <a:p>
            <a:r>
              <a:rPr lang="zh-TW" altLang="en-US" sz="5400" dirty="0">
                <a:solidFill>
                  <a:srgbClr val="00B050"/>
                </a:solidFill>
                <a:latin typeface="華康勘亭流(P)" panose="02010600010101010101" pitchFamily="2" charset="-120"/>
                <a:ea typeface="華康勘亭流(P)" panose="02010600010101010101" pitchFamily="2" charset="-120"/>
              </a:rPr>
              <a:t>代理教師敘薪</a:t>
            </a:r>
            <a:endParaRPr lang="zh-TW" altLang="en-US" sz="5400" dirty="0">
              <a:solidFill>
                <a:srgbClr val="00B050"/>
              </a:solidFill>
            </a:endParaRPr>
          </a:p>
        </p:txBody>
      </p:sp>
    </p:spTree>
    <p:extLst>
      <p:ext uri="{BB962C8B-B14F-4D97-AF65-F5344CB8AC3E}">
        <p14:creationId xmlns:p14="http://schemas.microsoft.com/office/powerpoint/2010/main" val="20877132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標題 2"/>
          <p:cNvSpPr>
            <a:spLocks noGrp="1"/>
          </p:cNvSpPr>
          <p:nvPr>
            <p:ph type="title" idx="4294967295"/>
          </p:nvPr>
        </p:nvSpPr>
        <p:spPr>
          <a:xfrm>
            <a:off x="1026544" y="603849"/>
            <a:ext cx="4373592" cy="635150"/>
          </a:xfrm>
        </p:spPr>
        <p:txBody>
          <a:bodyPr>
            <a:noAutofit/>
          </a:bodyPr>
          <a:lstStyle/>
          <a:p>
            <a:r>
              <a:rPr lang="zh-TW" altLang="en-US" sz="3600" dirty="0">
                <a:solidFill>
                  <a:srgbClr val="00B050"/>
                </a:solidFill>
                <a:latin typeface="華康勘亭流" panose="03000909000000000000" pitchFamily="65" charset="-120"/>
                <a:ea typeface="華康勘亭流" panose="03000909000000000000" pitchFamily="65" charset="-120"/>
              </a:rPr>
              <a:t>代理教師甄選資格</a:t>
            </a:r>
          </a:p>
        </p:txBody>
      </p:sp>
      <p:sp>
        <p:nvSpPr>
          <p:cNvPr id="4" name="內容版面配置區 3"/>
          <p:cNvSpPr>
            <a:spLocks noGrp="1"/>
          </p:cNvSpPr>
          <p:nvPr>
            <p:ph idx="4294967295"/>
          </p:nvPr>
        </p:nvSpPr>
        <p:spPr>
          <a:xfrm>
            <a:off x="1319841" y="1790910"/>
            <a:ext cx="9299275" cy="3332883"/>
          </a:xfrm>
        </p:spPr>
        <p:txBody>
          <a:bodyPr>
            <a:normAutofit/>
          </a:bodyPr>
          <a:lstStyle/>
          <a:p>
            <a:pPr>
              <a:buFont typeface="Wingdings" panose="05000000000000000000" pitchFamily="2" charset="2"/>
              <a:buChar char="u"/>
            </a:pPr>
            <a:r>
              <a:rPr lang="zh-TW" altLang="en-US" sz="2400" dirty="0">
                <a:latin typeface="標楷體" panose="03000509000000000000" pitchFamily="65" charset="-120"/>
                <a:ea typeface="標楷體" panose="03000509000000000000" pitchFamily="65" charset="-120"/>
              </a:rPr>
              <a:t>依據中小學兼任代課及代理教師聘任辦法第</a:t>
            </a:r>
            <a:r>
              <a:rPr lang="en-US" altLang="zh-TW" sz="2400" dirty="0">
                <a:latin typeface="標楷體" panose="03000509000000000000" pitchFamily="65" charset="-120"/>
                <a:ea typeface="標楷體" panose="03000509000000000000" pitchFamily="65" charset="-120"/>
              </a:rPr>
              <a:t>3</a:t>
            </a:r>
            <a:r>
              <a:rPr lang="zh-TW" altLang="en-US" sz="2400" dirty="0">
                <a:latin typeface="標楷體" panose="03000509000000000000" pitchFamily="65" charset="-120"/>
                <a:ea typeface="標楷體" panose="03000509000000000000" pitchFamily="65" charset="-120"/>
              </a:rPr>
              <a:t>條規定</a:t>
            </a:r>
            <a:endParaRPr lang="en-US" altLang="zh-TW" sz="2400" dirty="0">
              <a:latin typeface="標楷體" panose="03000509000000000000" pitchFamily="65" charset="-120"/>
              <a:ea typeface="標楷體" panose="03000509000000000000" pitchFamily="65" charset="-120"/>
            </a:endParaRPr>
          </a:p>
          <a:p>
            <a:pPr marL="45720" indent="0">
              <a:buNone/>
            </a:pPr>
            <a:r>
              <a:rPr lang="zh-TW" altLang="en-US" sz="2400" dirty="0">
                <a:latin typeface="標楷體" panose="03000509000000000000" pitchFamily="65" charset="-120"/>
                <a:ea typeface="標楷體" panose="03000509000000000000" pitchFamily="65" charset="-120"/>
              </a:rPr>
              <a:t>中小學聘任三個月以上之代課、代理教師，應依下列資格順序公開甄選，經教師評審委員會審查通過後，由校長聘任之</a:t>
            </a:r>
            <a:r>
              <a:rPr lang="en-US" altLang="zh-TW" sz="2400" dirty="0">
                <a:latin typeface="標楷體" panose="03000509000000000000" pitchFamily="65" charset="-120"/>
                <a:ea typeface="標楷體" panose="03000509000000000000" pitchFamily="65" charset="-120"/>
              </a:rPr>
              <a:t>:</a:t>
            </a:r>
          </a:p>
          <a:p>
            <a:pPr marL="502920" indent="-457200">
              <a:buFont typeface="+mj-lt"/>
              <a:buAutoNum type="arabicPeriod"/>
            </a:pPr>
            <a:r>
              <a:rPr lang="zh-TW" altLang="en-US" sz="2400" dirty="0">
                <a:latin typeface="標楷體" panose="03000509000000000000" pitchFamily="65" charset="-120"/>
                <a:ea typeface="標楷體" panose="03000509000000000000" pitchFamily="65" charset="-120"/>
              </a:rPr>
              <a:t>具有各該教育階段、科（類）合格教師證書者。</a:t>
            </a:r>
            <a:r>
              <a:rPr lang="en-US" altLang="zh-TW" sz="2400" dirty="0">
                <a:latin typeface="標楷體" panose="03000509000000000000" pitchFamily="65" charset="-120"/>
                <a:ea typeface="標楷體" panose="03000509000000000000" pitchFamily="65" charset="-120"/>
              </a:rPr>
              <a:t>(</a:t>
            </a:r>
            <a:r>
              <a:rPr lang="zh-TW" altLang="en-US" sz="2400" dirty="0">
                <a:latin typeface="標楷體" panose="03000509000000000000" pitchFamily="65" charset="-120"/>
                <a:ea typeface="標楷體" panose="03000509000000000000" pitchFamily="65" charset="-120"/>
              </a:rPr>
              <a:t>一招</a:t>
            </a:r>
            <a:r>
              <a:rPr lang="en-US" altLang="zh-TW" sz="2400" dirty="0">
                <a:latin typeface="標楷體" panose="03000509000000000000" pitchFamily="65" charset="-120"/>
                <a:ea typeface="標楷體" panose="03000509000000000000" pitchFamily="65" charset="-120"/>
              </a:rPr>
              <a:t>)</a:t>
            </a:r>
          </a:p>
          <a:p>
            <a:pPr marL="502920" indent="-457200">
              <a:buFont typeface="+mj-lt"/>
              <a:buAutoNum type="arabicPeriod"/>
            </a:pPr>
            <a:r>
              <a:rPr lang="zh-TW" altLang="en-US" sz="2400" dirty="0">
                <a:latin typeface="標楷體" panose="03000509000000000000" pitchFamily="65" charset="-120"/>
                <a:ea typeface="標楷體" panose="03000509000000000000" pitchFamily="65" charset="-120"/>
              </a:rPr>
              <a:t>無前款人員報名或前款人員經甄選未通過者，得為具有修畢師資職前教育課程，取得修畢證明書者。</a:t>
            </a:r>
            <a:r>
              <a:rPr lang="en-US" altLang="zh-TW" sz="2400" dirty="0">
                <a:latin typeface="標楷體" panose="03000509000000000000" pitchFamily="65" charset="-120"/>
                <a:ea typeface="標楷體" panose="03000509000000000000" pitchFamily="65" charset="-120"/>
              </a:rPr>
              <a:t>(</a:t>
            </a:r>
            <a:r>
              <a:rPr lang="zh-TW" altLang="en-US" sz="2400" dirty="0">
                <a:latin typeface="標楷體" panose="03000509000000000000" pitchFamily="65" charset="-120"/>
                <a:ea typeface="標楷體" panose="03000509000000000000" pitchFamily="65" charset="-120"/>
              </a:rPr>
              <a:t>二招</a:t>
            </a:r>
            <a:r>
              <a:rPr lang="en-US" altLang="zh-TW" sz="2400" dirty="0">
                <a:latin typeface="標楷體" panose="03000509000000000000" pitchFamily="65" charset="-120"/>
                <a:ea typeface="標楷體" panose="03000509000000000000" pitchFamily="65" charset="-120"/>
              </a:rPr>
              <a:t>)</a:t>
            </a:r>
          </a:p>
          <a:p>
            <a:pPr marL="502920" indent="-457200">
              <a:buFont typeface="+mj-lt"/>
              <a:buAutoNum type="arabicPeriod"/>
            </a:pPr>
            <a:r>
              <a:rPr lang="zh-TW" altLang="en-US" sz="2400" dirty="0">
                <a:latin typeface="標楷體" panose="03000509000000000000" pitchFamily="65" charset="-120"/>
                <a:ea typeface="標楷體" panose="03000509000000000000" pitchFamily="65" charset="-120"/>
              </a:rPr>
              <a:t>無前款人員報名或前款人員經甄選未通過者，得為具有大學以上畢業者。</a:t>
            </a:r>
            <a:r>
              <a:rPr lang="en-US" altLang="zh-TW" sz="2400" dirty="0">
                <a:latin typeface="標楷體" panose="03000509000000000000" pitchFamily="65" charset="-120"/>
                <a:ea typeface="標楷體" panose="03000509000000000000" pitchFamily="65" charset="-120"/>
              </a:rPr>
              <a:t>(</a:t>
            </a:r>
            <a:r>
              <a:rPr lang="zh-TW" altLang="en-US" sz="2400" dirty="0">
                <a:latin typeface="標楷體" panose="03000509000000000000" pitchFamily="65" charset="-120"/>
                <a:ea typeface="標楷體" panose="03000509000000000000" pitchFamily="65" charset="-120"/>
              </a:rPr>
              <a:t>三招</a:t>
            </a:r>
            <a:r>
              <a:rPr lang="en-US" altLang="zh-TW" sz="2400" dirty="0">
                <a:latin typeface="標楷體" panose="03000509000000000000" pitchFamily="65" charset="-120"/>
                <a:ea typeface="標楷體" panose="03000509000000000000" pitchFamily="65" charset="-120"/>
              </a:rPr>
              <a:t>)</a:t>
            </a:r>
            <a:endParaRPr lang="zh-TW" altLang="en-US" dirty="0"/>
          </a:p>
          <a:p>
            <a:pPr marL="502920" indent="-457200">
              <a:buFont typeface="+mj-lt"/>
              <a:buAutoNum type="arabicPeriod"/>
            </a:pPr>
            <a:endParaRPr lang="zh-TW" altLang="en-US" dirty="0"/>
          </a:p>
          <a:p>
            <a:pPr marL="45720" indent="0">
              <a:buNone/>
            </a:pPr>
            <a:endParaRPr lang="en-US" altLang="zh-TW" dirty="0"/>
          </a:p>
          <a:p>
            <a:pPr marL="502920" indent="-457200">
              <a:buFont typeface="+mj-lt"/>
              <a:buAutoNum type="arabicPeriod"/>
            </a:pPr>
            <a:endParaRPr lang="zh-TW" altLang="en-US" dirty="0"/>
          </a:p>
        </p:txBody>
      </p:sp>
      <p:pic>
        <p:nvPicPr>
          <p:cNvPr id="5" name="圖片 4"/>
          <p:cNvPicPr>
            <a:picLocks noChangeAspect="1"/>
          </p:cNvPicPr>
          <p:nvPr/>
        </p:nvPicPr>
        <p:blipFill>
          <a:blip r:embed="rId2"/>
          <a:stretch>
            <a:fillRect/>
          </a:stretch>
        </p:blipFill>
        <p:spPr>
          <a:xfrm>
            <a:off x="1523805" y="5123793"/>
            <a:ext cx="9608129" cy="1152244"/>
          </a:xfrm>
          <a:prstGeom prst="rect">
            <a:avLst/>
          </a:prstGeom>
        </p:spPr>
      </p:pic>
    </p:spTree>
    <p:extLst>
      <p:ext uri="{BB962C8B-B14F-4D97-AF65-F5344CB8AC3E}">
        <p14:creationId xmlns:p14="http://schemas.microsoft.com/office/powerpoint/2010/main" val="95993426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內容版面配置區 3"/>
          <p:cNvPicPr>
            <a:picLocks noGrp="1" noChangeAspect="1"/>
          </p:cNvPicPr>
          <p:nvPr>
            <p:ph idx="1"/>
          </p:nvPr>
        </p:nvPicPr>
        <p:blipFill>
          <a:blip r:embed="rId2"/>
          <a:stretch>
            <a:fillRect/>
          </a:stretch>
        </p:blipFill>
        <p:spPr>
          <a:xfrm>
            <a:off x="1564340" y="1062318"/>
            <a:ext cx="8776447" cy="3684494"/>
          </a:xfrm>
          <a:prstGeom prst="rect">
            <a:avLst/>
          </a:prstGeom>
        </p:spPr>
      </p:pic>
    </p:spTree>
    <p:extLst>
      <p:ext uri="{BB962C8B-B14F-4D97-AF65-F5344CB8AC3E}">
        <p14:creationId xmlns:p14="http://schemas.microsoft.com/office/powerpoint/2010/main" val="154712890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標題 12"/>
          <p:cNvSpPr>
            <a:spLocks noGrp="1"/>
          </p:cNvSpPr>
          <p:nvPr>
            <p:ph type="title" idx="4294967295"/>
          </p:nvPr>
        </p:nvSpPr>
        <p:spPr>
          <a:xfrm>
            <a:off x="1440611" y="3043297"/>
            <a:ext cx="2812211" cy="788987"/>
          </a:xfrm>
        </p:spPr>
        <p:txBody>
          <a:bodyPr>
            <a:normAutofit/>
          </a:bodyPr>
          <a:lstStyle/>
          <a:p>
            <a:r>
              <a:rPr lang="zh-TW" altLang="en-US" sz="4400" dirty="0">
                <a:latin typeface="華康勘亭流(P)" panose="02010600010101010101" pitchFamily="2" charset="-120"/>
                <a:ea typeface="華康勘亭流(P)" panose="02010600010101010101" pitchFamily="2" charset="-120"/>
              </a:rPr>
              <a:t>課程簡介</a:t>
            </a:r>
            <a:endParaRPr lang="zh-TW" sz="4400" dirty="0">
              <a:latin typeface="華康勘亭流(P)" panose="02010600010101010101" pitchFamily="2" charset="-120"/>
              <a:ea typeface="華康勘亭流(P)" panose="02010600010101010101" pitchFamily="2" charset="-120"/>
            </a:endParaRPr>
          </a:p>
        </p:txBody>
      </p:sp>
      <p:sp>
        <p:nvSpPr>
          <p:cNvPr id="14" name="內容版面配置區 13"/>
          <p:cNvSpPr>
            <a:spLocks noGrp="1"/>
          </p:cNvSpPr>
          <p:nvPr>
            <p:ph idx="4294967295"/>
          </p:nvPr>
        </p:nvSpPr>
        <p:spPr>
          <a:xfrm>
            <a:off x="5960853" y="4245670"/>
            <a:ext cx="4641012" cy="600433"/>
          </a:xfrm>
        </p:spPr>
        <p:txBody>
          <a:bodyPr>
            <a:normAutofit/>
          </a:bodyPr>
          <a:lstStyle/>
          <a:p>
            <a:pPr>
              <a:buClr>
                <a:prstClr val="black">
                  <a:lumMod val="75000"/>
                  <a:lumOff val="25000"/>
                </a:prstClr>
              </a:buClr>
              <a:buFont typeface="Wingdings" panose="05000000000000000000" pitchFamily="2" charset="2"/>
              <a:buChar char="Ø"/>
            </a:pPr>
            <a:r>
              <a:rPr lang="zh-TW" altLang="en-US" sz="3200" dirty="0">
                <a:latin typeface="華康勘亭流" panose="02010609010101010101" pitchFamily="49" charset="-120"/>
                <a:ea typeface="華康勘亭流" panose="02010609010101010101" pitchFamily="49" charset="-120"/>
              </a:rPr>
              <a:t>請求權時效</a:t>
            </a:r>
          </a:p>
          <a:p>
            <a:pPr lvl="0">
              <a:buClr>
                <a:prstClr val="black">
                  <a:lumMod val="75000"/>
                  <a:lumOff val="25000"/>
                </a:prstClr>
              </a:buClr>
            </a:pPr>
            <a:endParaRPr lang="en-US" altLang="zh-TW" sz="3600" dirty="0">
              <a:latin typeface="標楷體" panose="03000509000000000000" pitchFamily="65" charset="-120"/>
              <a:ea typeface="標楷體" panose="03000509000000000000" pitchFamily="65" charset="-120"/>
            </a:endParaRPr>
          </a:p>
        </p:txBody>
      </p:sp>
      <p:sp>
        <p:nvSpPr>
          <p:cNvPr id="2" name="文字方塊 1"/>
          <p:cNvSpPr txBox="1"/>
          <p:nvPr/>
        </p:nvSpPr>
        <p:spPr>
          <a:xfrm>
            <a:off x="5891842" y="621102"/>
            <a:ext cx="4132052" cy="584775"/>
          </a:xfrm>
          <a:prstGeom prst="rect">
            <a:avLst/>
          </a:prstGeom>
          <a:noFill/>
        </p:spPr>
        <p:txBody>
          <a:bodyPr wrap="square" rtlCol="0">
            <a:spAutoFit/>
          </a:bodyPr>
          <a:lstStyle/>
          <a:p>
            <a:pPr marL="457200" indent="-457200">
              <a:buFont typeface="Wingdings" panose="05000000000000000000" pitchFamily="2" charset="2"/>
              <a:buChar char="Ø"/>
            </a:pPr>
            <a:r>
              <a:rPr lang="zh-TW" altLang="en-US" sz="3200" dirty="0">
                <a:latin typeface="華康勘亭流" panose="02010609010101010101" pitchFamily="49" charset="-120"/>
                <a:ea typeface="華康勘亭流" panose="02010609010101010101" pitchFamily="49" charset="-120"/>
              </a:rPr>
              <a:t>教師證書沿革</a:t>
            </a:r>
          </a:p>
        </p:txBody>
      </p:sp>
      <p:sp>
        <p:nvSpPr>
          <p:cNvPr id="3" name="文字方塊 2"/>
          <p:cNvSpPr txBox="1"/>
          <p:nvPr/>
        </p:nvSpPr>
        <p:spPr>
          <a:xfrm>
            <a:off x="5891842" y="1336530"/>
            <a:ext cx="4252823" cy="535531"/>
          </a:xfrm>
          <a:prstGeom prst="rect">
            <a:avLst/>
          </a:prstGeom>
          <a:noFill/>
        </p:spPr>
        <p:txBody>
          <a:bodyPr wrap="square" rtlCol="0">
            <a:spAutoFit/>
          </a:bodyPr>
          <a:lstStyle/>
          <a:p>
            <a:pPr marL="457200" lvl="0" indent="-457200">
              <a:lnSpc>
                <a:spcPct val="90000"/>
              </a:lnSpc>
              <a:spcBef>
                <a:spcPts val="1000"/>
              </a:spcBef>
              <a:buFont typeface="Wingdings" panose="05000000000000000000" pitchFamily="2" charset="2"/>
              <a:buChar char="Ø"/>
            </a:pPr>
            <a:r>
              <a:rPr lang="zh-TW" altLang="en-US" sz="3200" dirty="0">
                <a:solidFill>
                  <a:prstClr val="black"/>
                </a:solidFill>
                <a:latin typeface="華康勘亭流" panose="02010609010101010101" pitchFamily="49" charset="-120"/>
                <a:ea typeface="華康勘亭流" panose="02010609010101010101" pitchFamily="49" charset="-120"/>
              </a:rPr>
              <a:t>代理教師敘薪</a:t>
            </a:r>
            <a:endParaRPr lang="zh-TW" altLang="en-US" sz="3600" dirty="0">
              <a:solidFill>
                <a:prstClr val="black"/>
              </a:solidFill>
              <a:latin typeface="華康勘亭流" panose="02010609010101010101" pitchFamily="49" charset="-120"/>
              <a:ea typeface="華康勘亭流" panose="02010609010101010101" pitchFamily="49" charset="-120"/>
            </a:endParaRPr>
          </a:p>
        </p:txBody>
      </p:sp>
      <p:sp>
        <p:nvSpPr>
          <p:cNvPr id="4" name="文字方塊 3"/>
          <p:cNvSpPr txBox="1"/>
          <p:nvPr/>
        </p:nvSpPr>
        <p:spPr>
          <a:xfrm>
            <a:off x="5900468" y="2040270"/>
            <a:ext cx="4252823" cy="535531"/>
          </a:xfrm>
          <a:prstGeom prst="rect">
            <a:avLst/>
          </a:prstGeom>
          <a:noFill/>
        </p:spPr>
        <p:txBody>
          <a:bodyPr wrap="square" rtlCol="0">
            <a:spAutoFit/>
          </a:bodyPr>
          <a:lstStyle/>
          <a:p>
            <a:pPr marL="457200" lvl="0" indent="-457200">
              <a:lnSpc>
                <a:spcPct val="90000"/>
              </a:lnSpc>
              <a:spcBef>
                <a:spcPts val="1000"/>
              </a:spcBef>
              <a:buFont typeface="Wingdings" panose="05000000000000000000" pitchFamily="2" charset="2"/>
              <a:buChar char="Ø"/>
            </a:pPr>
            <a:r>
              <a:rPr lang="zh-TW" altLang="en-US" sz="3200" dirty="0">
                <a:solidFill>
                  <a:prstClr val="black"/>
                </a:solidFill>
                <a:latin typeface="華康勘亭流" panose="02010609010101010101" pitchFamily="49" charset="-120"/>
                <a:ea typeface="華康勘亭流" panose="02010609010101010101" pitchFamily="49" charset="-120"/>
              </a:rPr>
              <a:t>正式教師敘薪</a:t>
            </a:r>
            <a:endParaRPr lang="en-US" altLang="zh-TW" sz="3200" dirty="0">
              <a:solidFill>
                <a:prstClr val="black"/>
              </a:solidFill>
              <a:latin typeface="華康勘亭流" panose="02010609010101010101" pitchFamily="49" charset="-120"/>
              <a:ea typeface="華康勘亭流" panose="02010609010101010101" pitchFamily="49" charset="-120"/>
            </a:endParaRPr>
          </a:p>
        </p:txBody>
      </p:sp>
      <p:sp>
        <p:nvSpPr>
          <p:cNvPr id="5" name="文字方塊 4"/>
          <p:cNvSpPr txBox="1"/>
          <p:nvPr/>
        </p:nvSpPr>
        <p:spPr>
          <a:xfrm>
            <a:off x="6064370" y="2907102"/>
            <a:ext cx="3312543" cy="530688"/>
          </a:xfrm>
          <a:prstGeom prst="rect">
            <a:avLst/>
          </a:prstGeom>
          <a:noFill/>
        </p:spPr>
        <p:txBody>
          <a:bodyPr wrap="square" rtlCol="0">
            <a:spAutoFit/>
          </a:bodyPr>
          <a:lstStyle/>
          <a:p>
            <a:endParaRPr lang="zh-TW" altLang="en-US" dirty="0"/>
          </a:p>
        </p:txBody>
      </p:sp>
      <p:sp>
        <p:nvSpPr>
          <p:cNvPr id="6" name="文字方塊 5"/>
          <p:cNvSpPr txBox="1"/>
          <p:nvPr/>
        </p:nvSpPr>
        <p:spPr>
          <a:xfrm>
            <a:off x="5900468" y="2759513"/>
            <a:ext cx="3623094" cy="535531"/>
          </a:xfrm>
          <a:prstGeom prst="rect">
            <a:avLst/>
          </a:prstGeom>
          <a:noFill/>
        </p:spPr>
        <p:txBody>
          <a:bodyPr wrap="square" rtlCol="0">
            <a:spAutoFit/>
          </a:bodyPr>
          <a:lstStyle/>
          <a:p>
            <a:pPr marL="457200" lvl="0" indent="-457200">
              <a:lnSpc>
                <a:spcPct val="90000"/>
              </a:lnSpc>
              <a:spcBef>
                <a:spcPts val="1000"/>
              </a:spcBef>
              <a:buFont typeface="Wingdings" panose="05000000000000000000" pitchFamily="2" charset="2"/>
              <a:buChar char="Ø"/>
            </a:pPr>
            <a:r>
              <a:rPr lang="zh-TW" altLang="en-US" sz="3200" dirty="0">
                <a:solidFill>
                  <a:prstClr val="black"/>
                </a:solidFill>
                <a:latin typeface="華康勘亭流" panose="02010609010101010101" pitchFamily="49" charset="-120"/>
                <a:ea typeface="華康勘亭流" panose="02010609010101010101" pitchFamily="49" charset="-120"/>
              </a:rPr>
              <a:t>取得較高學歷</a:t>
            </a:r>
            <a:endParaRPr lang="en-US" altLang="zh-TW" sz="3200" dirty="0">
              <a:solidFill>
                <a:prstClr val="black"/>
              </a:solidFill>
              <a:latin typeface="華康勘亭流" panose="02010609010101010101" pitchFamily="49" charset="-120"/>
              <a:ea typeface="華康勘亭流" panose="02010609010101010101" pitchFamily="49" charset="-120"/>
            </a:endParaRPr>
          </a:p>
        </p:txBody>
      </p:sp>
      <p:sp>
        <p:nvSpPr>
          <p:cNvPr id="7" name="文字方塊 6"/>
          <p:cNvSpPr txBox="1"/>
          <p:nvPr/>
        </p:nvSpPr>
        <p:spPr>
          <a:xfrm>
            <a:off x="5900467" y="3478520"/>
            <a:ext cx="4433977" cy="535531"/>
          </a:xfrm>
          <a:prstGeom prst="rect">
            <a:avLst/>
          </a:prstGeom>
          <a:noFill/>
        </p:spPr>
        <p:txBody>
          <a:bodyPr wrap="square" rtlCol="0">
            <a:spAutoFit/>
          </a:bodyPr>
          <a:lstStyle/>
          <a:p>
            <a:pPr marL="457200" lvl="0" indent="-457200">
              <a:lnSpc>
                <a:spcPct val="90000"/>
              </a:lnSpc>
              <a:spcBef>
                <a:spcPts val="1000"/>
              </a:spcBef>
              <a:buClr>
                <a:prstClr val="black">
                  <a:lumMod val="75000"/>
                  <a:lumOff val="25000"/>
                </a:prstClr>
              </a:buClr>
              <a:buFont typeface="Wingdings" panose="05000000000000000000" pitchFamily="2" charset="2"/>
              <a:buChar char="Ø"/>
            </a:pPr>
            <a:r>
              <a:rPr lang="zh-TW" altLang="en-US" sz="3200" dirty="0">
                <a:solidFill>
                  <a:prstClr val="black"/>
                </a:solidFill>
                <a:latin typeface="華康勘亭流" panose="02010609010101010101" pitchFamily="49" charset="-120"/>
                <a:ea typeface="華康勘亭流" panose="02010609010101010101" pitchFamily="49" charset="-120"/>
              </a:rPr>
              <a:t>專任運動教練敘薪</a:t>
            </a:r>
            <a:endParaRPr lang="en-US" altLang="zh-TW" sz="3200" dirty="0">
              <a:solidFill>
                <a:prstClr val="black"/>
              </a:solidFill>
              <a:latin typeface="華康勘亭流" panose="02010609010101010101" pitchFamily="49" charset="-120"/>
              <a:ea typeface="華康勘亭流" panose="02010609010101010101" pitchFamily="49" charset="-120"/>
            </a:endParaRPr>
          </a:p>
        </p:txBody>
      </p:sp>
    </p:spTree>
    <p:extLst>
      <p:ext uri="{BB962C8B-B14F-4D97-AF65-F5344CB8AC3E}">
        <p14:creationId xmlns:p14="http://schemas.microsoft.com/office/powerpoint/2010/main" val="14038662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ppt_x"/>
                                          </p:val>
                                        </p:tav>
                                        <p:tav tm="100000">
                                          <p:val>
                                            <p:strVal val="#ppt_x"/>
                                          </p:val>
                                        </p:tav>
                                      </p:tavLst>
                                    </p:anim>
                                    <p:anim calcmode="lin" valueType="num">
                                      <p:cBhvr additive="base">
                                        <p:cTn id="8"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fade">
                                      <p:cBhvr>
                                        <p:cTn id="13" dur="1000"/>
                                        <p:tgtEl>
                                          <p:spTgt spid="2"/>
                                        </p:tgtEl>
                                      </p:cBhvr>
                                    </p:animEffect>
                                    <p:anim calcmode="lin" valueType="num">
                                      <p:cBhvr>
                                        <p:cTn id="14" dur="1000" fill="hold"/>
                                        <p:tgtEl>
                                          <p:spTgt spid="2"/>
                                        </p:tgtEl>
                                        <p:attrNameLst>
                                          <p:attrName>ppt_x</p:attrName>
                                        </p:attrNameLst>
                                      </p:cBhvr>
                                      <p:tavLst>
                                        <p:tav tm="0">
                                          <p:val>
                                            <p:strVal val="#ppt_x"/>
                                          </p:val>
                                        </p:tav>
                                        <p:tav tm="100000">
                                          <p:val>
                                            <p:strVal val="#ppt_x"/>
                                          </p:val>
                                        </p:tav>
                                      </p:tavLst>
                                    </p:anim>
                                    <p:anim calcmode="lin" valueType="num">
                                      <p:cBhvr>
                                        <p:cTn id="15"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grpId="0" nodeType="clickEffect">
                                  <p:stCondLst>
                                    <p:cond delay="0"/>
                                  </p:stCondLst>
                                  <p:childTnLst>
                                    <p:set>
                                      <p:cBhvr>
                                        <p:cTn id="19" dur="1" fill="hold">
                                          <p:stCondLst>
                                            <p:cond delay="0"/>
                                          </p:stCondLst>
                                        </p:cTn>
                                        <p:tgtEl>
                                          <p:spTgt spid="3"/>
                                        </p:tgtEl>
                                        <p:attrNameLst>
                                          <p:attrName>style.visibility</p:attrName>
                                        </p:attrNameLst>
                                      </p:cBhvr>
                                      <p:to>
                                        <p:strVal val="visible"/>
                                      </p:to>
                                    </p:set>
                                    <p:animEffect transition="in" filter="fade">
                                      <p:cBhvr>
                                        <p:cTn id="20" dur="1000"/>
                                        <p:tgtEl>
                                          <p:spTgt spid="3"/>
                                        </p:tgtEl>
                                      </p:cBhvr>
                                    </p:animEffect>
                                    <p:anim calcmode="lin" valueType="num">
                                      <p:cBhvr>
                                        <p:cTn id="21" dur="1000" fill="hold"/>
                                        <p:tgtEl>
                                          <p:spTgt spid="3"/>
                                        </p:tgtEl>
                                        <p:attrNameLst>
                                          <p:attrName>ppt_x</p:attrName>
                                        </p:attrNameLst>
                                      </p:cBhvr>
                                      <p:tavLst>
                                        <p:tav tm="0">
                                          <p:val>
                                            <p:strVal val="#ppt_x"/>
                                          </p:val>
                                        </p:tav>
                                        <p:tav tm="100000">
                                          <p:val>
                                            <p:strVal val="#ppt_x"/>
                                          </p:val>
                                        </p:tav>
                                      </p:tavLst>
                                    </p:anim>
                                    <p:anim calcmode="lin" valueType="num">
                                      <p:cBhvr>
                                        <p:cTn id="22"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grpId="0" nodeType="clickEffect">
                                  <p:stCondLst>
                                    <p:cond delay="0"/>
                                  </p:stCondLst>
                                  <p:childTnLst>
                                    <p:set>
                                      <p:cBhvr>
                                        <p:cTn id="26" dur="1" fill="hold">
                                          <p:stCondLst>
                                            <p:cond delay="0"/>
                                          </p:stCondLst>
                                        </p:cTn>
                                        <p:tgtEl>
                                          <p:spTgt spid="4"/>
                                        </p:tgtEl>
                                        <p:attrNameLst>
                                          <p:attrName>style.visibility</p:attrName>
                                        </p:attrNameLst>
                                      </p:cBhvr>
                                      <p:to>
                                        <p:strVal val="visible"/>
                                      </p:to>
                                    </p:set>
                                    <p:animEffect transition="in" filter="fade">
                                      <p:cBhvr>
                                        <p:cTn id="27" dur="1000"/>
                                        <p:tgtEl>
                                          <p:spTgt spid="4"/>
                                        </p:tgtEl>
                                      </p:cBhvr>
                                    </p:animEffect>
                                    <p:anim calcmode="lin" valueType="num">
                                      <p:cBhvr>
                                        <p:cTn id="28" dur="1000" fill="hold"/>
                                        <p:tgtEl>
                                          <p:spTgt spid="4"/>
                                        </p:tgtEl>
                                        <p:attrNameLst>
                                          <p:attrName>ppt_x</p:attrName>
                                        </p:attrNameLst>
                                      </p:cBhvr>
                                      <p:tavLst>
                                        <p:tav tm="0">
                                          <p:val>
                                            <p:strVal val="#ppt_x"/>
                                          </p:val>
                                        </p:tav>
                                        <p:tav tm="100000">
                                          <p:val>
                                            <p:strVal val="#ppt_x"/>
                                          </p:val>
                                        </p:tav>
                                      </p:tavLst>
                                    </p:anim>
                                    <p:anim calcmode="lin" valueType="num">
                                      <p:cBhvr>
                                        <p:cTn id="2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grpId="0" nodeType="clickEffect">
                                  <p:stCondLst>
                                    <p:cond delay="0"/>
                                  </p:stCondLst>
                                  <p:childTnLst>
                                    <p:set>
                                      <p:cBhvr>
                                        <p:cTn id="33" dur="1" fill="hold">
                                          <p:stCondLst>
                                            <p:cond delay="0"/>
                                          </p:stCondLst>
                                        </p:cTn>
                                        <p:tgtEl>
                                          <p:spTgt spid="6"/>
                                        </p:tgtEl>
                                        <p:attrNameLst>
                                          <p:attrName>style.visibility</p:attrName>
                                        </p:attrNameLst>
                                      </p:cBhvr>
                                      <p:to>
                                        <p:strVal val="visible"/>
                                      </p:to>
                                    </p:set>
                                    <p:animEffect transition="in" filter="fade">
                                      <p:cBhvr>
                                        <p:cTn id="34" dur="1000"/>
                                        <p:tgtEl>
                                          <p:spTgt spid="6"/>
                                        </p:tgtEl>
                                      </p:cBhvr>
                                    </p:animEffect>
                                    <p:anim calcmode="lin" valueType="num">
                                      <p:cBhvr>
                                        <p:cTn id="35" dur="1000" fill="hold"/>
                                        <p:tgtEl>
                                          <p:spTgt spid="6"/>
                                        </p:tgtEl>
                                        <p:attrNameLst>
                                          <p:attrName>ppt_x</p:attrName>
                                        </p:attrNameLst>
                                      </p:cBhvr>
                                      <p:tavLst>
                                        <p:tav tm="0">
                                          <p:val>
                                            <p:strVal val="#ppt_x"/>
                                          </p:val>
                                        </p:tav>
                                        <p:tav tm="100000">
                                          <p:val>
                                            <p:strVal val="#ppt_x"/>
                                          </p:val>
                                        </p:tav>
                                      </p:tavLst>
                                    </p:anim>
                                    <p:anim calcmode="lin" valueType="num">
                                      <p:cBhvr>
                                        <p:cTn id="3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42" presetClass="entr" presetSubtype="0" fill="hold" grpId="0" nodeType="clickEffect">
                                  <p:stCondLst>
                                    <p:cond delay="0"/>
                                  </p:stCondLst>
                                  <p:childTnLst>
                                    <p:set>
                                      <p:cBhvr>
                                        <p:cTn id="40" dur="1" fill="hold">
                                          <p:stCondLst>
                                            <p:cond delay="0"/>
                                          </p:stCondLst>
                                        </p:cTn>
                                        <p:tgtEl>
                                          <p:spTgt spid="7"/>
                                        </p:tgtEl>
                                        <p:attrNameLst>
                                          <p:attrName>style.visibility</p:attrName>
                                        </p:attrNameLst>
                                      </p:cBhvr>
                                      <p:to>
                                        <p:strVal val="visible"/>
                                      </p:to>
                                    </p:set>
                                    <p:animEffect transition="in" filter="fade">
                                      <p:cBhvr>
                                        <p:cTn id="41" dur="1000"/>
                                        <p:tgtEl>
                                          <p:spTgt spid="7"/>
                                        </p:tgtEl>
                                      </p:cBhvr>
                                    </p:animEffect>
                                    <p:anim calcmode="lin" valueType="num">
                                      <p:cBhvr>
                                        <p:cTn id="42" dur="1000" fill="hold"/>
                                        <p:tgtEl>
                                          <p:spTgt spid="7"/>
                                        </p:tgtEl>
                                        <p:attrNameLst>
                                          <p:attrName>ppt_x</p:attrName>
                                        </p:attrNameLst>
                                      </p:cBhvr>
                                      <p:tavLst>
                                        <p:tav tm="0">
                                          <p:val>
                                            <p:strVal val="#ppt_x"/>
                                          </p:val>
                                        </p:tav>
                                        <p:tav tm="100000">
                                          <p:val>
                                            <p:strVal val="#ppt_x"/>
                                          </p:val>
                                        </p:tav>
                                      </p:tavLst>
                                    </p:anim>
                                    <p:anim calcmode="lin" valueType="num">
                                      <p:cBhvr>
                                        <p:cTn id="43"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42" presetClass="entr" presetSubtype="0" fill="hold" grpId="0" nodeType="clickEffect">
                                  <p:stCondLst>
                                    <p:cond delay="0"/>
                                  </p:stCondLst>
                                  <p:childTnLst>
                                    <p:set>
                                      <p:cBhvr>
                                        <p:cTn id="47" dur="1" fill="hold">
                                          <p:stCondLst>
                                            <p:cond delay="0"/>
                                          </p:stCondLst>
                                        </p:cTn>
                                        <p:tgtEl>
                                          <p:spTgt spid="14">
                                            <p:txEl>
                                              <p:pRg st="0" end="0"/>
                                            </p:txEl>
                                          </p:spTgt>
                                        </p:tgtEl>
                                        <p:attrNameLst>
                                          <p:attrName>style.visibility</p:attrName>
                                        </p:attrNameLst>
                                      </p:cBhvr>
                                      <p:to>
                                        <p:strVal val="visible"/>
                                      </p:to>
                                    </p:set>
                                    <p:animEffect transition="in" filter="fade">
                                      <p:cBhvr>
                                        <p:cTn id="48" dur="1000"/>
                                        <p:tgtEl>
                                          <p:spTgt spid="14">
                                            <p:txEl>
                                              <p:pRg st="0" end="0"/>
                                            </p:txEl>
                                          </p:spTgt>
                                        </p:tgtEl>
                                      </p:cBhvr>
                                    </p:animEffect>
                                    <p:anim calcmode="lin" valueType="num">
                                      <p:cBhvr>
                                        <p:cTn id="49" dur="1000" fill="hold"/>
                                        <p:tgtEl>
                                          <p:spTgt spid="14">
                                            <p:txEl>
                                              <p:pRg st="0" end="0"/>
                                            </p:txEl>
                                          </p:spTgt>
                                        </p:tgtEl>
                                        <p:attrNameLst>
                                          <p:attrName>ppt_x</p:attrName>
                                        </p:attrNameLst>
                                      </p:cBhvr>
                                      <p:tavLst>
                                        <p:tav tm="0">
                                          <p:val>
                                            <p:strVal val="#ppt_x"/>
                                          </p:val>
                                        </p:tav>
                                        <p:tav tm="100000">
                                          <p:val>
                                            <p:strVal val="#ppt_x"/>
                                          </p:val>
                                        </p:tav>
                                      </p:tavLst>
                                    </p:anim>
                                    <p:anim calcmode="lin" valueType="num">
                                      <p:cBhvr>
                                        <p:cTn id="50" dur="1000" fill="hold"/>
                                        <p:tgtEl>
                                          <p:spTgt spid="14">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build="p"/>
      <p:bldP spid="2" grpId="0"/>
      <p:bldP spid="3" grpId="0"/>
      <p:bldP spid="4" grpId="0"/>
      <p:bldP spid="6" grpId="0"/>
      <p:bldP spid="7"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en-US" altLang="zh-TW" sz="4000" dirty="0">
                <a:solidFill>
                  <a:srgbClr val="00B050"/>
                </a:solidFill>
                <a:latin typeface="華康勘亭流(P)" panose="02010600010101010101" pitchFamily="2" charset="-120"/>
                <a:ea typeface="華康勘亭流(P)" panose="02010600010101010101" pitchFamily="2" charset="-120"/>
              </a:rPr>
              <a:t>Q:</a:t>
            </a:r>
            <a:r>
              <a:rPr lang="zh-TW" altLang="en-US" sz="4000" dirty="0">
                <a:solidFill>
                  <a:srgbClr val="00B050"/>
                </a:solidFill>
                <a:latin typeface="華康勘亭流(P)" panose="02010600010101010101" pitchFamily="2" charset="-120"/>
                <a:ea typeface="華康勘亭流(P)" panose="02010600010101010101" pitchFamily="2" charset="-120"/>
              </a:rPr>
              <a:t>新法後取得師資職前證明書可否考二招</a:t>
            </a:r>
            <a:r>
              <a:rPr lang="en-US" altLang="zh-TW" sz="4000" dirty="0">
                <a:solidFill>
                  <a:srgbClr val="00B050"/>
                </a:solidFill>
                <a:latin typeface="華康勘亭流(P)" panose="02010600010101010101" pitchFamily="2" charset="-120"/>
                <a:ea typeface="華康勘亭流(P)" panose="02010600010101010101" pitchFamily="2" charset="-120"/>
              </a:rPr>
              <a:t>??</a:t>
            </a:r>
            <a:endParaRPr lang="zh-TW" altLang="en-US" sz="4000" dirty="0">
              <a:solidFill>
                <a:srgbClr val="00B050"/>
              </a:solidFill>
              <a:latin typeface="華康勘亭流(P)" panose="02010600010101010101" pitchFamily="2" charset="-120"/>
              <a:ea typeface="華康勘亭流(P)" panose="02010600010101010101" pitchFamily="2" charset="-120"/>
            </a:endParaRPr>
          </a:p>
        </p:txBody>
      </p:sp>
      <p:sp>
        <p:nvSpPr>
          <p:cNvPr id="3" name="直排文字版面配置區 2"/>
          <p:cNvSpPr>
            <a:spLocks noGrp="1"/>
          </p:cNvSpPr>
          <p:nvPr>
            <p:ph type="body" orient="vert" idx="1"/>
          </p:nvPr>
        </p:nvSpPr>
        <p:spPr>
          <a:xfrm>
            <a:off x="838200" y="1825625"/>
            <a:ext cx="10515600" cy="3077451"/>
          </a:xfrm>
        </p:spPr>
        <p:txBody>
          <a:bodyPr vert="horz"/>
          <a:lstStyle/>
          <a:p>
            <a:pPr marL="0" indent="0">
              <a:buNone/>
            </a:pPr>
            <a:r>
              <a:rPr lang="zh-TW" altLang="en-US" dirty="0">
                <a:latin typeface="標楷體" panose="03000509000000000000" pitchFamily="65" charset="-120"/>
                <a:ea typeface="標楷體" panose="03000509000000000000" pitchFamily="65" charset="-120"/>
              </a:rPr>
              <a:t>依據</a:t>
            </a:r>
            <a:r>
              <a:rPr lang="zh-TW" altLang="en-US" dirty="0">
                <a:solidFill>
                  <a:srgbClr val="FF0000"/>
                </a:solidFill>
                <a:latin typeface="標楷體" panose="03000509000000000000" pitchFamily="65" charset="-120"/>
                <a:ea typeface="標楷體" panose="03000509000000000000" pitchFamily="65" charset="-120"/>
              </a:rPr>
              <a:t>教育部</a:t>
            </a:r>
            <a:r>
              <a:rPr lang="en-US" altLang="zh-TW" dirty="0">
                <a:solidFill>
                  <a:srgbClr val="FF0000"/>
                </a:solidFill>
                <a:latin typeface="標楷體" panose="03000509000000000000" pitchFamily="65" charset="-120"/>
                <a:ea typeface="標楷體" panose="03000509000000000000" pitchFamily="65" charset="-120"/>
              </a:rPr>
              <a:t>106</a:t>
            </a:r>
            <a:r>
              <a:rPr lang="zh-TW" altLang="en-US" dirty="0">
                <a:solidFill>
                  <a:srgbClr val="FF0000"/>
                </a:solidFill>
                <a:latin typeface="標楷體" panose="03000509000000000000" pitchFamily="65" charset="-120"/>
                <a:ea typeface="標楷體" panose="03000509000000000000" pitchFamily="65" charset="-120"/>
              </a:rPr>
              <a:t>年</a:t>
            </a:r>
            <a:r>
              <a:rPr lang="en-US" altLang="zh-TW" dirty="0">
                <a:solidFill>
                  <a:srgbClr val="FF0000"/>
                </a:solidFill>
                <a:latin typeface="標楷體" panose="03000509000000000000" pitchFamily="65" charset="-120"/>
                <a:ea typeface="標楷體" panose="03000509000000000000" pitchFamily="65" charset="-120"/>
              </a:rPr>
              <a:t>12</a:t>
            </a:r>
            <a:r>
              <a:rPr lang="zh-TW" altLang="en-US" dirty="0">
                <a:solidFill>
                  <a:srgbClr val="FF0000"/>
                </a:solidFill>
                <a:latin typeface="標楷體" panose="03000509000000000000" pitchFamily="65" charset="-120"/>
                <a:ea typeface="標楷體" panose="03000509000000000000" pitchFamily="65" charset="-120"/>
              </a:rPr>
              <a:t>月</a:t>
            </a:r>
            <a:r>
              <a:rPr lang="en-US" altLang="zh-TW" dirty="0">
                <a:solidFill>
                  <a:srgbClr val="FF0000"/>
                </a:solidFill>
                <a:latin typeface="標楷體" panose="03000509000000000000" pitchFamily="65" charset="-120"/>
                <a:ea typeface="標楷體" panose="03000509000000000000" pitchFamily="65" charset="-120"/>
              </a:rPr>
              <a:t>28</a:t>
            </a:r>
            <a:r>
              <a:rPr lang="zh-TW" altLang="en-US" dirty="0">
                <a:solidFill>
                  <a:srgbClr val="FF0000"/>
                </a:solidFill>
                <a:latin typeface="標楷體" panose="03000509000000000000" pitchFamily="65" charset="-120"/>
                <a:ea typeface="標楷體" panose="03000509000000000000" pitchFamily="65" charset="-120"/>
              </a:rPr>
              <a:t>日臺教師</a:t>
            </a:r>
            <a:r>
              <a:rPr lang="en-US" altLang="zh-TW" dirty="0">
                <a:solidFill>
                  <a:srgbClr val="FF0000"/>
                </a:solidFill>
                <a:latin typeface="標楷體" panose="03000509000000000000" pitchFamily="65" charset="-120"/>
                <a:ea typeface="標楷體" panose="03000509000000000000" pitchFamily="65" charset="-120"/>
              </a:rPr>
              <a:t>(</a:t>
            </a:r>
            <a:r>
              <a:rPr lang="zh-TW" altLang="en-US" dirty="0">
                <a:solidFill>
                  <a:srgbClr val="FF0000"/>
                </a:solidFill>
                <a:latin typeface="標楷體" panose="03000509000000000000" pitchFamily="65" charset="-120"/>
                <a:ea typeface="標楷體" panose="03000509000000000000" pitchFamily="65" charset="-120"/>
              </a:rPr>
              <a:t>二</a:t>
            </a:r>
            <a:r>
              <a:rPr lang="en-US" altLang="zh-TW" dirty="0">
                <a:solidFill>
                  <a:srgbClr val="FF0000"/>
                </a:solidFill>
                <a:latin typeface="標楷體" panose="03000509000000000000" pitchFamily="65" charset="-120"/>
                <a:ea typeface="標楷體" panose="03000509000000000000" pitchFamily="65" charset="-120"/>
              </a:rPr>
              <a:t>)</a:t>
            </a:r>
            <a:r>
              <a:rPr lang="zh-TW" altLang="en-US" dirty="0">
                <a:solidFill>
                  <a:srgbClr val="FF0000"/>
                </a:solidFill>
                <a:latin typeface="標楷體" panose="03000509000000000000" pitchFamily="65" charset="-120"/>
                <a:ea typeface="標楷體" panose="03000509000000000000" pitchFamily="65" charset="-120"/>
              </a:rPr>
              <a:t>字第</a:t>
            </a:r>
            <a:r>
              <a:rPr lang="en-US" altLang="zh-TW" dirty="0">
                <a:solidFill>
                  <a:srgbClr val="FF0000"/>
                </a:solidFill>
                <a:latin typeface="標楷體" panose="03000509000000000000" pitchFamily="65" charset="-120"/>
                <a:ea typeface="標楷體" panose="03000509000000000000" pitchFamily="65" charset="-120"/>
              </a:rPr>
              <a:t>1060188812</a:t>
            </a:r>
            <a:r>
              <a:rPr lang="zh-TW" altLang="en-US" dirty="0">
                <a:solidFill>
                  <a:srgbClr val="FF0000"/>
                </a:solidFill>
                <a:latin typeface="標楷體" panose="03000509000000000000" pitchFamily="65" charset="-120"/>
                <a:ea typeface="標楷體" panose="03000509000000000000" pitchFamily="65" charset="-120"/>
              </a:rPr>
              <a:t>號函</a:t>
            </a:r>
            <a:r>
              <a:rPr lang="zh-TW" altLang="en-US" dirty="0">
                <a:latin typeface="標楷體" panose="03000509000000000000" pitchFamily="65" charset="-120"/>
                <a:ea typeface="標楷體" panose="03000509000000000000" pitchFamily="65" charset="-120"/>
              </a:rPr>
              <a:t>規定如下</a:t>
            </a:r>
            <a:r>
              <a:rPr lang="en-US" altLang="zh-TW" dirty="0">
                <a:latin typeface="標楷體" panose="03000509000000000000" pitchFamily="65" charset="-120"/>
                <a:ea typeface="標楷體" panose="03000509000000000000" pitchFamily="65" charset="-120"/>
              </a:rPr>
              <a:t>:</a:t>
            </a:r>
          </a:p>
          <a:p>
            <a:pPr marL="0" indent="0">
              <a:buNone/>
            </a:pPr>
            <a:r>
              <a:rPr lang="zh-TW" altLang="en-US" dirty="0">
                <a:latin typeface="標楷體" panose="03000509000000000000" pitchFamily="65" charset="-120"/>
                <a:ea typeface="標楷體" panose="03000509000000000000" pitchFamily="65" charset="-120"/>
              </a:rPr>
              <a:t>師資生持有師資培育法修正後之「修畢師資職前證明書或證明」，雖未包括完成教育實習，然其所修習之師資職前教育課程仍以具足教育專業知能及任教學科知識，符合中小學兼任代課及代理教師聘任辦法第</a:t>
            </a:r>
            <a:r>
              <a:rPr lang="en-US" altLang="zh-TW" dirty="0">
                <a:latin typeface="標楷體" panose="03000509000000000000" pitchFamily="65" charset="-120"/>
                <a:ea typeface="標楷體" panose="03000509000000000000" pitchFamily="65" charset="-120"/>
              </a:rPr>
              <a:t>3</a:t>
            </a:r>
            <a:r>
              <a:rPr lang="zh-TW" altLang="en-US" dirty="0">
                <a:latin typeface="標楷體" panose="03000509000000000000" pitchFamily="65" charset="-120"/>
                <a:ea typeface="標楷體" panose="03000509000000000000" pitchFamily="65" charset="-120"/>
              </a:rPr>
              <a:t>條第</a:t>
            </a:r>
            <a:r>
              <a:rPr lang="en-US" altLang="zh-TW" dirty="0">
                <a:latin typeface="標楷體" panose="03000509000000000000" pitchFamily="65" charset="-120"/>
                <a:ea typeface="標楷體" panose="03000509000000000000" pitchFamily="65" charset="-120"/>
              </a:rPr>
              <a:t>3</a:t>
            </a:r>
            <a:r>
              <a:rPr lang="zh-TW" altLang="en-US" dirty="0">
                <a:latin typeface="標楷體" panose="03000509000000000000" pitchFamily="65" charset="-120"/>
                <a:ea typeface="標楷體" panose="03000509000000000000" pitchFamily="65" charset="-120"/>
              </a:rPr>
              <a:t>項第</a:t>
            </a:r>
            <a:r>
              <a:rPr lang="en-US" altLang="zh-TW" dirty="0">
                <a:latin typeface="標楷體" panose="03000509000000000000" pitchFamily="65" charset="-120"/>
                <a:ea typeface="標楷體" panose="03000509000000000000" pitchFamily="65" charset="-120"/>
              </a:rPr>
              <a:t>2</a:t>
            </a:r>
            <a:r>
              <a:rPr lang="zh-TW" altLang="en-US" dirty="0">
                <a:latin typeface="標楷體" panose="03000509000000000000" pitchFamily="65" charset="-120"/>
                <a:ea typeface="標楷體" panose="03000509000000000000" pitchFamily="65" charset="-120"/>
              </a:rPr>
              <a:t>款之代課、代理教師甄選資格。</a:t>
            </a:r>
            <a:endParaRPr lang="en-US" altLang="zh-TW" dirty="0">
              <a:latin typeface="標楷體" panose="03000509000000000000" pitchFamily="65" charset="-120"/>
              <a:ea typeface="標楷體" panose="03000509000000000000" pitchFamily="65" charset="-120"/>
            </a:endParaRPr>
          </a:p>
          <a:p>
            <a:pPr marL="0" indent="0">
              <a:buNone/>
            </a:pPr>
            <a:endParaRPr lang="zh-TW" altLang="en-US" dirty="0"/>
          </a:p>
        </p:txBody>
      </p:sp>
      <p:sp>
        <p:nvSpPr>
          <p:cNvPr id="4" name="文字方塊 3"/>
          <p:cNvSpPr txBox="1"/>
          <p:nvPr/>
        </p:nvSpPr>
        <p:spPr>
          <a:xfrm>
            <a:off x="974785" y="4903076"/>
            <a:ext cx="10783018" cy="530915"/>
          </a:xfrm>
          <a:prstGeom prst="rect">
            <a:avLst/>
          </a:prstGeom>
          <a:noFill/>
        </p:spPr>
        <p:txBody>
          <a:bodyPr wrap="square" rtlCol="0">
            <a:spAutoFit/>
          </a:bodyPr>
          <a:lstStyle/>
          <a:p>
            <a:endParaRPr lang="zh-TW" altLang="en-US" sz="1050" dirty="0">
              <a:solidFill>
                <a:srgbClr val="000000"/>
              </a:solidFill>
              <a:latin typeface="標楷體" panose="03000509000000000000" pitchFamily="65" charset="-120"/>
              <a:ea typeface="標楷體" panose="03000509000000000000" pitchFamily="65" charset="-120"/>
            </a:endParaRPr>
          </a:p>
          <a:p>
            <a:r>
              <a:rPr lang="zh-TW" altLang="en-US" sz="1600" dirty="0">
                <a:solidFill>
                  <a:srgbClr val="000000"/>
                </a:solidFill>
                <a:latin typeface="標楷體" panose="03000509000000000000" pitchFamily="65" charset="-120"/>
                <a:ea typeface="標楷體" panose="03000509000000000000" pitchFamily="65" charset="-120"/>
              </a:rPr>
              <a:t>舊制生</a:t>
            </a:r>
            <a:r>
              <a:rPr lang="en-US" altLang="zh-TW" dirty="0">
                <a:solidFill>
                  <a:srgbClr val="000000"/>
                </a:solidFill>
                <a:latin typeface="標楷體" panose="03000509000000000000" pitchFamily="65" charset="-120"/>
                <a:ea typeface="標楷體" panose="03000509000000000000" pitchFamily="65" charset="-120"/>
              </a:rPr>
              <a:t>(</a:t>
            </a:r>
            <a:r>
              <a:rPr lang="zh-TW" altLang="en-US" dirty="0">
                <a:solidFill>
                  <a:srgbClr val="000000"/>
                </a:solidFill>
                <a:latin typeface="標楷體" panose="03000509000000000000" pitchFamily="65" charset="-120"/>
                <a:ea typeface="標楷體" panose="03000509000000000000" pitchFamily="65" charset="-120"/>
              </a:rPr>
              <a:t>未實習</a:t>
            </a:r>
            <a:r>
              <a:rPr lang="en-US" altLang="zh-TW" dirty="0">
                <a:solidFill>
                  <a:srgbClr val="000000"/>
                </a:solidFill>
                <a:latin typeface="標楷體" panose="03000509000000000000" pitchFamily="65" charset="-120"/>
                <a:ea typeface="標楷體" panose="03000509000000000000" pitchFamily="65" charset="-120"/>
              </a:rPr>
              <a:t>)</a:t>
            </a:r>
            <a:r>
              <a:rPr lang="zh-TW" altLang="en-US" dirty="0">
                <a:solidFill>
                  <a:srgbClr val="000000"/>
                </a:solidFill>
                <a:latin typeface="標楷體" panose="03000509000000000000" pitchFamily="65" charset="-120"/>
                <a:ea typeface="標楷體" panose="03000509000000000000" pitchFamily="65" charset="-120"/>
              </a:rPr>
              <a:t>自</a:t>
            </a:r>
            <a:r>
              <a:rPr lang="en-US" altLang="zh-TW" dirty="0">
                <a:solidFill>
                  <a:srgbClr val="000000"/>
                </a:solidFill>
                <a:latin typeface="標楷體" panose="03000509000000000000" pitchFamily="65" charset="-120"/>
                <a:ea typeface="標楷體" panose="03000509000000000000" pitchFamily="65" charset="-120"/>
              </a:rPr>
              <a:t>107</a:t>
            </a:r>
            <a:r>
              <a:rPr lang="zh-TW" altLang="en-US" dirty="0">
                <a:solidFill>
                  <a:srgbClr val="000000"/>
                </a:solidFill>
                <a:latin typeface="標楷體" panose="03000509000000000000" pitchFamily="65" charset="-120"/>
                <a:ea typeface="標楷體" panose="03000509000000000000" pitchFamily="65" charset="-120"/>
              </a:rPr>
              <a:t>年</a:t>
            </a:r>
            <a:r>
              <a:rPr lang="en-US" altLang="zh-TW" dirty="0">
                <a:solidFill>
                  <a:srgbClr val="000000"/>
                </a:solidFill>
                <a:latin typeface="標楷體" panose="03000509000000000000" pitchFamily="65" charset="-120"/>
                <a:ea typeface="標楷體" panose="03000509000000000000" pitchFamily="65" charset="-120"/>
              </a:rPr>
              <a:t>2</a:t>
            </a:r>
            <a:r>
              <a:rPr lang="zh-TW" altLang="en-US" dirty="0">
                <a:solidFill>
                  <a:srgbClr val="000000"/>
                </a:solidFill>
                <a:latin typeface="標楷體" panose="03000509000000000000" pitchFamily="65" charset="-120"/>
                <a:ea typeface="標楷體" panose="03000509000000000000" pitchFamily="65" charset="-120"/>
              </a:rPr>
              <a:t>月</a:t>
            </a:r>
            <a:r>
              <a:rPr lang="en-US" altLang="zh-TW" dirty="0">
                <a:solidFill>
                  <a:srgbClr val="000000"/>
                </a:solidFill>
                <a:latin typeface="標楷體" panose="03000509000000000000" pitchFamily="65" charset="-120"/>
                <a:ea typeface="標楷體" panose="03000509000000000000" pitchFamily="65" charset="-120"/>
              </a:rPr>
              <a:t>1</a:t>
            </a:r>
            <a:r>
              <a:rPr lang="zh-TW" altLang="en-US" dirty="0">
                <a:solidFill>
                  <a:srgbClr val="000000"/>
                </a:solidFill>
                <a:latin typeface="標楷體" panose="03000509000000000000" pitchFamily="65" charset="-120"/>
                <a:ea typeface="標楷體" panose="03000509000000000000" pitchFamily="65" charset="-120"/>
              </a:rPr>
              <a:t>日起</a:t>
            </a:r>
            <a:r>
              <a:rPr lang="zh-TW" altLang="en-US" dirty="0">
                <a:solidFill>
                  <a:srgbClr val="FF0000"/>
                </a:solidFill>
                <a:latin typeface="標楷體" panose="03000509000000000000" pitchFamily="65" charset="-120"/>
                <a:ea typeface="標楷體" panose="03000509000000000000" pitchFamily="65" charset="-120"/>
              </a:rPr>
              <a:t>可至師培大學申請新版修畢師資職前教育證明書</a:t>
            </a:r>
            <a:r>
              <a:rPr lang="zh-TW" altLang="en-US" dirty="0">
                <a:solidFill>
                  <a:srgbClr val="000000"/>
                </a:solidFill>
                <a:latin typeface="標楷體" panose="03000509000000000000" pitchFamily="65" charset="-120"/>
                <a:ea typeface="標楷體" panose="03000509000000000000" pitchFamily="65" charset="-120"/>
              </a:rPr>
              <a:t>，準備參加</a:t>
            </a:r>
            <a:r>
              <a:rPr lang="en-US" altLang="zh-TW" dirty="0">
                <a:solidFill>
                  <a:srgbClr val="000000"/>
                </a:solidFill>
                <a:latin typeface="標楷體" panose="03000509000000000000" pitchFamily="65" charset="-120"/>
                <a:ea typeface="標楷體" panose="03000509000000000000" pitchFamily="65" charset="-120"/>
              </a:rPr>
              <a:t>108</a:t>
            </a:r>
            <a:r>
              <a:rPr lang="zh-TW" altLang="en-US" dirty="0">
                <a:solidFill>
                  <a:srgbClr val="000000"/>
                </a:solidFill>
                <a:latin typeface="標楷體" panose="03000509000000000000" pitchFamily="65" charset="-120"/>
                <a:ea typeface="標楷體" panose="03000509000000000000" pitchFamily="65" charset="-120"/>
              </a:rPr>
              <a:t>年考試。</a:t>
            </a:r>
          </a:p>
        </p:txBody>
      </p:sp>
    </p:spTree>
    <p:extLst>
      <p:ext uri="{BB962C8B-B14F-4D97-AF65-F5344CB8AC3E}">
        <p14:creationId xmlns:p14="http://schemas.microsoft.com/office/powerpoint/2010/main" val="101996702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en-US" altLang="zh-TW" sz="3600" dirty="0">
                <a:solidFill>
                  <a:srgbClr val="00B050"/>
                </a:solidFill>
                <a:latin typeface="華康勘亭流(P)" panose="02010600010101010101" pitchFamily="2" charset="-120"/>
                <a:ea typeface="華康勘亭流(P)" panose="02010600010101010101" pitchFamily="2" charset="-120"/>
              </a:rPr>
              <a:t>Q:107</a:t>
            </a:r>
            <a:r>
              <a:rPr lang="zh-TW" altLang="en-US" sz="3600" dirty="0">
                <a:solidFill>
                  <a:srgbClr val="00B050"/>
                </a:solidFill>
                <a:latin typeface="華康勘亭流(P)" panose="02010600010101010101" pitchFamily="2" charset="-120"/>
                <a:ea typeface="華康勘亭流(P)" panose="02010600010101010101" pitchFamily="2" charset="-120"/>
              </a:rPr>
              <a:t>年修法前僅修畢師資職前課程者，未實習者，可於第</a:t>
            </a:r>
            <a:r>
              <a:rPr lang="en-US" altLang="zh-TW" sz="3600" dirty="0">
                <a:solidFill>
                  <a:srgbClr val="00B050"/>
                </a:solidFill>
                <a:latin typeface="華康勘亭流(P)" panose="02010600010101010101" pitchFamily="2" charset="-120"/>
                <a:ea typeface="華康勘亭流(P)" panose="02010600010101010101" pitchFamily="2" charset="-120"/>
              </a:rPr>
              <a:t>?</a:t>
            </a:r>
            <a:r>
              <a:rPr lang="zh-TW" altLang="en-US" sz="3600" dirty="0">
                <a:solidFill>
                  <a:srgbClr val="00B050"/>
                </a:solidFill>
                <a:latin typeface="華康勘亭流(P)" panose="02010600010101010101" pitchFamily="2" charset="-120"/>
                <a:ea typeface="華康勘亭流(P)" panose="02010600010101010101" pitchFamily="2" charset="-120"/>
              </a:rPr>
              <a:t>階段報考代理教師</a:t>
            </a:r>
            <a:r>
              <a:rPr lang="en-US" altLang="zh-TW" sz="3600" dirty="0">
                <a:solidFill>
                  <a:srgbClr val="00B050"/>
                </a:solidFill>
                <a:latin typeface="華康勘亭流(P)" panose="02010600010101010101" pitchFamily="2" charset="-120"/>
                <a:ea typeface="華康勘亭流(P)" panose="02010600010101010101" pitchFamily="2" charset="-120"/>
              </a:rPr>
              <a:t>??</a:t>
            </a:r>
            <a:endParaRPr lang="zh-TW" altLang="en-US" sz="3600" dirty="0">
              <a:solidFill>
                <a:srgbClr val="00B050"/>
              </a:solidFill>
              <a:latin typeface="華康勘亭流(P)" panose="02010600010101010101" pitchFamily="2" charset="-120"/>
              <a:ea typeface="華康勘亭流(P)" panose="02010600010101010101" pitchFamily="2" charset="-120"/>
            </a:endParaRPr>
          </a:p>
        </p:txBody>
      </p:sp>
      <p:sp>
        <p:nvSpPr>
          <p:cNvPr id="3" name="直排文字版面配置區 2"/>
          <p:cNvSpPr>
            <a:spLocks noGrp="1"/>
          </p:cNvSpPr>
          <p:nvPr>
            <p:ph type="body" orient="vert" idx="1"/>
          </p:nvPr>
        </p:nvSpPr>
        <p:spPr>
          <a:xfrm>
            <a:off x="838200" y="1682063"/>
            <a:ext cx="10515600" cy="474541"/>
          </a:xfrm>
        </p:spPr>
        <p:txBody>
          <a:bodyPr vert="horz">
            <a:normAutofit lnSpcReduction="10000"/>
          </a:bodyPr>
          <a:lstStyle/>
          <a:p>
            <a:pPr marL="514350" indent="-514350">
              <a:buFont typeface="+mj-lt"/>
              <a:buAutoNum type="arabicPeriod"/>
            </a:pPr>
            <a:r>
              <a:rPr lang="zh-TW" altLang="en-US" dirty="0">
                <a:latin typeface="華康勘亭流" panose="02010609010101010101" pitchFamily="49" charset="-120"/>
                <a:ea typeface="華康勘亭流" panose="02010609010101010101" pitchFamily="49" charset="-120"/>
              </a:rPr>
              <a:t>若僅有師資職前教育課程學分證明者</a:t>
            </a:r>
            <a:endParaRPr lang="en-US" altLang="zh-TW" dirty="0">
              <a:latin typeface="華康勘亭流" panose="02010609010101010101" pitchFamily="49" charset="-120"/>
              <a:ea typeface="華康勘亭流" panose="02010609010101010101" pitchFamily="49" charset="-120"/>
            </a:endParaRPr>
          </a:p>
          <a:p>
            <a:pPr marL="0" indent="0">
              <a:buNone/>
            </a:pPr>
            <a:endParaRPr lang="en-US" altLang="zh-TW" dirty="0"/>
          </a:p>
          <a:p>
            <a:pPr marL="0" indent="0">
              <a:buNone/>
            </a:pPr>
            <a:endParaRPr lang="en-US" altLang="zh-TW" dirty="0"/>
          </a:p>
        </p:txBody>
      </p:sp>
      <p:sp>
        <p:nvSpPr>
          <p:cNvPr id="4" name="日期版面配置區 3"/>
          <p:cNvSpPr>
            <a:spLocks noGrp="1"/>
          </p:cNvSpPr>
          <p:nvPr>
            <p:ph type="dt" sz="half" idx="10"/>
          </p:nvPr>
        </p:nvSpPr>
        <p:spPr/>
        <p:txBody>
          <a:bodyPr/>
          <a:lstStyle/>
          <a:p>
            <a:fld id="{86044FA4-C6B7-4224-BF6E-35553A810B89}" type="datetime1">
              <a:rPr lang="zh-TW" altLang="en-US" smtClean="0"/>
              <a:t>2019/8/19</a:t>
            </a:fld>
            <a:endParaRPr lang="zh-TW" altLang="en-US"/>
          </a:p>
        </p:txBody>
      </p:sp>
      <p:sp>
        <p:nvSpPr>
          <p:cNvPr id="5" name="投影片編號版面配置區 4"/>
          <p:cNvSpPr>
            <a:spLocks noGrp="1"/>
          </p:cNvSpPr>
          <p:nvPr>
            <p:ph type="sldNum" sz="quarter" idx="12"/>
          </p:nvPr>
        </p:nvSpPr>
        <p:spPr/>
        <p:txBody>
          <a:bodyPr/>
          <a:lstStyle/>
          <a:p>
            <a:fld id="{1CC926A1-394B-4F20-995A-14F0F6D274D9}" type="slidenum">
              <a:rPr lang="zh-TW" altLang="en-US" smtClean="0"/>
              <a:t>21</a:t>
            </a:fld>
            <a:endParaRPr lang="zh-TW" altLang="en-US"/>
          </a:p>
        </p:txBody>
      </p:sp>
      <p:graphicFrame>
        <p:nvGraphicFramePr>
          <p:cNvPr id="8" name="資料庫圖表 7"/>
          <p:cNvGraphicFramePr/>
          <p:nvPr>
            <p:extLst>
              <p:ext uri="{D42A27DB-BD31-4B8C-83A1-F6EECF244321}">
                <p14:modId xmlns:p14="http://schemas.microsoft.com/office/powerpoint/2010/main" val="2091374604"/>
              </p:ext>
            </p:extLst>
          </p:nvPr>
        </p:nvGraphicFramePr>
        <p:xfrm>
          <a:off x="1604514" y="2421030"/>
          <a:ext cx="6400800" cy="117319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9" name="文字方塊 8"/>
          <p:cNvSpPr txBox="1"/>
          <p:nvPr/>
        </p:nvSpPr>
        <p:spPr>
          <a:xfrm>
            <a:off x="957533" y="3858648"/>
            <a:ext cx="9014603" cy="523220"/>
          </a:xfrm>
          <a:prstGeom prst="rect">
            <a:avLst/>
          </a:prstGeom>
          <a:noFill/>
        </p:spPr>
        <p:txBody>
          <a:bodyPr wrap="square" rtlCol="0">
            <a:spAutoFit/>
          </a:bodyPr>
          <a:lstStyle/>
          <a:p>
            <a:pPr marL="457200" indent="-457200">
              <a:buFont typeface="+mj-lt"/>
              <a:buAutoNum type="arabicPeriod" startAt="2"/>
            </a:pPr>
            <a:r>
              <a:rPr lang="zh-TW" altLang="en-US" sz="2800" dirty="0">
                <a:latin typeface="華康勘亭流" panose="02010609010101010101" pitchFamily="49" charset="-120"/>
                <a:ea typeface="華康勘亭流" panose="02010609010101010101" pitchFamily="49" charset="-120"/>
              </a:rPr>
              <a:t>師資職前教育證明書者</a:t>
            </a:r>
          </a:p>
        </p:txBody>
      </p:sp>
      <p:graphicFrame>
        <p:nvGraphicFramePr>
          <p:cNvPr id="11" name="資料庫圖表 10"/>
          <p:cNvGraphicFramePr/>
          <p:nvPr>
            <p:extLst>
              <p:ext uri="{D42A27DB-BD31-4B8C-83A1-F6EECF244321}">
                <p14:modId xmlns:p14="http://schemas.microsoft.com/office/powerpoint/2010/main" val="4269138430"/>
              </p:ext>
            </p:extLst>
          </p:nvPr>
        </p:nvGraphicFramePr>
        <p:xfrm>
          <a:off x="1207698" y="4701396"/>
          <a:ext cx="8626415" cy="127671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11122367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1000"/>
                                        <p:tgtEl>
                                          <p:spTgt spid="8"/>
                                        </p:tgtEl>
                                      </p:cBhvr>
                                    </p:animEffect>
                                    <p:anim calcmode="lin" valueType="num">
                                      <p:cBhvr>
                                        <p:cTn id="15" dur="1000" fill="hold"/>
                                        <p:tgtEl>
                                          <p:spTgt spid="8"/>
                                        </p:tgtEl>
                                        <p:attrNameLst>
                                          <p:attrName>ppt_x</p:attrName>
                                        </p:attrNameLst>
                                      </p:cBhvr>
                                      <p:tavLst>
                                        <p:tav tm="0">
                                          <p:val>
                                            <p:strVal val="#ppt_x"/>
                                          </p:val>
                                        </p:tav>
                                        <p:tav tm="100000">
                                          <p:val>
                                            <p:strVal val="#ppt_x"/>
                                          </p:val>
                                        </p:tav>
                                      </p:tavLst>
                                    </p:anim>
                                    <p:anim calcmode="lin" valueType="num">
                                      <p:cBhvr>
                                        <p:cTn id="16"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fade">
                                      <p:cBhvr>
                                        <p:cTn id="21" dur="1000"/>
                                        <p:tgtEl>
                                          <p:spTgt spid="9"/>
                                        </p:tgtEl>
                                      </p:cBhvr>
                                    </p:animEffect>
                                    <p:anim calcmode="lin" valueType="num">
                                      <p:cBhvr>
                                        <p:cTn id="22" dur="1000" fill="hold"/>
                                        <p:tgtEl>
                                          <p:spTgt spid="9"/>
                                        </p:tgtEl>
                                        <p:attrNameLst>
                                          <p:attrName>ppt_x</p:attrName>
                                        </p:attrNameLst>
                                      </p:cBhvr>
                                      <p:tavLst>
                                        <p:tav tm="0">
                                          <p:val>
                                            <p:strVal val="#ppt_x"/>
                                          </p:val>
                                        </p:tav>
                                        <p:tav tm="100000">
                                          <p:val>
                                            <p:strVal val="#ppt_x"/>
                                          </p:val>
                                        </p:tav>
                                      </p:tavLst>
                                    </p:anim>
                                    <p:anim calcmode="lin" valueType="num">
                                      <p:cBhvr>
                                        <p:cTn id="23"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11"/>
                                        </p:tgtEl>
                                        <p:attrNameLst>
                                          <p:attrName>style.visibility</p:attrName>
                                        </p:attrNameLst>
                                      </p:cBhvr>
                                      <p:to>
                                        <p:strVal val="visible"/>
                                      </p:to>
                                    </p:set>
                                    <p:animEffect transition="in" filter="fade">
                                      <p:cBhvr>
                                        <p:cTn id="28" dur="1000"/>
                                        <p:tgtEl>
                                          <p:spTgt spid="11"/>
                                        </p:tgtEl>
                                      </p:cBhvr>
                                    </p:animEffect>
                                    <p:anim calcmode="lin" valueType="num">
                                      <p:cBhvr>
                                        <p:cTn id="29" dur="1000" fill="hold"/>
                                        <p:tgtEl>
                                          <p:spTgt spid="11"/>
                                        </p:tgtEl>
                                        <p:attrNameLst>
                                          <p:attrName>ppt_x</p:attrName>
                                        </p:attrNameLst>
                                      </p:cBhvr>
                                      <p:tavLst>
                                        <p:tav tm="0">
                                          <p:val>
                                            <p:strVal val="#ppt_x"/>
                                          </p:val>
                                        </p:tav>
                                        <p:tav tm="100000">
                                          <p:val>
                                            <p:strVal val="#ppt_x"/>
                                          </p:val>
                                        </p:tav>
                                      </p:tavLst>
                                    </p:anim>
                                    <p:anim calcmode="lin" valueType="num">
                                      <p:cBhvr>
                                        <p:cTn id="30"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Graphic spid="8" grpId="0">
        <p:bldAsOne/>
      </p:bldGraphic>
      <p:bldP spid="9" grpId="0"/>
      <p:bldGraphic spid="11" grpId="0">
        <p:bldAsOne/>
      </p:bldGraphic>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idx="4294967295"/>
          </p:nvPr>
        </p:nvSpPr>
        <p:spPr>
          <a:xfrm>
            <a:off x="1233577" y="387201"/>
            <a:ext cx="4908430" cy="922337"/>
          </a:xfrm>
        </p:spPr>
        <p:txBody>
          <a:bodyPr>
            <a:normAutofit/>
          </a:bodyPr>
          <a:lstStyle/>
          <a:p>
            <a:r>
              <a:rPr lang="zh-TW" altLang="en-US" sz="3600" dirty="0">
                <a:solidFill>
                  <a:srgbClr val="00B050"/>
                </a:solidFill>
                <a:latin typeface="華康勘亭流" panose="03000909000000000000" pitchFamily="65" charset="-120"/>
                <a:ea typeface="華康勘亭流" panose="03000909000000000000" pitchFamily="65" charset="-120"/>
              </a:rPr>
              <a:t>代理教師再聘資格</a:t>
            </a:r>
          </a:p>
        </p:txBody>
      </p:sp>
      <p:sp>
        <p:nvSpPr>
          <p:cNvPr id="3" name="內容版面配置區 2"/>
          <p:cNvSpPr>
            <a:spLocks noGrp="1"/>
          </p:cNvSpPr>
          <p:nvPr>
            <p:ph idx="4294967295"/>
          </p:nvPr>
        </p:nvSpPr>
        <p:spPr>
          <a:xfrm>
            <a:off x="1233577" y="1608083"/>
            <a:ext cx="10228084" cy="4772379"/>
          </a:xfrm>
        </p:spPr>
        <p:txBody>
          <a:bodyPr>
            <a:normAutofit fontScale="47500" lnSpcReduction="20000"/>
          </a:bodyPr>
          <a:lstStyle/>
          <a:p>
            <a:pPr marL="502920" indent="-457200">
              <a:lnSpc>
                <a:spcPts val="2800"/>
              </a:lnSpc>
              <a:spcBef>
                <a:spcPts val="2000"/>
              </a:spcBef>
              <a:buFont typeface="+mj-lt"/>
              <a:buAutoNum type="arabicPeriod"/>
            </a:pPr>
            <a:r>
              <a:rPr lang="en-US" altLang="zh-TW" sz="4200" dirty="0">
                <a:latin typeface="標楷體" panose="03000509000000000000" pitchFamily="65" charset="-120"/>
                <a:ea typeface="標楷體" panose="03000509000000000000" pitchFamily="65" charset="-120"/>
              </a:rPr>
              <a:t>3</a:t>
            </a:r>
            <a:r>
              <a:rPr lang="zh-TW" altLang="en-US" sz="5100" dirty="0">
                <a:latin typeface="標楷體" panose="03000509000000000000" pitchFamily="65" charset="-120"/>
                <a:ea typeface="標楷體" panose="03000509000000000000" pitchFamily="65" charset="-120"/>
              </a:rPr>
              <a:t>個月以上經公開甄選之代課、代理教師，服務成績優良，且具有各該教育階段、科（類）合格教師證書，經教師評審委員會審查通過後得再聘之，並報主管教育行政機關備查；再聘至多以</a:t>
            </a:r>
            <a:r>
              <a:rPr lang="en-US" altLang="zh-TW" sz="5100" dirty="0">
                <a:latin typeface="標楷體" panose="03000509000000000000" pitchFamily="65" charset="-120"/>
                <a:ea typeface="標楷體" panose="03000509000000000000" pitchFamily="65" charset="-120"/>
              </a:rPr>
              <a:t>2</a:t>
            </a:r>
            <a:r>
              <a:rPr lang="zh-TW" altLang="en-US" sz="5100" dirty="0">
                <a:latin typeface="標楷體" panose="03000509000000000000" pitchFamily="65" charset="-120"/>
                <a:ea typeface="標楷體" panose="03000509000000000000" pitchFamily="65" charset="-120"/>
              </a:rPr>
              <a:t>次為限。</a:t>
            </a:r>
            <a:r>
              <a:rPr lang="en-US" altLang="zh-TW" sz="5100" dirty="0">
                <a:latin typeface="標楷體" panose="03000509000000000000" pitchFamily="65" charset="-120"/>
                <a:ea typeface="標楷體" panose="03000509000000000000" pitchFamily="65" charset="-120"/>
              </a:rPr>
              <a:t>(</a:t>
            </a:r>
            <a:r>
              <a:rPr lang="zh-TW" altLang="en-US" sz="5100" dirty="0">
                <a:latin typeface="標楷體" panose="03000509000000000000" pitchFamily="65" charset="-120"/>
                <a:ea typeface="標楷體" panose="03000509000000000000" pitchFamily="65" charset="-120"/>
              </a:rPr>
              <a:t>中小學兼任代課及代理師聘任辦法第</a:t>
            </a:r>
            <a:r>
              <a:rPr lang="en-US" altLang="zh-TW" sz="5100" dirty="0">
                <a:latin typeface="標楷體" panose="03000509000000000000" pitchFamily="65" charset="-120"/>
                <a:ea typeface="標楷體" panose="03000509000000000000" pitchFamily="65" charset="-120"/>
              </a:rPr>
              <a:t>3</a:t>
            </a:r>
            <a:r>
              <a:rPr lang="zh-TW" altLang="en-US" sz="5100" dirty="0">
                <a:latin typeface="標楷體" panose="03000509000000000000" pitchFamily="65" charset="-120"/>
                <a:ea typeface="標楷體" panose="03000509000000000000" pitchFamily="65" charset="-120"/>
              </a:rPr>
              <a:t>條之</a:t>
            </a:r>
            <a:r>
              <a:rPr lang="en-US" altLang="zh-TW" sz="5100" dirty="0">
                <a:latin typeface="標楷體" panose="03000509000000000000" pitchFamily="65" charset="-120"/>
                <a:ea typeface="標楷體" panose="03000509000000000000" pitchFamily="65" charset="-120"/>
              </a:rPr>
              <a:t>2)</a:t>
            </a:r>
          </a:p>
          <a:p>
            <a:pPr marL="502920" indent="-457200">
              <a:lnSpc>
                <a:spcPts val="2800"/>
              </a:lnSpc>
              <a:spcBef>
                <a:spcPts val="2000"/>
              </a:spcBef>
              <a:buFont typeface="+mj-lt"/>
              <a:buAutoNum type="arabicPeriod"/>
            </a:pPr>
            <a:r>
              <a:rPr lang="zh-TW" altLang="en-US" sz="5100" dirty="0">
                <a:latin typeface="標楷體" panose="03000509000000000000" pitchFamily="65" charset="-120"/>
                <a:ea typeface="標楷體" panose="03000509000000000000" pitchFamily="65" charset="-120"/>
              </a:rPr>
              <a:t>流程</a:t>
            </a:r>
            <a:r>
              <a:rPr lang="en-US" altLang="zh-TW" sz="5100" dirty="0">
                <a:latin typeface="標楷體" panose="03000509000000000000" pitchFamily="65" charset="-120"/>
                <a:ea typeface="標楷體" panose="03000509000000000000" pitchFamily="65" charset="-120"/>
              </a:rPr>
              <a:t>(</a:t>
            </a:r>
            <a:r>
              <a:rPr lang="zh-TW" altLang="en-US" sz="5100" dirty="0">
                <a:latin typeface="標楷體" panose="03000509000000000000" pitchFamily="65" charset="-120"/>
                <a:ea typeface="標楷體" panose="03000509000000000000" pitchFamily="65" charset="-120"/>
              </a:rPr>
              <a:t>依據桃園市中小學代課及代理教師再聘補充規定</a:t>
            </a:r>
            <a:r>
              <a:rPr lang="en-US" altLang="zh-TW" sz="5100" dirty="0">
                <a:latin typeface="標楷體" panose="03000509000000000000" pitchFamily="65" charset="-120"/>
                <a:ea typeface="標楷體" panose="03000509000000000000" pitchFamily="65" charset="-120"/>
              </a:rPr>
              <a:t>)</a:t>
            </a:r>
          </a:p>
          <a:p>
            <a:pPr marL="631825" indent="-363538">
              <a:lnSpc>
                <a:spcPts val="2800"/>
              </a:lnSpc>
              <a:spcBef>
                <a:spcPts val="2000"/>
              </a:spcBef>
              <a:buFont typeface="+mj-lt"/>
              <a:buAutoNum type="arabicParenR"/>
            </a:pPr>
            <a:r>
              <a:rPr lang="zh-TW" altLang="en-US" sz="5100" dirty="0">
                <a:latin typeface="標楷體" panose="03000509000000000000" pitchFamily="65" charset="-120"/>
                <a:ea typeface="標楷體" panose="03000509000000000000" pitchFamily="65" charset="-120"/>
              </a:rPr>
              <a:t>教務處依成績排序：評審標準請參閱教育局頒桃園市中小學代課及代理教師再聘考評項目表</a:t>
            </a:r>
            <a:endParaRPr lang="en-US" altLang="zh-TW" sz="5100" dirty="0">
              <a:latin typeface="標楷體" panose="03000509000000000000" pitchFamily="65" charset="-120"/>
              <a:ea typeface="標楷體" panose="03000509000000000000" pitchFamily="65" charset="-120"/>
            </a:endParaRPr>
          </a:p>
          <a:p>
            <a:pPr marL="501650" indent="-233363">
              <a:lnSpc>
                <a:spcPts val="2800"/>
              </a:lnSpc>
              <a:spcBef>
                <a:spcPts val="2000"/>
              </a:spcBef>
              <a:buFont typeface="+mj-lt"/>
              <a:buAutoNum type="arabicParenR"/>
            </a:pPr>
            <a:r>
              <a:rPr lang="zh-TW" altLang="en-US" sz="5100" dirty="0">
                <a:latin typeface="標楷體" panose="03000509000000000000" pitchFamily="65" charset="-120"/>
                <a:ea typeface="標楷體" panose="03000509000000000000" pitchFamily="65" charset="-120"/>
              </a:rPr>
              <a:t>提交教評會通過後，依序選填缺額：實缺、虛缺、</a:t>
            </a:r>
            <a:r>
              <a:rPr lang="en-US" altLang="zh-TW" sz="5100" dirty="0">
                <a:latin typeface="標楷體" panose="03000509000000000000" pitchFamily="65" charset="-120"/>
                <a:ea typeface="標楷體" panose="03000509000000000000" pitchFamily="65" charset="-120"/>
              </a:rPr>
              <a:t>1</a:t>
            </a:r>
            <a:r>
              <a:rPr lang="zh-TW" altLang="en-US" sz="5100" dirty="0">
                <a:latin typeface="標楷體" panose="03000509000000000000" pitchFamily="65" charset="-120"/>
                <a:ea typeface="標楷體" panose="03000509000000000000" pitchFamily="65" charset="-120"/>
              </a:rPr>
              <a:t>年缺、半年缺</a:t>
            </a:r>
            <a:endParaRPr lang="en-US" altLang="zh-TW" sz="5100" dirty="0">
              <a:latin typeface="標楷體" panose="03000509000000000000" pitchFamily="65" charset="-120"/>
              <a:ea typeface="標楷體" panose="03000509000000000000" pitchFamily="65" charset="-120"/>
            </a:endParaRPr>
          </a:p>
          <a:p>
            <a:pPr marL="501650" indent="-233363">
              <a:lnSpc>
                <a:spcPts val="2800"/>
              </a:lnSpc>
              <a:spcBef>
                <a:spcPts val="2000"/>
              </a:spcBef>
              <a:buFont typeface="+mj-lt"/>
              <a:buAutoNum type="arabicParenR"/>
            </a:pPr>
            <a:r>
              <a:rPr lang="zh-TW" altLang="en-US" sz="5100" dirty="0">
                <a:latin typeface="標楷體" panose="03000509000000000000" pitchFamily="65" charset="-120"/>
                <a:ea typeface="標楷體" panose="03000509000000000000" pitchFamily="65" charset="-120"/>
              </a:rPr>
              <a:t>實務上應留意當事人對名次的感受，以及成績排序是否公開</a:t>
            </a:r>
            <a:endParaRPr lang="en-US" altLang="zh-TW" sz="5100" dirty="0">
              <a:latin typeface="標楷體" panose="03000509000000000000" pitchFamily="65" charset="-120"/>
              <a:ea typeface="標楷體" panose="03000509000000000000" pitchFamily="65" charset="-120"/>
            </a:endParaRPr>
          </a:p>
          <a:p>
            <a:pPr marL="502920" indent="-457200">
              <a:buFont typeface="+mj-lt"/>
              <a:buAutoNum type="arabicPeriod" startAt="3"/>
              <a:tabLst>
                <a:tab pos="174625" algn="l"/>
              </a:tabLst>
            </a:pPr>
            <a:endParaRPr lang="en-US" altLang="zh-TW" dirty="0"/>
          </a:p>
          <a:p>
            <a:pPr marL="502920" indent="-457200">
              <a:buFont typeface="+mj-lt"/>
              <a:buAutoNum type="arabicPeriod"/>
            </a:pPr>
            <a:endParaRPr lang="zh-TW" altLang="en-US" dirty="0"/>
          </a:p>
          <a:p>
            <a:pPr marL="502920" indent="-457200">
              <a:buFont typeface="+mj-lt"/>
              <a:buAutoNum type="arabicPeriod"/>
            </a:pPr>
            <a:endParaRPr lang="zh-TW" altLang="en-US" dirty="0"/>
          </a:p>
        </p:txBody>
      </p:sp>
    </p:spTree>
    <p:extLst>
      <p:ext uri="{BB962C8B-B14F-4D97-AF65-F5344CB8AC3E}">
        <p14:creationId xmlns:p14="http://schemas.microsoft.com/office/powerpoint/2010/main" val="99480593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4294967295"/>
          </p:nvPr>
        </p:nvSpPr>
        <p:spPr>
          <a:xfrm>
            <a:off x="1035170" y="894632"/>
            <a:ext cx="9376913" cy="5135232"/>
          </a:xfrm>
        </p:spPr>
        <p:txBody>
          <a:bodyPr>
            <a:normAutofit/>
          </a:bodyPr>
          <a:lstStyle/>
          <a:p>
            <a:pPr marL="502920" indent="-457200">
              <a:buFont typeface="+mj-lt"/>
              <a:buAutoNum type="arabicPeriod" startAt="3"/>
            </a:pPr>
            <a:r>
              <a:rPr lang="zh-TW" altLang="en-US" sz="2400" dirty="0">
                <a:latin typeface="標楷體" panose="03000509000000000000" pitchFamily="65" charset="-120"/>
                <a:ea typeface="標楷體" panose="03000509000000000000" pitchFamily="65" charset="-120"/>
              </a:rPr>
              <a:t>聘書註明再聘第？次。</a:t>
            </a:r>
            <a:endParaRPr lang="en-US" altLang="zh-TW" sz="2400" dirty="0">
              <a:latin typeface="標楷體" panose="03000509000000000000" pitchFamily="65" charset="-120"/>
              <a:ea typeface="標楷體" panose="03000509000000000000" pitchFamily="65" charset="-120"/>
            </a:endParaRPr>
          </a:p>
          <a:p>
            <a:pPr marL="502920" indent="-457200">
              <a:buFont typeface="+mj-lt"/>
              <a:buAutoNum type="arabicPeriod" startAt="3"/>
            </a:pPr>
            <a:r>
              <a:rPr lang="zh-TW" altLang="en-US" sz="2400" dirty="0">
                <a:latin typeface="標楷體" panose="03000509000000000000" pitchFamily="65" charset="-120"/>
                <a:ea typeface="標楷體" panose="03000509000000000000" pitchFamily="65" charset="-120"/>
              </a:rPr>
              <a:t>代理教師新聘時未具各該教育階段、科（類）合格教師證，嗣於學期中取得各該教育階段、科（類）合格教師證，得適用再聘之規定。</a:t>
            </a:r>
            <a:endParaRPr lang="en-US" altLang="zh-TW" sz="2400" dirty="0">
              <a:latin typeface="標楷體" panose="03000509000000000000" pitchFamily="65" charset="-120"/>
              <a:ea typeface="標楷體" panose="03000509000000000000" pitchFamily="65" charset="-120"/>
            </a:endParaRPr>
          </a:p>
          <a:p>
            <a:pPr marL="502920" indent="-457200">
              <a:buFont typeface="+mj-lt"/>
              <a:buAutoNum type="arabicPeriod" startAt="3"/>
            </a:pPr>
            <a:r>
              <a:rPr lang="zh-TW" altLang="en-US" sz="2400" dirty="0">
                <a:latin typeface="標楷體" panose="03000509000000000000" pitchFamily="65" charset="-120"/>
                <a:ea typeface="標楷體" panose="03000509000000000000" pitchFamily="65" charset="-120"/>
              </a:rPr>
              <a:t>代理教師再聘應檢附學校教師評審委員會會議紀錄、代課、代理教師前一學期聘書或服務證明，及各該教育階段、科（類）合格教師證書等相關資料後，報本府教育局備查。</a:t>
            </a:r>
            <a:endParaRPr lang="en-US" altLang="zh-TW" sz="2400" dirty="0">
              <a:latin typeface="標楷體" panose="03000509000000000000" pitchFamily="65" charset="-120"/>
              <a:ea typeface="標楷體" panose="03000509000000000000" pitchFamily="65" charset="-120"/>
            </a:endParaRPr>
          </a:p>
          <a:p>
            <a:pPr marL="502920" indent="-457200">
              <a:buFont typeface="+mj-lt"/>
              <a:buAutoNum type="arabicPeriod" startAt="3"/>
            </a:pPr>
            <a:r>
              <a:rPr lang="zh-TW" altLang="en-US" sz="2200" dirty="0">
                <a:solidFill>
                  <a:srgbClr val="FF0000"/>
                </a:solidFill>
                <a:latin typeface="標楷體" panose="03000509000000000000" pitchFamily="65" charset="-120"/>
                <a:ea typeface="標楷體" panose="03000509000000000000" pitchFamily="65" charset="-120"/>
              </a:rPr>
              <a:t>例外放寬再聘資格</a:t>
            </a:r>
            <a:r>
              <a:rPr lang="en-US" altLang="zh-TW" sz="2200" dirty="0">
                <a:solidFill>
                  <a:srgbClr val="FF0000"/>
                </a:solidFill>
                <a:latin typeface="標楷體" panose="03000509000000000000" pitchFamily="65" charset="-120"/>
                <a:ea typeface="標楷體" panose="03000509000000000000" pitchFamily="65" charset="-120"/>
              </a:rPr>
              <a:t>–</a:t>
            </a:r>
            <a:r>
              <a:rPr lang="zh-TW" altLang="en-US" sz="2200" dirty="0">
                <a:solidFill>
                  <a:srgbClr val="FF0000"/>
                </a:solidFill>
                <a:latin typeface="標楷體" panose="03000509000000000000" pitchFamily="65" charset="-120"/>
                <a:ea typeface="標楷體" panose="03000509000000000000" pitchFamily="65" charset="-120"/>
              </a:rPr>
              <a:t>本市偏遠地區學校</a:t>
            </a:r>
            <a:endParaRPr lang="en-US" altLang="zh-TW" sz="2200" dirty="0">
              <a:solidFill>
                <a:srgbClr val="FF0000"/>
              </a:solidFill>
              <a:latin typeface="標楷體" panose="03000509000000000000" pitchFamily="65" charset="-120"/>
              <a:ea typeface="標楷體" panose="03000509000000000000" pitchFamily="65" charset="-120"/>
            </a:endParaRPr>
          </a:p>
          <a:p>
            <a:pPr marL="502920" indent="-457200">
              <a:buFont typeface="+mj-lt"/>
              <a:buAutoNum type="arabicParenR"/>
            </a:pPr>
            <a:r>
              <a:rPr lang="zh-TW" altLang="en-US" sz="2200" dirty="0">
                <a:solidFill>
                  <a:srgbClr val="000000"/>
                </a:solidFill>
                <a:latin typeface="標楷體" panose="03000509000000000000" pitchFamily="65" charset="-120"/>
                <a:ea typeface="標楷體" panose="03000509000000000000" pitchFamily="65" charset="-120"/>
              </a:rPr>
              <a:t>聘任具有修畢師資職前教育課程，取得修畢證明書或具有大學以上畢業資格之藝術與人文學習領域、藝術領域或藝術群代課、代理教師。</a:t>
            </a:r>
            <a:endParaRPr lang="en-US" altLang="zh-TW" sz="2200" dirty="0">
              <a:solidFill>
                <a:srgbClr val="000000"/>
              </a:solidFill>
              <a:latin typeface="標楷體" panose="03000509000000000000" pitchFamily="65" charset="-120"/>
              <a:ea typeface="標楷體" panose="03000509000000000000" pitchFamily="65" charset="-120"/>
            </a:endParaRPr>
          </a:p>
          <a:p>
            <a:pPr marL="502920" indent="-457200">
              <a:buFont typeface="+mj-lt"/>
              <a:buAutoNum type="arabicParenR"/>
            </a:pPr>
            <a:r>
              <a:rPr lang="zh-TW" altLang="en-US" sz="2200" dirty="0">
                <a:solidFill>
                  <a:srgbClr val="000000"/>
                </a:solidFill>
                <a:latin typeface="標楷體" panose="03000509000000000000" pitchFamily="65" charset="-120"/>
                <a:ea typeface="標楷體" panose="03000509000000000000" pitchFamily="65" charset="-120"/>
              </a:rPr>
              <a:t>聘任具有修畢師資職前教育課程，取得修畢證明書或具有大學以上畢業資格，且具出缺科（類）專長之代課、代理教師。</a:t>
            </a:r>
          </a:p>
          <a:p>
            <a:pPr marL="45720" lvl="0" indent="0">
              <a:spcBef>
                <a:spcPts val="1800"/>
              </a:spcBef>
              <a:buClr>
                <a:srgbClr val="D680A5"/>
              </a:buClr>
              <a:buSzPct val="90000"/>
              <a:buNone/>
            </a:pPr>
            <a:endParaRPr lang="zh-TW" altLang="en-US" sz="2200" dirty="0">
              <a:solidFill>
                <a:srgbClr val="595959"/>
              </a:solidFill>
              <a:latin typeface="標楷體" panose="03000509000000000000" pitchFamily="65" charset="-120"/>
              <a:ea typeface="標楷體" panose="03000509000000000000" pitchFamily="65" charset="-120"/>
            </a:endParaRPr>
          </a:p>
          <a:p>
            <a:pPr marL="45720" indent="0">
              <a:buNone/>
            </a:pPr>
            <a:endParaRPr lang="zh-TW" altLang="en-US" sz="2400" dirty="0">
              <a:latin typeface="標楷體" panose="03000509000000000000" pitchFamily="65" charset="-120"/>
              <a:ea typeface="標楷體" panose="03000509000000000000" pitchFamily="65" charset="-120"/>
            </a:endParaRPr>
          </a:p>
        </p:txBody>
      </p:sp>
    </p:spTree>
    <p:extLst>
      <p:ext uri="{BB962C8B-B14F-4D97-AF65-F5344CB8AC3E}">
        <p14:creationId xmlns:p14="http://schemas.microsoft.com/office/powerpoint/2010/main" val="351426890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idx="4294967295"/>
          </p:nvPr>
        </p:nvSpPr>
        <p:spPr>
          <a:xfrm>
            <a:off x="1199072" y="438840"/>
            <a:ext cx="4856671" cy="882650"/>
          </a:xfrm>
        </p:spPr>
        <p:txBody>
          <a:bodyPr>
            <a:normAutofit/>
          </a:bodyPr>
          <a:lstStyle/>
          <a:p>
            <a:r>
              <a:rPr lang="zh-TW" altLang="en-US" sz="3600" dirty="0">
                <a:solidFill>
                  <a:srgbClr val="00B050"/>
                </a:solidFill>
                <a:latin typeface="華康勘亭流" panose="03000909000000000000" pitchFamily="65" charset="-120"/>
                <a:ea typeface="華康勘亭流" panose="03000909000000000000" pitchFamily="65" charset="-120"/>
              </a:rPr>
              <a:t>幼兒園代理教師資格</a:t>
            </a:r>
          </a:p>
        </p:txBody>
      </p:sp>
      <p:sp>
        <p:nvSpPr>
          <p:cNvPr id="3" name="內容版面配置區 2"/>
          <p:cNvSpPr>
            <a:spLocks noGrp="1"/>
          </p:cNvSpPr>
          <p:nvPr>
            <p:ph idx="4294967295"/>
          </p:nvPr>
        </p:nvSpPr>
        <p:spPr>
          <a:xfrm>
            <a:off x="940279" y="1724354"/>
            <a:ext cx="9134475" cy="4310062"/>
          </a:xfrm>
        </p:spPr>
        <p:txBody>
          <a:bodyPr>
            <a:normAutofit/>
          </a:bodyPr>
          <a:lstStyle/>
          <a:p>
            <a:pPr marL="502920" indent="-457200">
              <a:buFont typeface="+mj-lt"/>
              <a:buAutoNum type="arabicPeriod"/>
            </a:pPr>
            <a:r>
              <a:rPr lang="zh-TW" altLang="en-US" sz="2400" dirty="0">
                <a:latin typeface="標楷體" panose="03000509000000000000" pitchFamily="65" charset="-120"/>
                <a:ea typeface="標楷體" panose="03000509000000000000" pitchFamily="65" charset="-120"/>
              </a:rPr>
              <a:t>依據幼兒教育及照顧法及其施行細則。</a:t>
            </a:r>
            <a:endParaRPr lang="en-US" altLang="zh-TW" sz="2400" dirty="0">
              <a:latin typeface="標楷體" panose="03000509000000000000" pitchFamily="65" charset="-120"/>
              <a:ea typeface="標楷體" panose="03000509000000000000" pitchFamily="65" charset="-120"/>
            </a:endParaRPr>
          </a:p>
          <a:p>
            <a:pPr marL="502920" indent="-457200">
              <a:buFont typeface="+mj-lt"/>
              <a:buAutoNum type="arabicPeriod"/>
            </a:pPr>
            <a:r>
              <a:rPr lang="zh-TW" altLang="en-US" sz="2400" dirty="0">
                <a:latin typeface="標楷體" panose="03000509000000000000" pitchFamily="65" charset="-120"/>
                <a:ea typeface="標楷體" panose="03000509000000000000" pitchFamily="65" charset="-120"/>
              </a:rPr>
              <a:t>幼兒園教師依規定請假、留職停薪或其他原因出缺之職務，得以具相同資格之教保服務人員代理，前開具相同資格之代理人員難覓時，得於報直轄市、縣（市）主管機關核准後，以具教保員資格者為限。</a:t>
            </a:r>
            <a:endParaRPr lang="en-US" altLang="zh-TW" sz="2400" dirty="0">
              <a:latin typeface="標楷體" panose="03000509000000000000" pitchFamily="65" charset="-120"/>
              <a:ea typeface="標楷體" panose="03000509000000000000" pitchFamily="65" charset="-120"/>
            </a:endParaRPr>
          </a:p>
          <a:p>
            <a:pPr marL="502920" indent="-457200">
              <a:buFont typeface="+mj-lt"/>
              <a:buAutoNum type="arabicPeriod"/>
            </a:pPr>
            <a:r>
              <a:rPr lang="zh-TW" altLang="en-US" sz="2400" dirty="0">
                <a:latin typeface="標楷體" panose="03000509000000000000" pitchFamily="65" charset="-120"/>
                <a:ea typeface="標楷體" panose="03000509000000000000" pitchFamily="65" charset="-120"/>
              </a:rPr>
              <a:t>辦理幼兒園代理教師公開甄試，應試者皆需具幼兒園合格教師證資格，若經</a:t>
            </a:r>
            <a:r>
              <a:rPr lang="en-US" altLang="zh-TW" sz="2400" dirty="0">
                <a:latin typeface="標楷體" panose="03000509000000000000" pitchFamily="65" charset="-120"/>
                <a:ea typeface="標楷體" panose="03000509000000000000" pitchFamily="65" charset="-120"/>
              </a:rPr>
              <a:t>2</a:t>
            </a:r>
            <a:r>
              <a:rPr lang="zh-TW" altLang="en-US" sz="2400" dirty="0">
                <a:latin typeface="標楷體" panose="03000509000000000000" pitchFamily="65" charset="-120"/>
                <a:ea typeface="標楷體" panose="03000509000000000000" pitchFamily="65" charset="-120"/>
              </a:rPr>
              <a:t>次公開甄試以後仍難以甄補，函報教育局核准後，始得放寬報名資格為「具教保員資格」</a:t>
            </a:r>
            <a:r>
              <a:rPr lang="en-US" altLang="zh-TW" sz="2400" dirty="0">
                <a:latin typeface="標楷體" panose="03000509000000000000" pitchFamily="65" charset="-120"/>
                <a:ea typeface="標楷體" panose="03000509000000000000" pitchFamily="65" charset="-120"/>
              </a:rPr>
              <a:t>﹙</a:t>
            </a:r>
            <a:r>
              <a:rPr lang="zh-TW" altLang="en-US" sz="2400" dirty="0">
                <a:latin typeface="標楷體" panose="03000509000000000000" pitchFamily="65" charset="-120"/>
                <a:ea typeface="標楷體" panose="03000509000000000000" pitchFamily="65" charset="-120"/>
              </a:rPr>
              <a:t>幼教系畢業並修畢師資職前課程取得學分證明書者、幼教科系畢業者、非幼教系畢業並修畢幼兒教育、幼兒保育學分課程者</a:t>
            </a:r>
            <a:r>
              <a:rPr lang="en-US" altLang="zh-TW" sz="2400" dirty="0">
                <a:latin typeface="標楷體" panose="03000509000000000000" pitchFamily="65" charset="-120"/>
                <a:ea typeface="標楷體" panose="03000509000000000000" pitchFamily="65" charset="-120"/>
              </a:rPr>
              <a:t>﹚</a:t>
            </a:r>
            <a:r>
              <a:rPr lang="zh-TW" altLang="en-US" sz="2400" dirty="0">
                <a:latin typeface="標楷體" panose="03000509000000000000" pitchFamily="65" charset="-120"/>
                <a:ea typeface="標楷體" panose="03000509000000000000" pitchFamily="65" charset="-120"/>
              </a:rPr>
              <a:t>。</a:t>
            </a:r>
          </a:p>
        </p:txBody>
      </p:sp>
    </p:spTree>
    <p:extLst>
      <p:ext uri="{BB962C8B-B14F-4D97-AF65-F5344CB8AC3E}">
        <p14:creationId xmlns:p14="http://schemas.microsoft.com/office/powerpoint/2010/main" val="361408534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idx="4294967295"/>
          </p:nvPr>
        </p:nvSpPr>
        <p:spPr>
          <a:xfrm>
            <a:off x="905773" y="498235"/>
            <a:ext cx="5702061" cy="806450"/>
          </a:xfrm>
        </p:spPr>
        <p:txBody>
          <a:bodyPr>
            <a:normAutofit/>
          </a:bodyPr>
          <a:lstStyle/>
          <a:p>
            <a:r>
              <a:rPr lang="zh-TW" altLang="en-US" sz="3600" dirty="0">
                <a:solidFill>
                  <a:srgbClr val="00B050"/>
                </a:solidFill>
                <a:latin typeface="華康勘亭流" panose="03000909000000000000" pitchFamily="65" charset="-120"/>
                <a:ea typeface="華康勘亭流" panose="03000909000000000000" pitchFamily="65" charset="-120"/>
              </a:rPr>
              <a:t>代理專任輔導教師資格</a:t>
            </a:r>
          </a:p>
        </p:txBody>
      </p:sp>
      <p:sp>
        <p:nvSpPr>
          <p:cNvPr id="3" name="內容版面配置區 2"/>
          <p:cNvSpPr>
            <a:spLocks noGrp="1"/>
          </p:cNvSpPr>
          <p:nvPr>
            <p:ph idx="4294967295"/>
          </p:nvPr>
        </p:nvSpPr>
        <p:spPr>
          <a:xfrm>
            <a:off x="905773" y="1457011"/>
            <a:ext cx="10418719" cy="5102815"/>
          </a:xfrm>
        </p:spPr>
        <p:txBody>
          <a:bodyPr>
            <a:normAutofit/>
          </a:bodyPr>
          <a:lstStyle/>
          <a:p>
            <a:pPr marL="44450" indent="0">
              <a:buNone/>
            </a:pPr>
            <a:r>
              <a:rPr lang="zh-TW" altLang="en-US" sz="2400" dirty="0">
                <a:latin typeface="標楷體" panose="03000509000000000000" pitchFamily="65" charset="-120"/>
                <a:ea typeface="標楷體" panose="03000509000000000000" pitchFamily="65" charset="-120"/>
              </a:rPr>
              <a:t>一、甄選程序</a:t>
            </a:r>
            <a:endParaRPr lang="en-US" altLang="zh-TW" sz="2400" dirty="0">
              <a:latin typeface="標楷體" panose="03000509000000000000" pitchFamily="65" charset="-120"/>
              <a:ea typeface="標楷體" panose="03000509000000000000" pitchFamily="65" charset="-120"/>
            </a:endParaRPr>
          </a:p>
          <a:p>
            <a:pPr marL="44450" indent="0">
              <a:buNone/>
            </a:pPr>
            <a:r>
              <a:rPr lang="zh-TW" altLang="en-US" sz="2400" dirty="0">
                <a:latin typeface="標楷體" panose="03000509000000000000" pitchFamily="65" charset="-120"/>
                <a:ea typeface="標楷體" panose="03000509000000000000" pitchFamily="65" charset="-120"/>
              </a:rPr>
              <a:t>聘用代理專任輔導教師應公開甄選，如經第一次、第二次甄選，未有具合格教師證或修畢師資職前教育課程取得修畢證明者，第三次甄選自得為具有大學以上畢業者；惟仍須具臺訓（三）字第</a:t>
            </a:r>
            <a:r>
              <a:rPr lang="en-US" altLang="zh-TW" sz="2400" dirty="0">
                <a:latin typeface="標楷體" panose="03000509000000000000" pitchFamily="65" charset="-120"/>
                <a:ea typeface="標楷體" panose="03000509000000000000" pitchFamily="65" charset="-120"/>
              </a:rPr>
              <a:t>1010046968C</a:t>
            </a:r>
            <a:r>
              <a:rPr lang="zh-TW" altLang="en-US" sz="2400" dirty="0">
                <a:latin typeface="標楷體" panose="03000509000000000000" pitchFamily="65" charset="-120"/>
                <a:ea typeface="標楷體" panose="03000509000000000000" pitchFamily="65" charset="-120"/>
              </a:rPr>
              <a:t>號令函令核釋之專業輔導知能。</a:t>
            </a:r>
            <a:r>
              <a:rPr lang="en-US" altLang="zh-TW" sz="2400" dirty="0">
                <a:latin typeface="標楷體" panose="03000509000000000000" pitchFamily="65" charset="-120"/>
                <a:ea typeface="標楷體" panose="03000509000000000000" pitchFamily="65" charset="-120"/>
              </a:rPr>
              <a:t>(</a:t>
            </a:r>
            <a:r>
              <a:rPr lang="zh-TW" altLang="en-US" sz="2400" dirty="0">
                <a:latin typeface="標楷體" panose="03000509000000000000" pitchFamily="65" charset="-120"/>
                <a:ea typeface="標楷體" panose="03000509000000000000" pitchFamily="65" charset="-120"/>
              </a:rPr>
              <a:t>桃教小字第</a:t>
            </a:r>
            <a:r>
              <a:rPr lang="en-US" altLang="zh-TW" sz="2400" dirty="0">
                <a:latin typeface="標楷體" panose="03000509000000000000" pitchFamily="65" charset="-120"/>
                <a:ea typeface="標楷體" panose="03000509000000000000" pitchFamily="65" charset="-120"/>
              </a:rPr>
              <a:t>1040070867</a:t>
            </a:r>
            <a:r>
              <a:rPr lang="zh-TW" altLang="en-US" sz="2400" dirty="0">
                <a:latin typeface="標楷體" panose="03000509000000000000" pitchFamily="65" charset="-120"/>
                <a:ea typeface="標楷體" panose="03000509000000000000" pitchFamily="65" charset="-120"/>
              </a:rPr>
              <a:t>號函</a:t>
            </a:r>
            <a:r>
              <a:rPr lang="en-US" altLang="zh-TW" sz="2400" dirty="0">
                <a:latin typeface="標楷體" panose="03000509000000000000" pitchFamily="65" charset="-120"/>
                <a:ea typeface="標楷體" panose="03000509000000000000" pitchFamily="65" charset="-120"/>
              </a:rPr>
              <a:t>)</a:t>
            </a:r>
          </a:p>
          <a:p>
            <a:pPr marL="44450" indent="0">
              <a:buNone/>
            </a:pPr>
            <a:r>
              <a:rPr lang="zh-TW" altLang="en-US" sz="2400" dirty="0">
                <a:latin typeface="標楷體" panose="03000509000000000000" pitchFamily="65" charset="-120"/>
                <a:ea typeface="標楷體" panose="03000509000000000000" pitchFamily="65" charset="-120"/>
              </a:rPr>
              <a:t>二、臺訓（三）字第</a:t>
            </a:r>
            <a:r>
              <a:rPr lang="en-US" altLang="zh-TW" sz="2400" dirty="0">
                <a:latin typeface="標楷體" panose="03000509000000000000" pitchFamily="65" charset="-120"/>
                <a:ea typeface="標楷體" panose="03000509000000000000" pitchFamily="65" charset="-120"/>
              </a:rPr>
              <a:t>1010046968C</a:t>
            </a:r>
            <a:r>
              <a:rPr lang="zh-TW" altLang="en-US" sz="2400" dirty="0">
                <a:latin typeface="標楷體" panose="03000509000000000000" pitchFamily="65" charset="-120"/>
                <a:ea typeface="標楷體" panose="03000509000000000000" pitchFamily="65" charset="-120"/>
              </a:rPr>
              <a:t>號令函令核釋之專業輔導知能自</a:t>
            </a:r>
            <a:r>
              <a:rPr lang="en-US" altLang="zh-TW" sz="2400" dirty="0">
                <a:latin typeface="標楷體" panose="03000509000000000000" pitchFamily="65" charset="-120"/>
                <a:ea typeface="標楷體" panose="03000509000000000000" pitchFamily="65" charset="-120"/>
              </a:rPr>
              <a:t>106</a:t>
            </a:r>
            <a:r>
              <a:rPr lang="zh-TW" altLang="en-US" sz="2400" dirty="0">
                <a:latin typeface="標楷體" panose="03000509000000000000" pitchFamily="65" charset="-120"/>
                <a:ea typeface="標楷體" panose="03000509000000000000" pitchFamily="65" charset="-120"/>
              </a:rPr>
              <a:t>學年度起國民中小學階段，指教師符合下列規定者：</a:t>
            </a:r>
          </a:p>
          <a:p>
            <a:pPr marL="44450" indent="0">
              <a:buNone/>
            </a:pPr>
            <a:r>
              <a:rPr lang="en-US" altLang="zh-TW" sz="2400" dirty="0">
                <a:latin typeface="標楷體" panose="03000509000000000000" pitchFamily="65" charset="-120"/>
                <a:ea typeface="標楷體" panose="03000509000000000000" pitchFamily="65" charset="-120"/>
              </a:rPr>
              <a:t>(</a:t>
            </a:r>
            <a:r>
              <a:rPr lang="zh-TW" altLang="en-US" sz="2400" dirty="0">
                <a:latin typeface="標楷體" panose="03000509000000000000" pitchFamily="65" charset="-120"/>
                <a:ea typeface="標楷體" panose="03000509000000000000" pitchFamily="65" charset="-120"/>
              </a:rPr>
              <a:t>一</a:t>
            </a:r>
            <a:r>
              <a:rPr lang="en-US" altLang="zh-TW" sz="2400" dirty="0">
                <a:latin typeface="標楷體" panose="03000509000000000000" pitchFamily="65" charset="-120"/>
                <a:ea typeface="標楷體" panose="03000509000000000000" pitchFamily="65" charset="-120"/>
              </a:rPr>
              <a:t>)</a:t>
            </a:r>
            <a:r>
              <a:rPr lang="zh-TW" altLang="en-US" sz="2400" dirty="0">
                <a:latin typeface="標楷體" panose="03000509000000000000" pitchFamily="65" charset="-120"/>
                <a:ea typeface="標楷體" panose="03000509000000000000" pitchFamily="65" charset="-120"/>
              </a:rPr>
              <a:t>應具有國民小學加註輔導專長教師證書</a:t>
            </a:r>
          </a:p>
          <a:p>
            <a:pPr marL="44450" indent="0">
              <a:buNone/>
            </a:pPr>
            <a:r>
              <a:rPr lang="en-US" altLang="zh-TW" sz="2400" dirty="0">
                <a:latin typeface="標楷體" panose="03000509000000000000" pitchFamily="65" charset="-120"/>
                <a:ea typeface="標楷體" panose="03000509000000000000" pitchFamily="65" charset="-120"/>
              </a:rPr>
              <a:t>(</a:t>
            </a:r>
            <a:r>
              <a:rPr lang="zh-TW" altLang="en-US" sz="2400" dirty="0">
                <a:latin typeface="標楷體" panose="03000509000000000000" pitchFamily="65" charset="-120"/>
                <a:ea typeface="標楷體" panose="03000509000000000000" pitchFamily="65" charset="-120"/>
              </a:rPr>
              <a:t>二</a:t>
            </a:r>
            <a:r>
              <a:rPr lang="en-US" altLang="zh-TW" sz="2400" dirty="0">
                <a:latin typeface="標楷體" panose="03000509000000000000" pitchFamily="65" charset="-120"/>
                <a:ea typeface="標楷體" panose="03000509000000000000" pitchFamily="65" charset="-120"/>
              </a:rPr>
              <a:t>)</a:t>
            </a:r>
            <a:r>
              <a:rPr lang="zh-TW" altLang="en-US" sz="2400" dirty="0">
                <a:latin typeface="標楷體" panose="03000509000000000000" pitchFamily="65" charset="-120"/>
                <a:ea typeface="標楷體" panose="03000509000000000000" pitchFamily="65" charset="-120"/>
              </a:rPr>
              <a:t>應具有中等學校輔導（活動）科／綜合活動學習領域輔導活動專長教師證書。</a:t>
            </a:r>
          </a:p>
          <a:p>
            <a:pPr marL="44450" indent="0">
              <a:buNone/>
            </a:pPr>
            <a:endParaRPr lang="en-US" altLang="zh-TW" sz="2800" dirty="0">
              <a:latin typeface="標楷體" panose="03000509000000000000" pitchFamily="65" charset="-120"/>
              <a:ea typeface="標楷體" panose="03000509000000000000" pitchFamily="65" charset="-120"/>
            </a:endParaRPr>
          </a:p>
          <a:p>
            <a:pPr marL="45720" indent="0">
              <a:buNone/>
            </a:pPr>
            <a:endParaRPr lang="en-US" altLang="zh-TW" dirty="0"/>
          </a:p>
          <a:p>
            <a:endParaRPr lang="zh-TW" altLang="en-US" dirty="0"/>
          </a:p>
        </p:txBody>
      </p:sp>
    </p:spTree>
    <p:extLst>
      <p:ext uri="{BB962C8B-B14F-4D97-AF65-F5344CB8AC3E}">
        <p14:creationId xmlns:p14="http://schemas.microsoft.com/office/powerpoint/2010/main" val="1374179975"/>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編號版面配置區 1"/>
          <p:cNvSpPr>
            <a:spLocks noGrp="1"/>
          </p:cNvSpPr>
          <p:nvPr>
            <p:ph type="sldNum" sz="quarter" idx="12"/>
          </p:nvPr>
        </p:nvSpPr>
        <p:spPr/>
        <p:txBody>
          <a:bodyPr/>
          <a:lstStyle/>
          <a:p>
            <a:fld id="{AA4E786F-588D-4932-A7B2-AE3451FA4ACA}" type="slidenum">
              <a:rPr lang="zh-CN" altLang="en-US" smtClean="0">
                <a:solidFill>
                  <a:prstClr val="black">
                    <a:tint val="75000"/>
                  </a:prstClr>
                </a:solidFill>
              </a:rPr>
              <a:pPr/>
              <a:t>26</a:t>
            </a:fld>
            <a:endParaRPr lang="zh-CN" altLang="en-US">
              <a:solidFill>
                <a:prstClr val="black">
                  <a:tint val="75000"/>
                </a:prstClr>
              </a:solidFill>
            </a:endParaRPr>
          </a:p>
        </p:txBody>
      </p:sp>
      <p:sp>
        <p:nvSpPr>
          <p:cNvPr id="3" name="矩形 2"/>
          <p:cNvSpPr/>
          <p:nvPr/>
        </p:nvSpPr>
        <p:spPr>
          <a:xfrm>
            <a:off x="1061050" y="1631697"/>
            <a:ext cx="8669546" cy="2616101"/>
          </a:xfrm>
          <a:prstGeom prst="rect">
            <a:avLst/>
          </a:prstGeom>
        </p:spPr>
        <p:txBody>
          <a:bodyPr wrap="square">
            <a:spAutoFit/>
          </a:bodyPr>
          <a:lstStyle/>
          <a:p>
            <a:pPr marL="502920" indent="-457200">
              <a:buFont typeface="+mj-lt"/>
              <a:buAutoNum type="arabicPeriod"/>
            </a:pPr>
            <a:r>
              <a:rPr lang="zh-TW" altLang="en-US" sz="2400" dirty="0">
                <a:latin typeface="Cambria Math" panose="02040503050406030204" pitchFamily="18" charset="0"/>
                <a:ea typeface="標楷體" panose="03000509000000000000" pitchFamily="65" charset="-120"/>
              </a:rPr>
              <a:t>各國中小學代理教師薪級以學歷及具教師證或修畢師資職前證明核定之不採計其職前年資；惟市立高中暨特殊學校之具該科合格代理教師請</a:t>
            </a:r>
            <a:r>
              <a:rPr lang="zh-TW" altLang="en-US" sz="2400" dirty="0">
                <a:latin typeface="Cambria Math" panose="02040503050406030204" pitchFamily="18" charset="0"/>
                <a:ea typeface="標楷體" panose="03000509000000000000" pitchFamily="65" charset="-120"/>
              </a:rPr>
              <a:t>依</a:t>
            </a:r>
            <a:r>
              <a:rPr lang="zh-TW" altLang="en-US" sz="2400" dirty="0">
                <a:solidFill>
                  <a:srgbClr val="FF0000"/>
                </a:solidFill>
                <a:latin typeface="Cambria Math" panose="02040503050406030204" pitchFamily="18" charset="0"/>
                <a:ea typeface="標楷體" panose="03000509000000000000" pitchFamily="65" charset="-120"/>
              </a:rPr>
              <a:t>桃園市中小學兼任代課及代理教師聘任實施要點</a:t>
            </a:r>
            <a:r>
              <a:rPr lang="zh-TW" altLang="en-US" sz="2400" dirty="0">
                <a:latin typeface="Cambria Math" panose="02040503050406030204" pitchFamily="18" charset="0"/>
                <a:ea typeface="標楷體" panose="03000509000000000000" pitchFamily="65" charset="-120"/>
              </a:rPr>
              <a:t>規定</a:t>
            </a:r>
            <a:r>
              <a:rPr lang="zh-TW" altLang="en-US" sz="2400" dirty="0">
                <a:latin typeface="Cambria Math" panose="02040503050406030204" pitchFamily="18" charset="0"/>
                <a:ea typeface="標楷體" panose="03000509000000000000" pitchFamily="65" charset="-120"/>
              </a:rPr>
              <a:t>辦理，採計其職前年資。</a:t>
            </a:r>
            <a:endParaRPr lang="en-US" altLang="zh-TW" sz="2400" dirty="0">
              <a:latin typeface="Cambria Math" panose="02040503050406030204" pitchFamily="18" charset="0"/>
              <a:ea typeface="標楷體" panose="03000509000000000000" pitchFamily="65" charset="-120"/>
            </a:endParaRPr>
          </a:p>
          <a:p>
            <a:pPr marL="560070" indent="-514350">
              <a:buFont typeface="+mj-lt"/>
              <a:buAutoNum type="arabicPeriod" startAt="2"/>
            </a:pPr>
            <a:r>
              <a:rPr lang="zh-TW" altLang="en-US" sz="2400" dirty="0">
                <a:latin typeface="Cambria Math" panose="02040503050406030204" pitchFamily="18" charset="0"/>
                <a:ea typeface="標楷體" panose="03000509000000000000" pitchFamily="65" charset="-120"/>
              </a:rPr>
              <a:t>代理教師取得教師證或取得較高學歷，請於取得教師證及畢業證書後立即辦理，授權由各校自行辦理。</a:t>
            </a:r>
            <a:endParaRPr lang="en-US" altLang="zh-TW" sz="2400" dirty="0"/>
          </a:p>
          <a:p>
            <a:pPr marL="45720" indent="0">
              <a:buNone/>
            </a:pPr>
            <a:endParaRPr lang="zh-TW" altLang="en-US" sz="2000" dirty="0">
              <a:solidFill>
                <a:schemeClr val="tx2"/>
              </a:solidFill>
              <a:latin typeface="標楷體" panose="03000509000000000000" pitchFamily="65" charset="-120"/>
              <a:ea typeface="標楷體" panose="03000509000000000000" pitchFamily="65" charset="-120"/>
            </a:endParaRPr>
          </a:p>
        </p:txBody>
      </p:sp>
      <p:sp>
        <p:nvSpPr>
          <p:cNvPr id="4" name="標題 1"/>
          <p:cNvSpPr txBox="1">
            <a:spLocks/>
          </p:cNvSpPr>
          <p:nvPr/>
        </p:nvSpPr>
        <p:spPr>
          <a:xfrm>
            <a:off x="1179568" y="484013"/>
            <a:ext cx="3568148" cy="71506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zh-TW" altLang="en-US" sz="3600" dirty="0">
                <a:solidFill>
                  <a:srgbClr val="00B050"/>
                </a:solidFill>
                <a:latin typeface="華康勘亭流" panose="03000909000000000000" pitchFamily="65" charset="-120"/>
                <a:ea typeface="華康勘亭流" panose="03000909000000000000" pitchFamily="65" charset="-120"/>
              </a:rPr>
              <a:t>代理教師核薪</a:t>
            </a:r>
            <a:endParaRPr lang="zh-TW" altLang="en-US" sz="3600" dirty="0">
              <a:solidFill>
                <a:srgbClr val="00B050"/>
              </a:solidFill>
            </a:endParaRPr>
          </a:p>
        </p:txBody>
      </p:sp>
      <p:sp>
        <p:nvSpPr>
          <p:cNvPr id="5" name="文字方塊 4"/>
          <p:cNvSpPr txBox="1"/>
          <p:nvPr/>
        </p:nvSpPr>
        <p:spPr>
          <a:xfrm>
            <a:off x="1656271" y="4292510"/>
            <a:ext cx="8471140" cy="1631216"/>
          </a:xfrm>
          <a:prstGeom prst="rect">
            <a:avLst/>
          </a:prstGeom>
          <a:noFill/>
        </p:spPr>
        <p:txBody>
          <a:bodyPr wrap="square" rtlCol="0">
            <a:spAutoFit/>
          </a:bodyPr>
          <a:lstStyle/>
          <a:p>
            <a:pPr marL="388620" lvl="0" indent="-342900">
              <a:buFont typeface="Wingdings" panose="05000000000000000000" pitchFamily="2" charset="2"/>
              <a:buChar char="u"/>
            </a:pPr>
            <a:r>
              <a:rPr lang="zh-TW" altLang="en-US" sz="2000" u="sng" dirty="0">
                <a:solidFill>
                  <a:srgbClr val="0070C0"/>
                </a:solidFill>
                <a:latin typeface="標楷體" panose="03000509000000000000" pitchFamily="65" charset="-120"/>
                <a:ea typeface="標楷體" panose="03000509000000000000" pitchFamily="65" charset="-120"/>
              </a:rPr>
              <a:t>依高級中等學校兼任代課及代理教師聘任實施要點</a:t>
            </a:r>
            <a:endParaRPr lang="en-US" altLang="zh-TW" sz="2000" u="sng" dirty="0">
              <a:solidFill>
                <a:srgbClr val="0070C0"/>
              </a:solidFill>
              <a:latin typeface="標楷體" panose="03000509000000000000" pitchFamily="65" charset="-120"/>
              <a:ea typeface="標楷體" panose="03000509000000000000" pitchFamily="65" charset="-120"/>
            </a:endParaRPr>
          </a:p>
          <a:p>
            <a:pPr marL="45720" lvl="0"/>
            <a:r>
              <a:rPr lang="zh-TW" altLang="en-US" sz="2000" u="sng" dirty="0">
                <a:solidFill>
                  <a:srgbClr val="0070C0"/>
                </a:solidFill>
                <a:latin typeface="標楷體" panose="03000509000000000000" pitchFamily="65" charset="-120"/>
                <a:ea typeface="標楷體" panose="03000509000000000000" pitchFamily="65" charset="-120"/>
              </a:rPr>
              <a:t>代理教師具有代理類（科）別合格教師資格者得比照專任教師核敘薪 級未具資格者比照教師待遇條例附表二「高級中等以下學校教師薪級起敘基準表」規定以學歷起支薪級核敘。代理教師待遇支給標準， 比照專任教師之規定。</a:t>
            </a:r>
            <a:endParaRPr lang="en-US" altLang="zh-TW" sz="2000" u="sng" dirty="0">
              <a:solidFill>
                <a:srgbClr val="0070C0"/>
              </a:solidFill>
              <a:latin typeface="標楷體" panose="03000509000000000000" pitchFamily="65" charset="-120"/>
              <a:ea typeface="標楷體" panose="03000509000000000000" pitchFamily="65" charset="-120"/>
            </a:endParaRPr>
          </a:p>
        </p:txBody>
      </p:sp>
    </p:spTree>
    <p:extLst>
      <p:ext uri="{BB962C8B-B14F-4D97-AF65-F5344CB8AC3E}">
        <p14:creationId xmlns:p14="http://schemas.microsoft.com/office/powerpoint/2010/main" val="66380183"/>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idx="4294967295"/>
          </p:nvPr>
        </p:nvSpPr>
        <p:spPr>
          <a:xfrm>
            <a:off x="1401417" y="469901"/>
            <a:ext cx="3687417" cy="820737"/>
          </a:xfrm>
        </p:spPr>
        <p:txBody>
          <a:bodyPr>
            <a:normAutofit/>
          </a:bodyPr>
          <a:lstStyle/>
          <a:p>
            <a:r>
              <a:rPr lang="zh-TW" altLang="en-US" sz="3600" dirty="0">
                <a:solidFill>
                  <a:srgbClr val="00B050"/>
                </a:solidFill>
                <a:latin typeface="華康勘亭流" panose="03000909000000000000" pitchFamily="65" charset="-120"/>
                <a:ea typeface="華康勘亭流" panose="03000909000000000000" pitchFamily="65" charset="-120"/>
              </a:rPr>
              <a:t>代理教師核薪</a:t>
            </a:r>
          </a:p>
        </p:txBody>
      </p:sp>
      <p:sp>
        <p:nvSpPr>
          <p:cNvPr id="3" name="內容版面配置區 2"/>
          <p:cNvSpPr>
            <a:spLocks noGrp="1"/>
          </p:cNvSpPr>
          <p:nvPr>
            <p:ph idx="4294967295"/>
          </p:nvPr>
        </p:nvSpPr>
        <p:spPr>
          <a:xfrm>
            <a:off x="389819" y="1474076"/>
            <a:ext cx="10848769" cy="460020"/>
          </a:xfrm>
        </p:spPr>
        <p:txBody>
          <a:bodyPr>
            <a:normAutofit/>
          </a:bodyPr>
          <a:lstStyle/>
          <a:p>
            <a:pPr>
              <a:buFont typeface="Wingdings" panose="05000000000000000000" pitchFamily="2" charset="2"/>
              <a:buChar char="u"/>
            </a:pPr>
            <a:r>
              <a:rPr lang="zh-TW" altLang="en-US" sz="2400" dirty="0">
                <a:latin typeface="標楷體" panose="03000509000000000000" pitchFamily="65" charset="-120"/>
                <a:ea typeface="標楷體" panose="03000509000000000000" pitchFamily="65" charset="-120"/>
              </a:rPr>
              <a:t>依據桃園市中小學兼任代課及代理教師聘任實施要點第</a:t>
            </a:r>
            <a:r>
              <a:rPr lang="en-US" altLang="zh-TW" sz="2400" dirty="0">
                <a:latin typeface="標楷體" panose="03000509000000000000" pitchFamily="65" charset="-120"/>
                <a:ea typeface="標楷體" panose="03000509000000000000" pitchFamily="65" charset="-120"/>
              </a:rPr>
              <a:t>9</a:t>
            </a:r>
            <a:r>
              <a:rPr lang="zh-TW" altLang="en-US" sz="2400" dirty="0">
                <a:latin typeface="標楷體" panose="03000509000000000000" pitchFamily="65" charset="-120"/>
                <a:ea typeface="標楷體" panose="03000509000000000000" pitchFamily="65" charset="-120"/>
              </a:rPr>
              <a:t>點規定</a:t>
            </a:r>
            <a:endParaRPr lang="en-US" altLang="zh-TW" sz="2400" dirty="0">
              <a:latin typeface="標楷體" panose="03000509000000000000" pitchFamily="65" charset="-120"/>
              <a:ea typeface="標楷體" panose="03000509000000000000" pitchFamily="65" charset="-120"/>
            </a:endParaRPr>
          </a:p>
          <a:p>
            <a:pPr>
              <a:buFont typeface="Wingdings" panose="05000000000000000000" pitchFamily="2" charset="2"/>
              <a:buChar char="u"/>
            </a:pPr>
            <a:endParaRPr lang="en-US" altLang="zh-TW" dirty="0"/>
          </a:p>
          <a:p>
            <a:pPr>
              <a:buFont typeface="Wingdings" panose="05000000000000000000" pitchFamily="2" charset="2"/>
              <a:buChar char="u"/>
            </a:pPr>
            <a:endParaRPr lang="zh-TW" altLang="en-US" dirty="0"/>
          </a:p>
        </p:txBody>
      </p:sp>
      <p:graphicFrame>
        <p:nvGraphicFramePr>
          <p:cNvPr id="5" name="表格 4"/>
          <p:cNvGraphicFramePr>
            <a:graphicFrameLocks noGrp="1"/>
          </p:cNvGraphicFramePr>
          <p:nvPr>
            <p:extLst>
              <p:ext uri="{D42A27DB-BD31-4B8C-83A1-F6EECF244321}">
                <p14:modId xmlns:p14="http://schemas.microsoft.com/office/powerpoint/2010/main" val="1054355736"/>
              </p:ext>
            </p:extLst>
          </p:nvPr>
        </p:nvGraphicFramePr>
        <p:xfrm>
          <a:off x="1177906" y="2005391"/>
          <a:ext cx="9100068" cy="4442345"/>
        </p:xfrm>
        <a:graphic>
          <a:graphicData uri="http://schemas.openxmlformats.org/drawingml/2006/table">
            <a:tbl>
              <a:tblPr firstRow="1" firstCol="1" bandRow="1"/>
              <a:tblGrid>
                <a:gridCol w="1062126"/>
                <a:gridCol w="4937145"/>
                <a:gridCol w="691733"/>
                <a:gridCol w="845399"/>
                <a:gridCol w="1563665"/>
              </a:tblGrid>
              <a:tr h="260999">
                <a:tc>
                  <a:txBody>
                    <a:bodyPr/>
                    <a:lstStyle/>
                    <a:p>
                      <a:pPr algn="ctr">
                        <a:spcAft>
                          <a:spcPts val="0"/>
                        </a:spcAft>
                      </a:pPr>
                      <a:r>
                        <a:rPr lang="zh-TW" sz="1100" b="1" kern="0" dirty="0">
                          <a:effectLst/>
                          <a:latin typeface="Calibri" panose="020F0502020204030204" pitchFamily="34" charset="0"/>
                          <a:ea typeface="標楷體" panose="03000509000000000000" pitchFamily="65" charset="-120"/>
                          <a:cs typeface="新細明體" panose="02020500000000000000" pitchFamily="18" charset="-120"/>
                        </a:rPr>
                        <a:t>甄選階段</a:t>
                      </a:r>
                      <a:endParaRPr lang="zh-TW" sz="11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16312" marR="1631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a:txBody>
                    <a:bodyPr/>
                    <a:lstStyle/>
                    <a:p>
                      <a:pPr algn="ctr">
                        <a:spcAft>
                          <a:spcPts val="0"/>
                        </a:spcAft>
                      </a:pPr>
                      <a:r>
                        <a:rPr lang="zh-TW" sz="1100" b="1" kern="0" dirty="0">
                          <a:effectLst/>
                          <a:latin typeface="Calibri" panose="020F0502020204030204" pitchFamily="34" charset="0"/>
                          <a:ea typeface="標楷體" panose="03000509000000000000" pitchFamily="65" charset="-120"/>
                          <a:cs typeface="新細明體" panose="02020500000000000000" pitchFamily="18" charset="-120"/>
                        </a:rPr>
                        <a:t>資　　格</a:t>
                      </a:r>
                      <a:endParaRPr lang="zh-TW" sz="11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16312" marR="1631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a:txBody>
                    <a:bodyPr/>
                    <a:lstStyle/>
                    <a:p>
                      <a:pPr algn="ctr">
                        <a:spcAft>
                          <a:spcPts val="0"/>
                        </a:spcAft>
                      </a:pPr>
                      <a:r>
                        <a:rPr lang="zh-TW" sz="1100" b="1" kern="0">
                          <a:effectLst/>
                          <a:latin typeface="Calibri" panose="020F0502020204030204" pitchFamily="34" charset="0"/>
                          <a:ea typeface="標楷體" panose="03000509000000000000" pitchFamily="65" charset="-120"/>
                          <a:cs typeface="新細明體" panose="02020500000000000000" pitchFamily="18" charset="-120"/>
                        </a:rPr>
                        <a:t>學歷</a:t>
                      </a:r>
                      <a:endParaRPr lang="zh-TW" sz="11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6312" marR="1631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a:txBody>
                    <a:bodyPr/>
                    <a:lstStyle/>
                    <a:p>
                      <a:pPr algn="ctr">
                        <a:spcAft>
                          <a:spcPts val="0"/>
                        </a:spcAft>
                      </a:pPr>
                      <a:r>
                        <a:rPr lang="zh-TW" sz="1100" b="1" kern="0">
                          <a:effectLst/>
                          <a:latin typeface="Calibri" panose="020F0502020204030204" pitchFamily="34" charset="0"/>
                          <a:ea typeface="標楷體" panose="03000509000000000000" pitchFamily="65" charset="-120"/>
                          <a:cs typeface="新細明體" panose="02020500000000000000" pitchFamily="18" charset="-120"/>
                        </a:rPr>
                        <a:t>薪額</a:t>
                      </a:r>
                      <a:endParaRPr lang="zh-TW" sz="11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6312" marR="1631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a:txBody>
                    <a:bodyPr/>
                    <a:lstStyle/>
                    <a:p>
                      <a:pPr algn="ctr">
                        <a:spcAft>
                          <a:spcPts val="0"/>
                        </a:spcAft>
                      </a:pPr>
                      <a:r>
                        <a:rPr lang="zh-TW" sz="1100" b="1" kern="0">
                          <a:effectLst/>
                          <a:latin typeface="Calibri" panose="020F0502020204030204" pitchFamily="34" charset="0"/>
                          <a:ea typeface="標楷體" panose="03000509000000000000" pitchFamily="65" charset="-120"/>
                          <a:cs typeface="新細明體" panose="02020500000000000000" pitchFamily="18" charset="-120"/>
                        </a:rPr>
                        <a:t>學術研究費</a:t>
                      </a:r>
                      <a:endParaRPr lang="zh-TW" sz="11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6312" marR="1631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r>
              <a:tr h="242356">
                <a:tc rowSpan="3">
                  <a:txBody>
                    <a:bodyPr/>
                    <a:lstStyle/>
                    <a:p>
                      <a:pPr algn="ctr">
                        <a:spcAft>
                          <a:spcPts val="0"/>
                        </a:spcAft>
                      </a:pPr>
                      <a:r>
                        <a:rPr lang="zh-TW" sz="1200" kern="0" dirty="0">
                          <a:effectLst/>
                          <a:latin typeface="Calibri" panose="020F0502020204030204" pitchFamily="34" charset="0"/>
                          <a:ea typeface="標楷體" panose="03000509000000000000" pitchFamily="65" charset="-120"/>
                          <a:cs typeface="新細明體" panose="02020500000000000000" pitchFamily="18" charset="-120"/>
                        </a:rPr>
                        <a:t>一</a:t>
                      </a:r>
                      <a:endParaRPr lang="zh-TW" sz="12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16312" marR="1631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3">
                  <a:txBody>
                    <a:bodyPr/>
                    <a:lstStyle/>
                    <a:p>
                      <a:pPr>
                        <a:lnSpc>
                          <a:spcPts val="2000"/>
                        </a:lnSpc>
                        <a:spcAft>
                          <a:spcPts val="0"/>
                        </a:spcAft>
                      </a:pPr>
                      <a:r>
                        <a:rPr lang="zh-TW" sz="1300" kern="0" dirty="0">
                          <a:effectLst/>
                          <a:latin typeface="Calibri" panose="020F0502020204030204" pitchFamily="34" charset="0"/>
                          <a:ea typeface="標楷體" panose="03000509000000000000" pitchFamily="65" charset="-120"/>
                          <a:cs typeface="新細明體" panose="02020500000000000000" pitchFamily="18" charset="-120"/>
                        </a:rPr>
                        <a:t>具有各該教育階段、科（類）合格教師證書者</a:t>
                      </a:r>
                      <a:r>
                        <a:rPr lang="en-US" sz="1300" kern="0" dirty="0">
                          <a:effectLst/>
                          <a:latin typeface="Calibri" panose="020F0502020204030204" pitchFamily="34" charset="0"/>
                          <a:ea typeface="標楷體" panose="03000509000000000000" pitchFamily="65" charset="-120"/>
                          <a:cs typeface="新細明體" panose="02020500000000000000" pitchFamily="18" charset="-120"/>
                        </a:rPr>
                        <a:t>(</a:t>
                      </a:r>
                      <a:r>
                        <a:rPr lang="zh-TW" sz="1300" kern="0" dirty="0">
                          <a:effectLst/>
                          <a:latin typeface="Calibri" panose="020F0502020204030204" pitchFamily="34" charset="0"/>
                          <a:ea typeface="標楷體" panose="03000509000000000000" pitchFamily="65" charset="-120"/>
                          <a:cs typeface="新細明體" panose="02020500000000000000" pitchFamily="18" charset="-120"/>
                        </a:rPr>
                        <a:t>不區分登記制、特殊偏遠或檢定制教師證</a:t>
                      </a:r>
                      <a:r>
                        <a:rPr lang="en-US" sz="1300" kern="0" dirty="0">
                          <a:effectLst/>
                          <a:latin typeface="Calibri" panose="020F0502020204030204" pitchFamily="34" charset="0"/>
                          <a:ea typeface="標楷體" panose="03000509000000000000" pitchFamily="65" charset="-120"/>
                          <a:cs typeface="新細明體" panose="02020500000000000000" pitchFamily="18" charset="-120"/>
                        </a:rPr>
                        <a:t>)</a:t>
                      </a:r>
                      <a:endParaRPr lang="zh-TW" sz="13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16312" marR="1631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TW" sz="1100" kern="0">
                          <a:effectLst/>
                          <a:latin typeface="Calibri" panose="020F0502020204030204" pitchFamily="34" charset="0"/>
                          <a:ea typeface="標楷體" panose="03000509000000000000" pitchFamily="65" charset="-120"/>
                          <a:cs typeface="新細明體" panose="02020500000000000000" pitchFamily="18" charset="-120"/>
                        </a:rPr>
                        <a:t>學士</a:t>
                      </a:r>
                      <a:endParaRPr lang="zh-TW" sz="11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6312" marR="1631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100" kern="0">
                          <a:effectLst/>
                          <a:latin typeface="標楷體" panose="03000509000000000000" pitchFamily="65" charset="-120"/>
                          <a:ea typeface="新細明體" panose="02020500000000000000" pitchFamily="18" charset="-120"/>
                          <a:cs typeface="新細明體" panose="02020500000000000000" pitchFamily="18" charset="-120"/>
                        </a:rPr>
                        <a:t>190</a:t>
                      </a:r>
                      <a:endParaRPr lang="zh-TW" sz="11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6312" marR="1631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3">
                  <a:txBody>
                    <a:bodyPr/>
                    <a:lstStyle/>
                    <a:p>
                      <a:pPr algn="ctr">
                        <a:spcAft>
                          <a:spcPts val="0"/>
                        </a:spcAft>
                      </a:pPr>
                      <a:r>
                        <a:rPr lang="zh-TW" sz="1100" kern="0">
                          <a:effectLst/>
                          <a:latin typeface="Calibri" panose="020F0502020204030204" pitchFamily="34" charset="0"/>
                          <a:ea typeface="標楷體" panose="03000509000000000000" pitchFamily="65" charset="-120"/>
                          <a:cs typeface="新細明體" panose="02020500000000000000" pitchFamily="18" charset="-120"/>
                        </a:rPr>
                        <a:t>十足給予</a:t>
                      </a:r>
                      <a:endParaRPr lang="zh-TW" sz="11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6312" marR="1631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67785">
                <a:tc vMerge="1">
                  <a:txBody>
                    <a:bodyPr/>
                    <a:lstStyle/>
                    <a:p>
                      <a:endParaRPr lang="zh-TW" altLang="en-US"/>
                    </a:p>
                  </a:txBody>
                  <a:tcPr/>
                </a:tc>
                <a:tc vMerge="1">
                  <a:txBody>
                    <a:bodyPr/>
                    <a:lstStyle/>
                    <a:p>
                      <a:endParaRPr lang="zh-TW" altLang="en-US"/>
                    </a:p>
                  </a:txBody>
                  <a:tcPr/>
                </a:tc>
                <a:tc>
                  <a:txBody>
                    <a:bodyPr/>
                    <a:lstStyle/>
                    <a:p>
                      <a:pPr algn="ctr">
                        <a:spcAft>
                          <a:spcPts val="0"/>
                        </a:spcAft>
                      </a:pPr>
                      <a:r>
                        <a:rPr lang="zh-TW" sz="1100" kern="0">
                          <a:effectLst/>
                          <a:latin typeface="Calibri" panose="020F0502020204030204" pitchFamily="34" charset="0"/>
                          <a:ea typeface="標楷體" panose="03000509000000000000" pitchFamily="65" charset="-120"/>
                          <a:cs typeface="新細明體" panose="02020500000000000000" pitchFamily="18" charset="-120"/>
                        </a:rPr>
                        <a:t>碩士</a:t>
                      </a:r>
                      <a:endParaRPr lang="zh-TW" sz="11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6312" marR="1631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100" kern="0">
                          <a:effectLst/>
                          <a:latin typeface="標楷體" panose="03000509000000000000" pitchFamily="65" charset="-120"/>
                          <a:ea typeface="新細明體" panose="02020500000000000000" pitchFamily="18" charset="-120"/>
                          <a:cs typeface="新細明體" panose="02020500000000000000" pitchFamily="18" charset="-120"/>
                        </a:rPr>
                        <a:t>245</a:t>
                      </a:r>
                      <a:endParaRPr lang="zh-TW" sz="11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6312" marR="1631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zh-TW" altLang="en-US"/>
                    </a:p>
                  </a:txBody>
                  <a:tcPr/>
                </a:tc>
              </a:tr>
              <a:tr h="167785">
                <a:tc vMerge="1">
                  <a:txBody>
                    <a:bodyPr/>
                    <a:lstStyle/>
                    <a:p>
                      <a:endParaRPr lang="zh-TW" altLang="en-US"/>
                    </a:p>
                  </a:txBody>
                  <a:tcPr/>
                </a:tc>
                <a:tc vMerge="1">
                  <a:txBody>
                    <a:bodyPr/>
                    <a:lstStyle/>
                    <a:p>
                      <a:endParaRPr lang="zh-TW" altLang="en-US"/>
                    </a:p>
                  </a:txBody>
                  <a:tcPr/>
                </a:tc>
                <a:tc>
                  <a:txBody>
                    <a:bodyPr/>
                    <a:lstStyle/>
                    <a:p>
                      <a:pPr algn="ctr">
                        <a:spcAft>
                          <a:spcPts val="0"/>
                        </a:spcAft>
                      </a:pPr>
                      <a:r>
                        <a:rPr lang="zh-TW" sz="1100" kern="0">
                          <a:effectLst/>
                          <a:latin typeface="Calibri" panose="020F0502020204030204" pitchFamily="34" charset="0"/>
                          <a:ea typeface="標楷體" panose="03000509000000000000" pitchFamily="65" charset="-120"/>
                          <a:cs typeface="新細明體" panose="02020500000000000000" pitchFamily="18" charset="-120"/>
                        </a:rPr>
                        <a:t>博士</a:t>
                      </a:r>
                      <a:endParaRPr lang="zh-TW" sz="11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6312" marR="1631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100" kern="0">
                          <a:effectLst/>
                          <a:latin typeface="標楷體" panose="03000509000000000000" pitchFamily="65" charset="-120"/>
                          <a:ea typeface="新細明體" panose="02020500000000000000" pitchFamily="18" charset="-120"/>
                          <a:cs typeface="新細明體" panose="02020500000000000000" pitchFamily="18" charset="-120"/>
                        </a:rPr>
                        <a:t>330</a:t>
                      </a:r>
                      <a:endParaRPr lang="zh-TW" sz="11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6312" marR="1631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zh-TW" altLang="en-US"/>
                    </a:p>
                  </a:txBody>
                  <a:tcPr/>
                </a:tc>
              </a:tr>
              <a:tr h="167785">
                <a:tc rowSpan="3">
                  <a:txBody>
                    <a:bodyPr/>
                    <a:lstStyle/>
                    <a:p>
                      <a:pPr algn="ctr">
                        <a:spcAft>
                          <a:spcPts val="0"/>
                        </a:spcAft>
                      </a:pPr>
                      <a:r>
                        <a:rPr lang="zh-TW" sz="1200" kern="0" dirty="0">
                          <a:effectLst/>
                          <a:latin typeface="Calibri" panose="020F0502020204030204" pitchFamily="34" charset="0"/>
                          <a:ea typeface="標楷體" panose="03000509000000000000" pitchFamily="65" charset="-120"/>
                          <a:cs typeface="新細明體" panose="02020500000000000000" pitchFamily="18" charset="-120"/>
                        </a:rPr>
                        <a:t>二</a:t>
                      </a:r>
                      <a:endParaRPr lang="zh-TW" sz="12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16312" marR="1631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3">
                  <a:txBody>
                    <a:bodyPr/>
                    <a:lstStyle/>
                    <a:p>
                      <a:pPr>
                        <a:lnSpc>
                          <a:spcPts val="2000"/>
                        </a:lnSpc>
                        <a:spcAft>
                          <a:spcPts val="0"/>
                        </a:spcAft>
                      </a:pPr>
                      <a:r>
                        <a:rPr lang="en-US" sz="1300" kern="0" dirty="0">
                          <a:effectLst/>
                          <a:latin typeface="標楷體" panose="03000509000000000000" pitchFamily="65" charset="-120"/>
                          <a:ea typeface="新細明體" panose="02020500000000000000" pitchFamily="18" charset="-120"/>
                          <a:cs typeface="新細明體" panose="02020500000000000000" pitchFamily="18" charset="-120"/>
                        </a:rPr>
                        <a:t>1.</a:t>
                      </a:r>
                      <a:r>
                        <a:rPr lang="zh-TW" sz="1300" kern="0" dirty="0">
                          <a:effectLst/>
                          <a:latin typeface="Calibri" panose="020F0502020204030204" pitchFamily="34" charset="0"/>
                          <a:ea typeface="標楷體" panose="03000509000000000000" pitchFamily="65" charset="-120"/>
                          <a:cs typeface="新細明體" panose="02020500000000000000" pitchFamily="18" charset="-120"/>
                        </a:rPr>
                        <a:t>具有修畢師資職前教育課程，取得修畢證明書者</a:t>
                      </a:r>
                      <a:r>
                        <a:rPr lang="en-US" sz="1300" kern="0" dirty="0">
                          <a:effectLst/>
                          <a:latin typeface="Calibri" panose="020F0502020204030204" pitchFamily="34" charset="0"/>
                          <a:ea typeface="標楷體" panose="03000509000000000000" pitchFamily="65" charset="-120"/>
                          <a:cs typeface="新細明體" panose="02020500000000000000" pitchFamily="18" charset="-120"/>
                        </a:rPr>
                        <a:t> (</a:t>
                      </a:r>
                      <a:r>
                        <a:rPr lang="zh-TW" sz="1300" kern="0" dirty="0">
                          <a:effectLst/>
                          <a:latin typeface="Calibri" panose="020F0502020204030204" pitchFamily="34" charset="0"/>
                          <a:ea typeface="標楷體" panose="03000509000000000000" pitchFamily="65" charset="-120"/>
                          <a:cs typeface="新細明體" panose="02020500000000000000" pitchFamily="18" charset="-120"/>
                        </a:rPr>
                        <a:t>無需考量教育階段、科、類</a:t>
                      </a:r>
                      <a:r>
                        <a:rPr lang="en-US" sz="1300" kern="0" dirty="0">
                          <a:effectLst/>
                          <a:latin typeface="Calibri" panose="020F0502020204030204" pitchFamily="34" charset="0"/>
                          <a:ea typeface="標楷體" panose="03000509000000000000" pitchFamily="65" charset="-120"/>
                          <a:cs typeface="新細明體" panose="02020500000000000000" pitchFamily="18" charset="-120"/>
                        </a:rPr>
                        <a:t>)</a:t>
                      </a:r>
                      <a:endParaRPr lang="zh-TW" sz="1300" kern="100" dirty="0">
                        <a:effectLst/>
                        <a:latin typeface="Calibri" panose="020F0502020204030204" pitchFamily="34" charset="0"/>
                        <a:ea typeface="新細明體" panose="02020500000000000000" pitchFamily="18" charset="-120"/>
                        <a:cs typeface="Times New Roman" panose="02020603050405020304" pitchFamily="18" charset="0"/>
                      </a:endParaRPr>
                    </a:p>
                    <a:p>
                      <a:pPr>
                        <a:lnSpc>
                          <a:spcPts val="2000"/>
                        </a:lnSpc>
                        <a:spcAft>
                          <a:spcPts val="0"/>
                        </a:spcAft>
                      </a:pPr>
                      <a:r>
                        <a:rPr lang="zh-TW" sz="1300" b="1" kern="0" dirty="0">
                          <a:effectLst/>
                          <a:latin typeface="Calibri" panose="020F0502020204030204" pitchFamily="34" charset="0"/>
                          <a:ea typeface="標楷體" panose="03000509000000000000" pitchFamily="65" charset="-120"/>
                          <a:cs typeface="新細明體" panose="02020500000000000000" pitchFamily="18" charset="-120"/>
                        </a:rPr>
                        <a:t>★注意：僅修畢學分證明書≠休畢師資職前教育課程證明</a:t>
                      </a:r>
                      <a:endParaRPr lang="zh-TW" sz="1300" kern="100" dirty="0">
                        <a:effectLst/>
                        <a:latin typeface="Calibri" panose="020F0502020204030204" pitchFamily="34" charset="0"/>
                        <a:ea typeface="新細明體" panose="02020500000000000000" pitchFamily="18" charset="-120"/>
                        <a:cs typeface="Times New Roman" panose="02020603050405020304" pitchFamily="18" charset="0"/>
                      </a:endParaRPr>
                    </a:p>
                    <a:p>
                      <a:pPr>
                        <a:lnSpc>
                          <a:spcPts val="2000"/>
                        </a:lnSpc>
                        <a:spcAft>
                          <a:spcPts val="0"/>
                        </a:spcAft>
                      </a:pPr>
                      <a:r>
                        <a:rPr lang="en-US" sz="1300" kern="0" dirty="0">
                          <a:effectLst/>
                          <a:latin typeface="標楷體" panose="03000509000000000000" pitchFamily="65" charset="-120"/>
                          <a:ea typeface="新細明體" panose="02020500000000000000" pitchFamily="18" charset="-120"/>
                          <a:cs typeface="新細明體" panose="02020500000000000000" pitchFamily="18" charset="-120"/>
                        </a:rPr>
                        <a:t>2.</a:t>
                      </a:r>
                      <a:r>
                        <a:rPr lang="zh-TW" sz="1300" kern="0" dirty="0">
                          <a:effectLst/>
                          <a:latin typeface="Calibri" panose="020F0502020204030204" pitchFamily="34" charset="0"/>
                          <a:ea typeface="標楷體" panose="03000509000000000000" pitchFamily="65" charset="-120"/>
                          <a:cs typeface="新細明體" panose="02020500000000000000" pitchFamily="18" charset="-120"/>
                        </a:rPr>
                        <a:t>具其他教育階段、類科合格教師證書</a:t>
                      </a:r>
                      <a:endParaRPr lang="zh-TW" sz="13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16312" marR="1631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TW" sz="1100" kern="0">
                          <a:effectLst/>
                          <a:latin typeface="Calibri" panose="020F0502020204030204" pitchFamily="34" charset="0"/>
                          <a:ea typeface="標楷體" panose="03000509000000000000" pitchFamily="65" charset="-120"/>
                          <a:cs typeface="新細明體" panose="02020500000000000000" pitchFamily="18" charset="-120"/>
                        </a:rPr>
                        <a:t>學士</a:t>
                      </a:r>
                      <a:endParaRPr lang="zh-TW" sz="11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6312" marR="1631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100" kern="0">
                          <a:effectLst/>
                          <a:latin typeface="標楷體" panose="03000509000000000000" pitchFamily="65" charset="-120"/>
                          <a:ea typeface="新細明體" panose="02020500000000000000" pitchFamily="18" charset="-120"/>
                          <a:cs typeface="新細明體" panose="02020500000000000000" pitchFamily="18" charset="-120"/>
                        </a:rPr>
                        <a:t>180</a:t>
                      </a:r>
                      <a:endParaRPr lang="zh-TW" sz="11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6312" marR="1631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3">
                  <a:txBody>
                    <a:bodyPr/>
                    <a:lstStyle/>
                    <a:p>
                      <a:pPr algn="ctr">
                        <a:spcAft>
                          <a:spcPts val="0"/>
                        </a:spcAft>
                      </a:pPr>
                      <a:r>
                        <a:rPr lang="zh-TW" sz="1100" kern="0">
                          <a:effectLst/>
                          <a:latin typeface="Calibri" panose="020F0502020204030204" pitchFamily="34" charset="0"/>
                          <a:ea typeface="標楷體" panose="03000509000000000000" pitchFamily="65" charset="-120"/>
                          <a:cs typeface="新細明體" panose="02020500000000000000" pitchFamily="18" charset="-120"/>
                        </a:rPr>
                        <a:t>八成</a:t>
                      </a:r>
                      <a:endParaRPr lang="zh-TW" sz="11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6312" marR="1631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67785">
                <a:tc vMerge="1">
                  <a:txBody>
                    <a:bodyPr/>
                    <a:lstStyle/>
                    <a:p>
                      <a:endParaRPr lang="zh-TW" altLang="en-US"/>
                    </a:p>
                  </a:txBody>
                  <a:tcPr/>
                </a:tc>
                <a:tc vMerge="1">
                  <a:txBody>
                    <a:bodyPr/>
                    <a:lstStyle/>
                    <a:p>
                      <a:endParaRPr lang="zh-TW" altLang="en-US"/>
                    </a:p>
                  </a:txBody>
                  <a:tcPr/>
                </a:tc>
                <a:tc>
                  <a:txBody>
                    <a:bodyPr/>
                    <a:lstStyle/>
                    <a:p>
                      <a:pPr algn="ctr">
                        <a:spcAft>
                          <a:spcPts val="0"/>
                        </a:spcAft>
                      </a:pPr>
                      <a:r>
                        <a:rPr lang="zh-TW" sz="1100" kern="0">
                          <a:effectLst/>
                          <a:latin typeface="Calibri" panose="020F0502020204030204" pitchFamily="34" charset="0"/>
                          <a:ea typeface="標楷體" panose="03000509000000000000" pitchFamily="65" charset="-120"/>
                          <a:cs typeface="新細明體" panose="02020500000000000000" pitchFamily="18" charset="-120"/>
                        </a:rPr>
                        <a:t>碩士</a:t>
                      </a:r>
                      <a:endParaRPr lang="zh-TW" sz="11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6312" marR="1631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100" kern="0">
                          <a:effectLst/>
                          <a:latin typeface="標楷體" panose="03000509000000000000" pitchFamily="65" charset="-120"/>
                          <a:ea typeface="新細明體" panose="02020500000000000000" pitchFamily="18" charset="-120"/>
                          <a:cs typeface="新細明體" panose="02020500000000000000" pitchFamily="18" charset="-120"/>
                        </a:rPr>
                        <a:t>245</a:t>
                      </a:r>
                      <a:endParaRPr lang="zh-TW" sz="11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6312" marR="1631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zh-TW" altLang="en-US"/>
                    </a:p>
                  </a:txBody>
                  <a:tcPr/>
                </a:tc>
              </a:tr>
              <a:tr h="829603">
                <a:tc vMerge="1">
                  <a:txBody>
                    <a:bodyPr/>
                    <a:lstStyle/>
                    <a:p>
                      <a:endParaRPr lang="zh-TW" altLang="en-US"/>
                    </a:p>
                  </a:txBody>
                  <a:tcPr/>
                </a:tc>
                <a:tc vMerge="1">
                  <a:txBody>
                    <a:bodyPr/>
                    <a:lstStyle/>
                    <a:p>
                      <a:endParaRPr lang="zh-TW" altLang="en-US"/>
                    </a:p>
                  </a:txBody>
                  <a:tcPr/>
                </a:tc>
                <a:tc>
                  <a:txBody>
                    <a:bodyPr/>
                    <a:lstStyle/>
                    <a:p>
                      <a:pPr algn="ctr">
                        <a:spcAft>
                          <a:spcPts val="0"/>
                        </a:spcAft>
                      </a:pPr>
                      <a:r>
                        <a:rPr lang="zh-TW" sz="1100" kern="0">
                          <a:effectLst/>
                          <a:latin typeface="Calibri" panose="020F0502020204030204" pitchFamily="34" charset="0"/>
                          <a:ea typeface="標楷體" panose="03000509000000000000" pitchFamily="65" charset="-120"/>
                          <a:cs typeface="新細明體" panose="02020500000000000000" pitchFamily="18" charset="-120"/>
                        </a:rPr>
                        <a:t>博士</a:t>
                      </a:r>
                      <a:endParaRPr lang="zh-TW" sz="11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6312" marR="1631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100" kern="0">
                          <a:effectLst/>
                          <a:latin typeface="標楷體" panose="03000509000000000000" pitchFamily="65" charset="-120"/>
                          <a:ea typeface="新細明體" panose="02020500000000000000" pitchFamily="18" charset="-120"/>
                          <a:cs typeface="新細明體" panose="02020500000000000000" pitchFamily="18" charset="-120"/>
                        </a:rPr>
                        <a:t>330</a:t>
                      </a:r>
                      <a:endParaRPr lang="zh-TW" sz="11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6312" marR="1631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zh-TW" altLang="en-US"/>
                    </a:p>
                  </a:txBody>
                  <a:tcPr/>
                </a:tc>
              </a:tr>
              <a:tr h="167785">
                <a:tc rowSpan="3">
                  <a:txBody>
                    <a:bodyPr/>
                    <a:lstStyle/>
                    <a:p>
                      <a:pPr algn="ctr">
                        <a:spcAft>
                          <a:spcPts val="0"/>
                        </a:spcAft>
                      </a:pPr>
                      <a:r>
                        <a:rPr lang="zh-TW" sz="1200" kern="0" dirty="0">
                          <a:effectLst/>
                          <a:latin typeface="Calibri" panose="020F0502020204030204" pitchFamily="34" charset="0"/>
                          <a:ea typeface="標楷體" panose="03000509000000000000" pitchFamily="65" charset="-120"/>
                          <a:cs typeface="新細明體" panose="02020500000000000000" pitchFamily="18" charset="-120"/>
                        </a:rPr>
                        <a:t>三</a:t>
                      </a:r>
                      <a:endParaRPr lang="zh-TW" sz="12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16312" marR="1631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3">
                  <a:txBody>
                    <a:bodyPr/>
                    <a:lstStyle/>
                    <a:p>
                      <a:pPr>
                        <a:lnSpc>
                          <a:spcPts val="2000"/>
                        </a:lnSpc>
                        <a:spcAft>
                          <a:spcPts val="0"/>
                        </a:spcAft>
                      </a:pPr>
                      <a:r>
                        <a:rPr lang="zh-TW" sz="1300" kern="0" dirty="0">
                          <a:effectLst/>
                          <a:latin typeface="Calibri" panose="020F0502020204030204" pitchFamily="34" charset="0"/>
                          <a:ea typeface="標楷體" panose="03000509000000000000" pitchFamily="65" charset="-120"/>
                          <a:cs typeface="新細明體" panose="02020500000000000000" pitchFamily="18" charset="-120"/>
                        </a:rPr>
                        <a:t>具大學以上學歷畢業者</a:t>
                      </a:r>
                      <a:endParaRPr lang="zh-TW" sz="1300" kern="100" dirty="0">
                        <a:effectLst/>
                        <a:latin typeface="Calibri" panose="020F0502020204030204" pitchFamily="34" charset="0"/>
                        <a:ea typeface="新細明體" panose="02020500000000000000" pitchFamily="18" charset="-120"/>
                        <a:cs typeface="Times New Roman" panose="02020603050405020304" pitchFamily="18" charset="0"/>
                      </a:endParaRPr>
                    </a:p>
                    <a:p>
                      <a:pPr>
                        <a:lnSpc>
                          <a:spcPts val="2000"/>
                        </a:lnSpc>
                        <a:spcAft>
                          <a:spcPts val="0"/>
                        </a:spcAft>
                      </a:pPr>
                      <a:r>
                        <a:rPr lang="en-US" sz="1300" kern="0" dirty="0" smtClean="0">
                          <a:effectLst/>
                          <a:latin typeface="標楷體" panose="03000509000000000000" pitchFamily="65" charset="-120"/>
                          <a:ea typeface="新細明體" panose="02020500000000000000" pitchFamily="18" charset="-120"/>
                          <a:cs typeface="新細明體" panose="02020500000000000000" pitchFamily="18" charset="-120"/>
                        </a:rPr>
                        <a:t>(</a:t>
                      </a:r>
                      <a:r>
                        <a:rPr lang="zh-TW" altLang="en-US" sz="1300" kern="0" dirty="0" smtClean="0">
                          <a:solidFill>
                            <a:srgbClr val="FF0000"/>
                          </a:solidFill>
                          <a:effectLst/>
                          <a:latin typeface="標楷體" panose="03000509000000000000" pitchFamily="65" charset="-120"/>
                          <a:ea typeface="標楷體" panose="03000509000000000000" pitchFamily="65" charset="-120"/>
                          <a:cs typeface="新細明體" panose="02020500000000000000" pitchFamily="18" charset="-120"/>
                        </a:rPr>
                        <a:t>非該類科之</a:t>
                      </a:r>
                      <a:r>
                        <a:rPr lang="zh-TW" sz="1300" kern="0" dirty="0" smtClean="0">
                          <a:effectLst/>
                          <a:latin typeface="Calibri" panose="020F0502020204030204" pitchFamily="34" charset="0"/>
                          <a:ea typeface="標楷體" panose="03000509000000000000" pitchFamily="65" charset="-120"/>
                          <a:cs typeface="新細明體" panose="02020500000000000000" pitchFamily="18" charset="-120"/>
                        </a:rPr>
                        <a:t>登記</a:t>
                      </a:r>
                      <a:r>
                        <a:rPr lang="zh-TW" sz="1300" kern="0" dirty="0">
                          <a:effectLst/>
                          <a:latin typeface="Calibri" panose="020F0502020204030204" pitchFamily="34" charset="0"/>
                          <a:ea typeface="標楷體" panose="03000509000000000000" pitchFamily="65" charset="-120"/>
                          <a:cs typeface="新細明體" panose="02020500000000000000" pitchFamily="18" charset="-120"/>
                        </a:rPr>
                        <a:t>制教師證且無修畢師資職前教育證明書</a:t>
                      </a:r>
                      <a:r>
                        <a:rPr lang="en-US" sz="1300" kern="0" dirty="0">
                          <a:effectLst/>
                          <a:latin typeface="Calibri" panose="020F0502020204030204" pitchFamily="34" charset="0"/>
                          <a:ea typeface="標楷體" panose="03000509000000000000" pitchFamily="65" charset="-120"/>
                          <a:cs typeface="新細明體" panose="02020500000000000000" pitchFamily="18" charset="-120"/>
                        </a:rPr>
                        <a:t>)</a:t>
                      </a:r>
                      <a:endParaRPr lang="zh-TW" sz="13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16312" marR="1631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TW" sz="1100" kern="0">
                          <a:effectLst/>
                          <a:latin typeface="Calibri" panose="020F0502020204030204" pitchFamily="34" charset="0"/>
                          <a:ea typeface="標楷體" panose="03000509000000000000" pitchFamily="65" charset="-120"/>
                          <a:cs typeface="新細明體" panose="02020500000000000000" pitchFamily="18" charset="-120"/>
                        </a:rPr>
                        <a:t>學士</a:t>
                      </a:r>
                      <a:endParaRPr lang="zh-TW" sz="11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6312" marR="1631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100" kern="0">
                          <a:effectLst/>
                          <a:latin typeface="標楷體" panose="03000509000000000000" pitchFamily="65" charset="-120"/>
                          <a:ea typeface="新細明體" panose="02020500000000000000" pitchFamily="18" charset="-120"/>
                          <a:cs typeface="新細明體" panose="02020500000000000000" pitchFamily="18" charset="-120"/>
                        </a:rPr>
                        <a:t>170</a:t>
                      </a:r>
                      <a:endParaRPr lang="zh-TW" sz="11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6312" marR="1631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3">
                  <a:txBody>
                    <a:bodyPr/>
                    <a:lstStyle/>
                    <a:p>
                      <a:pPr algn="ctr">
                        <a:spcAft>
                          <a:spcPts val="0"/>
                        </a:spcAft>
                      </a:pPr>
                      <a:r>
                        <a:rPr lang="zh-TW" sz="1100" kern="0">
                          <a:effectLst/>
                          <a:latin typeface="Calibri" panose="020F0502020204030204" pitchFamily="34" charset="0"/>
                          <a:ea typeface="標楷體" panose="03000509000000000000" pitchFamily="65" charset="-120"/>
                          <a:cs typeface="新細明體" panose="02020500000000000000" pitchFamily="18" charset="-120"/>
                        </a:rPr>
                        <a:t>八成</a:t>
                      </a:r>
                      <a:endParaRPr lang="zh-TW" sz="11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6312" marR="1631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67785">
                <a:tc vMerge="1">
                  <a:txBody>
                    <a:bodyPr/>
                    <a:lstStyle/>
                    <a:p>
                      <a:endParaRPr lang="zh-TW" altLang="en-US"/>
                    </a:p>
                  </a:txBody>
                  <a:tcPr/>
                </a:tc>
                <a:tc vMerge="1">
                  <a:txBody>
                    <a:bodyPr/>
                    <a:lstStyle/>
                    <a:p>
                      <a:endParaRPr lang="zh-TW" altLang="en-US"/>
                    </a:p>
                  </a:txBody>
                  <a:tcPr/>
                </a:tc>
                <a:tc>
                  <a:txBody>
                    <a:bodyPr/>
                    <a:lstStyle/>
                    <a:p>
                      <a:pPr algn="ctr">
                        <a:spcAft>
                          <a:spcPts val="0"/>
                        </a:spcAft>
                      </a:pPr>
                      <a:r>
                        <a:rPr lang="zh-TW" sz="1100" kern="0">
                          <a:effectLst/>
                          <a:latin typeface="Calibri" panose="020F0502020204030204" pitchFamily="34" charset="0"/>
                          <a:ea typeface="標楷體" panose="03000509000000000000" pitchFamily="65" charset="-120"/>
                          <a:cs typeface="新細明體" panose="02020500000000000000" pitchFamily="18" charset="-120"/>
                        </a:rPr>
                        <a:t>碩士</a:t>
                      </a:r>
                      <a:endParaRPr lang="zh-TW" sz="11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6312" marR="1631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100" kern="0">
                          <a:effectLst/>
                          <a:latin typeface="標楷體" panose="03000509000000000000" pitchFamily="65" charset="-120"/>
                          <a:ea typeface="新細明體" panose="02020500000000000000" pitchFamily="18" charset="-120"/>
                          <a:cs typeface="新細明體" panose="02020500000000000000" pitchFamily="18" charset="-120"/>
                        </a:rPr>
                        <a:t>245</a:t>
                      </a:r>
                      <a:endParaRPr lang="zh-TW" sz="11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6312" marR="1631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zh-TW" altLang="en-US"/>
                    </a:p>
                  </a:txBody>
                  <a:tcPr/>
                </a:tc>
              </a:tr>
              <a:tr h="363534">
                <a:tc vMerge="1">
                  <a:txBody>
                    <a:bodyPr/>
                    <a:lstStyle/>
                    <a:p>
                      <a:endParaRPr lang="zh-TW" altLang="en-US"/>
                    </a:p>
                  </a:txBody>
                  <a:tcPr/>
                </a:tc>
                <a:tc vMerge="1">
                  <a:txBody>
                    <a:bodyPr/>
                    <a:lstStyle/>
                    <a:p>
                      <a:endParaRPr lang="zh-TW" altLang="en-US"/>
                    </a:p>
                  </a:txBody>
                  <a:tcPr/>
                </a:tc>
                <a:tc>
                  <a:txBody>
                    <a:bodyPr/>
                    <a:lstStyle/>
                    <a:p>
                      <a:pPr algn="ctr">
                        <a:spcAft>
                          <a:spcPts val="0"/>
                        </a:spcAft>
                      </a:pPr>
                      <a:r>
                        <a:rPr lang="zh-TW" sz="1100" kern="0">
                          <a:effectLst/>
                          <a:latin typeface="Calibri" panose="020F0502020204030204" pitchFamily="34" charset="0"/>
                          <a:ea typeface="標楷體" panose="03000509000000000000" pitchFamily="65" charset="-120"/>
                          <a:cs typeface="新細明體" panose="02020500000000000000" pitchFamily="18" charset="-120"/>
                        </a:rPr>
                        <a:t>博士</a:t>
                      </a:r>
                      <a:endParaRPr lang="zh-TW" sz="11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6312" marR="1631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100" kern="0">
                          <a:effectLst/>
                          <a:latin typeface="標楷體" panose="03000509000000000000" pitchFamily="65" charset="-120"/>
                          <a:ea typeface="新細明體" panose="02020500000000000000" pitchFamily="18" charset="-120"/>
                          <a:cs typeface="新細明體" panose="02020500000000000000" pitchFamily="18" charset="-120"/>
                        </a:rPr>
                        <a:t>330</a:t>
                      </a:r>
                      <a:endParaRPr lang="zh-TW" sz="11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6312" marR="1631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zh-TW" altLang="en-US"/>
                    </a:p>
                  </a:txBody>
                  <a:tcPr/>
                </a:tc>
              </a:tr>
              <a:tr h="671140">
                <a:tc>
                  <a:txBody>
                    <a:bodyPr/>
                    <a:lstStyle/>
                    <a:p>
                      <a:pPr algn="ctr">
                        <a:spcAft>
                          <a:spcPts val="0"/>
                        </a:spcAft>
                      </a:pPr>
                      <a:r>
                        <a:rPr lang="zh-TW" sz="1200" kern="0" dirty="0">
                          <a:effectLst/>
                          <a:latin typeface="Calibri" panose="020F0502020204030204" pitchFamily="34" charset="0"/>
                          <a:ea typeface="標楷體" panose="03000509000000000000" pitchFamily="65" charset="-120"/>
                          <a:cs typeface="新細明體" panose="02020500000000000000" pitchFamily="18" charset="-120"/>
                        </a:rPr>
                        <a:t>四</a:t>
                      </a:r>
                      <a:endParaRPr lang="zh-TW" sz="12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16312" marR="1631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zh-TW" sz="1300" kern="0" dirty="0">
                          <a:effectLst/>
                          <a:latin typeface="Calibri" panose="020F0502020204030204" pitchFamily="34" charset="0"/>
                          <a:ea typeface="標楷體" panose="03000509000000000000" pitchFamily="65" charset="-120"/>
                          <a:cs typeface="新細明體" panose="02020500000000000000" pitchFamily="18" charset="-120"/>
                        </a:rPr>
                        <a:t>具師範學院附設二年制專科學歷並具幼稚園教師合格教師證</a:t>
                      </a:r>
                      <a:endParaRPr lang="zh-TW" sz="1300" kern="100" dirty="0">
                        <a:effectLst/>
                        <a:latin typeface="Calibri" panose="020F0502020204030204" pitchFamily="34" charset="0"/>
                        <a:ea typeface="新細明體" panose="02020500000000000000" pitchFamily="18" charset="-120"/>
                        <a:cs typeface="Times New Roman" panose="02020603050405020304" pitchFamily="18" charset="0"/>
                      </a:endParaRPr>
                    </a:p>
                    <a:p>
                      <a:pPr>
                        <a:spcAft>
                          <a:spcPts val="0"/>
                        </a:spcAft>
                      </a:pPr>
                      <a:r>
                        <a:rPr lang="zh-TW" sz="1300" kern="0" dirty="0">
                          <a:effectLst/>
                          <a:latin typeface="Calibri" panose="020F0502020204030204" pitchFamily="34" charset="0"/>
                          <a:ea typeface="標楷體" panose="03000509000000000000" pitchFamily="65" charset="-120"/>
                          <a:cs typeface="新細明體" panose="02020500000000000000" pitchFamily="18" charset="-120"/>
                        </a:rPr>
                        <a:t>【教育部國民及學前教育署</a:t>
                      </a:r>
                      <a:r>
                        <a:rPr lang="en-US" sz="1300" kern="0" dirty="0">
                          <a:effectLst/>
                          <a:latin typeface="Calibri" panose="020F0502020204030204" pitchFamily="34" charset="0"/>
                          <a:ea typeface="標楷體" panose="03000509000000000000" pitchFamily="65" charset="-120"/>
                          <a:cs typeface="新細明體" panose="02020500000000000000" pitchFamily="18" charset="-120"/>
                        </a:rPr>
                        <a:t>102</a:t>
                      </a:r>
                      <a:r>
                        <a:rPr lang="zh-TW" sz="1300" kern="0" dirty="0">
                          <a:effectLst/>
                          <a:latin typeface="Calibri" panose="020F0502020204030204" pitchFamily="34" charset="0"/>
                          <a:ea typeface="標楷體" panose="03000509000000000000" pitchFamily="65" charset="-120"/>
                          <a:cs typeface="新細明體" panose="02020500000000000000" pitchFamily="18" charset="-120"/>
                        </a:rPr>
                        <a:t>年</a:t>
                      </a:r>
                      <a:r>
                        <a:rPr lang="en-US" sz="1300" kern="0" dirty="0">
                          <a:effectLst/>
                          <a:latin typeface="Calibri" panose="020F0502020204030204" pitchFamily="34" charset="0"/>
                          <a:ea typeface="標楷體" panose="03000509000000000000" pitchFamily="65" charset="-120"/>
                          <a:cs typeface="新細明體" panose="02020500000000000000" pitchFamily="18" charset="-120"/>
                        </a:rPr>
                        <a:t>12</a:t>
                      </a:r>
                      <a:r>
                        <a:rPr lang="zh-TW" sz="1300" kern="0" dirty="0">
                          <a:effectLst/>
                          <a:latin typeface="Calibri" panose="020F0502020204030204" pitchFamily="34" charset="0"/>
                          <a:ea typeface="標楷體" panose="03000509000000000000" pitchFamily="65" charset="-120"/>
                          <a:cs typeface="新細明體" panose="02020500000000000000" pitchFamily="18" charset="-120"/>
                        </a:rPr>
                        <a:t>月</a:t>
                      </a:r>
                      <a:r>
                        <a:rPr lang="en-US" sz="1300" kern="0" dirty="0">
                          <a:effectLst/>
                          <a:latin typeface="Calibri" panose="020F0502020204030204" pitchFamily="34" charset="0"/>
                          <a:ea typeface="標楷體" panose="03000509000000000000" pitchFamily="65" charset="-120"/>
                          <a:cs typeface="新細明體" panose="02020500000000000000" pitchFamily="18" charset="-120"/>
                        </a:rPr>
                        <a:t>31</a:t>
                      </a:r>
                      <a:r>
                        <a:rPr lang="zh-TW" sz="1300" kern="0" dirty="0">
                          <a:effectLst/>
                          <a:latin typeface="Calibri" panose="020F0502020204030204" pitchFamily="34" charset="0"/>
                          <a:ea typeface="標楷體" panose="03000509000000000000" pitchFamily="65" charset="-120"/>
                          <a:cs typeface="新細明體" panose="02020500000000000000" pitchFamily="18" charset="-120"/>
                        </a:rPr>
                        <a:t>日臺教國署人字第</a:t>
                      </a:r>
                      <a:r>
                        <a:rPr lang="en-US" sz="1300" kern="0" dirty="0">
                          <a:effectLst/>
                          <a:latin typeface="Calibri" panose="020F0502020204030204" pitchFamily="34" charset="0"/>
                          <a:ea typeface="標楷體" panose="03000509000000000000" pitchFamily="65" charset="-120"/>
                          <a:cs typeface="新細明體" panose="02020500000000000000" pitchFamily="18" charset="-120"/>
                        </a:rPr>
                        <a:t>1020138261</a:t>
                      </a:r>
                      <a:r>
                        <a:rPr lang="zh-TW" sz="1300" kern="0" dirty="0">
                          <a:effectLst/>
                          <a:latin typeface="Calibri" panose="020F0502020204030204" pitchFamily="34" charset="0"/>
                          <a:ea typeface="標楷體" panose="03000509000000000000" pitchFamily="65" charset="-120"/>
                          <a:cs typeface="新細明體" panose="02020500000000000000" pitchFamily="18" charset="-120"/>
                        </a:rPr>
                        <a:t>號函】</a:t>
                      </a:r>
                      <a:endParaRPr lang="zh-TW" sz="13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16312" marR="1631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TW" sz="1100" kern="0">
                          <a:effectLst/>
                          <a:latin typeface="Calibri" panose="020F0502020204030204" pitchFamily="34" charset="0"/>
                          <a:ea typeface="標楷體" panose="03000509000000000000" pitchFamily="65" charset="-120"/>
                          <a:cs typeface="新細明體" panose="02020500000000000000" pitchFamily="18" charset="-120"/>
                        </a:rPr>
                        <a:t>二專</a:t>
                      </a:r>
                      <a:endParaRPr lang="zh-TW" sz="11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6312" marR="1631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100" kern="0">
                          <a:effectLst/>
                          <a:latin typeface="標楷體" panose="03000509000000000000" pitchFamily="65" charset="-120"/>
                          <a:ea typeface="新細明體" panose="02020500000000000000" pitchFamily="18" charset="-120"/>
                          <a:cs typeface="新細明體" panose="02020500000000000000" pitchFamily="18" charset="-120"/>
                        </a:rPr>
                        <a:t>160</a:t>
                      </a:r>
                      <a:endParaRPr lang="zh-TW" sz="11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6312" marR="1631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TW" sz="1100" kern="0">
                          <a:effectLst/>
                          <a:latin typeface="Calibri" panose="020F0502020204030204" pitchFamily="34" charset="0"/>
                          <a:ea typeface="標楷體" panose="03000509000000000000" pitchFamily="65" charset="-120"/>
                          <a:cs typeface="新細明體" panose="02020500000000000000" pitchFamily="18" charset="-120"/>
                        </a:rPr>
                        <a:t>十足給予</a:t>
                      </a:r>
                      <a:endParaRPr lang="zh-TW" sz="11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6312" marR="1631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03355">
                <a:tc>
                  <a:txBody>
                    <a:bodyPr/>
                    <a:lstStyle/>
                    <a:p>
                      <a:pPr algn="ctr">
                        <a:spcAft>
                          <a:spcPts val="0"/>
                        </a:spcAft>
                      </a:pPr>
                      <a:r>
                        <a:rPr lang="zh-TW" sz="1200" kern="0" dirty="0">
                          <a:effectLst/>
                          <a:latin typeface="Calibri" panose="020F0502020204030204" pitchFamily="34" charset="0"/>
                          <a:ea typeface="標楷體" panose="03000509000000000000" pitchFamily="65" charset="-120"/>
                          <a:cs typeface="新細明體" panose="02020500000000000000" pitchFamily="18" charset="-120"/>
                        </a:rPr>
                        <a:t>五</a:t>
                      </a:r>
                      <a:endParaRPr lang="zh-TW" sz="12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16312" marR="1631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zh-TW" sz="1300" kern="0" dirty="0">
                          <a:effectLst/>
                          <a:latin typeface="Calibri" panose="020F0502020204030204" pitchFamily="34" charset="0"/>
                          <a:ea typeface="標楷體" panose="03000509000000000000" pitchFamily="65" charset="-120"/>
                          <a:cs typeface="新細明體" panose="02020500000000000000" pitchFamily="18" charset="-120"/>
                        </a:rPr>
                        <a:t>具五年制專科學校學歷並具教保員資格</a:t>
                      </a:r>
                      <a:endParaRPr lang="zh-TW" sz="1300" kern="100" dirty="0">
                        <a:effectLst/>
                        <a:latin typeface="Calibri" panose="020F0502020204030204" pitchFamily="34" charset="0"/>
                        <a:ea typeface="新細明體" panose="02020500000000000000" pitchFamily="18" charset="-120"/>
                        <a:cs typeface="Times New Roman" panose="02020603050405020304" pitchFamily="18" charset="0"/>
                      </a:endParaRPr>
                    </a:p>
                    <a:p>
                      <a:pPr>
                        <a:spcAft>
                          <a:spcPts val="0"/>
                        </a:spcAft>
                      </a:pPr>
                      <a:r>
                        <a:rPr lang="zh-TW" sz="1300" kern="0" dirty="0">
                          <a:effectLst/>
                          <a:latin typeface="Calibri" panose="020F0502020204030204" pitchFamily="34" charset="0"/>
                          <a:ea typeface="標楷體" panose="03000509000000000000" pitchFamily="65" charset="-120"/>
                          <a:cs typeface="新細明體" panose="02020500000000000000" pitchFamily="18" charset="-120"/>
                        </a:rPr>
                        <a:t>【教育部國民及學前教育署</a:t>
                      </a:r>
                      <a:r>
                        <a:rPr lang="en-US" sz="1300" kern="0" dirty="0">
                          <a:effectLst/>
                          <a:latin typeface="Calibri" panose="020F0502020204030204" pitchFamily="34" charset="0"/>
                          <a:ea typeface="標楷體" panose="03000509000000000000" pitchFamily="65" charset="-120"/>
                          <a:cs typeface="新細明體" panose="02020500000000000000" pitchFamily="18" charset="-120"/>
                        </a:rPr>
                        <a:t>104</a:t>
                      </a:r>
                      <a:r>
                        <a:rPr lang="zh-TW" sz="1300" kern="0" dirty="0">
                          <a:effectLst/>
                          <a:latin typeface="Calibri" panose="020F0502020204030204" pitchFamily="34" charset="0"/>
                          <a:ea typeface="標楷體" panose="03000509000000000000" pitchFamily="65" charset="-120"/>
                          <a:cs typeface="新細明體" panose="02020500000000000000" pitchFamily="18" charset="-120"/>
                        </a:rPr>
                        <a:t>年</a:t>
                      </a:r>
                      <a:r>
                        <a:rPr lang="en-US" sz="1300" kern="0" dirty="0">
                          <a:effectLst/>
                          <a:latin typeface="Calibri" panose="020F0502020204030204" pitchFamily="34" charset="0"/>
                          <a:ea typeface="標楷體" panose="03000509000000000000" pitchFamily="65" charset="-120"/>
                          <a:cs typeface="新細明體" panose="02020500000000000000" pitchFamily="18" charset="-120"/>
                        </a:rPr>
                        <a:t>9</a:t>
                      </a:r>
                      <a:r>
                        <a:rPr lang="zh-TW" sz="1300" kern="0" dirty="0">
                          <a:effectLst/>
                          <a:latin typeface="Calibri" panose="020F0502020204030204" pitchFamily="34" charset="0"/>
                          <a:ea typeface="標楷體" panose="03000509000000000000" pitchFamily="65" charset="-120"/>
                          <a:cs typeface="新細明體" panose="02020500000000000000" pitchFamily="18" charset="-120"/>
                        </a:rPr>
                        <a:t>月</a:t>
                      </a:r>
                      <a:r>
                        <a:rPr lang="en-US" sz="1300" kern="0" dirty="0">
                          <a:effectLst/>
                          <a:latin typeface="Calibri" panose="020F0502020204030204" pitchFamily="34" charset="0"/>
                          <a:ea typeface="標楷體" panose="03000509000000000000" pitchFamily="65" charset="-120"/>
                          <a:cs typeface="新細明體" panose="02020500000000000000" pitchFamily="18" charset="-120"/>
                        </a:rPr>
                        <a:t>16</a:t>
                      </a:r>
                      <a:r>
                        <a:rPr lang="zh-TW" sz="1300" kern="0" dirty="0">
                          <a:effectLst/>
                          <a:latin typeface="Calibri" panose="020F0502020204030204" pitchFamily="34" charset="0"/>
                          <a:ea typeface="標楷體" panose="03000509000000000000" pitchFamily="65" charset="-120"/>
                          <a:cs typeface="新細明體" panose="02020500000000000000" pitchFamily="18" charset="-120"/>
                        </a:rPr>
                        <a:t>日臺教國署人字第</a:t>
                      </a:r>
                      <a:r>
                        <a:rPr lang="en-US" sz="1300" kern="0" dirty="0">
                          <a:effectLst/>
                          <a:latin typeface="Calibri" panose="020F0502020204030204" pitchFamily="34" charset="0"/>
                          <a:ea typeface="標楷體" panose="03000509000000000000" pitchFamily="65" charset="-120"/>
                          <a:cs typeface="新細明體" panose="02020500000000000000" pitchFamily="18" charset="-120"/>
                        </a:rPr>
                        <a:t>1040103856</a:t>
                      </a:r>
                      <a:r>
                        <a:rPr lang="zh-TW" sz="1300" kern="0" dirty="0">
                          <a:effectLst/>
                          <a:latin typeface="Calibri" panose="020F0502020204030204" pitchFamily="34" charset="0"/>
                          <a:ea typeface="標楷體" panose="03000509000000000000" pitchFamily="65" charset="-120"/>
                          <a:cs typeface="新細明體" panose="02020500000000000000" pitchFamily="18" charset="-120"/>
                        </a:rPr>
                        <a:t>號函】</a:t>
                      </a:r>
                      <a:endParaRPr lang="zh-TW" sz="13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16312" marR="1631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TW" sz="1100" kern="0">
                          <a:effectLst/>
                          <a:latin typeface="Calibri" panose="020F0502020204030204" pitchFamily="34" charset="0"/>
                          <a:ea typeface="標楷體" panose="03000509000000000000" pitchFamily="65" charset="-120"/>
                          <a:cs typeface="新細明體" panose="02020500000000000000" pitchFamily="18" charset="-120"/>
                        </a:rPr>
                        <a:t>五專</a:t>
                      </a:r>
                      <a:endParaRPr lang="zh-TW" sz="11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6312" marR="1631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100" kern="0">
                          <a:effectLst/>
                          <a:latin typeface="標楷體" panose="03000509000000000000" pitchFamily="65" charset="-120"/>
                          <a:ea typeface="新細明體" panose="02020500000000000000" pitchFamily="18" charset="-120"/>
                          <a:cs typeface="新細明體" panose="02020500000000000000" pitchFamily="18" charset="-120"/>
                        </a:rPr>
                        <a:t>150</a:t>
                      </a:r>
                      <a:endParaRPr lang="zh-TW" sz="11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6312" marR="1631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TW" sz="1100" kern="0">
                          <a:effectLst/>
                          <a:latin typeface="Calibri" panose="020F0502020204030204" pitchFamily="34" charset="0"/>
                          <a:ea typeface="標楷體" panose="03000509000000000000" pitchFamily="65" charset="-120"/>
                          <a:cs typeface="新細明體" panose="02020500000000000000" pitchFamily="18" charset="-120"/>
                        </a:rPr>
                        <a:t>八成</a:t>
                      </a:r>
                      <a:endParaRPr lang="zh-TW" sz="11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6312" marR="1631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73643">
                <a:tc>
                  <a:txBody>
                    <a:bodyPr/>
                    <a:lstStyle/>
                    <a:p>
                      <a:pPr algn="ctr">
                        <a:spcAft>
                          <a:spcPts val="0"/>
                        </a:spcAft>
                      </a:pPr>
                      <a:r>
                        <a:rPr lang="zh-TW" sz="1200" kern="0" dirty="0">
                          <a:solidFill>
                            <a:srgbClr val="000000"/>
                          </a:solidFill>
                          <a:effectLst/>
                          <a:latin typeface="Calibri" panose="020F0502020204030204" pitchFamily="34" charset="0"/>
                          <a:ea typeface="標楷體" panose="03000509000000000000" pitchFamily="65" charset="-120"/>
                          <a:cs typeface="新細明體" panose="02020500000000000000" pitchFamily="18" charset="-120"/>
                        </a:rPr>
                        <a:t>備註</a:t>
                      </a:r>
                      <a:endParaRPr lang="zh-TW" sz="12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16312" marR="1631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zh-TW" sz="1300" b="1" kern="100" dirty="0">
                          <a:effectLst/>
                          <a:latin typeface="Calibri" panose="020F0502020204030204" pitchFamily="34" charset="0"/>
                          <a:ea typeface="標楷體" panose="03000509000000000000" pitchFamily="65" charset="-120"/>
                          <a:cs typeface="Times New Roman" panose="02020603050405020304" pitchFamily="18" charset="0"/>
                        </a:rPr>
                        <a:t>曾任教職再任代理教師者</a:t>
                      </a:r>
                      <a:endParaRPr lang="zh-TW" sz="13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16312" marR="1631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3">
                  <a:txBody>
                    <a:bodyPr/>
                    <a:lstStyle/>
                    <a:p>
                      <a:pPr marL="457200" indent="-457200">
                        <a:lnSpc>
                          <a:spcPts val="1600"/>
                        </a:lnSpc>
                        <a:spcAft>
                          <a:spcPts val="0"/>
                        </a:spcAft>
                      </a:pPr>
                      <a:r>
                        <a:rPr lang="zh-TW" sz="1100" kern="100" dirty="0">
                          <a:effectLst/>
                          <a:latin typeface="Calibri" panose="020F0502020204030204" pitchFamily="34" charset="0"/>
                          <a:ea typeface="標楷體" panose="03000509000000000000" pitchFamily="65" charset="-120"/>
                          <a:cs typeface="Times New Roman" panose="02020603050405020304" pitchFamily="18" charset="0"/>
                        </a:rPr>
                        <a:t>以原核定之薪點支薪</a:t>
                      </a:r>
                      <a:endParaRPr lang="zh-TW" sz="1100" kern="100" dirty="0">
                        <a:effectLst/>
                        <a:latin typeface="Calibri" panose="020F0502020204030204" pitchFamily="34" charset="0"/>
                        <a:ea typeface="新細明體" panose="02020500000000000000" pitchFamily="18" charset="-120"/>
                        <a:cs typeface="Times New Roman" panose="02020603050405020304" pitchFamily="18" charset="0"/>
                      </a:endParaRPr>
                    </a:p>
                    <a:p>
                      <a:pPr>
                        <a:lnSpc>
                          <a:spcPts val="1600"/>
                        </a:lnSpc>
                        <a:spcAft>
                          <a:spcPts val="0"/>
                        </a:spcAft>
                      </a:pPr>
                      <a:r>
                        <a:rPr lang="en-US" sz="1100" kern="100" dirty="0">
                          <a:effectLst/>
                          <a:latin typeface="標楷體" panose="03000509000000000000" pitchFamily="65" charset="-120"/>
                          <a:ea typeface="新細明體" panose="02020500000000000000" pitchFamily="18" charset="-120"/>
                          <a:cs typeface="Times New Roman" panose="02020603050405020304" pitchFamily="18" charset="0"/>
                        </a:rPr>
                        <a:t>+</a:t>
                      </a:r>
                      <a:r>
                        <a:rPr lang="zh-TW" sz="1100" kern="100" dirty="0">
                          <a:effectLst/>
                          <a:latin typeface="Calibri" panose="020F0502020204030204" pitchFamily="34" charset="0"/>
                          <a:ea typeface="標楷體" panose="03000509000000000000" pitchFamily="65" charset="-120"/>
                          <a:cs typeface="Times New Roman" panose="02020603050405020304" pitchFamily="18" charset="0"/>
                        </a:rPr>
                        <a:t>學術研究加給</a:t>
                      </a:r>
                      <a:r>
                        <a:rPr lang="en-US" sz="1100" kern="100" dirty="0">
                          <a:effectLst/>
                          <a:latin typeface="Calibri" panose="020F0502020204030204" pitchFamily="34" charset="0"/>
                          <a:ea typeface="標楷體" panose="03000509000000000000" pitchFamily="65" charset="-120"/>
                          <a:cs typeface="Times New Roman" panose="02020603050405020304" pitchFamily="18" charset="0"/>
                        </a:rPr>
                        <a:t>(</a:t>
                      </a:r>
                      <a:r>
                        <a:rPr lang="zh-TW" sz="1100" kern="100" dirty="0">
                          <a:effectLst/>
                          <a:latin typeface="Calibri" panose="020F0502020204030204" pitchFamily="34" charset="0"/>
                          <a:ea typeface="標楷體" panose="03000509000000000000" pitchFamily="65" charset="-120"/>
                          <a:cs typeface="Times New Roman" panose="02020603050405020304" pitchFamily="18" charset="0"/>
                        </a:rPr>
                        <a:t>視資格給予</a:t>
                      </a:r>
                      <a:r>
                        <a:rPr lang="en-US" sz="1100" kern="100" dirty="0">
                          <a:effectLst/>
                          <a:latin typeface="Calibri" panose="020F0502020204030204" pitchFamily="34" charset="0"/>
                          <a:ea typeface="標楷體" panose="03000509000000000000" pitchFamily="65" charset="-120"/>
                          <a:cs typeface="Times New Roman" panose="02020603050405020304" pitchFamily="18" charset="0"/>
                        </a:rPr>
                        <a:t>)</a:t>
                      </a:r>
                      <a:endParaRPr lang="zh-TW" sz="11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16312" marR="1631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tc hMerge="1">
                  <a:txBody>
                    <a:bodyPr/>
                    <a:lstStyle/>
                    <a:p>
                      <a:endParaRPr lang="zh-TW" altLang="en-US"/>
                    </a:p>
                  </a:txBody>
                  <a:tcPr/>
                </a:tc>
              </a:tr>
            </a:tbl>
          </a:graphicData>
        </a:graphic>
      </p:graphicFrame>
    </p:spTree>
    <p:extLst>
      <p:ext uri="{BB962C8B-B14F-4D97-AF65-F5344CB8AC3E}">
        <p14:creationId xmlns:p14="http://schemas.microsoft.com/office/powerpoint/2010/main" val="2393956728"/>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idx="4294967295"/>
          </p:nvPr>
        </p:nvSpPr>
        <p:spPr>
          <a:xfrm>
            <a:off x="897148" y="552090"/>
            <a:ext cx="5408762" cy="570422"/>
          </a:xfrm>
        </p:spPr>
        <p:txBody>
          <a:bodyPr>
            <a:noAutofit/>
          </a:bodyPr>
          <a:lstStyle/>
          <a:p>
            <a:r>
              <a:rPr lang="zh-TW" altLang="en-US" sz="3600" dirty="0">
                <a:solidFill>
                  <a:srgbClr val="00B050"/>
                </a:solidFill>
                <a:latin typeface="華康勘亭流" panose="03000909000000000000" pitchFamily="65" charset="-120"/>
                <a:ea typeface="華康勘亭流" panose="03000909000000000000" pitchFamily="65" charset="-120"/>
              </a:rPr>
              <a:t>代理教師</a:t>
            </a:r>
            <a:r>
              <a:rPr lang="en-US" altLang="zh-TW" sz="3600" dirty="0">
                <a:solidFill>
                  <a:srgbClr val="00B050"/>
                </a:solidFill>
                <a:latin typeface="華康勘亭流" panose="03000909000000000000" pitchFamily="65" charset="-120"/>
                <a:ea typeface="華康勘亭流" panose="03000909000000000000" pitchFamily="65" charset="-120"/>
              </a:rPr>
              <a:t>-</a:t>
            </a:r>
            <a:r>
              <a:rPr lang="zh-TW" altLang="en-US" sz="3600" dirty="0">
                <a:solidFill>
                  <a:srgbClr val="00B050"/>
                </a:solidFill>
                <a:latin typeface="華康勘亭流" panose="03000909000000000000" pitchFamily="65" charset="-120"/>
                <a:ea typeface="華康勘亭流" panose="03000909000000000000" pitchFamily="65" charset="-120"/>
              </a:rPr>
              <a:t>甄選作業規定</a:t>
            </a:r>
          </a:p>
        </p:txBody>
      </p:sp>
      <p:sp>
        <p:nvSpPr>
          <p:cNvPr id="3" name="內容版面配置區 2"/>
          <p:cNvSpPr>
            <a:spLocks noGrp="1"/>
          </p:cNvSpPr>
          <p:nvPr>
            <p:ph idx="4294967295"/>
          </p:nvPr>
        </p:nvSpPr>
        <p:spPr>
          <a:xfrm>
            <a:off x="1026544" y="1607539"/>
            <a:ext cx="9134475" cy="4538662"/>
          </a:xfrm>
        </p:spPr>
        <p:txBody>
          <a:bodyPr>
            <a:normAutofit/>
          </a:bodyPr>
          <a:lstStyle/>
          <a:p>
            <a:pPr marL="502920" indent="-457200">
              <a:buFont typeface="+mj-lt"/>
              <a:buAutoNum type="arabicPeriod"/>
            </a:pPr>
            <a:r>
              <a:rPr lang="zh-TW" altLang="en-US" sz="2400" dirty="0">
                <a:latin typeface="標楷體" panose="03000509000000000000" pitchFamily="65" charset="-120"/>
                <a:ea typeface="標楷體" panose="03000509000000000000" pitchFamily="65" charset="-120"/>
              </a:rPr>
              <a:t>教評會授權成立甄選聘任委員會：</a:t>
            </a:r>
          </a:p>
          <a:p>
            <a:pPr marL="501650" indent="-138113">
              <a:buFont typeface="+mj-lt"/>
              <a:buAutoNum type="arabicParenR"/>
            </a:pPr>
            <a:r>
              <a:rPr lang="zh-TW" altLang="en-US" sz="2400" dirty="0">
                <a:latin typeface="標楷體" panose="03000509000000000000" pitchFamily="65" charset="-120"/>
                <a:ea typeface="標楷體" panose="03000509000000000000" pitchFamily="65" charset="-120"/>
              </a:rPr>
              <a:t>行政組：簡章擬訂、上網等工作</a:t>
            </a:r>
            <a:endParaRPr lang="en-US" altLang="zh-TW" sz="2400" dirty="0">
              <a:latin typeface="標楷體" panose="03000509000000000000" pitchFamily="65" charset="-120"/>
              <a:ea typeface="標楷體" panose="03000509000000000000" pitchFamily="65" charset="-120"/>
            </a:endParaRPr>
          </a:p>
          <a:p>
            <a:pPr marL="501650" indent="-138113">
              <a:buFont typeface="+mj-lt"/>
              <a:buAutoNum type="arabicParenR"/>
            </a:pPr>
            <a:r>
              <a:rPr lang="zh-TW" altLang="en-US" sz="2400" dirty="0">
                <a:latin typeface="標楷體" panose="03000509000000000000" pitchFamily="65" charset="-120"/>
                <a:ea typeface="標楷體" panose="03000509000000000000" pitchFamily="65" charset="-120"/>
              </a:rPr>
              <a:t>試務組：試教、口試等試務工作</a:t>
            </a:r>
          </a:p>
          <a:p>
            <a:pPr marL="502920" indent="-457200">
              <a:buFont typeface="+mj-lt"/>
              <a:buAutoNum type="arabicPeriod" startAt="2"/>
            </a:pPr>
            <a:r>
              <a:rPr lang="zh-TW" altLang="en-US" sz="2400" dirty="0">
                <a:latin typeface="標楷體" panose="03000509000000000000" pitchFamily="65" charset="-120"/>
                <a:ea typeface="標楷體" panose="03000509000000000000" pitchFamily="65" charset="-120"/>
              </a:rPr>
              <a:t>國民小學「普通班」、國民小學暨幼兒園「特教班」自</a:t>
            </a:r>
            <a:r>
              <a:rPr lang="en-US" altLang="zh-TW" sz="2400" dirty="0">
                <a:latin typeface="標楷體" panose="03000509000000000000" pitchFamily="65" charset="-120"/>
                <a:ea typeface="標楷體" panose="03000509000000000000" pitchFamily="65" charset="-120"/>
              </a:rPr>
              <a:t>103</a:t>
            </a:r>
            <a:r>
              <a:rPr lang="zh-TW" altLang="en-US" sz="2400" dirty="0">
                <a:latin typeface="標楷體" panose="03000509000000000000" pitchFamily="65" charset="-120"/>
                <a:ea typeface="標楷體" panose="03000509000000000000" pitchFamily="65" charset="-120"/>
              </a:rPr>
              <a:t>年</a:t>
            </a:r>
            <a:r>
              <a:rPr lang="en-US" altLang="zh-TW" sz="2400" dirty="0">
                <a:latin typeface="標楷體" panose="03000509000000000000" pitchFamily="65" charset="-120"/>
                <a:ea typeface="標楷體" panose="03000509000000000000" pitchFamily="65" charset="-120"/>
              </a:rPr>
              <a:t>7</a:t>
            </a:r>
            <a:r>
              <a:rPr lang="zh-TW" altLang="en-US" sz="2400" dirty="0">
                <a:latin typeface="標楷體" panose="03000509000000000000" pitchFamily="65" charset="-120"/>
                <a:ea typeface="標楷體" panose="03000509000000000000" pitchFamily="65" charset="-120"/>
              </a:rPr>
              <a:t>月</a:t>
            </a:r>
            <a:r>
              <a:rPr lang="en-US" altLang="zh-TW" sz="2400" dirty="0">
                <a:latin typeface="標楷體" panose="03000509000000000000" pitchFamily="65" charset="-120"/>
                <a:ea typeface="標楷體" panose="03000509000000000000" pitchFamily="65" charset="-120"/>
              </a:rPr>
              <a:t>15</a:t>
            </a:r>
            <a:r>
              <a:rPr lang="zh-TW" altLang="en-US" sz="2400" dirty="0">
                <a:latin typeface="標楷體" panose="03000509000000000000" pitchFamily="65" charset="-120"/>
                <a:ea typeface="標楷體" panose="03000509000000000000" pitchFamily="65" charset="-120"/>
              </a:rPr>
              <a:t>日起公告自辦代理（課）教師甄選簡章，得於辦理完竣後免報本局備查甄選簡章等相關資料。</a:t>
            </a:r>
          </a:p>
          <a:p>
            <a:pPr marL="502920" indent="-457200">
              <a:buFont typeface="+mj-lt"/>
              <a:buAutoNum type="arabicPeriod" startAt="2"/>
            </a:pPr>
            <a:r>
              <a:rPr lang="zh-TW" altLang="en-US" sz="2400" dirty="0">
                <a:latin typeface="標楷體" panose="03000509000000000000" pitchFamily="65" charset="-120"/>
                <a:ea typeface="標楷體" panose="03000509000000000000" pitchFamily="65" charset="-120"/>
              </a:rPr>
              <a:t>該次甄選中，同時具有中小學兼任代課及代理教師聘任辦法第</a:t>
            </a:r>
            <a:r>
              <a:rPr lang="en-US" altLang="zh-TW" sz="2400" dirty="0">
                <a:latin typeface="標楷體" panose="03000509000000000000" pitchFamily="65" charset="-120"/>
                <a:ea typeface="標楷體" panose="03000509000000000000" pitchFamily="65" charset="-120"/>
              </a:rPr>
              <a:t>3</a:t>
            </a:r>
            <a:r>
              <a:rPr lang="zh-TW" altLang="en-US" sz="2400" dirty="0">
                <a:latin typeface="標楷體" panose="03000509000000000000" pitchFamily="65" charset="-120"/>
                <a:ea typeface="標楷體" panose="03000509000000000000" pitchFamily="65" charset="-120"/>
              </a:rPr>
              <a:t>條第</a:t>
            </a:r>
            <a:r>
              <a:rPr lang="en-US" altLang="zh-TW" sz="2400" dirty="0">
                <a:latin typeface="標楷體" panose="03000509000000000000" pitchFamily="65" charset="-120"/>
                <a:ea typeface="標楷體" panose="03000509000000000000" pitchFamily="65" charset="-120"/>
              </a:rPr>
              <a:t>2</a:t>
            </a:r>
            <a:r>
              <a:rPr lang="zh-TW" altLang="en-US" sz="2400" dirty="0">
                <a:latin typeface="標楷體" panose="03000509000000000000" pitchFamily="65" charset="-120"/>
                <a:ea typeface="標楷體" panose="03000509000000000000" pitchFamily="65" charset="-120"/>
              </a:rPr>
              <a:t>項第</a:t>
            </a:r>
            <a:r>
              <a:rPr lang="en-US" altLang="zh-TW" sz="2400" dirty="0">
                <a:latin typeface="標楷體" panose="03000509000000000000" pitchFamily="65" charset="-120"/>
                <a:ea typeface="標楷體" panose="03000509000000000000" pitchFamily="65" charset="-120"/>
              </a:rPr>
              <a:t>1</a:t>
            </a:r>
            <a:r>
              <a:rPr lang="zh-TW" altLang="en-US" sz="2400" dirty="0">
                <a:latin typeface="標楷體" panose="03000509000000000000" pitchFamily="65" charset="-120"/>
                <a:ea typeface="標楷體" panose="03000509000000000000" pitchFamily="65" charset="-120"/>
              </a:rPr>
              <a:t>至第</a:t>
            </a:r>
            <a:r>
              <a:rPr lang="en-US" altLang="zh-TW" sz="2400" dirty="0">
                <a:latin typeface="標楷體" panose="03000509000000000000" pitchFamily="65" charset="-120"/>
                <a:ea typeface="標楷體" panose="03000509000000000000" pitchFamily="65" charset="-120"/>
              </a:rPr>
              <a:t>3</a:t>
            </a:r>
            <a:r>
              <a:rPr lang="zh-TW" altLang="en-US" sz="2400" dirty="0">
                <a:latin typeface="標楷體" panose="03000509000000000000" pitchFamily="65" charset="-120"/>
                <a:ea typeface="標楷體" panose="03000509000000000000" pitchFamily="65" charset="-120"/>
              </a:rPr>
              <a:t>款所定資格應考時，其錄取方式以該次所有參加應試人員之分數高低擇優錄取。</a:t>
            </a:r>
            <a:endParaRPr lang="en-US" altLang="zh-TW" sz="2400" dirty="0">
              <a:latin typeface="標楷體" panose="03000509000000000000" pitchFamily="65" charset="-120"/>
              <a:ea typeface="標楷體" panose="03000509000000000000" pitchFamily="65" charset="-120"/>
            </a:endParaRPr>
          </a:p>
          <a:p>
            <a:pPr marL="502920" indent="-457200">
              <a:buFont typeface="+mj-lt"/>
              <a:buAutoNum type="arabicPeriod" startAt="2"/>
            </a:pPr>
            <a:r>
              <a:rPr lang="zh-TW" altLang="en-US" sz="2400" dirty="0">
                <a:latin typeface="標楷體" panose="03000509000000000000" pitchFamily="65" charset="-120"/>
                <a:ea typeface="標楷體" panose="03000509000000000000" pitchFamily="65" charset="-120"/>
              </a:rPr>
              <a:t>備取名單，以補足當次缺額為限。</a:t>
            </a:r>
          </a:p>
          <a:p>
            <a:pPr marL="502920" indent="-457200">
              <a:buFont typeface="+mj-lt"/>
              <a:buAutoNum type="arabicPeriod" startAt="2"/>
            </a:pPr>
            <a:endParaRPr lang="en-US" altLang="zh-TW" sz="2400" dirty="0">
              <a:latin typeface="標楷體" panose="03000509000000000000" pitchFamily="65" charset="-120"/>
              <a:ea typeface="標楷體" panose="03000509000000000000" pitchFamily="65" charset="-120"/>
            </a:endParaRPr>
          </a:p>
          <a:p>
            <a:pPr marL="502920" indent="-457200">
              <a:buFont typeface="+mj-lt"/>
              <a:buAutoNum type="arabicPeriod" startAt="2"/>
            </a:pPr>
            <a:endParaRPr lang="zh-TW" altLang="en-US" sz="2400" dirty="0">
              <a:latin typeface="標楷體" panose="03000509000000000000" pitchFamily="65" charset="-120"/>
              <a:ea typeface="標楷體" panose="03000509000000000000" pitchFamily="65" charset="-120"/>
            </a:endParaRPr>
          </a:p>
          <a:p>
            <a:endParaRPr lang="zh-TW" altLang="en-US" dirty="0"/>
          </a:p>
        </p:txBody>
      </p:sp>
    </p:spTree>
    <p:extLst>
      <p:ext uri="{BB962C8B-B14F-4D97-AF65-F5344CB8AC3E}">
        <p14:creationId xmlns:p14="http://schemas.microsoft.com/office/powerpoint/2010/main" val="2189833710"/>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a:xfrm>
            <a:off x="838200" y="1233577"/>
            <a:ext cx="10515600" cy="4943386"/>
          </a:xfrm>
        </p:spPr>
        <p:txBody>
          <a:bodyPr>
            <a:normAutofit/>
          </a:bodyPr>
          <a:lstStyle/>
          <a:p>
            <a:pPr marL="502920" indent="-457200">
              <a:buFont typeface="+mj-lt"/>
              <a:buAutoNum type="arabicPeriod" startAt="5"/>
            </a:pPr>
            <a:r>
              <a:rPr lang="en-US" altLang="zh-TW" sz="2400" dirty="0">
                <a:latin typeface="標楷體" panose="03000509000000000000" pitchFamily="65" charset="-120"/>
                <a:ea typeface="標楷體" panose="03000509000000000000" pitchFamily="65" charset="-120"/>
              </a:rPr>
              <a:t>3</a:t>
            </a:r>
            <a:r>
              <a:rPr lang="zh-TW" altLang="en-US" sz="2400" dirty="0">
                <a:latin typeface="標楷體" panose="03000509000000000000" pitchFamily="65" charset="-120"/>
                <a:ea typeface="標楷體" panose="03000509000000000000" pitchFamily="65" charset="-120"/>
              </a:rPr>
              <a:t>個月以上之計算</a:t>
            </a:r>
            <a:endParaRPr lang="en-US" altLang="zh-TW" sz="2400" dirty="0">
              <a:latin typeface="標楷體" panose="03000509000000000000" pitchFamily="65" charset="-120"/>
              <a:ea typeface="標楷體" panose="03000509000000000000" pitchFamily="65" charset="-120"/>
            </a:endParaRPr>
          </a:p>
          <a:p>
            <a:pPr marL="501650" indent="-327025">
              <a:buFont typeface="+mj-lt"/>
              <a:buAutoNum type="arabicParenR"/>
            </a:pPr>
            <a:r>
              <a:rPr lang="zh-TW" altLang="en-US" sz="2400" dirty="0">
                <a:latin typeface="標楷體" panose="03000509000000000000" pitchFamily="65" charset="-120"/>
                <a:ea typeface="標楷體" panose="03000509000000000000" pitchFamily="65" charset="-120"/>
              </a:rPr>
              <a:t>當次以各類不同差假併同辦理請假所遺之課務，累積為</a:t>
            </a:r>
            <a:r>
              <a:rPr lang="en-US" altLang="zh-TW" sz="2400" dirty="0">
                <a:latin typeface="標楷體" panose="03000509000000000000" pitchFamily="65" charset="-120"/>
                <a:ea typeface="標楷體" panose="03000509000000000000" pitchFamily="65" charset="-120"/>
              </a:rPr>
              <a:t>3</a:t>
            </a:r>
            <a:r>
              <a:rPr lang="zh-TW" altLang="en-US" sz="2400" dirty="0">
                <a:latin typeface="標楷體" panose="03000509000000000000" pitchFamily="65" charset="-120"/>
                <a:ea typeface="標楷體" panose="03000509000000000000" pitchFamily="65" charset="-120"/>
              </a:rPr>
              <a:t>個月以上，得辦理公開甄選聘任代理教師。</a:t>
            </a:r>
            <a:endParaRPr lang="en-US" altLang="zh-TW" sz="2400" dirty="0">
              <a:latin typeface="標楷體" panose="03000509000000000000" pitchFamily="65" charset="-120"/>
              <a:ea typeface="標楷體" panose="03000509000000000000" pitchFamily="65" charset="-120"/>
            </a:endParaRPr>
          </a:p>
          <a:p>
            <a:pPr marL="501650" indent="-327025">
              <a:buFont typeface="+mj-lt"/>
              <a:buAutoNum type="arabicParenR"/>
            </a:pPr>
            <a:r>
              <a:rPr lang="zh-TW" altLang="en-US" sz="2400" dirty="0">
                <a:latin typeface="標楷體" panose="03000509000000000000" pitchFamily="65" charset="-120"/>
                <a:ea typeface="標楷體" panose="03000509000000000000" pitchFamily="65" charset="-120"/>
              </a:rPr>
              <a:t>除產前假及提前請娩假部分（</a:t>
            </a:r>
            <a:r>
              <a:rPr lang="en-US" altLang="zh-TW" sz="2400" dirty="0">
                <a:latin typeface="標楷體" panose="03000509000000000000" pitchFamily="65" charset="-120"/>
                <a:ea typeface="標楷體" panose="03000509000000000000" pitchFamily="65" charset="-120"/>
              </a:rPr>
              <a:t>21</a:t>
            </a:r>
            <a:r>
              <a:rPr lang="zh-TW" altLang="en-US" sz="2400" dirty="0">
                <a:latin typeface="標楷體" panose="03000509000000000000" pitchFamily="65" charset="-120"/>
                <a:ea typeface="標楷體" panose="03000509000000000000" pitchFamily="65" charset="-120"/>
              </a:rPr>
              <a:t>日）可於產前申請者外，剩餘</a:t>
            </a:r>
            <a:r>
              <a:rPr lang="en-US" altLang="zh-TW" sz="2400" dirty="0">
                <a:latin typeface="標楷體" panose="03000509000000000000" pitchFamily="65" charset="-120"/>
                <a:ea typeface="標楷體" panose="03000509000000000000" pitchFamily="65" charset="-120"/>
              </a:rPr>
              <a:t>21</a:t>
            </a:r>
            <a:r>
              <a:rPr lang="zh-TW" altLang="en-US" sz="2400" dirty="0">
                <a:latin typeface="標楷體" panose="03000509000000000000" pitchFamily="65" charset="-120"/>
                <a:ea typeface="標楷體" panose="03000509000000000000" pitchFamily="65" charset="-120"/>
              </a:rPr>
              <a:t>日之產假及育嬰留職停薪，仍係以小孩出生時始得申請，不宜於產前一併提出娩假及申請育嬰留職停薪。</a:t>
            </a:r>
            <a:endParaRPr lang="en-US" altLang="zh-TW" sz="2400" dirty="0">
              <a:latin typeface="標楷體" panose="03000509000000000000" pitchFamily="65" charset="-120"/>
              <a:ea typeface="標楷體" panose="03000509000000000000" pitchFamily="65" charset="-120"/>
            </a:endParaRPr>
          </a:p>
          <a:p>
            <a:pPr marL="501650" indent="-327025">
              <a:buFont typeface="+mj-lt"/>
              <a:buAutoNum type="arabicParenR"/>
            </a:pPr>
            <a:r>
              <a:rPr lang="zh-TW" altLang="en-US" sz="2400" dirty="0">
                <a:latin typeface="標楷體" panose="03000509000000000000" pitchFamily="65" charset="-120"/>
                <a:ea typeface="標楷體" panose="03000509000000000000" pitchFamily="65" charset="-120"/>
              </a:rPr>
              <a:t>上學期中出缺時，若出缺期間至該學期結束日止，未達三個月者，得專案函報教育局同意後，甄選聘任長期代理教師，至該學年度</a:t>
            </a:r>
            <a:r>
              <a:rPr lang="en-US" altLang="zh-TW" sz="2400" dirty="0">
                <a:latin typeface="標楷體" panose="03000509000000000000" pitchFamily="65" charset="-120"/>
                <a:ea typeface="標楷體" panose="03000509000000000000" pitchFamily="65" charset="-120"/>
              </a:rPr>
              <a:t>7</a:t>
            </a:r>
            <a:r>
              <a:rPr lang="zh-TW" altLang="en-US" sz="2400" dirty="0">
                <a:latin typeface="標楷體" panose="03000509000000000000" pitchFamily="65" charset="-120"/>
                <a:ea typeface="標楷體" panose="03000509000000000000" pitchFamily="65" charset="-120"/>
              </a:rPr>
              <a:t>月</a:t>
            </a:r>
            <a:r>
              <a:rPr lang="en-US" altLang="zh-TW" sz="2400" dirty="0">
                <a:latin typeface="標楷體" panose="03000509000000000000" pitchFamily="65" charset="-120"/>
                <a:ea typeface="標楷體" panose="03000509000000000000" pitchFamily="65" charset="-120"/>
              </a:rPr>
              <a:t>2</a:t>
            </a:r>
            <a:r>
              <a:rPr lang="zh-TW" altLang="en-US" sz="2400" dirty="0">
                <a:latin typeface="標楷體" panose="03000509000000000000" pitchFamily="65" charset="-120"/>
                <a:ea typeface="標楷體" panose="03000509000000000000" pitchFamily="65" charset="-120"/>
              </a:rPr>
              <a:t>日。</a:t>
            </a:r>
          </a:p>
        </p:txBody>
      </p:sp>
    </p:spTree>
    <p:extLst>
      <p:ext uri="{BB962C8B-B14F-4D97-AF65-F5344CB8AC3E}">
        <p14:creationId xmlns:p14="http://schemas.microsoft.com/office/powerpoint/2010/main" val="123411638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3640364" y="2933204"/>
            <a:ext cx="4703818" cy="861005"/>
          </a:xfrm>
          <a:prstGeom prst="rect">
            <a:avLst/>
          </a:prstGeom>
          <a:noFill/>
        </p:spPr>
        <p:txBody>
          <a:bodyPr wrap="square" lIns="91440" tIns="45720" rIns="91440" bIns="45720">
            <a:spAutoFit/>
          </a:bodyPr>
          <a:lstStyle/>
          <a:p>
            <a:pPr lvl="0">
              <a:lnSpc>
                <a:spcPct val="90000"/>
              </a:lnSpc>
              <a:spcBef>
                <a:spcPts val="1000"/>
              </a:spcBef>
            </a:pPr>
            <a:r>
              <a:rPr lang="zh-TW" altLang="en-US" sz="5400" dirty="0">
                <a:solidFill>
                  <a:srgbClr val="00B050"/>
                </a:solidFill>
                <a:latin typeface="華康勘亭流(P)" panose="02010600010101010101" pitchFamily="2" charset="-120"/>
                <a:ea typeface="華康勘亭流(P)" panose="02010600010101010101" pitchFamily="2" charset="-120"/>
              </a:rPr>
              <a:t>教師證書沿革</a:t>
            </a:r>
            <a:endParaRPr lang="en-US" altLang="zh-TW" sz="5400" dirty="0">
              <a:solidFill>
                <a:srgbClr val="00B050"/>
              </a:solidFill>
              <a:latin typeface="華康勘亭流(P)" panose="02010600010101010101" pitchFamily="2" charset="-120"/>
              <a:ea typeface="華康勘亭流(P)" panose="02010600010101010101" pitchFamily="2" charset="-120"/>
            </a:endParaRPr>
          </a:p>
        </p:txBody>
      </p:sp>
    </p:spTree>
    <p:extLst>
      <p:ext uri="{BB962C8B-B14F-4D97-AF65-F5344CB8AC3E}">
        <p14:creationId xmlns:p14="http://schemas.microsoft.com/office/powerpoint/2010/main" val="37082391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idx="4294967295"/>
          </p:nvPr>
        </p:nvSpPr>
        <p:spPr>
          <a:xfrm>
            <a:off x="1242204" y="391243"/>
            <a:ext cx="4226943" cy="942975"/>
          </a:xfrm>
        </p:spPr>
        <p:txBody>
          <a:bodyPr>
            <a:normAutofit/>
          </a:bodyPr>
          <a:lstStyle/>
          <a:p>
            <a:r>
              <a:rPr lang="zh-TW" altLang="en-US" sz="3600" dirty="0">
                <a:solidFill>
                  <a:srgbClr val="00B050"/>
                </a:solidFill>
                <a:latin typeface="華康勘亭流" panose="03000909000000000000" pitchFamily="65" charset="-120"/>
                <a:ea typeface="華康勘亭流" panose="03000909000000000000" pitchFamily="65" charset="-120"/>
              </a:rPr>
              <a:t>代理教師敘薪作業</a:t>
            </a:r>
          </a:p>
        </p:txBody>
      </p:sp>
      <p:sp>
        <p:nvSpPr>
          <p:cNvPr id="3" name="內容版面配置區 2"/>
          <p:cNvSpPr>
            <a:spLocks noGrp="1"/>
          </p:cNvSpPr>
          <p:nvPr>
            <p:ph idx="4294967295"/>
          </p:nvPr>
        </p:nvSpPr>
        <p:spPr>
          <a:xfrm>
            <a:off x="1086928" y="1552754"/>
            <a:ext cx="9386229" cy="4433977"/>
          </a:xfrm>
        </p:spPr>
        <p:txBody>
          <a:bodyPr>
            <a:normAutofit fontScale="85000" lnSpcReduction="10000"/>
          </a:bodyPr>
          <a:lstStyle/>
          <a:p>
            <a:pPr marL="560070" indent="-514350">
              <a:lnSpc>
                <a:spcPct val="120000"/>
              </a:lnSpc>
              <a:buFont typeface="+mj-lt"/>
              <a:buAutoNum type="arabicPeriod"/>
            </a:pPr>
            <a:r>
              <a:rPr lang="zh-TW" altLang="en-US" sz="2600" dirty="0">
                <a:latin typeface="標楷體" panose="03000509000000000000" pitchFamily="65" charset="-120"/>
                <a:ea typeface="標楷體" panose="03000509000000000000" pitchFamily="65" charset="-120"/>
              </a:rPr>
              <a:t>自</a:t>
            </a:r>
            <a:r>
              <a:rPr lang="en-US" altLang="zh-TW" sz="2600" dirty="0">
                <a:latin typeface="標楷體" panose="03000509000000000000" pitchFamily="65" charset="-120"/>
                <a:ea typeface="標楷體" panose="03000509000000000000" pitchFamily="65" charset="-120"/>
              </a:rPr>
              <a:t>107</a:t>
            </a:r>
            <a:r>
              <a:rPr lang="zh-TW" altLang="en-US" sz="2600" dirty="0">
                <a:latin typeface="標楷體" panose="03000509000000000000" pitchFamily="65" charset="-120"/>
                <a:ea typeface="標楷體" panose="03000509000000000000" pitchFamily="65" charset="-120"/>
              </a:rPr>
              <a:t>學年度起，代理教師敘薪案件一律使用</a:t>
            </a:r>
            <a:r>
              <a:rPr lang="en-US" altLang="zh-TW" sz="2600" dirty="0" err="1">
                <a:latin typeface="標楷體" panose="03000509000000000000" pitchFamily="65" charset="-120"/>
                <a:ea typeface="標楷體" panose="03000509000000000000" pitchFamily="65" charset="-120"/>
              </a:rPr>
              <a:t>WebHR</a:t>
            </a:r>
            <a:r>
              <a:rPr lang="zh-TW" altLang="en-US" sz="2600" dirty="0">
                <a:latin typeface="標楷體" panose="03000509000000000000" pitchFamily="65" charset="-120"/>
                <a:ea typeface="標楷體" panose="03000509000000000000" pitchFamily="65" charset="-120"/>
              </a:rPr>
              <a:t>中等以下學校子系統「人事服務網─</a:t>
            </a:r>
            <a:r>
              <a:rPr lang="en-US" altLang="zh-TW" sz="2600" dirty="0" err="1">
                <a:latin typeface="標楷體" panose="03000509000000000000" pitchFamily="65" charset="-120"/>
                <a:ea typeface="標楷體" panose="03000509000000000000" pitchFamily="65" charset="-120"/>
              </a:rPr>
              <a:t>WebHR</a:t>
            </a:r>
            <a:r>
              <a:rPr lang="zh-TW" altLang="en-US" sz="2600" dirty="0">
                <a:latin typeface="標楷體" panose="03000509000000000000" pitchFamily="65" charset="-120"/>
                <a:ea typeface="標楷體" panose="03000509000000000000" pitchFamily="65" charset="-120"/>
              </a:rPr>
              <a:t>系統─中等以下教師─教師敘薪作業─敘薪案件─教師敘薪通知書資料維護」核發敘薪通知書紙本外，並核定</a:t>
            </a:r>
            <a:r>
              <a:rPr lang="en-US" altLang="zh-TW" sz="2600" dirty="0">
                <a:latin typeface="標楷體" panose="03000509000000000000" pitchFamily="65" charset="-120"/>
                <a:ea typeface="標楷體" panose="03000509000000000000" pitchFamily="65" charset="-120"/>
              </a:rPr>
              <a:t>(</a:t>
            </a:r>
            <a:r>
              <a:rPr lang="zh-TW" altLang="en-US" sz="2600" dirty="0">
                <a:latin typeface="標楷體" panose="03000509000000000000" pitchFamily="65" charset="-120"/>
                <a:ea typeface="標楷體" panose="03000509000000000000" pitchFamily="65" charset="-120"/>
              </a:rPr>
              <a:t>敘薪通知書</a:t>
            </a:r>
            <a:r>
              <a:rPr lang="en-US" altLang="zh-TW" sz="2600" dirty="0">
                <a:latin typeface="標楷體" panose="03000509000000000000" pitchFamily="65" charset="-120"/>
                <a:ea typeface="標楷體" panose="03000509000000000000" pitchFamily="65" charset="-120"/>
              </a:rPr>
              <a:t>)</a:t>
            </a:r>
            <a:r>
              <a:rPr lang="zh-TW" altLang="en-US" sz="2600" dirty="0">
                <a:latin typeface="標楷體" panose="03000509000000000000" pitchFamily="65" charset="-120"/>
                <a:ea typeface="標楷體" panose="03000509000000000000" pitchFamily="65" charset="-120"/>
              </a:rPr>
              <a:t>敘薪案件</a:t>
            </a:r>
            <a:r>
              <a:rPr lang="en-US" altLang="zh-TW" sz="2600" dirty="0">
                <a:latin typeface="標楷體" panose="03000509000000000000" pitchFamily="65" charset="-120"/>
                <a:ea typeface="標楷體" panose="03000509000000000000" pitchFamily="65" charset="-120"/>
              </a:rPr>
              <a:t>(</a:t>
            </a:r>
            <a:r>
              <a:rPr lang="zh-TW" altLang="en-US" sz="2600" dirty="0">
                <a:latin typeface="標楷體" panose="03000509000000000000" pitchFamily="65" charset="-120"/>
                <a:ea typeface="標楷體" panose="03000509000000000000" pitchFamily="65" charset="-120"/>
              </a:rPr>
              <a:t>資料若有修正，請同時更正</a:t>
            </a:r>
            <a:r>
              <a:rPr lang="en-US" altLang="zh-TW" sz="2600" dirty="0" err="1">
                <a:latin typeface="標楷體" panose="03000509000000000000" pitchFamily="65" charset="-120"/>
                <a:ea typeface="標楷體" panose="03000509000000000000" pitchFamily="65" charset="-120"/>
              </a:rPr>
              <a:t>WebHR</a:t>
            </a:r>
            <a:r>
              <a:rPr lang="zh-TW" altLang="en-US" sz="2600" dirty="0">
                <a:latin typeface="標楷體" panose="03000509000000000000" pitchFamily="65" charset="-120"/>
                <a:ea typeface="標楷體" panose="03000509000000000000" pitchFamily="65" charset="-120"/>
              </a:rPr>
              <a:t>中等以下學校子系統</a:t>
            </a:r>
            <a:r>
              <a:rPr lang="en-US" altLang="zh-TW" sz="2600" dirty="0">
                <a:latin typeface="標楷體" panose="03000509000000000000" pitchFamily="65" charset="-120"/>
                <a:ea typeface="標楷體" panose="03000509000000000000" pitchFamily="65" charset="-120"/>
              </a:rPr>
              <a:t>)</a:t>
            </a:r>
            <a:r>
              <a:rPr lang="zh-TW" altLang="en-US" sz="2600" dirty="0">
                <a:latin typeface="標楷體" panose="03000509000000000000" pitchFamily="65" charset="-120"/>
                <a:ea typeface="標楷體" panose="03000509000000000000" pitchFamily="65" charset="-120"/>
              </a:rPr>
              <a:t>，並請確實核對各項資料內容之正確性。</a:t>
            </a:r>
            <a:endParaRPr lang="en-US" altLang="zh-TW" sz="2600" dirty="0">
              <a:latin typeface="標楷體" panose="03000509000000000000" pitchFamily="65" charset="-120"/>
              <a:ea typeface="標楷體" panose="03000509000000000000" pitchFamily="65" charset="-120"/>
            </a:endParaRPr>
          </a:p>
          <a:p>
            <a:pPr marL="560070" indent="-514350">
              <a:lnSpc>
                <a:spcPct val="120000"/>
              </a:lnSpc>
              <a:buFont typeface="+mj-lt"/>
              <a:buAutoNum type="arabicPeriod"/>
            </a:pPr>
            <a:r>
              <a:rPr lang="zh-TW" altLang="en-US" sz="2600" dirty="0">
                <a:latin typeface="標楷體" panose="03000509000000000000" pitchFamily="65" charset="-120"/>
                <a:ea typeface="標楷體" panose="03000509000000000000" pitchFamily="65" charset="-120"/>
              </a:rPr>
              <a:t>聘書及敘薪通知書用語注意事項：</a:t>
            </a:r>
          </a:p>
          <a:p>
            <a:pPr marL="712788" indent="-349250">
              <a:lnSpc>
                <a:spcPts val="2500"/>
              </a:lnSpc>
              <a:buFont typeface="+mj-lt"/>
              <a:buAutoNum type="arabicParenR"/>
            </a:pPr>
            <a:r>
              <a:rPr lang="zh-TW" altLang="en-US" sz="2600" dirty="0">
                <a:latin typeface="標楷體" panose="03000509000000000000" pitchFamily="65" charset="-120"/>
                <a:ea typeface="標楷體" panose="03000509000000000000" pitchFamily="65" charset="-120"/>
              </a:rPr>
              <a:t>聘書註明佔實缺或代理某師兵缺、育嬰、侍親、進修等留職停薪缺、餘額增派實缺。（非佔實缺者，聘書須加註如：若留職停薪人員提前復職，應無條件解聘；或若借調人員提前歸建，應無條件解聘。）</a:t>
            </a:r>
            <a:endParaRPr lang="en-US" altLang="zh-TW" sz="2600" dirty="0">
              <a:latin typeface="標楷體" panose="03000509000000000000" pitchFamily="65" charset="-120"/>
              <a:ea typeface="標楷體" panose="03000509000000000000" pitchFamily="65" charset="-120"/>
            </a:endParaRPr>
          </a:p>
          <a:p>
            <a:pPr marL="712788" indent="-349250">
              <a:lnSpc>
                <a:spcPts val="2500"/>
              </a:lnSpc>
              <a:buFont typeface="+mj-lt"/>
              <a:buAutoNum type="arabicParenR"/>
            </a:pPr>
            <a:r>
              <a:rPr lang="zh-TW" altLang="en-US" sz="2600" dirty="0">
                <a:latin typeface="標楷體" panose="03000509000000000000" pitchFamily="65" charset="-120"/>
                <a:ea typeface="標楷體" panose="03000509000000000000" pitchFamily="65" charset="-120"/>
              </a:rPr>
              <a:t>職稱及其他事項之用語：與聘書用語相同。</a:t>
            </a:r>
            <a:endParaRPr lang="en-US" altLang="zh-TW" sz="2600" dirty="0">
              <a:latin typeface="標楷體" panose="03000509000000000000" pitchFamily="65" charset="-120"/>
              <a:ea typeface="標楷體" panose="03000509000000000000" pitchFamily="65" charset="-120"/>
            </a:endParaRPr>
          </a:p>
          <a:p>
            <a:pPr marL="45720" indent="0">
              <a:buNone/>
            </a:pPr>
            <a:endParaRPr lang="zh-TW" altLang="en-US" sz="2400" dirty="0">
              <a:latin typeface="標楷體" panose="03000509000000000000" pitchFamily="65" charset="-120"/>
              <a:ea typeface="標楷體" panose="03000509000000000000" pitchFamily="65" charset="-120"/>
            </a:endParaRPr>
          </a:p>
        </p:txBody>
      </p:sp>
    </p:spTree>
    <p:extLst>
      <p:ext uri="{BB962C8B-B14F-4D97-AF65-F5344CB8AC3E}">
        <p14:creationId xmlns:p14="http://schemas.microsoft.com/office/powerpoint/2010/main" val="3734915754"/>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a:xfrm>
            <a:off x="838200" y="1000664"/>
            <a:ext cx="10515600" cy="5176299"/>
          </a:xfrm>
        </p:spPr>
        <p:txBody>
          <a:bodyPr/>
          <a:lstStyle/>
          <a:p>
            <a:pPr marL="514350" indent="-514350">
              <a:buFont typeface="+mj-lt"/>
              <a:buAutoNum type="arabicPeriod" startAt="3"/>
            </a:pPr>
            <a:r>
              <a:rPr lang="zh-TW" altLang="en-US" dirty="0">
                <a:latin typeface="標楷體" panose="03000509000000000000" pitchFamily="65" charset="-120"/>
                <a:ea typeface="標楷體" panose="03000509000000000000" pitchFamily="65" charset="-120"/>
              </a:rPr>
              <a:t>代理教師聘期  </a:t>
            </a:r>
            <a:endParaRPr lang="en-US" altLang="zh-TW" dirty="0">
              <a:latin typeface="標楷體" panose="03000509000000000000" pitchFamily="65" charset="-120"/>
              <a:ea typeface="標楷體" panose="03000509000000000000" pitchFamily="65" charset="-120"/>
            </a:endParaRPr>
          </a:p>
          <a:p>
            <a:pPr marL="777240" lvl="1" indent="-457200">
              <a:buFont typeface="+mj-lt"/>
              <a:buAutoNum type="arabicParenR"/>
            </a:pPr>
            <a:r>
              <a:rPr lang="zh-TW" altLang="en-US" dirty="0">
                <a:latin typeface="標楷體" panose="03000509000000000000" pitchFamily="65" charset="-120"/>
                <a:ea typeface="標楷體" panose="03000509000000000000" pitchFamily="65" charset="-120"/>
              </a:rPr>
              <a:t>依據桃園市中小學兼任代課及代理教師聘任實施要點</a:t>
            </a:r>
            <a:endParaRPr lang="en-US" altLang="zh-TW" dirty="0">
              <a:latin typeface="標楷體" panose="03000509000000000000" pitchFamily="65" charset="-120"/>
              <a:ea typeface="標楷體" panose="03000509000000000000" pitchFamily="65" charset="-120"/>
            </a:endParaRPr>
          </a:p>
          <a:p>
            <a:pPr marL="777240" lvl="1" indent="-457200">
              <a:buFont typeface="+mj-lt"/>
              <a:buAutoNum type="arabicParenR"/>
            </a:pPr>
            <a:r>
              <a:rPr lang="zh-TW" altLang="en-US" dirty="0">
                <a:latin typeface="標楷體" panose="03000509000000000000" pitchFamily="65" charset="-120"/>
                <a:ea typeface="標楷體" panose="03000509000000000000" pitchFamily="65" charset="-120"/>
              </a:rPr>
              <a:t>原則自當年</a:t>
            </a:r>
            <a:r>
              <a:rPr lang="en-US" altLang="zh-TW" dirty="0">
                <a:latin typeface="標楷體" panose="03000509000000000000" pitchFamily="65" charset="-120"/>
                <a:ea typeface="標楷體" panose="03000509000000000000" pitchFamily="65" charset="-120"/>
              </a:rPr>
              <a:t>8</a:t>
            </a:r>
            <a:r>
              <a:rPr lang="zh-TW" altLang="en-US" dirty="0">
                <a:latin typeface="標楷體" panose="03000509000000000000" pitchFamily="65" charset="-120"/>
                <a:ea typeface="標楷體" panose="03000509000000000000" pitchFamily="65" charset="-120"/>
              </a:rPr>
              <a:t>月</a:t>
            </a:r>
            <a:r>
              <a:rPr lang="en-US" altLang="zh-TW" dirty="0">
                <a:latin typeface="標楷體" panose="03000509000000000000" pitchFamily="65" charset="-120"/>
                <a:ea typeface="標楷體" panose="03000509000000000000" pitchFamily="65" charset="-120"/>
              </a:rPr>
              <a:t>27</a:t>
            </a:r>
            <a:r>
              <a:rPr lang="zh-TW" altLang="en-US" dirty="0">
                <a:latin typeface="標楷體" panose="03000509000000000000" pitchFamily="65" charset="-120"/>
                <a:ea typeface="標楷體" panose="03000509000000000000" pitchFamily="65" charset="-120"/>
              </a:rPr>
              <a:t>日起至次年</a:t>
            </a:r>
            <a:r>
              <a:rPr lang="en-US" altLang="zh-TW" dirty="0">
                <a:latin typeface="標楷體" panose="03000509000000000000" pitchFamily="65" charset="-120"/>
                <a:ea typeface="標楷體" panose="03000509000000000000" pitchFamily="65" charset="-120"/>
              </a:rPr>
              <a:t>7</a:t>
            </a:r>
            <a:r>
              <a:rPr lang="zh-TW" altLang="en-US" dirty="0">
                <a:latin typeface="標楷體" panose="03000509000000000000" pitchFamily="65" charset="-120"/>
                <a:ea typeface="標楷體" panose="03000509000000000000" pitchFamily="65" charset="-120"/>
              </a:rPr>
              <a:t>月</a:t>
            </a:r>
            <a:r>
              <a:rPr lang="en-US" altLang="zh-TW" dirty="0">
                <a:latin typeface="標楷體" panose="03000509000000000000" pitchFamily="65" charset="-120"/>
                <a:ea typeface="標楷體" panose="03000509000000000000" pitchFamily="65" charset="-120"/>
              </a:rPr>
              <a:t>2</a:t>
            </a:r>
            <a:r>
              <a:rPr lang="zh-TW" altLang="en-US" dirty="0">
                <a:latin typeface="標楷體" panose="03000509000000000000" pitchFamily="65" charset="-120"/>
                <a:ea typeface="標楷體" panose="03000509000000000000" pitchFamily="65" charset="-120"/>
              </a:rPr>
              <a:t>日；如學校確有校務需求，經專案報府得延長聘期至同年</a:t>
            </a:r>
            <a:r>
              <a:rPr lang="en-US" altLang="zh-TW" dirty="0">
                <a:latin typeface="標楷體" panose="03000509000000000000" pitchFamily="65" charset="-120"/>
                <a:ea typeface="標楷體" panose="03000509000000000000" pitchFamily="65" charset="-120"/>
              </a:rPr>
              <a:t>7</a:t>
            </a:r>
            <a:r>
              <a:rPr lang="zh-TW" altLang="en-US" dirty="0">
                <a:latin typeface="標楷體" panose="03000509000000000000" pitchFamily="65" charset="-120"/>
                <a:ea typeface="標楷體" panose="03000509000000000000" pitchFamily="65" charset="-120"/>
              </a:rPr>
              <a:t>月</a:t>
            </a:r>
            <a:r>
              <a:rPr lang="en-US" altLang="zh-TW" dirty="0">
                <a:latin typeface="標楷體" panose="03000509000000000000" pitchFamily="65" charset="-120"/>
                <a:ea typeface="標楷體" panose="03000509000000000000" pitchFamily="65" charset="-120"/>
              </a:rPr>
              <a:t>31</a:t>
            </a:r>
            <a:r>
              <a:rPr lang="zh-TW" altLang="en-US" dirty="0">
                <a:latin typeface="標楷體" panose="03000509000000000000" pitchFamily="65" charset="-120"/>
                <a:ea typeface="標楷體" panose="03000509000000000000" pitchFamily="65" charset="-120"/>
              </a:rPr>
              <a:t>日</a:t>
            </a:r>
            <a:endParaRPr lang="en-US" altLang="zh-TW" dirty="0">
              <a:latin typeface="標楷體" panose="03000509000000000000" pitchFamily="65" charset="-120"/>
              <a:ea typeface="標楷體" panose="03000509000000000000" pitchFamily="65" charset="-120"/>
            </a:endParaRPr>
          </a:p>
          <a:p>
            <a:pPr marL="777240" lvl="1" indent="-457200">
              <a:buFont typeface="+mj-lt"/>
              <a:buAutoNum type="arabicParenR"/>
            </a:pPr>
            <a:r>
              <a:rPr lang="zh-TW" altLang="en-US" dirty="0">
                <a:solidFill>
                  <a:srgbClr val="FF0000"/>
                </a:solidFill>
                <a:latin typeface="標楷體" panose="03000509000000000000" pitchFamily="65" charset="-120"/>
                <a:ea typeface="標楷體" panose="03000509000000000000" pitchFamily="65" charset="-120"/>
              </a:rPr>
              <a:t>例外放寬</a:t>
            </a:r>
            <a:r>
              <a:rPr lang="en-US" altLang="zh-TW" dirty="0">
                <a:solidFill>
                  <a:srgbClr val="FF0000"/>
                </a:solidFill>
                <a:latin typeface="標楷體" panose="03000509000000000000" pitchFamily="65" charset="-120"/>
                <a:ea typeface="標楷體" panose="03000509000000000000" pitchFamily="65" charset="-120"/>
              </a:rPr>
              <a:t>-</a:t>
            </a:r>
            <a:r>
              <a:rPr lang="zh-TW" altLang="en-US" dirty="0">
                <a:solidFill>
                  <a:srgbClr val="FF0000"/>
                </a:solidFill>
                <a:latin typeface="標楷體" panose="03000509000000000000" pitchFamily="65" charset="-120"/>
                <a:ea typeface="標楷體" panose="03000509000000000000" pitchFamily="65" charset="-120"/>
              </a:rPr>
              <a:t>市立國民中小學兼行政職務長期代理教師</a:t>
            </a:r>
            <a:endParaRPr lang="en-US" altLang="zh-TW" dirty="0">
              <a:solidFill>
                <a:srgbClr val="FF0000"/>
              </a:solidFill>
              <a:latin typeface="標楷體" panose="03000509000000000000" pitchFamily="65" charset="-120"/>
              <a:ea typeface="標楷體" panose="03000509000000000000" pitchFamily="65" charset="-120"/>
            </a:endParaRPr>
          </a:p>
          <a:p>
            <a:pPr marL="777240" lvl="2" indent="0">
              <a:buNone/>
            </a:pPr>
            <a:r>
              <a:rPr lang="zh-TW" altLang="en-US" sz="2400" dirty="0">
                <a:solidFill>
                  <a:srgbClr val="FF0000"/>
                </a:solidFill>
                <a:latin typeface="標楷體" panose="03000509000000000000" pitchFamily="65" charset="-120"/>
                <a:ea typeface="標楷體" panose="03000509000000000000" pitchFamily="65" charset="-120"/>
              </a:rPr>
              <a:t>依桃園市政府</a:t>
            </a:r>
            <a:r>
              <a:rPr lang="en-US" altLang="zh-TW" sz="2400" dirty="0">
                <a:solidFill>
                  <a:srgbClr val="FF0000"/>
                </a:solidFill>
                <a:latin typeface="標楷體" panose="03000509000000000000" pitchFamily="65" charset="-120"/>
                <a:ea typeface="標楷體" panose="03000509000000000000" pitchFamily="65" charset="-120"/>
              </a:rPr>
              <a:t>107</a:t>
            </a:r>
            <a:r>
              <a:rPr lang="zh-TW" altLang="en-US" sz="2400" dirty="0">
                <a:solidFill>
                  <a:srgbClr val="FF0000"/>
                </a:solidFill>
                <a:latin typeface="標楷體" panose="03000509000000000000" pitchFamily="65" charset="-120"/>
                <a:ea typeface="標楷體" panose="03000509000000000000" pitchFamily="65" charset="-120"/>
              </a:rPr>
              <a:t>年</a:t>
            </a:r>
            <a:r>
              <a:rPr lang="en-US" altLang="zh-TW" sz="2400" dirty="0">
                <a:solidFill>
                  <a:srgbClr val="FF0000"/>
                </a:solidFill>
                <a:latin typeface="標楷體" panose="03000509000000000000" pitchFamily="65" charset="-120"/>
                <a:ea typeface="標楷體" panose="03000509000000000000" pitchFamily="65" charset="-120"/>
              </a:rPr>
              <a:t>10</a:t>
            </a:r>
            <a:r>
              <a:rPr lang="zh-TW" altLang="en-US" sz="2400" dirty="0">
                <a:solidFill>
                  <a:srgbClr val="FF0000"/>
                </a:solidFill>
                <a:latin typeface="標楷體" panose="03000509000000000000" pitchFamily="65" charset="-120"/>
                <a:ea typeface="標楷體" panose="03000509000000000000" pitchFamily="65" charset="-120"/>
              </a:rPr>
              <a:t>月</a:t>
            </a:r>
            <a:r>
              <a:rPr lang="en-US" altLang="zh-TW" sz="2400" dirty="0">
                <a:solidFill>
                  <a:srgbClr val="FF0000"/>
                </a:solidFill>
                <a:latin typeface="標楷體" panose="03000509000000000000" pitchFamily="65" charset="-120"/>
                <a:ea typeface="標楷體" panose="03000509000000000000" pitchFamily="65" charset="-120"/>
              </a:rPr>
              <a:t>24</a:t>
            </a:r>
            <a:r>
              <a:rPr lang="zh-TW" altLang="en-US" sz="2400" dirty="0">
                <a:solidFill>
                  <a:srgbClr val="FF0000"/>
                </a:solidFill>
                <a:latin typeface="標楷體" panose="03000509000000000000" pitchFamily="65" charset="-120"/>
                <a:ea typeface="標楷體" panose="03000509000000000000" pitchFamily="65" charset="-120"/>
              </a:rPr>
              <a:t>日府教中字第</a:t>
            </a:r>
            <a:r>
              <a:rPr lang="en-US" altLang="zh-TW" sz="2400" dirty="0">
                <a:solidFill>
                  <a:srgbClr val="FF0000"/>
                </a:solidFill>
                <a:latin typeface="標楷體" panose="03000509000000000000" pitchFamily="65" charset="-120"/>
                <a:ea typeface="標楷體" panose="03000509000000000000" pitchFamily="65" charset="-120"/>
              </a:rPr>
              <a:t>1070242390</a:t>
            </a:r>
            <a:r>
              <a:rPr lang="zh-TW" altLang="en-US" sz="2400" dirty="0">
                <a:solidFill>
                  <a:srgbClr val="FF0000"/>
                </a:solidFill>
                <a:latin typeface="標楷體" panose="03000509000000000000" pitchFamily="65" charset="-120"/>
                <a:ea typeface="標楷體" panose="03000509000000000000" pitchFamily="65" charset="-120"/>
              </a:rPr>
              <a:t>號函規定，本市市立國民中小學兼任行政職務長期代理教師自</a:t>
            </a:r>
            <a:r>
              <a:rPr lang="en-US" altLang="zh-TW" sz="2400" dirty="0">
                <a:solidFill>
                  <a:srgbClr val="FF0000"/>
                </a:solidFill>
                <a:latin typeface="標楷體" panose="03000509000000000000" pitchFamily="65" charset="-120"/>
                <a:ea typeface="標楷體" panose="03000509000000000000" pitchFamily="65" charset="-120"/>
              </a:rPr>
              <a:t>108</a:t>
            </a:r>
            <a:r>
              <a:rPr lang="zh-TW" altLang="en-US" sz="2400" dirty="0">
                <a:solidFill>
                  <a:srgbClr val="FF0000"/>
                </a:solidFill>
                <a:latin typeface="標楷體" panose="03000509000000000000" pitchFamily="65" charset="-120"/>
                <a:ea typeface="標楷體" panose="03000509000000000000" pitchFamily="65" charset="-120"/>
              </a:rPr>
              <a:t>學年度起，聘期原則自當年</a:t>
            </a:r>
            <a:r>
              <a:rPr lang="en-US" altLang="zh-TW" sz="2400" dirty="0">
                <a:solidFill>
                  <a:srgbClr val="FF0000"/>
                </a:solidFill>
                <a:latin typeface="標楷體" panose="03000509000000000000" pitchFamily="65" charset="-120"/>
                <a:ea typeface="標楷體" panose="03000509000000000000" pitchFamily="65" charset="-120"/>
              </a:rPr>
              <a:t>8</a:t>
            </a:r>
            <a:r>
              <a:rPr lang="zh-TW" altLang="en-US" sz="2400" dirty="0">
                <a:solidFill>
                  <a:srgbClr val="FF0000"/>
                </a:solidFill>
                <a:latin typeface="標楷體" panose="03000509000000000000" pitchFamily="65" charset="-120"/>
                <a:ea typeface="標楷體" panose="03000509000000000000" pitchFamily="65" charset="-120"/>
              </a:rPr>
              <a:t>月</a:t>
            </a:r>
            <a:r>
              <a:rPr lang="en-US" altLang="zh-TW" sz="2400" dirty="0">
                <a:solidFill>
                  <a:srgbClr val="FF0000"/>
                </a:solidFill>
                <a:latin typeface="標楷體" panose="03000509000000000000" pitchFamily="65" charset="-120"/>
                <a:ea typeface="標楷體" panose="03000509000000000000" pitchFamily="65" charset="-120"/>
              </a:rPr>
              <a:t>1</a:t>
            </a:r>
            <a:r>
              <a:rPr lang="zh-TW" altLang="en-US" sz="2400" dirty="0">
                <a:solidFill>
                  <a:srgbClr val="FF0000"/>
                </a:solidFill>
                <a:latin typeface="標楷體" panose="03000509000000000000" pitchFamily="65" charset="-120"/>
                <a:ea typeface="標楷體" panose="03000509000000000000" pitchFamily="65" charset="-120"/>
              </a:rPr>
              <a:t>日起至次年</a:t>
            </a:r>
            <a:r>
              <a:rPr lang="en-US" altLang="zh-TW" sz="2400" dirty="0">
                <a:solidFill>
                  <a:srgbClr val="FF0000"/>
                </a:solidFill>
                <a:latin typeface="標楷體" panose="03000509000000000000" pitchFamily="65" charset="-120"/>
                <a:ea typeface="標楷體" panose="03000509000000000000" pitchFamily="65" charset="-120"/>
              </a:rPr>
              <a:t>7</a:t>
            </a:r>
            <a:r>
              <a:rPr lang="zh-TW" altLang="en-US" sz="2400" dirty="0">
                <a:solidFill>
                  <a:srgbClr val="FF0000"/>
                </a:solidFill>
                <a:latin typeface="標楷體" panose="03000509000000000000" pitchFamily="65" charset="-120"/>
                <a:ea typeface="標楷體" panose="03000509000000000000" pitchFamily="65" charset="-120"/>
              </a:rPr>
              <a:t>月</a:t>
            </a:r>
            <a:r>
              <a:rPr lang="en-US" altLang="zh-TW" sz="2400" dirty="0">
                <a:solidFill>
                  <a:srgbClr val="FF0000"/>
                </a:solidFill>
                <a:latin typeface="標楷體" panose="03000509000000000000" pitchFamily="65" charset="-120"/>
                <a:ea typeface="標楷體" panose="03000509000000000000" pitchFamily="65" charset="-120"/>
              </a:rPr>
              <a:t>31</a:t>
            </a:r>
            <a:r>
              <a:rPr lang="zh-TW" altLang="en-US" sz="2400" dirty="0">
                <a:solidFill>
                  <a:srgbClr val="FF0000"/>
                </a:solidFill>
                <a:latin typeface="標楷體" panose="03000509000000000000" pitchFamily="65" charset="-120"/>
                <a:ea typeface="標楷體" panose="03000509000000000000" pitchFamily="65" charset="-120"/>
              </a:rPr>
              <a:t>日止，開學後則以實際到職日起聘。</a:t>
            </a:r>
            <a:r>
              <a:rPr lang="en-US" altLang="zh-TW" sz="2400" dirty="0">
                <a:solidFill>
                  <a:srgbClr val="FF0000"/>
                </a:solidFill>
                <a:latin typeface="標楷體" panose="03000509000000000000" pitchFamily="65" charset="-120"/>
                <a:ea typeface="標楷體" panose="03000509000000000000" pitchFamily="65" charset="-120"/>
              </a:rPr>
              <a:t/>
            </a:r>
            <a:br>
              <a:rPr lang="en-US" altLang="zh-TW" sz="2400" dirty="0">
                <a:solidFill>
                  <a:srgbClr val="FF0000"/>
                </a:solidFill>
                <a:latin typeface="標楷體" panose="03000509000000000000" pitchFamily="65" charset="-120"/>
                <a:ea typeface="標楷體" panose="03000509000000000000" pitchFamily="65" charset="-120"/>
              </a:rPr>
            </a:br>
            <a:r>
              <a:rPr lang="en-US" altLang="zh-TW" sz="2400" dirty="0">
                <a:solidFill>
                  <a:srgbClr val="FF0000"/>
                </a:solidFill>
                <a:latin typeface="標楷體" panose="03000509000000000000" pitchFamily="65" charset="-120"/>
                <a:ea typeface="標楷體" panose="03000509000000000000" pitchFamily="65" charset="-120"/>
              </a:rPr>
              <a:t>【</a:t>
            </a:r>
            <a:r>
              <a:rPr lang="zh-TW" altLang="en-US" sz="2400" dirty="0">
                <a:solidFill>
                  <a:srgbClr val="FF0000"/>
                </a:solidFill>
                <a:latin typeface="標楷體" panose="03000509000000000000" pitchFamily="65" charset="-120"/>
                <a:ea typeface="標楷體" panose="03000509000000000000" pitchFamily="65" charset="-120"/>
              </a:rPr>
              <a:t>代理教師不以具教師證為限</a:t>
            </a:r>
            <a:r>
              <a:rPr lang="en-US" altLang="zh-TW" sz="2400" dirty="0">
                <a:solidFill>
                  <a:srgbClr val="FF0000"/>
                </a:solidFill>
                <a:latin typeface="標楷體" panose="03000509000000000000" pitchFamily="65" charset="-120"/>
                <a:ea typeface="標楷體" panose="03000509000000000000" pitchFamily="65" charset="-120"/>
              </a:rPr>
              <a:t>】</a:t>
            </a:r>
          </a:p>
          <a:p>
            <a:pPr marL="777240" lvl="1" indent="-457200">
              <a:buFont typeface="+mj-lt"/>
              <a:buAutoNum type="arabicParenR"/>
            </a:pPr>
            <a:r>
              <a:rPr lang="zh-TW" altLang="en-US" dirty="0">
                <a:solidFill>
                  <a:srgbClr val="FF0000"/>
                </a:solidFill>
                <a:latin typeface="標楷體" panose="03000509000000000000" pitchFamily="65" charset="-120"/>
                <a:ea typeface="標楷體" panose="03000509000000000000" pitchFamily="65" charset="-120"/>
              </a:rPr>
              <a:t>例外放寬</a:t>
            </a:r>
            <a:r>
              <a:rPr lang="en-US" altLang="zh-TW" dirty="0">
                <a:solidFill>
                  <a:srgbClr val="FF0000"/>
                </a:solidFill>
                <a:latin typeface="標楷體" panose="03000509000000000000" pitchFamily="65" charset="-120"/>
                <a:ea typeface="標楷體" panose="03000509000000000000" pitchFamily="65" charset="-120"/>
              </a:rPr>
              <a:t>-</a:t>
            </a:r>
            <a:r>
              <a:rPr lang="zh-TW" altLang="en-US" dirty="0">
                <a:solidFill>
                  <a:srgbClr val="FF0000"/>
                </a:solidFill>
                <a:latin typeface="標楷體" panose="03000509000000000000" pitchFamily="65" charset="-120"/>
                <a:ea typeface="標楷體" panose="03000509000000000000" pitchFamily="65" charset="-120"/>
              </a:rPr>
              <a:t>市立高中及特殊教育學校之聘期</a:t>
            </a:r>
            <a:endParaRPr lang="en-US" altLang="zh-TW" dirty="0">
              <a:solidFill>
                <a:srgbClr val="FF0000"/>
              </a:solidFill>
              <a:latin typeface="標楷體" panose="03000509000000000000" pitchFamily="65" charset="-120"/>
              <a:ea typeface="標楷體" panose="03000509000000000000" pitchFamily="65" charset="-120"/>
            </a:endParaRPr>
          </a:p>
          <a:p>
            <a:pPr marL="777240" lvl="2" indent="0">
              <a:buNone/>
            </a:pPr>
            <a:r>
              <a:rPr lang="zh-TW" altLang="en-US" sz="2400" dirty="0">
                <a:solidFill>
                  <a:srgbClr val="FF0000"/>
                </a:solidFill>
                <a:latin typeface="標楷體" panose="03000509000000000000" pitchFamily="65" charset="-120"/>
                <a:ea typeface="標楷體" panose="03000509000000000000" pitchFamily="65" charset="-120"/>
              </a:rPr>
              <a:t>依桃園市政府</a:t>
            </a:r>
            <a:r>
              <a:rPr lang="en-US" altLang="zh-TW" sz="2400" dirty="0">
                <a:solidFill>
                  <a:srgbClr val="FF0000"/>
                </a:solidFill>
                <a:latin typeface="標楷體" panose="03000509000000000000" pitchFamily="65" charset="-120"/>
                <a:ea typeface="標楷體" panose="03000509000000000000" pitchFamily="65" charset="-120"/>
              </a:rPr>
              <a:t>107</a:t>
            </a:r>
            <a:r>
              <a:rPr lang="zh-TW" altLang="en-US" sz="2400" dirty="0">
                <a:solidFill>
                  <a:srgbClr val="FF0000"/>
                </a:solidFill>
                <a:latin typeface="標楷體" panose="03000509000000000000" pitchFamily="65" charset="-120"/>
                <a:ea typeface="標楷體" panose="03000509000000000000" pitchFamily="65" charset="-120"/>
              </a:rPr>
              <a:t>年</a:t>
            </a:r>
            <a:r>
              <a:rPr lang="en-US" altLang="zh-TW" sz="2400" dirty="0">
                <a:solidFill>
                  <a:srgbClr val="FF0000"/>
                </a:solidFill>
                <a:latin typeface="標楷體" panose="03000509000000000000" pitchFamily="65" charset="-120"/>
                <a:ea typeface="標楷體" panose="03000509000000000000" pitchFamily="65" charset="-120"/>
              </a:rPr>
              <a:t>7</a:t>
            </a:r>
            <a:r>
              <a:rPr lang="zh-TW" altLang="en-US" sz="2400" dirty="0">
                <a:solidFill>
                  <a:srgbClr val="FF0000"/>
                </a:solidFill>
                <a:latin typeface="標楷體" panose="03000509000000000000" pitchFamily="65" charset="-120"/>
                <a:ea typeface="標楷體" panose="03000509000000000000" pitchFamily="65" charset="-120"/>
              </a:rPr>
              <a:t>月</a:t>
            </a:r>
            <a:r>
              <a:rPr lang="en-US" altLang="zh-TW" sz="2400" dirty="0">
                <a:solidFill>
                  <a:srgbClr val="FF0000"/>
                </a:solidFill>
                <a:latin typeface="標楷體" panose="03000509000000000000" pitchFamily="65" charset="-120"/>
                <a:ea typeface="標楷體" panose="03000509000000000000" pitchFamily="65" charset="-120"/>
              </a:rPr>
              <a:t>18</a:t>
            </a:r>
            <a:r>
              <a:rPr lang="zh-TW" altLang="en-US" sz="2400" dirty="0">
                <a:solidFill>
                  <a:srgbClr val="FF0000"/>
                </a:solidFill>
                <a:latin typeface="標楷體" panose="03000509000000000000" pitchFamily="65" charset="-120"/>
                <a:ea typeface="標楷體" panose="03000509000000000000" pitchFamily="65" charset="-120"/>
              </a:rPr>
              <a:t>日府教高字第</a:t>
            </a:r>
            <a:r>
              <a:rPr lang="en-US" altLang="zh-TW" sz="2400" dirty="0">
                <a:solidFill>
                  <a:srgbClr val="FF0000"/>
                </a:solidFill>
                <a:latin typeface="標楷體" panose="03000509000000000000" pitchFamily="65" charset="-120"/>
                <a:ea typeface="標楷體" panose="03000509000000000000" pitchFamily="65" charset="-120"/>
              </a:rPr>
              <a:t>1070151871</a:t>
            </a:r>
            <a:r>
              <a:rPr lang="zh-TW" altLang="en-US" sz="2400" dirty="0">
                <a:solidFill>
                  <a:srgbClr val="FF0000"/>
                </a:solidFill>
                <a:latin typeface="標楷體" panose="03000509000000000000" pitchFamily="65" charset="-120"/>
                <a:ea typeface="標楷體" panose="03000509000000000000" pitchFamily="65" charset="-120"/>
              </a:rPr>
              <a:t>號函規定，市立高中及特殊教育學校之代理教師聘期自當年</a:t>
            </a:r>
            <a:r>
              <a:rPr lang="en-US" altLang="zh-TW" sz="2400" dirty="0">
                <a:solidFill>
                  <a:srgbClr val="FF0000"/>
                </a:solidFill>
                <a:latin typeface="標楷體" panose="03000509000000000000" pitchFamily="65" charset="-120"/>
                <a:ea typeface="標楷體" panose="03000509000000000000" pitchFamily="65" charset="-120"/>
              </a:rPr>
              <a:t>8</a:t>
            </a:r>
            <a:r>
              <a:rPr lang="zh-TW" altLang="en-US" sz="2400" dirty="0">
                <a:solidFill>
                  <a:srgbClr val="FF0000"/>
                </a:solidFill>
                <a:latin typeface="標楷體" panose="03000509000000000000" pitchFamily="65" charset="-120"/>
                <a:ea typeface="標楷體" panose="03000509000000000000" pitchFamily="65" charset="-120"/>
              </a:rPr>
              <a:t>月</a:t>
            </a:r>
            <a:r>
              <a:rPr lang="en-US" altLang="zh-TW" sz="2400" dirty="0">
                <a:solidFill>
                  <a:srgbClr val="FF0000"/>
                </a:solidFill>
                <a:latin typeface="標楷體" panose="03000509000000000000" pitchFamily="65" charset="-120"/>
                <a:ea typeface="標楷體" panose="03000509000000000000" pitchFamily="65" charset="-120"/>
              </a:rPr>
              <a:t>1</a:t>
            </a:r>
            <a:r>
              <a:rPr lang="zh-TW" altLang="en-US" sz="2400" dirty="0">
                <a:solidFill>
                  <a:srgbClr val="FF0000"/>
                </a:solidFill>
                <a:latin typeface="標楷體" panose="03000509000000000000" pitchFamily="65" charset="-120"/>
                <a:ea typeface="標楷體" panose="03000509000000000000" pitchFamily="65" charset="-120"/>
              </a:rPr>
              <a:t>日起至次年</a:t>
            </a:r>
            <a:r>
              <a:rPr lang="en-US" altLang="zh-TW" sz="2400" dirty="0">
                <a:solidFill>
                  <a:srgbClr val="FF0000"/>
                </a:solidFill>
                <a:latin typeface="標楷體" panose="03000509000000000000" pitchFamily="65" charset="-120"/>
                <a:ea typeface="標楷體" panose="03000509000000000000" pitchFamily="65" charset="-120"/>
              </a:rPr>
              <a:t>7</a:t>
            </a:r>
            <a:r>
              <a:rPr lang="zh-TW" altLang="en-US" sz="2400" dirty="0">
                <a:solidFill>
                  <a:srgbClr val="FF0000"/>
                </a:solidFill>
                <a:latin typeface="標楷體" panose="03000509000000000000" pitchFamily="65" charset="-120"/>
                <a:ea typeface="標楷體" panose="03000509000000000000" pitchFamily="65" charset="-120"/>
              </a:rPr>
              <a:t>月</a:t>
            </a:r>
            <a:r>
              <a:rPr lang="en-US" altLang="zh-TW" sz="2400" dirty="0">
                <a:solidFill>
                  <a:srgbClr val="FF0000"/>
                </a:solidFill>
                <a:latin typeface="標楷體" panose="03000509000000000000" pitchFamily="65" charset="-120"/>
                <a:ea typeface="標楷體" panose="03000509000000000000" pitchFamily="65" charset="-120"/>
              </a:rPr>
              <a:t>31</a:t>
            </a:r>
            <a:r>
              <a:rPr lang="zh-TW" altLang="en-US" sz="2400" dirty="0">
                <a:solidFill>
                  <a:srgbClr val="FF0000"/>
                </a:solidFill>
                <a:latin typeface="標楷體" panose="03000509000000000000" pitchFamily="65" charset="-120"/>
                <a:ea typeface="標楷體" panose="03000509000000000000" pitchFamily="65" charset="-120"/>
              </a:rPr>
              <a:t>日止，開學則以實際到職日起聘。</a:t>
            </a:r>
            <a:endParaRPr lang="en-US" altLang="zh-TW" sz="2400" dirty="0"/>
          </a:p>
          <a:p>
            <a:pPr marL="320040" lvl="1" indent="0">
              <a:buNone/>
            </a:pPr>
            <a:endParaRPr lang="zh-TW" altLang="en-US" sz="2800" dirty="0">
              <a:solidFill>
                <a:srgbClr val="FF0000"/>
              </a:solidFill>
              <a:latin typeface="標楷體" panose="03000509000000000000" pitchFamily="65" charset="-120"/>
              <a:ea typeface="標楷體" panose="03000509000000000000" pitchFamily="65" charset="-120"/>
            </a:endParaRPr>
          </a:p>
        </p:txBody>
      </p:sp>
      <p:sp>
        <p:nvSpPr>
          <p:cNvPr id="4" name="日期版面配置區 3"/>
          <p:cNvSpPr>
            <a:spLocks noGrp="1"/>
          </p:cNvSpPr>
          <p:nvPr>
            <p:ph type="dt" sz="half" idx="10"/>
          </p:nvPr>
        </p:nvSpPr>
        <p:spPr/>
        <p:txBody>
          <a:bodyPr/>
          <a:lstStyle/>
          <a:p>
            <a:fld id="{7E3D7D72-1351-415E-8D6D-5606DD44ACFC}" type="datetime1">
              <a:rPr lang="zh-CN" altLang="en-US" smtClean="0">
                <a:solidFill>
                  <a:prstClr val="black">
                    <a:tint val="75000"/>
                  </a:prstClr>
                </a:solidFill>
              </a:rPr>
              <a:t>2019/8/19</a:t>
            </a:fld>
            <a:endParaRPr lang="zh-CN" altLang="en-US">
              <a:solidFill>
                <a:prstClr val="black">
                  <a:tint val="75000"/>
                </a:prstClr>
              </a:solidFill>
            </a:endParaRPr>
          </a:p>
        </p:txBody>
      </p:sp>
      <p:sp>
        <p:nvSpPr>
          <p:cNvPr id="5" name="投影片編號版面配置區 4"/>
          <p:cNvSpPr>
            <a:spLocks noGrp="1"/>
          </p:cNvSpPr>
          <p:nvPr>
            <p:ph type="sldNum" sz="quarter" idx="12"/>
          </p:nvPr>
        </p:nvSpPr>
        <p:spPr/>
        <p:txBody>
          <a:bodyPr/>
          <a:lstStyle/>
          <a:p>
            <a:fld id="{AA4E786F-588D-4932-A7B2-AE3451FA4ACA}" type="slidenum">
              <a:rPr lang="zh-CN" altLang="en-US" smtClean="0">
                <a:solidFill>
                  <a:prstClr val="black">
                    <a:tint val="75000"/>
                  </a:prstClr>
                </a:solidFill>
              </a:rPr>
              <a:pPr/>
              <a:t>31</a:t>
            </a:fld>
            <a:endParaRPr lang="zh-CN" altLang="en-US">
              <a:solidFill>
                <a:prstClr val="black">
                  <a:tint val="75000"/>
                </a:prstClr>
              </a:solidFill>
            </a:endParaRPr>
          </a:p>
        </p:txBody>
      </p:sp>
    </p:spTree>
    <p:extLst>
      <p:ext uri="{BB962C8B-B14F-4D97-AF65-F5344CB8AC3E}">
        <p14:creationId xmlns:p14="http://schemas.microsoft.com/office/powerpoint/2010/main" val="2464324379"/>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3" name="內容版面配置區 2"/>
          <p:cNvSpPr>
            <a:spLocks noGrp="1"/>
          </p:cNvSpPr>
          <p:nvPr>
            <p:ph idx="1"/>
          </p:nvPr>
        </p:nvSpPr>
        <p:spPr/>
        <p:txBody>
          <a:bodyPr>
            <a:normAutofit/>
          </a:bodyPr>
          <a:lstStyle/>
          <a:p>
            <a:pPr marL="502920" indent="-457200">
              <a:buFont typeface="+mj-lt"/>
              <a:buAutoNum type="arabicPeriod" startAt="4"/>
            </a:pPr>
            <a:r>
              <a:rPr lang="en-US" altLang="zh-TW" sz="2400" dirty="0">
                <a:latin typeface="標楷體" panose="03000509000000000000" pitchFamily="65" charset="-120"/>
                <a:ea typeface="標楷體" panose="03000509000000000000" pitchFamily="65" charset="-120"/>
              </a:rPr>
              <a:t>103</a:t>
            </a:r>
            <a:r>
              <a:rPr lang="zh-TW" altLang="en-US" sz="2400" dirty="0">
                <a:latin typeface="標楷體" panose="03000509000000000000" pitchFamily="65" charset="-120"/>
                <a:ea typeface="標楷體" panose="03000509000000000000" pitchFamily="65" charset="-120"/>
              </a:rPr>
              <a:t>學年度起，倘因下列特殊情況，由代理教師擔任導師，無須函報教育局核准：</a:t>
            </a:r>
          </a:p>
          <a:p>
            <a:pPr marL="501650" indent="-327025">
              <a:buFont typeface="+mj-lt"/>
              <a:buAutoNum type="arabicParenR"/>
            </a:pPr>
            <a:r>
              <a:rPr lang="zh-TW" altLang="en-US" sz="2400" dirty="0">
                <a:latin typeface="標楷體" panose="03000509000000000000" pitchFamily="65" charset="-120"/>
                <a:ea typeface="標楷體" panose="03000509000000000000" pitchFamily="65" charset="-120"/>
              </a:rPr>
              <a:t>正式教師已全部兼任行政職務或擔任導師職務。</a:t>
            </a:r>
            <a:endParaRPr lang="en-US" altLang="zh-TW" sz="2400" dirty="0">
              <a:latin typeface="標楷體" panose="03000509000000000000" pitchFamily="65" charset="-120"/>
              <a:ea typeface="標楷體" panose="03000509000000000000" pitchFamily="65" charset="-120"/>
            </a:endParaRPr>
          </a:p>
          <a:p>
            <a:pPr marL="501650" indent="-327025">
              <a:buFont typeface="+mj-lt"/>
              <a:buAutoNum type="arabicParenR"/>
            </a:pPr>
            <a:r>
              <a:rPr lang="zh-TW" altLang="en-US" sz="2400" dirty="0">
                <a:latin typeface="標楷體" panose="03000509000000000000" pitchFamily="65" charset="-120"/>
                <a:ea typeface="標楷體" panose="03000509000000000000" pitchFamily="65" charset="-120"/>
              </a:rPr>
              <a:t>正式教師未全部兼任行政職務或擔任導師職務，但安排正式教師專長授課。</a:t>
            </a:r>
            <a:endParaRPr lang="en-US" altLang="zh-TW" sz="2400" dirty="0">
              <a:latin typeface="標楷體" panose="03000509000000000000" pitchFamily="65" charset="-120"/>
              <a:ea typeface="標楷體" panose="03000509000000000000" pitchFamily="65" charset="-120"/>
            </a:endParaRPr>
          </a:p>
          <a:p>
            <a:pPr marL="501650" indent="-327025">
              <a:buFont typeface="+mj-lt"/>
              <a:buAutoNum type="arabicParenR"/>
            </a:pPr>
            <a:r>
              <a:rPr lang="zh-TW" altLang="en-US" sz="2400" dirty="0">
                <a:latin typeface="標楷體" panose="03000509000000000000" pitchFamily="65" charset="-120"/>
                <a:ea typeface="標楷體" panose="03000509000000000000" pitchFamily="65" charset="-120"/>
              </a:rPr>
              <a:t>正式教師因留職停薪或延長病假等原因學期中出缺。</a:t>
            </a:r>
            <a:endParaRPr lang="en-US" altLang="zh-TW" sz="2400" dirty="0">
              <a:latin typeface="標楷體" panose="03000509000000000000" pitchFamily="65" charset="-120"/>
              <a:ea typeface="標楷體" panose="03000509000000000000" pitchFamily="65" charset="-120"/>
            </a:endParaRPr>
          </a:p>
          <a:p>
            <a:pPr marL="501650" indent="-327025">
              <a:buFont typeface="+mj-lt"/>
              <a:buAutoNum type="arabicParenR"/>
            </a:pPr>
            <a:r>
              <a:rPr lang="zh-TW" altLang="en-US" sz="2400" dirty="0">
                <a:latin typeface="標楷體" panose="03000509000000000000" pitchFamily="65" charset="-120"/>
                <a:ea typeface="標楷體" panose="03000509000000000000" pitchFamily="65" charset="-120"/>
              </a:rPr>
              <a:t>本縣代理教師擔任導師自行檢核表</a:t>
            </a:r>
            <a:r>
              <a:rPr lang="en-US" altLang="zh-TW" sz="2400" dirty="0">
                <a:latin typeface="標楷體" panose="03000509000000000000" pitchFamily="65" charset="-120"/>
                <a:ea typeface="標楷體" panose="03000509000000000000" pitchFamily="65" charset="-120"/>
              </a:rPr>
              <a:t>(</a:t>
            </a:r>
            <a:r>
              <a:rPr lang="zh-TW" altLang="en-US" sz="2400" dirty="0">
                <a:latin typeface="標楷體" panose="03000509000000000000" pitchFamily="65" charset="-120"/>
                <a:ea typeface="標楷體" panose="03000509000000000000" pitchFamily="65" charset="-120"/>
              </a:rPr>
              <a:t>範例</a:t>
            </a:r>
            <a:r>
              <a:rPr lang="en-US" altLang="zh-TW" sz="2400" dirty="0">
                <a:latin typeface="標楷體" panose="03000509000000000000" pitchFamily="65" charset="-120"/>
                <a:ea typeface="標楷體" panose="03000509000000000000" pitchFamily="65" charset="-120"/>
              </a:rPr>
              <a:t>)</a:t>
            </a:r>
            <a:r>
              <a:rPr lang="zh-TW" altLang="en-US" sz="2400" dirty="0">
                <a:latin typeface="標楷體" panose="03000509000000000000" pitchFamily="65" charset="-120"/>
                <a:ea typeface="標楷體" panose="03000509000000000000" pitchFamily="65" charset="-120"/>
              </a:rPr>
              <a:t>。</a:t>
            </a:r>
            <a:endParaRPr lang="en-US" altLang="zh-TW" sz="2400" dirty="0">
              <a:latin typeface="標楷體" panose="03000509000000000000" pitchFamily="65" charset="-120"/>
              <a:ea typeface="標楷體" panose="03000509000000000000" pitchFamily="65" charset="-120"/>
            </a:endParaRPr>
          </a:p>
          <a:p>
            <a:pPr marL="501650" indent="-327025">
              <a:buFont typeface="+mj-lt"/>
              <a:buAutoNum type="arabicParenR"/>
            </a:pPr>
            <a:r>
              <a:rPr lang="zh-TW" altLang="en-US" sz="2400" dirty="0">
                <a:latin typeface="標楷體" panose="03000509000000000000" pitchFamily="65" charset="-120"/>
                <a:ea typeface="標楷體" panose="03000509000000000000" pitchFamily="65" charset="-120"/>
              </a:rPr>
              <a:t>其他特殊情況則須函報教育局核准。</a:t>
            </a:r>
          </a:p>
          <a:p>
            <a:endParaRPr lang="zh-TW" altLang="en-US" dirty="0"/>
          </a:p>
        </p:txBody>
      </p:sp>
    </p:spTree>
    <p:extLst>
      <p:ext uri="{BB962C8B-B14F-4D97-AF65-F5344CB8AC3E}">
        <p14:creationId xmlns:p14="http://schemas.microsoft.com/office/powerpoint/2010/main" val="4163378402"/>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848264" y="442552"/>
            <a:ext cx="10515600" cy="1325563"/>
          </a:xfrm>
        </p:spPr>
        <p:txBody>
          <a:bodyPr>
            <a:noAutofit/>
          </a:bodyPr>
          <a:lstStyle/>
          <a:p>
            <a:r>
              <a:rPr lang="zh-TW" altLang="en-US" sz="3200" dirty="0">
                <a:solidFill>
                  <a:srgbClr val="0070C0"/>
                </a:solidFill>
                <a:latin typeface="標楷體" panose="03000509000000000000" pitchFamily="65" charset="-120"/>
                <a:ea typeface="標楷體" panose="03000509000000000000" pitchFamily="65" charset="-120"/>
              </a:rPr>
              <a:t>案例</a:t>
            </a:r>
            <a:r>
              <a:rPr lang="en-US" altLang="zh-TW" sz="3200" dirty="0">
                <a:solidFill>
                  <a:srgbClr val="0070C0"/>
                </a:solidFill>
                <a:latin typeface="標楷體" panose="03000509000000000000" pitchFamily="65" charset="-120"/>
                <a:ea typeface="標楷體" panose="03000509000000000000" pitchFamily="65" charset="-120"/>
              </a:rPr>
              <a:t>:</a:t>
            </a:r>
            <a:r>
              <a:rPr lang="zh-TW" altLang="en-US" sz="3200" dirty="0">
                <a:solidFill>
                  <a:srgbClr val="0070C0"/>
                </a:solidFill>
                <a:latin typeface="標楷體" panose="03000509000000000000" pitchFamily="65" charset="-120"/>
                <a:ea typeface="標楷體" panose="03000509000000000000" pitchFamily="65" charset="-120"/>
              </a:rPr>
              <a:t>陳師大學畢業，具臺灣省政府教育廳核發登字健康教育科教師證，參加國中代理健教科教師甄選錄取，請問如何核敘？</a:t>
            </a:r>
            <a:endParaRPr lang="zh-TW" altLang="en-US" sz="3200" dirty="0">
              <a:solidFill>
                <a:srgbClr val="0070C0"/>
              </a:solidFill>
            </a:endParaRPr>
          </a:p>
        </p:txBody>
      </p:sp>
      <p:sp>
        <p:nvSpPr>
          <p:cNvPr id="3" name="內容版面配置區 2"/>
          <p:cNvSpPr>
            <a:spLocks noGrp="1"/>
          </p:cNvSpPr>
          <p:nvPr>
            <p:ph idx="1"/>
          </p:nvPr>
        </p:nvSpPr>
        <p:spPr>
          <a:xfrm>
            <a:off x="1157378" y="1964715"/>
            <a:ext cx="10515600" cy="1295947"/>
          </a:xfrm>
        </p:spPr>
        <p:txBody>
          <a:bodyPr>
            <a:normAutofit fontScale="92500" lnSpcReduction="20000"/>
          </a:bodyPr>
          <a:lstStyle/>
          <a:p>
            <a:pPr lvl="0">
              <a:spcBef>
                <a:spcPts val="1800"/>
              </a:spcBef>
              <a:buClr>
                <a:srgbClr val="D680A5"/>
              </a:buClr>
              <a:buSzPct val="90000"/>
              <a:buFont typeface="微軟正黑體" panose="020B0604030504040204" pitchFamily="34" charset="-120"/>
              <a:buChar char="☆"/>
            </a:pPr>
            <a:r>
              <a:rPr lang="zh-TW" altLang="en-US" sz="2400" dirty="0">
                <a:solidFill>
                  <a:srgbClr val="7030A0"/>
                </a:solidFill>
                <a:latin typeface="標楷體" panose="03000509000000000000" pitchFamily="65" charset="-120"/>
                <a:ea typeface="標楷體" panose="03000509000000000000" pitchFamily="65" charset="-120"/>
              </a:rPr>
              <a:t>重點提示</a:t>
            </a:r>
            <a:r>
              <a:rPr lang="en-US" altLang="zh-TW" sz="2400" dirty="0">
                <a:solidFill>
                  <a:srgbClr val="7030A0"/>
                </a:solidFill>
                <a:latin typeface="標楷體" panose="03000509000000000000" pitchFamily="65" charset="-120"/>
                <a:ea typeface="標楷體" panose="03000509000000000000" pitchFamily="65" charset="-120"/>
              </a:rPr>
              <a:t>:</a:t>
            </a:r>
          </a:p>
          <a:p>
            <a:pPr marL="502920" lvl="0" indent="-457200">
              <a:spcBef>
                <a:spcPts val="1800"/>
              </a:spcBef>
              <a:buClr>
                <a:srgbClr val="D680A5"/>
              </a:buClr>
              <a:buSzPct val="90000"/>
              <a:buFont typeface="+mj-lt"/>
              <a:buAutoNum type="arabicPeriod"/>
            </a:pPr>
            <a:r>
              <a:rPr lang="zh-TW" altLang="en-US" sz="2400" dirty="0">
                <a:solidFill>
                  <a:srgbClr val="7030A0"/>
                </a:solidFill>
                <a:latin typeface="標楷體" panose="03000509000000000000" pitchFamily="65" charset="-120"/>
                <a:ea typeface="標楷體" panose="03000509000000000000" pitchFamily="65" charset="-120"/>
              </a:rPr>
              <a:t>不論教師證取得方式係登記制、檢定制或先考後實習</a:t>
            </a:r>
            <a:endParaRPr lang="en-US" altLang="zh-TW" sz="2400" dirty="0">
              <a:solidFill>
                <a:srgbClr val="7030A0"/>
              </a:solidFill>
              <a:latin typeface="標楷體" panose="03000509000000000000" pitchFamily="65" charset="-120"/>
              <a:ea typeface="標楷體" panose="03000509000000000000" pitchFamily="65" charset="-120"/>
            </a:endParaRPr>
          </a:p>
          <a:p>
            <a:pPr marL="502920" lvl="0" indent="-457200">
              <a:spcBef>
                <a:spcPts val="1800"/>
              </a:spcBef>
              <a:buClr>
                <a:srgbClr val="D680A5"/>
              </a:buClr>
              <a:buSzPct val="90000"/>
              <a:buFont typeface="+mj-lt"/>
              <a:buAutoNum type="arabicPeriod"/>
            </a:pPr>
            <a:r>
              <a:rPr lang="zh-TW" altLang="en-US" sz="2400" dirty="0">
                <a:solidFill>
                  <a:srgbClr val="7030A0"/>
                </a:solidFill>
                <a:latin typeface="標楷體" panose="03000509000000000000" pitchFamily="65" charset="-120"/>
                <a:ea typeface="標楷體" panose="03000509000000000000" pitchFamily="65" charset="-120"/>
              </a:rPr>
              <a:t>比照正式教師以學歷起敘</a:t>
            </a:r>
          </a:p>
          <a:p>
            <a:endParaRPr lang="zh-TW" altLang="en-US" dirty="0"/>
          </a:p>
        </p:txBody>
      </p:sp>
      <p:sp>
        <p:nvSpPr>
          <p:cNvPr id="4" name="日期版面配置區 3"/>
          <p:cNvSpPr>
            <a:spLocks noGrp="1"/>
          </p:cNvSpPr>
          <p:nvPr>
            <p:ph type="dt" sz="half" idx="10"/>
          </p:nvPr>
        </p:nvSpPr>
        <p:spPr/>
        <p:txBody>
          <a:bodyPr/>
          <a:lstStyle/>
          <a:p>
            <a:fld id="{1F8EF58C-15BA-4594-AA4F-AE4A4906A14C}" type="datetime1">
              <a:rPr lang="zh-CN" altLang="en-US" smtClean="0">
                <a:solidFill>
                  <a:prstClr val="black">
                    <a:tint val="75000"/>
                  </a:prstClr>
                </a:solidFill>
              </a:rPr>
              <a:t>2019/8/19</a:t>
            </a:fld>
            <a:endParaRPr lang="zh-CN" altLang="en-US">
              <a:solidFill>
                <a:prstClr val="black">
                  <a:tint val="75000"/>
                </a:prstClr>
              </a:solidFill>
            </a:endParaRPr>
          </a:p>
        </p:txBody>
      </p:sp>
      <p:sp>
        <p:nvSpPr>
          <p:cNvPr id="5" name="投影片編號版面配置區 4"/>
          <p:cNvSpPr>
            <a:spLocks noGrp="1"/>
          </p:cNvSpPr>
          <p:nvPr>
            <p:ph type="sldNum" sz="quarter" idx="12"/>
          </p:nvPr>
        </p:nvSpPr>
        <p:spPr/>
        <p:txBody>
          <a:bodyPr/>
          <a:lstStyle/>
          <a:p>
            <a:fld id="{AA4E786F-588D-4932-A7B2-AE3451FA4ACA}" type="slidenum">
              <a:rPr lang="zh-CN" altLang="en-US" smtClean="0">
                <a:solidFill>
                  <a:prstClr val="black">
                    <a:tint val="75000"/>
                  </a:prstClr>
                </a:solidFill>
              </a:rPr>
              <a:pPr/>
              <a:t>33</a:t>
            </a:fld>
            <a:endParaRPr lang="zh-CN" altLang="en-US">
              <a:solidFill>
                <a:prstClr val="black">
                  <a:tint val="75000"/>
                </a:prstClr>
              </a:solidFill>
            </a:endParaRPr>
          </a:p>
        </p:txBody>
      </p:sp>
      <p:sp>
        <p:nvSpPr>
          <p:cNvPr id="6" name="文字方塊 5"/>
          <p:cNvSpPr txBox="1"/>
          <p:nvPr/>
        </p:nvSpPr>
        <p:spPr>
          <a:xfrm>
            <a:off x="1061049" y="3683479"/>
            <a:ext cx="9230264" cy="1384995"/>
          </a:xfrm>
          <a:prstGeom prst="rect">
            <a:avLst/>
          </a:prstGeom>
          <a:noFill/>
        </p:spPr>
        <p:txBody>
          <a:bodyPr wrap="square" rtlCol="0">
            <a:spAutoFit/>
          </a:bodyPr>
          <a:lstStyle/>
          <a:p>
            <a:r>
              <a:rPr lang="zh-TW" altLang="en-US" sz="2800" dirty="0">
                <a:solidFill>
                  <a:schemeClr val="tx2"/>
                </a:solidFill>
                <a:latin typeface="標楷體" panose="03000509000000000000" pitchFamily="65" charset="-120"/>
                <a:ea typeface="標楷體" panose="03000509000000000000" pitchFamily="65" charset="-120"/>
              </a:rPr>
              <a:t>陳師具該任教科目</a:t>
            </a:r>
            <a:r>
              <a:rPr lang="en-US" altLang="zh-TW" sz="2800" dirty="0">
                <a:solidFill>
                  <a:schemeClr val="tx2"/>
                </a:solidFill>
                <a:latin typeface="標楷體" panose="03000509000000000000" pitchFamily="65" charset="-120"/>
                <a:ea typeface="標楷體" panose="03000509000000000000" pitchFamily="65" charset="-120"/>
              </a:rPr>
              <a:t>(</a:t>
            </a:r>
            <a:r>
              <a:rPr lang="zh-TW" altLang="en-US" sz="2800" dirty="0">
                <a:solidFill>
                  <a:schemeClr val="tx2"/>
                </a:solidFill>
                <a:latin typeface="標楷體" panose="03000509000000000000" pitchFamily="65" charset="-120"/>
                <a:ea typeface="標楷體" panose="03000509000000000000" pitchFamily="65" charset="-120"/>
              </a:rPr>
              <a:t>健教科</a:t>
            </a:r>
            <a:r>
              <a:rPr lang="en-US" altLang="zh-TW" sz="2800" dirty="0">
                <a:solidFill>
                  <a:schemeClr val="tx2"/>
                </a:solidFill>
                <a:latin typeface="標楷體" panose="03000509000000000000" pitchFamily="65" charset="-120"/>
                <a:ea typeface="標楷體" panose="03000509000000000000" pitchFamily="65" charset="-120"/>
              </a:rPr>
              <a:t>)</a:t>
            </a:r>
            <a:r>
              <a:rPr lang="zh-TW" altLang="en-US" sz="2800" dirty="0">
                <a:solidFill>
                  <a:schemeClr val="tx2"/>
                </a:solidFill>
                <a:latin typeface="標楷體" panose="03000509000000000000" pitchFamily="65" charset="-120"/>
                <a:ea typeface="標楷體" panose="03000509000000000000" pitchFamily="65" charset="-120"/>
              </a:rPr>
              <a:t>之合格登記制教師證應以本薪</a:t>
            </a:r>
            <a:r>
              <a:rPr lang="en-US" altLang="zh-TW" sz="2800" dirty="0">
                <a:solidFill>
                  <a:srgbClr val="FF0000"/>
                </a:solidFill>
                <a:latin typeface="標楷體" panose="03000509000000000000" pitchFamily="65" charset="-120"/>
                <a:ea typeface="標楷體" panose="03000509000000000000" pitchFamily="65" charset="-120"/>
              </a:rPr>
              <a:t>190</a:t>
            </a:r>
            <a:r>
              <a:rPr lang="zh-TW" altLang="en-US" sz="2800" dirty="0">
                <a:solidFill>
                  <a:schemeClr val="tx2"/>
                </a:solidFill>
                <a:latin typeface="標楷體" panose="03000509000000000000" pitchFamily="65" charset="-120"/>
                <a:ea typeface="標楷體" panose="03000509000000000000" pitchFamily="65" charset="-120"/>
              </a:rPr>
              <a:t>薪點起支，其學術研究費應十足給予。</a:t>
            </a:r>
            <a:endParaRPr lang="en-US" altLang="zh-TW" sz="2800" dirty="0">
              <a:solidFill>
                <a:schemeClr val="tx2"/>
              </a:solidFill>
              <a:latin typeface="標楷體" panose="03000509000000000000" pitchFamily="65" charset="-120"/>
              <a:ea typeface="標楷體" panose="03000509000000000000" pitchFamily="65" charset="-120"/>
            </a:endParaRPr>
          </a:p>
          <a:p>
            <a:r>
              <a:rPr lang="zh-TW" altLang="zh-TW" sz="2800" dirty="0">
                <a:solidFill>
                  <a:schemeClr val="tx2"/>
                </a:solidFill>
                <a:latin typeface="標楷體" panose="03000509000000000000" pitchFamily="65" charset="-120"/>
                <a:ea typeface="標楷體" panose="03000509000000000000" pitchFamily="65" charset="-120"/>
              </a:rPr>
              <a:t>【</a:t>
            </a:r>
            <a:r>
              <a:rPr lang="zh-TW" altLang="en-US" sz="2800" dirty="0">
                <a:solidFill>
                  <a:schemeClr val="tx2"/>
                </a:solidFill>
                <a:latin typeface="標楷體" panose="03000509000000000000" pitchFamily="65" charset="-120"/>
                <a:ea typeface="標楷體" panose="03000509000000000000" pitchFamily="65" charset="-120"/>
              </a:rPr>
              <a:t>桃園市中小學兼任代課及代理教師聘任實施要點</a:t>
            </a:r>
            <a:r>
              <a:rPr lang="en-US" altLang="zh-TW" sz="2800" dirty="0">
                <a:solidFill>
                  <a:schemeClr val="tx2"/>
                </a:solidFill>
                <a:latin typeface="標楷體" panose="03000509000000000000" pitchFamily="65" charset="-120"/>
                <a:ea typeface="標楷體" panose="03000509000000000000" pitchFamily="65" charset="-120"/>
              </a:rPr>
              <a:t>§9】</a:t>
            </a:r>
            <a:endParaRPr lang="zh-TW" altLang="en-US" sz="2800" dirty="0">
              <a:solidFill>
                <a:schemeClr val="tx2"/>
              </a:solidFill>
              <a:latin typeface="標楷體" panose="03000509000000000000" pitchFamily="65" charset="-120"/>
              <a:ea typeface="標楷體" panose="03000509000000000000" pitchFamily="65" charset="-120"/>
            </a:endParaRPr>
          </a:p>
        </p:txBody>
      </p:sp>
    </p:spTree>
    <p:extLst>
      <p:ext uri="{BB962C8B-B14F-4D97-AF65-F5344CB8AC3E}">
        <p14:creationId xmlns:p14="http://schemas.microsoft.com/office/powerpoint/2010/main" val="18863850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1500"/>
                                        <p:tgtEl>
                                          <p:spTgt spid="3">
                                            <p:txEl>
                                              <p:pRg st="0" end="0"/>
                                            </p:txEl>
                                          </p:spTgt>
                                        </p:tgtEl>
                                      </p:cBhvr>
                                    </p:animEffect>
                                    <p:anim calcmode="lin" valueType="num">
                                      <p:cBhvr>
                                        <p:cTn id="15" dur="15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6" dur="15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1" end="1"/>
                                            </p:txEl>
                                          </p:spTgt>
                                        </p:tgtEl>
                                        <p:attrNameLst>
                                          <p:attrName>style.visibility</p:attrName>
                                        </p:attrNameLst>
                                      </p:cBhvr>
                                      <p:to>
                                        <p:strVal val="visible"/>
                                      </p:to>
                                    </p:set>
                                    <p:animEffect transition="in" filter="fade">
                                      <p:cBhvr>
                                        <p:cTn id="21" dur="1500"/>
                                        <p:tgtEl>
                                          <p:spTgt spid="3">
                                            <p:txEl>
                                              <p:pRg st="1" end="1"/>
                                            </p:txEl>
                                          </p:spTgt>
                                        </p:tgtEl>
                                      </p:cBhvr>
                                    </p:animEffect>
                                    <p:anim calcmode="lin" valueType="num">
                                      <p:cBhvr>
                                        <p:cTn id="22" dur="15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3" dur="15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2" end="2"/>
                                            </p:txEl>
                                          </p:spTgt>
                                        </p:tgtEl>
                                        <p:attrNameLst>
                                          <p:attrName>style.visibility</p:attrName>
                                        </p:attrNameLst>
                                      </p:cBhvr>
                                      <p:to>
                                        <p:strVal val="visible"/>
                                      </p:to>
                                    </p:set>
                                    <p:animEffect transition="in" filter="fade">
                                      <p:cBhvr>
                                        <p:cTn id="28" dur="1500"/>
                                        <p:tgtEl>
                                          <p:spTgt spid="3">
                                            <p:txEl>
                                              <p:pRg st="2" end="2"/>
                                            </p:txEl>
                                          </p:spTgt>
                                        </p:tgtEl>
                                      </p:cBhvr>
                                    </p:animEffect>
                                    <p:anim calcmode="lin" valueType="num">
                                      <p:cBhvr>
                                        <p:cTn id="29" dur="15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30" dur="15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6"/>
                                        </p:tgtEl>
                                        <p:attrNameLst>
                                          <p:attrName>style.visibility</p:attrName>
                                        </p:attrNameLst>
                                      </p:cBhvr>
                                      <p:to>
                                        <p:strVal val="visible"/>
                                      </p:to>
                                    </p:set>
                                    <p:animEffect transition="in" filter="fade">
                                      <p:cBhvr>
                                        <p:cTn id="35" dur="1500"/>
                                        <p:tgtEl>
                                          <p:spTgt spid="6"/>
                                        </p:tgtEl>
                                      </p:cBhvr>
                                    </p:animEffect>
                                    <p:anim calcmode="lin" valueType="num">
                                      <p:cBhvr>
                                        <p:cTn id="36" dur="1500" fill="hold"/>
                                        <p:tgtEl>
                                          <p:spTgt spid="6"/>
                                        </p:tgtEl>
                                        <p:attrNameLst>
                                          <p:attrName>ppt_x</p:attrName>
                                        </p:attrNameLst>
                                      </p:cBhvr>
                                      <p:tavLst>
                                        <p:tav tm="0">
                                          <p:val>
                                            <p:strVal val="#ppt_x"/>
                                          </p:val>
                                        </p:tav>
                                        <p:tav tm="100000">
                                          <p:val>
                                            <p:strVal val="#ppt_x"/>
                                          </p:val>
                                        </p:tav>
                                      </p:tavLst>
                                    </p:anim>
                                    <p:anim calcmode="lin" valueType="num">
                                      <p:cBhvr>
                                        <p:cTn id="37" dur="15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6"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chor="ctr">
            <a:noAutofit/>
          </a:bodyPr>
          <a:lstStyle/>
          <a:p>
            <a:r>
              <a:rPr lang="zh-TW" altLang="en-US" sz="2800" dirty="0">
                <a:solidFill>
                  <a:srgbClr val="0070C0"/>
                </a:solidFill>
                <a:latin typeface="標楷體" panose="03000509000000000000" pitchFamily="65" charset="-120"/>
                <a:ea typeface="標楷體" panose="03000509000000000000" pitchFamily="65" charset="-120"/>
              </a:rPr>
              <a:t>案例</a:t>
            </a:r>
            <a:r>
              <a:rPr lang="en-US" altLang="zh-TW" sz="2800" dirty="0">
                <a:solidFill>
                  <a:srgbClr val="0070C0"/>
                </a:solidFill>
                <a:latin typeface="標楷體" panose="03000509000000000000" pitchFamily="65" charset="-120"/>
                <a:ea typeface="標楷體" panose="03000509000000000000" pitchFamily="65" charset="-120"/>
              </a:rPr>
              <a:t>:</a:t>
            </a:r>
            <a:r>
              <a:rPr lang="zh-TW" altLang="en-US" sz="2800" dirty="0">
                <a:solidFill>
                  <a:srgbClr val="0070C0"/>
                </a:solidFill>
                <a:latin typeface="標楷體" panose="03000509000000000000" pitchFamily="65" charset="-120"/>
                <a:ea typeface="標楷體" panose="03000509000000000000" pitchFamily="65" charset="-120"/>
              </a:rPr>
              <a:t>楊師大學畢業，修畢體育科職前教育課程並具有修畢證明書，想參加國中體育科代理教師甄選，請問第幾次才可報名</a:t>
            </a:r>
            <a:r>
              <a:rPr lang="en-US" altLang="zh-TW" sz="2800" dirty="0">
                <a:solidFill>
                  <a:srgbClr val="0070C0"/>
                </a:solidFill>
                <a:latin typeface="標楷體" panose="03000509000000000000" pitchFamily="65" charset="-120"/>
                <a:ea typeface="標楷體" panose="03000509000000000000" pitchFamily="65" charset="-120"/>
              </a:rPr>
              <a:t>?</a:t>
            </a:r>
            <a:r>
              <a:rPr lang="zh-TW" altLang="en-US" sz="2800" dirty="0">
                <a:solidFill>
                  <a:srgbClr val="0070C0"/>
                </a:solidFill>
                <a:latin typeface="標楷體" panose="03000509000000000000" pitchFamily="65" charset="-120"/>
                <a:ea typeface="標楷體" panose="03000509000000000000" pitchFamily="65" charset="-120"/>
              </a:rPr>
              <a:t>如何核敘</a:t>
            </a:r>
            <a:r>
              <a:rPr lang="en-US" altLang="zh-TW" sz="2800" dirty="0">
                <a:solidFill>
                  <a:srgbClr val="0070C0"/>
                </a:solidFill>
                <a:latin typeface="標楷體" panose="03000509000000000000" pitchFamily="65" charset="-120"/>
                <a:ea typeface="標楷體" panose="03000509000000000000" pitchFamily="65" charset="-120"/>
              </a:rPr>
              <a:t>?</a:t>
            </a:r>
            <a:endParaRPr lang="zh-TW" altLang="en-US" sz="2800" dirty="0">
              <a:solidFill>
                <a:srgbClr val="0070C0"/>
              </a:solidFill>
              <a:latin typeface="標楷體" panose="03000509000000000000" pitchFamily="65" charset="-120"/>
              <a:ea typeface="標楷體" panose="03000509000000000000" pitchFamily="65" charset="-120"/>
            </a:endParaRPr>
          </a:p>
        </p:txBody>
      </p:sp>
      <p:sp>
        <p:nvSpPr>
          <p:cNvPr id="3" name="內容版面配置區 2"/>
          <p:cNvSpPr>
            <a:spLocks noGrp="1"/>
          </p:cNvSpPr>
          <p:nvPr>
            <p:ph idx="4294967295"/>
          </p:nvPr>
        </p:nvSpPr>
        <p:spPr>
          <a:xfrm>
            <a:off x="1095554" y="2022955"/>
            <a:ext cx="9134475" cy="1136650"/>
          </a:xfrm>
        </p:spPr>
        <p:txBody>
          <a:bodyPr>
            <a:normAutofit/>
          </a:bodyPr>
          <a:lstStyle/>
          <a:p>
            <a:pPr>
              <a:buFont typeface="微軟正黑體" panose="020B0604030504040204" pitchFamily="34" charset="-120"/>
              <a:buChar char="☆"/>
            </a:pPr>
            <a:r>
              <a:rPr lang="zh-TW" altLang="en-US" sz="2400" dirty="0">
                <a:solidFill>
                  <a:srgbClr val="7030A0"/>
                </a:solidFill>
                <a:latin typeface="標楷體" panose="03000509000000000000" pitchFamily="65" charset="-120"/>
                <a:ea typeface="標楷體" panose="03000509000000000000" pitchFamily="65" charset="-120"/>
              </a:rPr>
              <a:t>重點提示</a:t>
            </a:r>
            <a:r>
              <a:rPr lang="en-US" altLang="zh-TW" sz="2400" dirty="0">
                <a:solidFill>
                  <a:srgbClr val="7030A0"/>
                </a:solidFill>
                <a:latin typeface="標楷體" panose="03000509000000000000" pitchFamily="65" charset="-120"/>
                <a:ea typeface="標楷體" panose="03000509000000000000" pitchFamily="65" charset="-120"/>
              </a:rPr>
              <a:t>:</a:t>
            </a:r>
          </a:p>
          <a:p>
            <a:pPr marL="45720" indent="0">
              <a:buNone/>
            </a:pPr>
            <a:r>
              <a:rPr lang="zh-TW" altLang="en-US" sz="2400" dirty="0">
                <a:solidFill>
                  <a:srgbClr val="7030A0"/>
                </a:solidFill>
                <a:latin typeface="標楷體" panose="03000509000000000000" pitchFamily="65" charset="-120"/>
                <a:ea typeface="標楷體" panose="03000509000000000000" pitchFamily="65" charset="-120"/>
              </a:rPr>
              <a:t>楊師僅具國中體育科修畢師資職前證明書，未具有合格教師證</a:t>
            </a:r>
          </a:p>
        </p:txBody>
      </p:sp>
      <p:sp>
        <p:nvSpPr>
          <p:cNvPr id="4" name="文字方塊 3"/>
          <p:cNvSpPr txBox="1"/>
          <p:nvPr/>
        </p:nvSpPr>
        <p:spPr>
          <a:xfrm>
            <a:off x="1170316" y="3554362"/>
            <a:ext cx="9314329" cy="2246769"/>
          </a:xfrm>
          <a:prstGeom prst="rect">
            <a:avLst/>
          </a:prstGeom>
          <a:noFill/>
        </p:spPr>
        <p:txBody>
          <a:bodyPr wrap="square" rtlCol="0">
            <a:spAutoFit/>
          </a:bodyPr>
          <a:lstStyle/>
          <a:p>
            <a:r>
              <a:rPr lang="zh-TW" altLang="en-US" sz="2800" dirty="0">
                <a:latin typeface="標楷體" panose="03000509000000000000" pitchFamily="65" charset="-120"/>
                <a:ea typeface="標楷體" panose="03000509000000000000" pitchFamily="65" charset="-120"/>
              </a:rPr>
              <a:t>楊師第</a:t>
            </a:r>
            <a:r>
              <a:rPr lang="en-US" altLang="zh-TW" sz="2800" dirty="0">
                <a:latin typeface="標楷體" panose="03000509000000000000" pitchFamily="65" charset="-120"/>
                <a:ea typeface="標楷體" panose="03000509000000000000" pitchFamily="65" charset="-120"/>
              </a:rPr>
              <a:t>2</a:t>
            </a:r>
            <a:r>
              <a:rPr lang="zh-TW" altLang="en-US" sz="2800" dirty="0">
                <a:latin typeface="標楷體" panose="03000509000000000000" pitchFamily="65" charset="-120"/>
                <a:ea typeface="標楷體" panose="03000509000000000000" pitchFamily="65" charset="-120"/>
              </a:rPr>
              <a:t>次甄選才可報名</a:t>
            </a:r>
            <a:endParaRPr lang="en-US" altLang="zh-TW" sz="2800" dirty="0">
              <a:latin typeface="標楷體" panose="03000509000000000000" pitchFamily="65" charset="-120"/>
              <a:ea typeface="標楷體" panose="03000509000000000000" pitchFamily="65" charset="-120"/>
            </a:endParaRPr>
          </a:p>
          <a:p>
            <a:r>
              <a:rPr lang="zh-TW" altLang="en-US" sz="2800" dirty="0">
                <a:latin typeface="標楷體" panose="03000509000000000000" pitchFamily="65" charset="-120"/>
                <a:ea typeface="標楷體" panose="03000509000000000000" pitchFamily="65" charset="-120"/>
              </a:rPr>
              <a:t>因具有修畢師資職前證明書，以</a:t>
            </a:r>
            <a:r>
              <a:rPr lang="en-US" altLang="zh-TW" sz="2800" dirty="0">
                <a:latin typeface="標楷體" panose="03000509000000000000" pitchFamily="65" charset="-120"/>
                <a:ea typeface="標楷體" panose="03000509000000000000" pitchFamily="65" charset="-120"/>
              </a:rPr>
              <a:t>180</a:t>
            </a:r>
            <a:r>
              <a:rPr lang="zh-TW" altLang="en-US" sz="2800" dirty="0">
                <a:latin typeface="標楷體" panose="03000509000000000000" pitchFamily="65" charset="-120"/>
                <a:ea typeface="標楷體" panose="03000509000000000000" pitchFamily="65" charset="-120"/>
              </a:rPr>
              <a:t>薪點起支，其學術研究費八成支給。</a:t>
            </a:r>
            <a:endParaRPr lang="en-US" altLang="zh-TW" sz="2800" dirty="0">
              <a:latin typeface="標楷體" panose="03000509000000000000" pitchFamily="65" charset="-120"/>
              <a:ea typeface="標楷體" panose="03000509000000000000" pitchFamily="65" charset="-120"/>
            </a:endParaRPr>
          </a:p>
          <a:p>
            <a:r>
              <a:rPr lang="en-US" altLang="zh-TW" sz="2800" dirty="0">
                <a:latin typeface="標楷體" panose="03000509000000000000" pitchFamily="65" charset="-120"/>
                <a:ea typeface="標楷體" panose="03000509000000000000" pitchFamily="65" charset="-120"/>
              </a:rPr>
              <a:t>【</a:t>
            </a:r>
            <a:r>
              <a:rPr lang="zh-TW" altLang="en-US" sz="2800" dirty="0">
                <a:latin typeface="標楷體" panose="03000509000000000000" pitchFamily="65" charset="-120"/>
                <a:ea typeface="標楷體" panose="03000509000000000000" pitchFamily="65" charset="-120"/>
              </a:rPr>
              <a:t>桃園市中小學兼任代課及代理教師聘任實施要點</a:t>
            </a:r>
            <a:r>
              <a:rPr lang="en-US" altLang="zh-TW" sz="2800" dirty="0">
                <a:latin typeface="標楷體" panose="03000509000000000000" pitchFamily="65" charset="-120"/>
                <a:ea typeface="標楷體" panose="03000509000000000000" pitchFamily="65" charset="-120"/>
              </a:rPr>
              <a:t>§9】</a:t>
            </a:r>
          </a:p>
          <a:p>
            <a:endParaRPr lang="zh-TW" altLang="en-US" sz="2800" dirty="0">
              <a:latin typeface="標楷體" panose="03000509000000000000" pitchFamily="65" charset="-120"/>
              <a:ea typeface="標楷體" panose="03000509000000000000" pitchFamily="65" charset="-120"/>
            </a:endParaRPr>
          </a:p>
        </p:txBody>
      </p:sp>
    </p:spTree>
    <p:extLst>
      <p:ext uri="{BB962C8B-B14F-4D97-AF65-F5344CB8AC3E}">
        <p14:creationId xmlns:p14="http://schemas.microsoft.com/office/powerpoint/2010/main" val="8937899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1000"/>
                                        <p:tgtEl>
                                          <p:spTgt spid="3">
                                            <p:txEl>
                                              <p:pRg st="0" end="0"/>
                                            </p:txEl>
                                          </p:spTgt>
                                        </p:tgtEl>
                                      </p:cBhvr>
                                    </p:animEffect>
                                    <p:anim calcmode="lin" valueType="num">
                                      <p:cBhvr>
                                        <p:cTn id="15"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1" end="1"/>
                                            </p:txEl>
                                          </p:spTgt>
                                        </p:tgtEl>
                                        <p:attrNameLst>
                                          <p:attrName>style.visibility</p:attrName>
                                        </p:attrNameLst>
                                      </p:cBhvr>
                                      <p:to>
                                        <p:strVal val="visible"/>
                                      </p:to>
                                    </p:set>
                                    <p:animEffect transition="in" filter="fade">
                                      <p:cBhvr>
                                        <p:cTn id="21" dur="1000"/>
                                        <p:tgtEl>
                                          <p:spTgt spid="3">
                                            <p:txEl>
                                              <p:pRg st="1" end="1"/>
                                            </p:txEl>
                                          </p:spTgt>
                                        </p:tgtEl>
                                      </p:cBhvr>
                                    </p:animEffect>
                                    <p:anim calcmode="lin" valueType="num">
                                      <p:cBhvr>
                                        <p:cTn id="22"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4"/>
                                        </p:tgtEl>
                                        <p:attrNameLst>
                                          <p:attrName>style.visibility</p:attrName>
                                        </p:attrNameLst>
                                      </p:cBhvr>
                                      <p:to>
                                        <p:strVal val="visible"/>
                                      </p:to>
                                    </p:set>
                                    <p:animEffect transition="in" filter="fade">
                                      <p:cBhvr>
                                        <p:cTn id="28" dur="1000"/>
                                        <p:tgtEl>
                                          <p:spTgt spid="4"/>
                                        </p:tgtEl>
                                      </p:cBhvr>
                                    </p:animEffect>
                                    <p:anim calcmode="lin" valueType="num">
                                      <p:cBhvr>
                                        <p:cTn id="29" dur="1000" fill="hold"/>
                                        <p:tgtEl>
                                          <p:spTgt spid="4"/>
                                        </p:tgtEl>
                                        <p:attrNameLst>
                                          <p:attrName>ppt_x</p:attrName>
                                        </p:attrNameLst>
                                      </p:cBhvr>
                                      <p:tavLst>
                                        <p:tav tm="0">
                                          <p:val>
                                            <p:strVal val="#ppt_x"/>
                                          </p:val>
                                        </p:tav>
                                        <p:tav tm="100000">
                                          <p:val>
                                            <p:strVal val="#ppt_x"/>
                                          </p:val>
                                        </p:tav>
                                      </p:tavLst>
                                    </p:anim>
                                    <p:anim calcmode="lin" valueType="num">
                                      <p:cBhvr>
                                        <p:cTn id="30"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4"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chor="t">
            <a:normAutofit/>
          </a:bodyPr>
          <a:lstStyle/>
          <a:p>
            <a:r>
              <a:rPr lang="zh-TW" altLang="en-US" sz="2400" dirty="0">
                <a:solidFill>
                  <a:srgbClr val="0070C0"/>
                </a:solidFill>
                <a:latin typeface="標楷體" panose="03000509000000000000" pitchFamily="65" charset="-120"/>
                <a:ea typeface="標楷體" panose="03000509000000000000" pitchFamily="65" charset="-120"/>
              </a:rPr>
              <a:t>案例</a:t>
            </a:r>
            <a:r>
              <a:rPr lang="en-US" altLang="zh-TW" sz="2400" dirty="0">
                <a:solidFill>
                  <a:srgbClr val="0070C0"/>
                </a:solidFill>
                <a:latin typeface="標楷體" panose="03000509000000000000" pitchFamily="65" charset="-120"/>
                <a:ea typeface="標楷體" panose="03000509000000000000" pitchFamily="65" charset="-120"/>
              </a:rPr>
              <a:t>:</a:t>
            </a:r>
            <a:r>
              <a:rPr lang="zh-TW" altLang="en-US" sz="2400" dirty="0">
                <a:solidFill>
                  <a:srgbClr val="0070C0"/>
                </a:solidFill>
                <a:latin typeface="標楷體" panose="03000509000000000000" pitchFamily="65" charset="-120"/>
                <a:ea typeface="標楷體" panose="03000509000000000000" pitchFamily="65" charset="-120"/>
              </a:rPr>
              <a:t>某國小附設幼兒園代理教師甄選舉辦</a:t>
            </a:r>
            <a:r>
              <a:rPr lang="en-US" altLang="zh-TW" sz="2400" dirty="0">
                <a:solidFill>
                  <a:srgbClr val="0070C0"/>
                </a:solidFill>
                <a:latin typeface="標楷體" panose="03000509000000000000" pitchFamily="65" charset="-120"/>
                <a:ea typeface="標楷體" panose="03000509000000000000" pitchFamily="65" charset="-120"/>
              </a:rPr>
              <a:t>2</a:t>
            </a:r>
            <a:r>
              <a:rPr lang="zh-TW" altLang="en-US" sz="2400" dirty="0">
                <a:solidFill>
                  <a:srgbClr val="0070C0"/>
                </a:solidFill>
                <a:latin typeface="標楷體" panose="03000509000000000000" pitchFamily="65" charset="-120"/>
                <a:ea typeface="標楷體" panose="03000509000000000000" pitchFamily="65" charset="-120"/>
              </a:rPr>
              <a:t>次，皆無人應考，函請教育局同意放寬以「具教保員資格」可應試，張師僅具某五專幼兒教育學系應考，請問如何核敘</a:t>
            </a:r>
            <a:r>
              <a:rPr lang="en-US" altLang="zh-TW" sz="2400" dirty="0">
                <a:solidFill>
                  <a:srgbClr val="0070C0"/>
                </a:solidFill>
                <a:latin typeface="標楷體" panose="03000509000000000000" pitchFamily="65" charset="-120"/>
                <a:ea typeface="標楷體" panose="03000509000000000000" pitchFamily="65" charset="-120"/>
              </a:rPr>
              <a:t>?</a:t>
            </a:r>
            <a:endParaRPr lang="zh-TW" altLang="en-US" sz="2400" dirty="0">
              <a:solidFill>
                <a:srgbClr val="0070C0"/>
              </a:solidFill>
              <a:latin typeface="標楷體" panose="03000509000000000000" pitchFamily="65" charset="-120"/>
              <a:ea typeface="標楷體" panose="03000509000000000000" pitchFamily="65" charset="-120"/>
            </a:endParaRPr>
          </a:p>
        </p:txBody>
      </p:sp>
      <p:sp>
        <p:nvSpPr>
          <p:cNvPr id="3" name="內容版面配置區 2"/>
          <p:cNvSpPr>
            <a:spLocks noGrp="1"/>
          </p:cNvSpPr>
          <p:nvPr>
            <p:ph idx="4294967295"/>
          </p:nvPr>
        </p:nvSpPr>
        <p:spPr>
          <a:xfrm>
            <a:off x="776377" y="1613140"/>
            <a:ext cx="10414000" cy="3200400"/>
          </a:xfrm>
        </p:spPr>
        <p:txBody>
          <a:bodyPr>
            <a:noAutofit/>
          </a:bodyPr>
          <a:lstStyle/>
          <a:p>
            <a:pPr>
              <a:lnSpc>
                <a:spcPts val="2400"/>
              </a:lnSpc>
              <a:spcBef>
                <a:spcPts val="600"/>
              </a:spcBef>
              <a:buFont typeface="微軟正黑體" panose="020B0604030504040204" pitchFamily="34" charset="-120"/>
              <a:buChar char="☆"/>
            </a:pPr>
            <a:r>
              <a:rPr lang="zh-TW" altLang="en-US" sz="2400" dirty="0">
                <a:solidFill>
                  <a:srgbClr val="7030A0"/>
                </a:solidFill>
                <a:latin typeface="標楷體" panose="03000509000000000000" pitchFamily="65" charset="-120"/>
                <a:ea typeface="標楷體" panose="03000509000000000000" pitchFamily="65" charset="-120"/>
              </a:rPr>
              <a:t>重點提示</a:t>
            </a:r>
            <a:endParaRPr lang="en-US" altLang="zh-TW" sz="2400" dirty="0">
              <a:solidFill>
                <a:srgbClr val="7030A0"/>
              </a:solidFill>
              <a:latin typeface="標楷體" panose="03000509000000000000" pitchFamily="65" charset="-120"/>
              <a:ea typeface="標楷體" panose="03000509000000000000" pitchFamily="65" charset="-120"/>
            </a:endParaRPr>
          </a:p>
          <a:p>
            <a:pPr marL="502920" indent="-457200">
              <a:lnSpc>
                <a:spcPts val="2400"/>
              </a:lnSpc>
              <a:spcBef>
                <a:spcPts val="600"/>
              </a:spcBef>
              <a:buFont typeface="+mj-lt"/>
              <a:buAutoNum type="arabicPeriod"/>
            </a:pPr>
            <a:r>
              <a:rPr lang="zh-TW" altLang="en-US" sz="2400" dirty="0">
                <a:solidFill>
                  <a:srgbClr val="7030A0"/>
                </a:solidFill>
                <a:latin typeface="標楷體" panose="03000509000000000000" pitchFamily="65" charset="-120"/>
                <a:ea typeface="標楷體" panose="03000509000000000000" pitchFamily="65" charset="-120"/>
              </a:rPr>
              <a:t>依幼兒教育及照顧法第</a:t>
            </a:r>
            <a:r>
              <a:rPr lang="en-US" altLang="zh-TW" sz="2400" dirty="0">
                <a:solidFill>
                  <a:srgbClr val="7030A0"/>
                </a:solidFill>
                <a:latin typeface="標楷體" panose="03000509000000000000" pitchFamily="65" charset="-120"/>
                <a:ea typeface="標楷體" panose="03000509000000000000" pitchFamily="65" charset="-120"/>
              </a:rPr>
              <a:t>21</a:t>
            </a:r>
            <a:r>
              <a:rPr lang="zh-TW" altLang="en-US" sz="2400" dirty="0">
                <a:solidFill>
                  <a:srgbClr val="7030A0"/>
                </a:solidFill>
                <a:latin typeface="標楷體" panose="03000509000000000000" pitchFamily="65" charset="-120"/>
                <a:ea typeface="標楷體" panose="03000509000000000000" pitchFamily="65" charset="-120"/>
              </a:rPr>
              <a:t>條規定，教保員資格應具備下列資格之一</a:t>
            </a:r>
            <a:r>
              <a:rPr lang="en-US" altLang="zh-TW" sz="2400" dirty="0">
                <a:solidFill>
                  <a:srgbClr val="7030A0"/>
                </a:solidFill>
                <a:latin typeface="標楷體" panose="03000509000000000000" pitchFamily="65" charset="-120"/>
                <a:ea typeface="標楷體" panose="03000509000000000000" pitchFamily="65" charset="-120"/>
              </a:rPr>
              <a:t>:</a:t>
            </a:r>
          </a:p>
          <a:p>
            <a:pPr marL="502920" indent="-457200">
              <a:lnSpc>
                <a:spcPts val="2400"/>
              </a:lnSpc>
              <a:spcBef>
                <a:spcPts val="600"/>
              </a:spcBef>
              <a:buFont typeface="+mj-lt"/>
              <a:buAutoNum type="arabicParenR"/>
            </a:pPr>
            <a:r>
              <a:rPr lang="zh-TW" altLang="en-US" sz="2400" dirty="0">
                <a:solidFill>
                  <a:srgbClr val="7030A0"/>
                </a:solidFill>
                <a:latin typeface="標楷體" panose="03000509000000000000" pitchFamily="65" charset="-120"/>
                <a:ea typeface="標楷體" panose="03000509000000000000" pitchFamily="65" charset="-120"/>
              </a:rPr>
              <a:t>國內專科以上學校或經教育部認可之國外專科以上學校幼兒教育、幼兒保育相關系、所、學位學程、科畢業。</a:t>
            </a:r>
            <a:endParaRPr lang="en-US" altLang="zh-TW" sz="2400" dirty="0">
              <a:solidFill>
                <a:srgbClr val="7030A0"/>
              </a:solidFill>
              <a:latin typeface="標楷體" panose="03000509000000000000" pitchFamily="65" charset="-120"/>
              <a:ea typeface="標楷體" panose="03000509000000000000" pitchFamily="65" charset="-120"/>
            </a:endParaRPr>
          </a:p>
          <a:p>
            <a:pPr marL="502920" indent="-457200">
              <a:lnSpc>
                <a:spcPts val="2400"/>
              </a:lnSpc>
              <a:spcBef>
                <a:spcPts val="600"/>
              </a:spcBef>
              <a:buFont typeface="+mj-lt"/>
              <a:buAutoNum type="arabicParenR"/>
            </a:pPr>
            <a:r>
              <a:rPr lang="zh-TW" altLang="en-US" sz="2400" dirty="0">
                <a:solidFill>
                  <a:srgbClr val="7030A0"/>
                </a:solidFill>
                <a:latin typeface="標楷體" panose="03000509000000000000" pitchFamily="65" charset="-120"/>
                <a:ea typeface="標楷體" panose="03000509000000000000" pitchFamily="65" charset="-120"/>
              </a:rPr>
              <a:t>國內專科以上學校或經教育部認可之國外專科以上學校非幼兒教育、幼兒保育相關系、所、學位學程、科畢業，並修畢幼兒教育、幼兒保育輔系或學分學程。</a:t>
            </a:r>
            <a:endParaRPr lang="en-US" altLang="zh-TW" sz="2400" dirty="0">
              <a:solidFill>
                <a:srgbClr val="7030A0"/>
              </a:solidFill>
              <a:latin typeface="標楷體" panose="03000509000000000000" pitchFamily="65" charset="-120"/>
              <a:ea typeface="標楷體" panose="03000509000000000000" pitchFamily="65" charset="-120"/>
            </a:endParaRPr>
          </a:p>
          <a:p>
            <a:pPr marL="502920" indent="-457200">
              <a:lnSpc>
                <a:spcPts val="2400"/>
              </a:lnSpc>
              <a:spcBef>
                <a:spcPts val="600"/>
              </a:spcBef>
              <a:buFont typeface="+mj-lt"/>
              <a:buAutoNum type="arabicPeriod" startAt="2"/>
            </a:pPr>
            <a:r>
              <a:rPr lang="zh-TW" altLang="en-US" sz="2400" dirty="0">
                <a:solidFill>
                  <a:srgbClr val="7030A0"/>
                </a:solidFill>
                <a:latin typeface="標楷體" panose="03000509000000000000" pitchFamily="65" charset="-120"/>
                <a:ea typeface="標楷體" panose="03000509000000000000" pitchFamily="65" charset="-120"/>
              </a:rPr>
              <a:t>依幼照法施行細則第</a:t>
            </a:r>
            <a:r>
              <a:rPr lang="en-US" altLang="zh-TW" sz="2400" dirty="0">
                <a:solidFill>
                  <a:srgbClr val="7030A0"/>
                </a:solidFill>
                <a:latin typeface="標楷體" panose="03000509000000000000" pitchFamily="65" charset="-120"/>
                <a:ea typeface="標楷體" panose="03000509000000000000" pitchFamily="65" charset="-120"/>
              </a:rPr>
              <a:t>12</a:t>
            </a:r>
            <a:r>
              <a:rPr lang="zh-TW" altLang="en-US" sz="2400" dirty="0">
                <a:solidFill>
                  <a:srgbClr val="7030A0"/>
                </a:solidFill>
                <a:latin typeface="標楷體" panose="03000509000000000000" pitchFamily="65" charset="-120"/>
                <a:ea typeface="標楷體" panose="03000509000000000000" pitchFamily="65" charset="-120"/>
              </a:rPr>
              <a:t>條規定，代理教師之本薪及其學術研究費，比照國民小學代理教師規定支給。但未具幼兒園教師資格者，其學術研究費，依相當等級專任教師八成數額支給。</a:t>
            </a:r>
            <a:r>
              <a:rPr lang="en-US" altLang="zh-TW" sz="2400" dirty="0">
                <a:solidFill>
                  <a:srgbClr val="7030A0"/>
                </a:solidFill>
                <a:latin typeface="標楷體" panose="03000509000000000000" pitchFamily="65" charset="-120"/>
                <a:ea typeface="標楷體" panose="03000509000000000000" pitchFamily="65" charset="-120"/>
              </a:rPr>
              <a:t>(</a:t>
            </a:r>
            <a:r>
              <a:rPr lang="zh-TW" altLang="en-US" sz="2400" dirty="0">
                <a:solidFill>
                  <a:srgbClr val="7030A0"/>
                </a:solidFill>
                <a:latin typeface="標楷體" panose="03000509000000000000" pitchFamily="65" charset="-120"/>
                <a:ea typeface="標楷體" panose="03000509000000000000" pitchFamily="65" charset="-120"/>
              </a:rPr>
              <a:t>臺教國署人字第</a:t>
            </a:r>
            <a:r>
              <a:rPr lang="en-US" altLang="zh-TW" sz="2400" dirty="0">
                <a:solidFill>
                  <a:srgbClr val="7030A0"/>
                </a:solidFill>
                <a:latin typeface="標楷體" panose="03000509000000000000" pitchFamily="65" charset="-120"/>
                <a:ea typeface="標楷體" panose="03000509000000000000" pitchFamily="65" charset="-120"/>
              </a:rPr>
              <a:t>1040103856</a:t>
            </a:r>
            <a:r>
              <a:rPr lang="zh-TW" altLang="en-US" sz="2400" dirty="0">
                <a:solidFill>
                  <a:srgbClr val="7030A0"/>
                </a:solidFill>
                <a:latin typeface="標楷體" panose="03000509000000000000" pitchFamily="65" charset="-120"/>
                <a:ea typeface="標楷體" panose="03000509000000000000" pitchFamily="65" charset="-120"/>
              </a:rPr>
              <a:t>號</a:t>
            </a:r>
            <a:r>
              <a:rPr lang="en-US" altLang="zh-TW" sz="2400" dirty="0">
                <a:solidFill>
                  <a:srgbClr val="7030A0"/>
                </a:solidFill>
                <a:latin typeface="標楷體" panose="03000509000000000000" pitchFamily="65" charset="-120"/>
                <a:ea typeface="標楷體" panose="03000509000000000000" pitchFamily="65" charset="-120"/>
              </a:rPr>
              <a:t>)</a:t>
            </a:r>
          </a:p>
          <a:p>
            <a:pPr marL="502920" indent="-457200">
              <a:buFont typeface="+mj-lt"/>
              <a:buAutoNum type="arabicPeriod"/>
            </a:pPr>
            <a:endParaRPr lang="zh-TW" altLang="en-US" dirty="0">
              <a:latin typeface="標楷體" panose="03000509000000000000" pitchFamily="65" charset="-120"/>
              <a:ea typeface="標楷體" panose="03000509000000000000" pitchFamily="65" charset="-120"/>
            </a:endParaRPr>
          </a:p>
        </p:txBody>
      </p:sp>
      <p:sp>
        <p:nvSpPr>
          <p:cNvPr id="6" name="文字方塊 5"/>
          <p:cNvSpPr txBox="1"/>
          <p:nvPr/>
        </p:nvSpPr>
        <p:spPr>
          <a:xfrm>
            <a:off x="1116416" y="5380696"/>
            <a:ext cx="9197789" cy="461665"/>
          </a:xfrm>
          <a:prstGeom prst="rect">
            <a:avLst/>
          </a:prstGeom>
          <a:noFill/>
        </p:spPr>
        <p:txBody>
          <a:bodyPr wrap="square" rtlCol="0">
            <a:spAutoFit/>
          </a:bodyPr>
          <a:lstStyle/>
          <a:p>
            <a:r>
              <a:rPr lang="zh-TW" altLang="en-US" sz="2400" dirty="0">
                <a:latin typeface="標楷體" panose="03000509000000000000" pitchFamily="65" charset="-120"/>
                <a:ea typeface="標楷體" panose="03000509000000000000" pitchFamily="65" charset="-120"/>
              </a:rPr>
              <a:t>張師僅具五專學歷，應以</a:t>
            </a:r>
            <a:r>
              <a:rPr lang="en-US" altLang="zh-TW" sz="2400" dirty="0">
                <a:solidFill>
                  <a:srgbClr val="FF0000"/>
                </a:solidFill>
                <a:latin typeface="標楷體" panose="03000509000000000000" pitchFamily="65" charset="-120"/>
                <a:ea typeface="標楷體" panose="03000509000000000000" pitchFamily="65" charset="-120"/>
              </a:rPr>
              <a:t>150</a:t>
            </a:r>
            <a:r>
              <a:rPr lang="zh-TW" altLang="en-US" sz="2400" dirty="0">
                <a:solidFill>
                  <a:srgbClr val="FF0000"/>
                </a:solidFill>
                <a:latin typeface="標楷體" panose="03000509000000000000" pitchFamily="65" charset="-120"/>
                <a:ea typeface="標楷體" panose="03000509000000000000" pitchFamily="65" charset="-120"/>
              </a:rPr>
              <a:t>薪點</a:t>
            </a:r>
            <a:r>
              <a:rPr lang="zh-TW" altLang="en-US" sz="2400" dirty="0">
                <a:latin typeface="標楷體" panose="03000509000000000000" pitchFamily="65" charset="-120"/>
                <a:ea typeface="標楷體" panose="03000509000000000000" pitchFamily="65" charset="-120"/>
              </a:rPr>
              <a:t>起支。</a:t>
            </a:r>
          </a:p>
        </p:txBody>
      </p:sp>
    </p:spTree>
    <p:extLst>
      <p:ext uri="{BB962C8B-B14F-4D97-AF65-F5344CB8AC3E}">
        <p14:creationId xmlns:p14="http://schemas.microsoft.com/office/powerpoint/2010/main" val="13828666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500"/>
                                        <p:tgtEl>
                                          <p:spTgt spid="2"/>
                                        </p:tgtEl>
                                      </p:cBhvr>
                                    </p:animEffect>
                                    <p:anim calcmode="lin" valueType="num">
                                      <p:cBhvr>
                                        <p:cTn id="8" dur="1500" fill="hold"/>
                                        <p:tgtEl>
                                          <p:spTgt spid="2"/>
                                        </p:tgtEl>
                                        <p:attrNameLst>
                                          <p:attrName>ppt_x</p:attrName>
                                        </p:attrNameLst>
                                      </p:cBhvr>
                                      <p:tavLst>
                                        <p:tav tm="0">
                                          <p:val>
                                            <p:strVal val="#ppt_x"/>
                                          </p:val>
                                        </p:tav>
                                        <p:tav tm="100000">
                                          <p:val>
                                            <p:strVal val="#ppt_x"/>
                                          </p:val>
                                        </p:tav>
                                      </p:tavLst>
                                    </p:anim>
                                    <p:anim calcmode="lin" valueType="num">
                                      <p:cBhvr>
                                        <p:cTn id="9" dur="15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1750"/>
                                        <p:tgtEl>
                                          <p:spTgt spid="3">
                                            <p:txEl>
                                              <p:pRg st="0" end="0"/>
                                            </p:txEl>
                                          </p:spTgt>
                                        </p:tgtEl>
                                      </p:cBhvr>
                                    </p:animEffect>
                                    <p:anim calcmode="lin" valueType="num">
                                      <p:cBhvr>
                                        <p:cTn id="15" dur="175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6" dur="175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1" end="1"/>
                                            </p:txEl>
                                          </p:spTgt>
                                        </p:tgtEl>
                                        <p:attrNameLst>
                                          <p:attrName>style.visibility</p:attrName>
                                        </p:attrNameLst>
                                      </p:cBhvr>
                                      <p:to>
                                        <p:strVal val="visible"/>
                                      </p:to>
                                    </p:set>
                                    <p:animEffect transition="in" filter="fade">
                                      <p:cBhvr>
                                        <p:cTn id="21" dur="1750"/>
                                        <p:tgtEl>
                                          <p:spTgt spid="3">
                                            <p:txEl>
                                              <p:pRg st="1" end="1"/>
                                            </p:txEl>
                                          </p:spTgt>
                                        </p:tgtEl>
                                      </p:cBhvr>
                                    </p:animEffect>
                                    <p:anim calcmode="lin" valueType="num">
                                      <p:cBhvr>
                                        <p:cTn id="22" dur="175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3" dur="175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2" end="2"/>
                                            </p:txEl>
                                          </p:spTgt>
                                        </p:tgtEl>
                                        <p:attrNameLst>
                                          <p:attrName>style.visibility</p:attrName>
                                        </p:attrNameLst>
                                      </p:cBhvr>
                                      <p:to>
                                        <p:strVal val="visible"/>
                                      </p:to>
                                    </p:set>
                                    <p:animEffect transition="in" filter="fade">
                                      <p:cBhvr>
                                        <p:cTn id="28" dur="1750"/>
                                        <p:tgtEl>
                                          <p:spTgt spid="3">
                                            <p:txEl>
                                              <p:pRg st="2" end="2"/>
                                            </p:txEl>
                                          </p:spTgt>
                                        </p:tgtEl>
                                      </p:cBhvr>
                                    </p:animEffect>
                                    <p:anim calcmode="lin" valueType="num">
                                      <p:cBhvr>
                                        <p:cTn id="29" dur="175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30" dur="175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
                                            <p:txEl>
                                              <p:pRg st="3" end="3"/>
                                            </p:txEl>
                                          </p:spTgt>
                                        </p:tgtEl>
                                        <p:attrNameLst>
                                          <p:attrName>style.visibility</p:attrName>
                                        </p:attrNameLst>
                                      </p:cBhvr>
                                      <p:to>
                                        <p:strVal val="visible"/>
                                      </p:to>
                                    </p:set>
                                    <p:animEffect transition="in" filter="fade">
                                      <p:cBhvr>
                                        <p:cTn id="35" dur="1750"/>
                                        <p:tgtEl>
                                          <p:spTgt spid="3">
                                            <p:txEl>
                                              <p:pRg st="3" end="3"/>
                                            </p:txEl>
                                          </p:spTgt>
                                        </p:tgtEl>
                                      </p:cBhvr>
                                    </p:animEffect>
                                    <p:anim calcmode="lin" valueType="num">
                                      <p:cBhvr>
                                        <p:cTn id="36" dur="175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7" dur="175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3">
                                            <p:txEl>
                                              <p:pRg st="4" end="4"/>
                                            </p:txEl>
                                          </p:spTgt>
                                        </p:tgtEl>
                                        <p:attrNameLst>
                                          <p:attrName>style.visibility</p:attrName>
                                        </p:attrNameLst>
                                      </p:cBhvr>
                                      <p:to>
                                        <p:strVal val="visible"/>
                                      </p:to>
                                    </p:set>
                                    <p:animEffect transition="in" filter="fade">
                                      <p:cBhvr>
                                        <p:cTn id="42" dur="1750"/>
                                        <p:tgtEl>
                                          <p:spTgt spid="3">
                                            <p:txEl>
                                              <p:pRg st="4" end="4"/>
                                            </p:txEl>
                                          </p:spTgt>
                                        </p:tgtEl>
                                      </p:cBhvr>
                                    </p:animEffect>
                                    <p:anim calcmode="lin" valueType="num">
                                      <p:cBhvr>
                                        <p:cTn id="43" dur="175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44" dur="175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6"/>
                                        </p:tgtEl>
                                        <p:attrNameLst>
                                          <p:attrName>style.visibility</p:attrName>
                                        </p:attrNameLst>
                                      </p:cBhvr>
                                      <p:to>
                                        <p:strVal val="visible"/>
                                      </p:to>
                                    </p:set>
                                    <p:animEffect transition="in" filter="fade">
                                      <p:cBhvr>
                                        <p:cTn id="49" dur="1750"/>
                                        <p:tgtEl>
                                          <p:spTgt spid="6"/>
                                        </p:tgtEl>
                                      </p:cBhvr>
                                    </p:animEffect>
                                    <p:anim calcmode="lin" valueType="num">
                                      <p:cBhvr>
                                        <p:cTn id="50" dur="1750" fill="hold"/>
                                        <p:tgtEl>
                                          <p:spTgt spid="6"/>
                                        </p:tgtEl>
                                        <p:attrNameLst>
                                          <p:attrName>ppt_x</p:attrName>
                                        </p:attrNameLst>
                                      </p:cBhvr>
                                      <p:tavLst>
                                        <p:tav tm="0">
                                          <p:val>
                                            <p:strVal val="#ppt_x"/>
                                          </p:val>
                                        </p:tav>
                                        <p:tav tm="100000">
                                          <p:val>
                                            <p:strVal val="#ppt_x"/>
                                          </p:val>
                                        </p:tav>
                                      </p:tavLst>
                                    </p:anim>
                                    <p:anim calcmode="lin" valueType="num">
                                      <p:cBhvr>
                                        <p:cTn id="51" dur="175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6"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838200" y="365126"/>
            <a:ext cx="10515600" cy="959178"/>
          </a:xfrm>
        </p:spPr>
        <p:txBody>
          <a:bodyPr>
            <a:normAutofit/>
          </a:bodyPr>
          <a:lstStyle/>
          <a:p>
            <a:r>
              <a:rPr lang="zh-TW" altLang="en-US" sz="3200" dirty="0">
                <a:solidFill>
                  <a:srgbClr val="00B050"/>
                </a:solidFill>
                <a:latin typeface="華康勘亭流" panose="02010609010101010101" pitchFamily="49" charset="-120"/>
                <a:ea typeface="華康勘亭流" panose="02010609010101010101" pitchFamily="49" charset="-120"/>
              </a:rPr>
              <a:t>代理教師服務證明書是否一定要加註「服務成績優良」</a:t>
            </a:r>
            <a:r>
              <a:rPr lang="en-US" altLang="zh-TW" sz="3200" dirty="0">
                <a:solidFill>
                  <a:srgbClr val="00B050"/>
                </a:solidFill>
                <a:latin typeface="華康勘亭流" panose="02010609010101010101" pitchFamily="49" charset="-120"/>
                <a:ea typeface="華康勘亭流" panose="02010609010101010101" pitchFamily="49" charset="-120"/>
              </a:rPr>
              <a:t>??</a:t>
            </a:r>
            <a:endParaRPr lang="zh-TW" altLang="en-US" sz="3200" dirty="0">
              <a:solidFill>
                <a:srgbClr val="00B050"/>
              </a:solidFill>
              <a:latin typeface="華康勘亭流" panose="02010609010101010101" pitchFamily="49" charset="-120"/>
              <a:ea typeface="華康勘亭流" panose="02010609010101010101" pitchFamily="49" charset="-120"/>
            </a:endParaRPr>
          </a:p>
        </p:txBody>
      </p:sp>
      <p:sp>
        <p:nvSpPr>
          <p:cNvPr id="3" name="內容版面配置區 2"/>
          <p:cNvSpPr>
            <a:spLocks noGrp="1"/>
          </p:cNvSpPr>
          <p:nvPr>
            <p:ph idx="1"/>
          </p:nvPr>
        </p:nvSpPr>
        <p:spPr>
          <a:xfrm>
            <a:off x="898585" y="1626723"/>
            <a:ext cx="9539377" cy="1642194"/>
          </a:xfrm>
        </p:spPr>
        <p:txBody>
          <a:bodyPr>
            <a:normAutofit/>
          </a:bodyPr>
          <a:lstStyle/>
          <a:p>
            <a:pPr lvl="0">
              <a:spcBef>
                <a:spcPts val="1800"/>
              </a:spcBef>
              <a:buClr>
                <a:srgbClr val="D680A5"/>
              </a:buClr>
              <a:buSzPct val="90000"/>
            </a:pPr>
            <a:r>
              <a:rPr lang="zh-TW" altLang="en-US" sz="2400" dirty="0">
                <a:solidFill>
                  <a:srgbClr val="000000"/>
                </a:solidFill>
                <a:latin typeface="標楷體" panose="03000509000000000000" pitchFamily="65" charset="-120"/>
                <a:ea typeface="標楷體" panose="03000509000000000000" pitchFamily="65" charset="-120"/>
              </a:rPr>
              <a:t>依據教育部台</a:t>
            </a:r>
            <a:r>
              <a:rPr lang="en-US" altLang="zh-TW" sz="2400" dirty="0">
                <a:solidFill>
                  <a:srgbClr val="000000"/>
                </a:solidFill>
                <a:latin typeface="標楷體" panose="03000509000000000000" pitchFamily="65" charset="-120"/>
                <a:ea typeface="標楷體" panose="03000509000000000000" pitchFamily="65" charset="-120"/>
              </a:rPr>
              <a:t>(87)</a:t>
            </a:r>
            <a:r>
              <a:rPr lang="zh-TW" altLang="en-US" sz="2400" dirty="0">
                <a:solidFill>
                  <a:srgbClr val="000000"/>
                </a:solidFill>
                <a:latin typeface="標楷體" panose="03000509000000000000" pitchFamily="65" charset="-120"/>
                <a:ea typeface="標楷體" panose="03000509000000000000" pitchFamily="65" charset="-120"/>
              </a:rPr>
              <a:t>人</a:t>
            </a:r>
            <a:r>
              <a:rPr lang="en-US" altLang="zh-TW" sz="2400" dirty="0">
                <a:solidFill>
                  <a:srgbClr val="000000"/>
                </a:solidFill>
                <a:latin typeface="標楷體" panose="03000509000000000000" pitchFamily="65" charset="-120"/>
                <a:ea typeface="標楷體" panose="03000509000000000000" pitchFamily="65" charset="-120"/>
              </a:rPr>
              <a:t>(</a:t>
            </a:r>
            <a:r>
              <a:rPr lang="zh-TW" altLang="en-US" sz="2400" dirty="0">
                <a:solidFill>
                  <a:srgbClr val="000000"/>
                </a:solidFill>
                <a:latin typeface="標楷體" panose="03000509000000000000" pitchFamily="65" charset="-120"/>
                <a:ea typeface="標楷體" panose="03000509000000000000" pitchFamily="65" charset="-120"/>
              </a:rPr>
              <a:t>一</a:t>
            </a:r>
            <a:r>
              <a:rPr lang="en-US" altLang="zh-TW" sz="2400" dirty="0">
                <a:solidFill>
                  <a:srgbClr val="000000"/>
                </a:solidFill>
                <a:latin typeface="標楷體" panose="03000509000000000000" pitchFamily="65" charset="-120"/>
                <a:ea typeface="標楷體" panose="03000509000000000000" pitchFamily="65" charset="-120"/>
              </a:rPr>
              <a:t>)</a:t>
            </a:r>
            <a:r>
              <a:rPr lang="zh-TW" altLang="en-US" sz="2400" dirty="0">
                <a:solidFill>
                  <a:srgbClr val="000000"/>
                </a:solidFill>
                <a:latin typeface="標楷體" panose="03000509000000000000" pitchFamily="65" charset="-120"/>
                <a:ea typeface="標楷體" panose="03000509000000000000" pitchFamily="65" charset="-120"/>
              </a:rPr>
              <a:t>字第</a:t>
            </a:r>
            <a:r>
              <a:rPr lang="en-US" altLang="zh-TW" sz="2400" dirty="0">
                <a:solidFill>
                  <a:srgbClr val="000000"/>
                </a:solidFill>
                <a:latin typeface="標楷體" panose="03000509000000000000" pitchFamily="65" charset="-120"/>
                <a:ea typeface="標楷體" panose="03000509000000000000" pitchFamily="65" charset="-120"/>
              </a:rPr>
              <a:t>87045050</a:t>
            </a:r>
            <a:r>
              <a:rPr lang="zh-TW" altLang="en-US" sz="2400" dirty="0">
                <a:solidFill>
                  <a:srgbClr val="000000"/>
                </a:solidFill>
                <a:latin typeface="標楷體" panose="03000509000000000000" pitchFamily="65" charset="-120"/>
                <a:ea typeface="標楷體" panose="03000509000000000000" pitchFamily="65" charset="-120"/>
              </a:rPr>
              <a:t>號函解釋「代課（理）教師離職時如無不良紀錄，服務學校應主動開具服務成績優良證明</a:t>
            </a:r>
            <a:r>
              <a:rPr lang="en-US" altLang="zh-TW" sz="2400" dirty="0">
                <a:solidFill>
                  <a:srgbClr val="000000"/>
                </a:solidFill>
                <a:latin typeface="標楷體" panose="03000509000000000000" pitchFamily="65" charset="-120"/>
                <a:ea typeface="標楷體" panose="03000509000000000000" pitchFamily="65" charset="-120"/>
              </a:rPr>
              <a:t>…</a:t>
            </a:r>
            <a:r>
              <a:rPr lang="zh-TW" altLang="en-US" sz="2400" dirty="0">
                <a:solidFill>
                  <a:srgbClr val="000000"/>
                </a:solidFill>
                <a:latin typeface="標楷體" panose="03000509000000000000" pitchFamily="65" charset="-120"/>
                <a:ea typeface="標楷體" panose="03000509000000000000" pitchFamily="65" charset="-120"/>
              </a:rPr>
              <a:t>且代課（理）教師離職時如無不良紀錄，服務學校不得拒絕開具</a:t>
            </a:r>
            <a:r>
              <a:rPr lang="en-US" altLang="zh-TW" sz="2400" dirty="0">
                <a:solidFill>
                  <a:srgbClr val="000000"/>
                </a:solidFill>
                <a:latin typeface="標楷體" panose="03000509000000000000" pitchFamily="65" charset="-120"/>
                <a:ea typeface="標楷體" panose="03000509000000000000" pitchFamily="65" charset="-120"/>
              </a:rPr>
              <a:t>[</a:t>
            </a:r>
            <a:r>
              <a:rPr lang="zh-TW" altLang="en-US" sz="2400" dirty="0">
                <a:solidFill>
                  <a:srgbClr val="000000"/>
                </a:solidFill>
                <a:latin typeface="標楷體" panose="03000509000000000000" pitchFamily="65" charset="-120"/>
                <a:ea typeface="標楷體" panose="03000509000000000000" pitchFamily="65" charset="-120"/>
              </a:rPr>
              <a:t>服務成績優良證明</a:t>
            </a:r>
            <a:r>
              <a:rPr lang="en-US" altLang="zh-TW" sz="2400" dirty="0">
                <a:solidFill>
                  <a:srgbClr val="000000"/>
                </a:solidFill>
                <a:latin typeface="標楷體" panose="03000509000000000000" pitchFamily="65" charset="-120"/>
                <a:ea typeface="標楷體" panose="03000509000000000000" pitchFamily="65" charset="-120"/>
              </a:rPr>
              <a:t>]</a:t>
            </a:r>
            <a:endParaRPr lang="zh-TW" altLang="en-US" sz="2400" dirty="0">
              <a:solidFill>
                <a:srgbClr val="000000"/>
              </a:solidFill>
              <a:latin typeface="標楷體" panose="03000509000000000000" pitchFamily="65" charset="-120"/>
              <a:ea typeface="標楷體" panose="03000509000000000000" pitchFamily="65" charset="-120"/>
            </a:endParaRPr>
          </a:p>
        </p:txBody>
      </p:sp>
      <p:sp>
        <p:nvSpPr>
          <p:cNvPr id="4" name="日期版面配置區 3"/>
          <p:cNvSpPr>
            <a:spLocks noGrp="1"/>
          </p:cNvSpPr>
          <p:nvPr>
            <p:ph type="dt" sz="half" idx="10"/>
          </p:nvPr>
        </p:nvSpPr>
        <p:spPr/>
        <p:txBody>
          <a:bodyPr/>
          <a:lstStyle/>
          <a:p>
            <a:fld id="{BFC0222F-914C-45B4-B1DD-609AEA7D2556}" type="datetime1">
              <a:rPr lang="zh-CN" altLang="en-US" smtClean="0">
                <a:solidFill>
                  <a:prstClr val="black">
                    <a:tint val="75000"/>
                  </a:prstClr>
                </a:solidFill>
              </a:rPr>
              <a:t>2019/8/19</a:t>
            </a:fld>
            <a:endParaRPr lang="zh-CN" altLang="en-US">
              <a:solidFill>
                <a:prstClr val="black">
                  <a:tint val="75000"/>
                </a:prstClr>
              </a:solidFill>
            </a:endParaRPr>
          </a:p>
        </p:txBody>
      </p:sp>
      <p:sp>
        <p:nvSpPr>
          <p:cNvPr id="5" name="投影片編號版面配置區 4"/>
          <p:cNvSpPr>
            <a:spLocks noGrp="1"/>
          </p:cNvSpPr>
          <p:nvPr>
            <p:ph type="sldNum" sz="quarter" idx="12"/>
          </p:nvPr>
        </p:nvSpPr>
        <p:spPr/>
        <p:txBody>
          <a:bodyPr/>
          <a:lstStyle/>
          <a:p>
            <a:fld id="{AA4E786F-588D-4932-A7B2-AE3451FA4ACA}" type="slidenum">
              <a:rPr lang="zh-CN" altLang="en-US" smtClean="0">
                <a:solidFill>
                  <a:prstClr val="black">
                    <a:tint val="75000"/>
                  </a:prstClr>
                </a:solidFill>
              </a:rPr>
              <a:pPr/>
              <a:t>36</a:t>
            </a:fld>
            <a:endParaRPr lang="zh-CN" altLang="en-US">
              <a:solidFill>
                <a:prstClr val="black">
                  <a:tint val="75000"/>
                </a:prstClr>
              </a:solidFill>
            </a:endParaRPr>
          </a:p>
        </p:txBody>
      </p:sp>
      <p:sp>
        <p:nvSpPr>
          <p:cNvPr id="6" name="文字方塊 5"/>
          <p:cNvSpPr txBox="1"/>
          <p:nvPr/>
        </p:nvSpPr>
        <p:spPr>
          <a:xfrm>
            <a:off x="992039" y="3571336"/>
            <a:ext cx="9842740" cy="2308324"/>
          </a:xfrm>
          <a:prstGeom prst="rect">
            <a:avLst/>
          </a:prstGeom>
          <a:noFill/>
        </p:spPr>
        <p:txBody>
          <a:bodyPr wrap="square" rtlCol="0">
            <a:spAutoFit/>
          </a:bodyPr>
          <a:lstStyle/>
          <a:p>
            <a:r>
              <a:rPr lang="zh-TW" altLang="en-US" sz="2400" dirty="0">
                <a:solidFill>
                  <a:srgbClr val="FF0000"/>
                </a:solidFill>
                <a:latin typeface="標楷體" panose="03000509000000000000" pitchFamily="65" charset="-120"/>
                <a:ea typeface="標楷體" panose="03000509000000000000" pitchFamily="65" charset="-120"/>
              </a:rPr>
              <a:t>代理教師服務期間有無不良記錄</a:t>
            </a:r>
            <a:endParaRPr lang="en-US" altLang="zh-TW" sz="2400" dirty="0">
              <a:solidFill>
                <a:srgbClr val="FF0000"/>
              </a:solidFill>
              <a:latin typeface="標楷體" panose="03000509000000000000" pitchFamily="65" charset="-120"/>
              <a:ea typeface="標楷體" panose="03000509000000000000" pitchFamily="65" charset="-120"/>
            </a:endParaRPr>
          </a:p>
          <a:p>
            <a:r>
              <a:rPr lang="en-US" altLang="zh-TW" sz="2400" dirty="0">
                <a:latin typeface="標楷體" panose="03000509000000000000" pitchFamily="65" charset="-120"/>
                <a:ea typeface="標楷體" panose="03000509000000000000" pitchFamily="65" charset="-120"/>
              </a:rPr>
              <a:t>(</a:t>
            </a:r>
            <a:r>
              <a:rPr lang="zh-TW" altLang="en-US" sz="2400" dirty="0">
                <a:latin typeface="標楷體" panose="03000509000000000000" pitchFamily="65" charset="-120"/>
                <a:ea typeface="標楷體" panose="03000509000000000000" pitchFamily="65" charset="-120"/>
              </a:rPr>
              <a:t>臺灣省教師申訴評議委員會再申訴評議書第</a:t>
            </a:r>
            <a:r>
              <a:rPr lang="en-US" altLang="zh-TW" sz="2400" dirty="0">
                <a:latin typeface="標楷體" panose="03000509000000000000" pitchFamily="65" charset="-120"/>
                <a:ea typeface="標楷體" panose="03000509000000000000" pitchFamily="65" charset="-120"/>
              </a:rPr>
              <a:t>102021</a:t>
            </a:r>
            <a:r>
              <a:rPr lang="zh-TW" altLang="en-US" sz="2400" dirty="0">
                <a:latin typeface="標楷體" panose="03000509000000000000" pitchFamily="65" charset="-120"/>
                <a:ea typeface="標楷體" panose="03000509000000000000" pitchFamily="65" charset="-120"/>
              </a:rPr>
              <a:t>號</a:t>
            </a:r>
            <a:r>
              <a:rPr lang="en-US" altLang="zh-TW" sz="2400" dirty="0">
                <a:latin typeface="標楷體" panose="03000509000000000000" pitchFamily="65" charset="-120"/>
                <a:ea typeface="標楷體" panose="03000509000000000000" pitchFamily="65" charset="-120"/>
              </a:rPr>
              <a:t>)</a:t>
            </a:r>
          </a:p>
          <a:p>
            <a:pPr marL="457200" indent="-457200">
              <a:buFont typeface="+mj-lt"/>
              <a:buAutoNum type="arabicPeriod"/>
            </a:pPr>
            <a:r>
              <a:rPr lang="zh-TW" altLang="en-US" sz="2400" dirty="0">
                <a:latin typeface="標楷體" panose="03000509000000000000" pitchFamily="65" charset="-120"/>
                <a:ea typeface="標楷體" panose="03000509000000000000" pitchFamily="65" charset="-120"/>
              </a:rPr>
              <a:t>依代理教師在校服務期間，其各項服務內容彙整相關服務記錄及事證</a:t>
            </a:r>
            <a:r>
              <a:rPr lang="en-US" altLang="zh-TW" sz="2400" dirty="0">
                <a:latin typeface="標楷體" panose="03000509000000000000" pitchFamily="65" charset="-120"/>
                <a:ea typeface="標楷體" panose="03000509000000000000" pitchFamily="65" charset="-120"/>
              </a:rPr>
              <a:t>(</a:t>
            </a:r>
            <a:r>
              <a:rPr lang="zh-TW" altLang="en-US" sz="2400" dirty="0">
                <a:latin typeface="標楷體" panose="03000509000000000000" pitchFamily="65" charset="-120"/>
                <a:ea typeface="標楷體" panose="03000509000000000000" pitchFamily="65" charset="-120"/>
              </a:rPr>
              <a:t>如教師專業輔導會議記錄、評量成績誤計備忘錄、巡堂紀錄。作業檢閱紀錄等</a:t>
            </a:r>
            <a:r>
              <a:rPr lang="en-US" altLang="zh-TW" sz="2400" dirty="0">
                <a:latin typeface="標楷體" panose="03000509000000000000" pitchFamily="65" charset="-120"/>
                <a:ea typeface="標楷體" panose="03000509000000000000" pitchFamily="65" charset="-120"/>
              </a:rPr>
              <a:t>)</a:t>
            </a:r>
            <a:r>
              <a:rPr lang="zh-TW" altLang="en-US" sz="2400" dirty="0">
                <a:latin typeface="標楷體" panose="03000509000000000000" pitchFamily="65" charset="-120"/>
                <a:ea typeface="標楷體" panose="03000509000000000000" pitchFamily="65" charset="-120"/>
              </a:rPr>
              <a:t>，提請教師成績考核委員會議審議。</a:t>
            </a:r>
            <a:endParaRPr lang="en-US" altLang="zh-TW" sz="2400" dirty="0">
              <a:latin typeface="標楷體" panose="03000509000000000000" pitchFamily="65" charset="-120"/>
              <a:ea typeface="標楷體" panose="03000509000000000000" pitchFamily="65" charset="-120"/>
            </a:endParaRPr>
          </a:p>
          <a:p>
            <a:pPr marL="457200" indent="-457200">
              <a:buFont typeface="+mj-lt"/>
              <a:buAutoNum type="arabicPeriod"/>
            </a:pPr>
            <a:r>
              <a:rPr lang="zh-TW" altLang="en-US" sz="2400" dirty="0">
                <a:latin typeface="標楷體" panose="03000509000000000000" pitchFamily="65" charset="-120"/>
                <a:ea typeface="標楷體" panose="03000509000000000000" pitchFamily="65" charset="-120"/>
              </a:rPr>
              <a:t>服務期間成績評量應為</a:t>
            </a:r>
            <a:r>
              <a:rPr lang="en-US" altLang="zh-TW" sz="2400" dirty="0">
                <a:latin typeface="標楷體" panose="03000509000000000000" pitchFamily="65" charset="-120"/>
                <a:ea typeface="標楷體" panose="03000509000000000000" pitchFamily="65" charset="-120"/>
              </a:rPr>
              <a:t>70</a:t>
            </a:r>
            <a:r>
              <a:rPr lang="zh-TW" altLang="en-US" sz="2400" dirty="0">
                <a:latin typeface="標楷體" panose="03000509000000000000" pitchFamily="65" charset="-120"/>
                <a:ea typeface="標楷體" panose="03000509000000000000" pitchFamily="65" charset="-120"/>
              </a:rPr>
              <a:t>分以下。</a:t>
            </a:r>
          </a:p>
        </p:txBody>
      </p:sp>
    </p:spTree>
    <p:extLst>
      <p:ext uri="{BB962C8B-B14F-4D97-AF65-F5344CB8AC3E}">
        <p14:creationId xmlns:p14="http://schemas.microsoft.com/office/powerpoint/2010/main" val="18380848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500"/>
                                        <p:tgtEl>
                                          <p:spTgt spid="2"/>
                                        </p:tgtEl>
                                      </p:cBhvr>
                                    </p:animEffect>
                                    <p:anim calcmode="lin" valueType="num">
                                      <p:cBhvr>
                                        <p:cTn id="8" dur="1500" fill="hold"/>
                                        <p:tgtEl>
                                          <p:spTgt spid="2"/>
                                        </p:tgtEl>
                                        <p:attrNameLst>
                                          <p:attrName>ppt_x</p:attrName>
                                        </p:attrNameLst>
                                      </p:cBhvr>
                                      <p:tavLst>
                                        <p:tav tm="0">
                                          <p:val>
                                            <p:strVal val="#ppt_x"/>
                                          </p:val>
                                        </p:tav>
                                        <p:tav tm="100000">
                                          <p:val>
                                            <p:strVal val="#ppt_x"/>
                                          </p:val>
                                        </p:tav>
                                      </p:tavLst>
                                    </p:anim>
                                    <p:anim calcmode="lin" valueType="num">
                                      <p:cBhvr>
                                        <p:cTn id="9" dur="15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2500"/>
                                        <p:tgtEl>
                                          <p:spTgt spid="3">
                                            <p:txEl>
                                              <p:pRg st="0" end="0"/>
                                            </p:txEl>
                                          </p:spTgt>
                                        </p:tgtEl>
                                      </p:cBhvr>
                                    </p:animEffect>
                                    <p:anim calcmode="lin" valueType="num">
                                      <p:cBhvr>
                                        <p:cTn id="15" dur="25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6" dur="25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fade">
                                      <p:cBhvr>
                                        <p:cTn id="21" dur="1000"/>
                                        <p:tgtEl>
                                          <p:spTgt spid="6"/>
                                        </p:tgtEl>
                                      </p:cBhvr>
                                    </p:animEffect>
                                    <p:anim calcmode="lin" valueType="num">
                                      <p:cBhvr>
                                        <p:cTn id="22" dur="1000" fill="hold"/>
                                        <p:tgtEl>
                                          <p:spTgt spid="6"/>
                                        </p:tgtEl>
                                        <p:attrNameLst>
                                          <p:attrName>ppt_x</p:attrName>
                                        </p:attrNameLst>
                                      </p:cBhvr>
                                      <p:tavLst>
                                        <p:tav tm="0">
                                          <p:val>
                                            <p:strVal val="#ppt_x"/>
                                          </p:val>
                                        </p:tav>
                                        <p:tav tm="100000">
                                          <p:val>
                                            <p:strVal val="#ppt_x"/>
                                          </p:val>
                                        </p:tav>
                                      </p:tavLst>
                                    </p:anim>
                                    <p:anim calcmode="lin" valueType="num">
                                      <p:cBhvr>
                                        <p:cTn id="23"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6"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3"/>
          <p:cNvSpPr>
            <a:spLocks noGrp="1"/>
          </p:cNvSpPr>
          <p:nvPr>
            <p:ph type="title" idx="4294967295"/>
          </p:nvPr>
        </p:nvSpPr>
        <p:spPr>
          <a:xfrm>
            <a:off x="3611467" y="2941230"/>
            <a:ext cx="4971816" cy="671651"/>
          </a:xfrm>
        </p:spPr>
        <p:txBody>
          <a:bodyPr>
            <a:noAutofit/>
          </a:bodyPr>
          <a:lstStyle/>
          <a:p>
            <a:r>
              <a:rPr lang="zh-TW" altLang="en-US" sz="6000" dirty="0">
                <a:solidFill>
                  <a:srgbClr val="00B050"/>
                </a:solidFill>
                <a:latin typeface="華康勘亭流(P)" panose="02010600010101010101" pitchFamily="2" charset="-120"/>
                <a:ea typeface="華康勘亭流(P)" panose="02010600010101010101" pitchFamily="2" charset="-120"/>
              </a:rPr>
              <a:t>正式教師敘薪</a:t>
            </a:r>
          </a:p>
        </p:txBody>
      </p:sp>
    </p:spTree>
    <p:extLst>
      <p:ext uri="{BB962C8B-B14F-4D97-AF65-F5344CB8AC3E}">
        <p14:creationId xmlns:p14="http://schemas.microsoft.com/office/powerpoint/2010/main" val="30236598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250"/>
                                        <p:tgtEl>
                                          <p:spTgt spid="4"/>
                                        </p:tgtEl>
                                      </p:cBhvr>
                                    </p:animEffect>
                                    <p:anim calcmode="lin" valueType="num">
                                      <p:cBhvr>
                                        <p:cTn id="8" dur="1250" fill="hold"/>
                                        <p:tgtEl>
                                          <p:spTgt spid="4"/>
                                        </p:tgtEl>
                                        <p:attrNameLst>
                                          <p:attrName>ppt_x</p:attrName>
                                        </p:attrNameLst>
                                      </p:cBhvr>
                                      <p:tavLst>
                                        <p:tav tm="0">
                                          <p:val>
                                            <p:strVal val="#ppt_x"/>
                                          </p:val>
                                        </p:tav>
                                        <p:tav tm="100000">
                                          <p:val>
                                            <p:strVal val="#ppt_x"/>
                                          </p:val>
                                        </p:tav>
                                      </p:tavLst>
                                    </p:anim>
                                    <p:anim calcmode="lin" valueType="num">
                                      <p:cBhvr>
                                        <p:cTn id="9" dur="125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3"/>
          <p:cNvSpPr>
            <a:spLocks noGrp="1"/>
          </p:cNvSpPr>
          <p:nvPr>
            <p:ph type="title" idx="4294967295"/>
          </p:nvPr>
        </p:nvSpPr>
        <p:spPr>
          <a:xfrm>
            <a:off x="983974" y="450988"/>
            <a:ext cx="4909930" cy="836613"/>
          </a:xfrm>
        </p:spPr>
        <p:txBody>
          <a:bodyPr>
            <a:normAutofit fontScale="90000"/>
          </a:bodyPr>
          <a:lstStyle/>
          <a:p>
            <a:r>
              <a:rPr lang="zh-TW" altLang="en-US" sz="3600" dirty="0">
                <a:solidFill>
                  <a:srgbClr val="00B050"/>
                </a:solidFill>
                <a:latin typeface="華康勘亭流(P)" panose="02010600010101010101" pitchFamily="2" charset="-120"/>
                <a:ea typeface="華康勘亭流(P)" panose="02010600010101010101" pitchFamily="2" charset="-120"/>
              </a:rPr>
              <a:t>正式教師敘薪之法規沿革</a:t>
            </a:r>
          </a:p>
        </p:txBody>
      </p:sp>
      <p:sp>
        <p:nvSpPr>
          <p:cNvPr id="5" name="內容版面配置區 4"/>
          <p:cNvSpPr>
            <a:spLocks noGrp="1"/>
          </p:cNvSpPr>
          <p:nvPr>
            <p:ph idx="4294967295"/>
          </p:nvPr>
        </p:nvSpPr>
        <p:spPr>
          <a:xfrm>
            <a:off x="1192696" y="1790700"/>
            <a:ext cx="9134475" cy="4152900"/>
          </a:xfrm>
        </p:spPr>
        <p:txBody>
          <a:bodyPr>
            <a:normAutofit/>
          </a:bodyPr>
          <a:lstStyle/>
          <a:p>
            <a:r>
              <a:rPr lang="zh-TW" altLang="en-US" sz="2800" dirty="0">
                <a:latin typeface="標楷體" panose="03000509000000000000" pitchFamily="65" charset="-120"/>
                <a:ea typeface="標楷體" panose="03000509000000000000" pitchFamily="65" charset="-120"/>
              </a:rPr>
              <a:t>公立學校教職員敘薪辦法</a:t>
            </a:r>
            <a:r>
              <a:rPr lang="en-US" altLang="zh-TW" sz="2800" dirty="0">
                <a:latin typeface="標楷體" panose="03000509000000000000" pitchFamily="65" charset="-120"/>
                <a:ea typeface="標楷體" panose="03000509000000000000" pitchFamily="65" charset="-120"/>
              </a:rPr>
              <a:t>-62</a:t>
            </a:r>
            <a:r>
              <a:rPr lang="zh-TW" altLang="en-US" sz="2800" dirty="0">
                <a:latin typeface="標楷體" panose="03000509000000000000" pitchFamily="65" charset="-120"/>
                <a:ea typeface="標楷體" panose="03000509000000000000" pitchFamily="65" charset="-120"/>
              </a:rPr>
              <a:t>年</a:t>
            </a:r>
            <a:r>
              <a:rPr lang="en-US" altLang="zh-TW" sz="2800" dirty="0">
                <a:latin typeface="標楷體" panose="03000509000000000000" pitchFamily="65" charset="-120"/>
                <a:ea typeface="標楷體" panose="03000509000000000000" pitchFamily="65" charset="-120"/>
              </a:rPr>
              <a:t>9</a:t>
            </a:r>
            <a:r>
              <a:rPr lang="zh-TW" altLang="en-US" sz="2800" dirty="0">
                <a:latin typeface="標楷體" panose="03000509000000000000" pitchFamily="65" charset="-120"/>
                <a:ea typeface="標楷體" panose="03000509000000000000" pitchFamily="65" charset="-120"/>
              </a:rPr>
              <a:t>月</a:t>
            </a:r>
            <a:r>
              <a:rPr lang="en-US" altLang="zh-TW" sz="2800" dirty="0">
                <a:latin typeface="標楷體" panose="03000509000000000000" pitchFamily="65" charset="-120"/>
                <a:ea typeface="標楷體" panose="03000509000000000000" pitchFamily="65" charset="-120"/>
              </a:rPr>
              <a:t>13</a:t>
            </a:r>
            <a:r>
              <a:rPr lang="zh-TW" altLang="en-US" sz="2800" dirty="0">
                <a:latin typeface="標楷體" panose="03000509000000000000" pitchFamily="65" charset="-120"/>
                <a:ea typeface="標楷體" panose="03000509000000000000" pitchFamily="65" charset="-120"/>
              </a:rPr>
              <a:t>日訂定發布</a:t>
            </a:r>
            <a:endParaRPr lang="en-US" altLang="zh-TW" sz="2800" dirty="0">
              <a:latin typeface="標楷體" panose="03000509000000000000" pitchFamily="65" charset="-120"/>
              <a:ea typeface="標楷體" panose="03000509000000000000" pitchFamily="65" charset="-120"/>
            </a:endParaRPr>
          </a:p>
          <a:p>
            <a:r>
              <a:rPr lang="zh-TW" altLang="en-US" sz="2800" dirty="0">
                <a:latin typeface="標楷體" panose="03000509000000000000" pitchFamily="65" charset="-120"/>
                <a:ea typeface="標楷體" panose="03000509000000000000" pitchFamily="65" charset="-120"/>
              </a:rPr>
              <a:t>司法院大法官釋字第</a:t>
            </a:r>
            <a:r>
              <a:rPr lang="en-US" altLang="zh-TW" sz="2800" dirty="0">
                <a:latin typeface="標楷體" panose="03000509000000000000" pitchFamily="65" charset="-120"/>
                <a:ea typeface="標楷體" panose="03000509000000000000" pitchFamily="65" charset="-120"/>
              </a:rPr>
              <a:t>707</a:t>
            </a:r>
            <a:r>
              <a:rPr lang="zh-TW" altLang="en-US" sz="2800" dirty="0">
                <a:latin typeface="標楷體" panose="03000509000000000000" pitchFamily="65" charset="-120"/>
                <a:ea typeface="標楷體" panose="03000509000000000000" pitchFamily="65" charset="-120"/>
              </a:rPr>
              <a:t>號</a:t>
            </a:r>
            <a:r>
              <a:rPr lang="en-US" altLang="zh-TW" sz="2800" dirty="0">
                <a:latin typeface="標楷體" panose="03000509000000000000" pitchFamily="65" charset="-120"/>
                <a:ea typeface="標楷體" panose="03000509000000000000" pitchFamily="65" charset="-120"/>
              </a:rPr>
              <a:t>-101</a:t>
            </a:r>
            <a:r>
              <a:rPr lang="zh-TW" altLang="en-US" sz="2800" dirty="0">
                <a:latin typeface="標楷體" panose="03000509000000000000" pitchFamily="65" charset="-120"/>
                <a:ea typeface="標楷體" panose="03000509000000000000" pitchFamily="65" charset="-120"/>
              </a:rPr>
              <a:t>年</a:t>
            </a:r>
            <a:r>
              <a:rPr lang="en-US" altLang="zh-TW" sz="2800" dirty="0">
                <a:latin typeface="標楷體" panose="03000509000000000000" pitchFamily="65" charset="-120"/>
                <a:ea typeface="標楷體" panose="03000509000000000000" pitchFamily="65" charset="-120"/>
              </a:rPr>
              <a:t>12</a:t>
            </a:r>
            <a:r>
              <a:rPr lang="zh-TW" altLang="en-US" sz="2800" dirty="0">
                <a:latin typeface="標楷體" panose="03000509000000000000" pitchFamily="65" charset="-120"/>
                <a:ea typeface="標楷體" panose="03000509000000000000" pitchFamily="65" charset="-120"/>
              </a:rPr>
              <a:t>月</a:t>
            </a:r>
            <a:r>
              <a:rPr lang="en-US" altLang="zh-TW" sz="2800" dirty="0">
                <a:latin typeface="標楷體" panose="03000509000000000000" pitchFamily="65" charset="-120"/>
                <a:ea typeface="標楷體" panose="03000509000000000000" pitchFamily="65" charset="-120"/>
              </a:rPr>
              <a:t>28</a:t>
            </a:r>
            <a:r>
              <a:rPr lang="zh-TW" altLang="en-US" sz="2800" dirty="0">
                <a:latin typeface="標楷體" panose="03000509000000000000" pitchFamily="65" charset="-120"/>
                <a:ea typeface="標楷體" panose="03000509000000000000" pitchFamily="65" charset="-120"/>
              </a:rPr>
              <a:t>日</a:t>
            </a:r>
            <a:endParaRPr lang="en-US" altLang="zh-TW" sz="2800" dirty="0">
              <a:latin typeface="標楷體" panose="03000509000000000000" pitchFamily="65" charset="-120"/>
              <a:ea typeface="標楷體" panose="03000509000000000000" pitchFamily="65" charset="-120"/>
            </a:endParaRPr>
          </a:p>
          <a:p>
            <a:pPr marL="45720" indent="0">
              <a:buNone/>
            </a:pPr>
            <a:r>
              <a:rPr lang="zh-TW" altLang="en-US" sz="2400" dirty="0">
                <a:solidFill>
                  <a:srgbClr val="333333"/>
                </a:solidFill>
                <a:latin typeface="標楷體" panose="03000509000000000000" pitchFamily="65" charset="-120"/>
                <a:ea typeface="標楷體" panose="03000509000000000000" pitchFamily="65" charset="-120"/>
              </a:rPr>
              <a:t>教師法及教育基本法均分別明定教師之待遇，應以法律定之；相關機關應於本解釋公布之日起三年內，依本解釋意旨，制定上開教師待遇相關法律，以完成上開教師待遇之法制化，屆期未完成制定者，系爭辦法關於上開教師部分之規定，失其效力。</a:t>
            </a:r>
            <a:endParaRPr lang="en-US" altLang="zh-TW" sz="2400" dirty="0">
              <a:solidFill>
                <a:srgbClr val="333333"/>
              </a:solidFill>
              <a:latin typeface="標楷體" panose="03000509000000000000" pitchFamily="65" charset="-120"/>
              <a:ea typeface="標楷體" panose="03000509000000000000" pitchFamily="65" charset="-120"/>
            </a:endParaRPr>
          </a:p>
          <a:p>
            <a:r>
              <a:rPr lang="zh-TW" altLang="en-US" sz="2800" dirty="0">
                <a:latin typeface="標楷體" panose="03000509000000000000" pitchFamily="65" charset="-120"/>
                <a:ea typeface="標楷體" panose="03000509000000000000" pitchFamily="65" charset="-120"/>
              </a:rPr>
              <a:t>教師待遇條例</a:t>
            </a:r>
            <a:r>
              <a:rPr lang="en-US" altLang="zh-TW" sz="2800" dirty="0">
                <a:latin typeface="標楷體" panose="03000509000000000000" pitchFamily="65" charset="-120"/>
                <a:ea typeface="標楷體" panose="03000509000000000000" pitchFamily="65" charset="-120"/>
              </a:rPr>
              <a:t>-104</a:t>
            </a:r>
            <a:r>
              <a:rPr lang="zh-TW" altLang="en-US" sz="2800" dirty="0">
                <a:latin typeface="標楷體" panose="03000509000000000000" pitchFamily="65" charset="-120"/>
                <a:ea typeface="標楷體" panose="03000509000000000000" pitchFamily="65" charset="-120"/>
              </a:rPr>
              <a:t>年</a:t>
            </a:r>
            <a:r>
              <a:rPr lang="en-US" altLang="zh-TW" sz="2800" dirty="0">
                <a:latin typeface="標楷體" panose="03000509000000000000" pitchFamily="65" charset="-120"/>
                <a:ea typeface="標楷體" panose="03000509000000000000" pitchFamily="65" charset="-120"/>
              </a:rPr>
              <a:t>6</a:t>
            </a:r>
            <a:r>
              <a:rPr lang="zh-TW" altLang="en-US" sz="2800" dirty="0">
                <a:latin typeface="標楷體" panose="03000509000000000000" pitchFamily="65" charset="-120"/>
                <a:ea typeface="標楷體" panose="03000509000000000000" pitchFamily="65" charset="-120"/>
              </a:rPr>
              <a:t>月</a:t>
            </a:r>
            <a:r>
              <a:rPr lang="en-US" altLang="zh-TW" sz="2800" dirty="0">
                <a:latin typeface="標楷體" panose="03000509000000000000" pitchFamily="65" charset="-120"/>
                <a:ea typeface="標楷體" panose="03000509000000000000" pitchFamily="65" charset="-120"/>
              </a:rPr>
              <a:t>10</a:t>
            </a:r>
            <a:r>
              <a:rPr lang="zh-TW" altLang="en-US" sz="2800" dirty="0">
                <a:latin typeface="標楷體" panose="03000509000000000000" pitchFamily="65" charset="-120"/>
                <a:ea typeface="標楷體" panose="03000509000000000000" pitchFamily="65" charset="-120"/>
              </a:rPr>
              <a:t>日公布、</a:t>
            </a:r>
            <a:r>
              <a:rPr lang="en-US" altLang="zh-TW" sz="2800" dirty="0">
                <a:latin typeface="標楷體" panose="03000509000000000000" pitchFamily="65" charset="-120"/>
                <a:ea typeface="標楷體" panose="03000509000000000000" pitchFamily="65" charset="-120"/>
              </a:rPr>
              <a:t>104</a:t>
            </a:r>
            <a:r>
              <a:rPr lang="zh-TW" altLang="en-US" sz="2800" dirty="0">
                <a:latin typeface="標楷體" panose="03000509000000000000" pitchFamily="65" charset="-120"/>
                <a:ea typeface="標楷體" panose="03000509000000000000" pitchFamily="65" charset="-120"/>
              </a:rPr>
              <a:t>年</a:t>
            </a:r>
            <a:r>
              <a:rPr lang="en-US" altLang="zh-TW" sz="2800" dirty="0">
                <a:latin typeface="標楷體" panose="03000509000000000000" pitchFamily="65" charset="-120"/>
                <a:ea typeface="標楷體" panose="03000509000000000000" pitchFamily="65" charset="-120"/>
              </a:rPr>
              <a:t>12</a:t>
            </a:r>
            <a:r>
              <a:rPr lang="zh-TW" altLang="en-US" sz="2800" dirty="0">
                <a:latin typeface="標楷體" panose="03000509000000000000" pitchFamily="65" charset="-120"/>
                <a:ea typeface="標楷體" panose="03000509000000000000" pitchFamily="65" charset="-120"/>
              </a:rPr>
              <a:t>月</a:t>
            </a:r>
            <a:r>
              <a:rPr lang="en-US" altLang="zh-TW" sz="2800" dirty="0">
                <a:latin typeface="標楷體" panose="03000509000000000000" pitchFamily="65" charset="-120"/>
                <a:ea typeface="標楷體" panose="03000509000000000000" pitchFamily="65" charset="-120"/>
              </a:rPr>
              <a:t>27</a:t>
            </a:r>
            <a:r>
              <a:rPr lang="zh-TW" altLang="en-US" sz="2800" dirty="0">
                <a:latin typeface="標楷體" panose="03000509000000000000" pitchFamily="65" charset="-120"/>
                <a:ea typeface="標楷體" panose="03000509000000000000" pitchFamily="65" charset="-120"/>
              </a:rPr>
              <a:t>日施行</a:t>
            </a:r>
          </a:p>
        </p:txBody>
      </p:sp>
    </p:spTree>
    <p:extLst>
      <p:ext uri="{BB962C8B-B14F-4D97-AF65-F5344CB8AC3E}">
        <p14:creationId xmlns:p14="http://schemas.microsoft.com/office/powerpoint/2010/main" val="2111290345"/>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idx="4294967295"/>
          </p:nvPr>
        </p:nvSpPr>
        <p:spPr>
          <a:xfrm>
            <a:off x="1212574" y="499442"/>
            <a:ext cx="3846444" cy="787400"/>
          </a:xfrm>
        </p:spPr>
        <p:txBody>
          <a:bodyPr>
            <a:normAutofit/>
          </a:bodyPr>
          <a:lstStyle/>
          <a:p>
            <a:r>
              <a:rPr lang="zh-TW" altLang="en-US" sz="3600" dirty="0">
                <a:solidFill>
                  <a:srgbClr val="00B050"/>
                </a:solidFill>
                <a:latin typeface="華康勘亭流(P)" panose="02010600010101010101" pitchFamily="2" charset="-120"/>
                <a:ea typeface="華康勘亭流(P)" panose="02010600010101010101" pitchFamily="2" charset="-120"/>
              </a:rPr>
              <a:t>正式教師</a:t>
            </a:r>
            <a:r>
              <a:rPr lang="en-US" altLang="zh-TW" sz="3600" dirty="0">
                <a:solidFill>
                  <a:srgbClr val="00B050"/>
                </a:solidFill>
                <a:latin typeface="華康勘亭流(P)" panose="02010600010101010101" pitchFamily="2" charset="-120"/>
                <a:ea typeface="華康勘亭流(P)" panose="02010600010101010101" pitchFamily="2" charset="-120"/>
              </a:rPr>
              <a:t>-</a:t>
            </a:r>
            <a:r>
              <a:rPr lang="zh-TW" altLang="en-US" sz="3600" dirty="0">
                <a:solidFill>
                  <a:srgbClr val="00B050"/>
                </a:solidFill>
                <a:latin typeface="華康勘亭流(P)" panose="02010600010101010101" pitchFamily="2" charset="-120"/>
                <a:ea typeface="華康勘亭流(P)" panose="02010600010101010101" pitchFamily="2" charset="-120"/>
              </a:rPr>
              <a:t>薪級</a:t>
            </a:r>
          </a:p>
        </p:txBody>
      </p:sp>
      <p:sp>
        <p:nvSpPr>
          <p:cNvPr id="3" name="內容版面配置區 2"/>
          <p:cNvSpPr>
            <a:spLocks noGrp="1"/>
          </p:cNvSpPr>
          <p:nvPr>
            <p:ph idx="4294967295"/>
          </p:nvPr>
        </p:nvSpPr>
        <p:spPr>
          <a:xfrm>
            <a:off x="874644" y="1366630"/>
            <a:ext cx="9136063" cy="4152900"/>
          </a:xfrm>
        </p:spPr>
        <p:txBody>
          <a:bodyPr/>
          <a:lstStyle/>
          <a:p>
            <a:r>
              <a:rPr lang="zh-TW" altLang="en-US" dirty="0">
                <a:latin typeface="標楷體" panose="03000509000000000000" pitchFamily="65" charset="-120"/>
                <a:ea typeface="標楷體" panose="03000509000000000000" pitchFamily="65" charset="-120"/>
              </a:rPr>
              <a:t>依據教師待遇條例</a:t>
            </a:r>
            <a:endParaRPr lang="en-US" altLang="zh-TW" dirty="0">
              <a:latin typeface="標楷體" panose="03000509000000000000" pitchFamily="65" charset="-120"/>
              <a:ea typeface="標楷體" panose="03000509000000000000" pitchFamily="65" charset="-120"/>
            </a:endParaRPr>
          </a:p>
          <a:p>
            <a:r>
              <a:rPr lang="zh-TW" altLang="zh-TW" dirty="0">
                <a:ea typeface="標楷體" panose="03000509000000000000" pitchFamily="65" charset="-120"/>
                <a:cs typeface="Times New Roman" panose="02020603050405020304" pitchFamily="18" charset="0"/>
              </a:rPr>
              <a:t>高級中等以下學校教師薪級起敘基準表</a:t>
            </a:r>
            <a:endParaRPr lang="zh-TW" altLang="en-US" dirty="0"/>
          </a:p>
        </p:txBody>
      </p:sp>
      <p:graphicFrame>
        <p:nvGraphicFramePr>
          <p:cNvPr id="4" name="表格 3"/>
          <p:cNvGraphicFramePr>
            <a:graphicFrameLocks noGrp="1"/>
          </p:cNvGraphicFramePr>
          <p:nvPr>
            <p:extLst>
              <p:ext uri="{D42A27DB-BD31-4B8C-83A1-F6EECF244321}">
                <p14:modId xmlns:p14="http://schemas.microsoft.com/office/powerpoint/2010/main" val="577438846"/>
              </p:ext>
            </p:extLst>
          </p:nvPr>
        </p:nvGraphicFramePr>
        <p:xfrm>
          <a:off x="1786559" y="2690191"/>
          <a:ext cx="9000380" cy="3552044"/>
        </p:xfrm>
        <a:graphic>
          <a:graphicData uri="http://schemas.openxmlformats.org/drawingml/2006/table">
            <a:tbl>
              <a:tblPr firstRow="1" firstCol="1" lastRow="1" lastCol="1" bandRow="1" bandCol="1"/>
              <a:tblGrid>
                <a:gridCol w="1626767">
                  <a:extLst>
                    <a:ext uri="{9D8B030D-6E8A-4147-A177-3AD203B41FA5}">
                      <a16:colId xmlns:a16="http://schemas.microsoft.com/office/drawing/2014/main" xmlns="" val="20000"/>
                    </a:ext>
                  </a:extLst>
                </a:gridCol>
                <a:gridCol w="1497433">
                  <a:extLst>
                    <a:ext uri="{9D8B030D-6E8A-4147-A177-3AD203B41FA5}">
                      <a16:colId xmlns:a16="http://schemas.microsoft.com/office/drawing/2014/main" xmlns="" val="20001"/>
                    </a:ext>
                  </a:extLst>
                </a:gridCol>
                <a:gridCol w="5876180">
                  <a:extLst>
                    <a:ext uri="{9D8B030D-6E8A-4147-A177-3AD203B41FA5}">
                      <a16:colId xmlns:a16="http://schemas.microsoft.com/office/drawing/2014/main" xmlns="" val="20002"/>
                    </a:ext>
                  </a:extLst>
                </a:gridCol>
              </a:tblGrid>
              <a:tr h="398006">
                <a:tc>
                  <a:txBody>
                    <a:bodyPr/>
                    <a:lstStyle/>
                    <a:p>
                      <a:pPr algn="dist">
                        <a:lnSpc>
                          <a:spcPts val="1800"/>
                        </a:lnSpc>
                        <a:spcBef>
                          <a:spcPts val="600"/>
                        </a:spcBef>
                        <a:spcAft>
                          <a:spcPts val="600"/>
                        </a:spcAft>
                      </a:pPr>
                      <a:r>
                        <a:rPr lang="zh-TW" sz="1600" dirty="0">
                          <a:effectLst/>
                          <a:latin typeface="Times New Roman" panose="02020603050405020304" pitchFamily="18" charset="0"/>
                          <a:ea typeface="標楷體" panose="03000509000000000000" pitchFamily="65" charset="-120"/>
                        </a:rPr>
                        <a:t>薪級</a:t>
                      </a:r>
                    </a:p>
                  </a:txBody>
                  <a:tcPr marL="68580" marR="68580" marT="0"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dist">
                        <a:lnSpc>
                          <a:spcPts val="1800"/>
                        </a:lnSpc>
                        <a:spcBef>
                          <a:spcPts val="600"/>
                        </a:spcBef>
                        <a:spcAft>
                          <a:spcPts val="600"/>
                        </a:spcAft>
                      </a:pPr>
                      <a:r>
                        <a:rPr lang="zh-TW" sz="1600" dirty="0">
                          <a:effectLst/>
                          <a:latin typeface="Times New Roman" panose="02020603050405020304" pitchFamily="18" charset="0"/>
                          <a:ea typeface="標楷體" panose="03000509000000000000" pitchFamily="65" charset="-120"/>
                        </a:rPr>
                        <a:t>薪點</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dist">
                        <a:lnSpc>
                          <a:spcPts val="1800"/>
                        </a:lnSpc>
                        <a:spcBef>
                          <a:spcPts val="600"/>
                        </a:spcBef>
                        <a:spcAft>
                          <a:spcPts val="600"/>
                        </a:spcAft>
                      </a:pPr>
                      <a:r>
                        <a:rPr lang="zh-TW" sz="1600" dirty="0">
                          <a:effectLst/>
                          <a:latin typeface="Times New Roman" panose="02020603050405020304" pitchFamily="18" charset="0"/>
                          <a:ea typeface="標楷體" panose="03000509000000000000" pitchFamily="65" charset="-120"/>
                        </a:rPr>
                        <a:t>起敘基準</a:t>
                      </a:r>
                    </a:p>
                  </a:txBody>
                  <a:tcPr marL="68580" marR="68580"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0"/>
                  </a:ext>
                </a:extLst>
              </a:tr>
              <a:tr h="489253">
                <a:tc>
                  <a:txBody>
                    <a:bodyPr/>
                    <a:lstStyle/>
                    <a:p>
                      <a:pPr algn="ctr">
                        <a:lnSpc>
                          <a:spcPts val="1800"/>
                        </a:lnSpc>
                        <a:spcAft>
                          <a:spcPts val="0"/>
                        </a:spcAft>
                      </a:pPr>
                      <a:r>
                        <a:rPr lang="zh-TW" sz="1600" dirty="0">
                          <a:effectLst/>
                          <a:latin typeface="Times New Roman" panose="02020603050405020304" pitchFamily="18" charset="0"/>
                          <a:ea typeface="標楷體" panose="03000509000000000000" pitchFamily="65" charset="-120"/>
                        </a:rPr>
                        <a:t>十九級</a:t>
                      </a:r>
                    </a:p>
                  </a:txBody>
                  <a:tcPr marL="68580" marR="68580" marT="0"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800"/>
                        </a:lnSpc>
                        <a:spcAft>
                          <a:spcPts val="0"/>
                        </a:spcAft>
                      </a:pPr>
                      <a:r>
                        <a:rPr lang="en-US" sz="1600">
                          <a:effectLst/>
                          <a:latin typeface="標楷體" panose="03000509000000000000" pitchFamily="65" charset="-120"/>
                          <a:ea typeface="標楷體" panose="03000509000000000000" pitchFamily="65" charset="-120"/>
                        </a:rPr>
                        <a:t>330</a:t>
                      </a:r>
                      <a:endParaRPr lang="zh-TW" sz="1600">
                        <a:effectLst/>
                        <a:latin typeface="Times New Roman" panose="02020603050405020304" pitchFamily="18" charset="0"/>
                        <a:ea typeface="標楷體" panose="03000509000000000000" pitchFamily="65" charset="-12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ts val="2200"/>
                        </a:lnSpc>
                        <a:spcAft>
                          <a:spcPts val="0"/>
                        </a:spcAft>
                      </a:pPr>
                      <a:r>
                        <a:rPr lang="zh-TW" sz="1600" dirty="0">
                          <a:effectLst/>
                          <a:latin typeface="Times New Roman" panose="02020603050405020304" pitchFamily="18" charset="0"/>
                          <a:ea typeface="標楷體" panose="03000509000000000000" pitchFamily="65" charset="-120"/>
                        </a:rPr>
                        <a:t>具大學校院或教育部認可之國外大學校院研究所博士學位者。</a:t>
                      </a:r>
                    </a:p>
                  </a:txBody>
                  <a:tcPr marL="68580" marR="68580"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1"/>
                  </a:ext>
                </a:extLst>
              </a:tr>
              <a:tr h="489253">
                <a:tc>
                  <a:txBody>
                    <a:bodyPr/>
                    <a:lstStyle/>
                    <a:p>
                      <a:pPr algn="ctr">
                        <a:lnSpc>
                          <a:spcPts val="1800"/>
                        </a:lnSpc>
                        <a:spcAft>
                          <a:spcPts val="0"/>
                        </a:spcAft>
                      </a:pPr>
                      <a:r>
                        <a:rPr lang="zh-TW" sz="1600" dirty="0">
                          <a:effectLst/>
                          <a:latin typeface="Times New Roman" panose="02020603050405020304" pitchFamily="18" charset="0"/>
                          <a:ea typeface="標楷體" panose="03000509000000000000" pitchFamily="65" charset="-120"/>
                        </a:rPr>
                        <a:t>二十四級</a:t>
                      </a:r>
                    </a:p>
                  </a:txBody>
                  <a:tcPr marL="68580" marR="68580" marT="0"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800"/>
                        </a:lnSpc>
                        <a:spcAft>
                          <a:spcPts val="0"/>
                        </a:spcAft>
                      </a:pPr>
                      <a:r>
                        <a:rPr lang="en-US" sz="1600" dirty="0">
                          <a:effectLst/>
                          <a:latin typeface="標楷體" panose="03000509000000000000" pitchFamily="65" charset="-120"/>
                          <a:ea typeface="標楷體" panose="03000509000000000000" pitchFamily="65" charset="-120"/>
                        </a:rPr>
                        <a:t>245</a:t>
                      </a:r>
                      <a:endParaRPr lang="zh-TW" sz="1600" dirty="0">
                        <a:effectLst/>
                        <a:latin typeface="Times New Roman" panose="02020603050405020304" pitchFamily="18" charset="0"/>
                        <a:ea typeface="標楷體" panose="03000509000000000000" pitchFamily="65" charset="-12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ts val="2200"/>
                        </a:lnSpc>
                        <a:spcAft>
                          <a:spcPts val="0"/>
                        </a:spcAft>
                      </a:pPr>
                      <a:r>
                        <a:rPr lang="zh-TW" sz="1600" dirty="0">
                          <a:effectLst/>
                          <a:latin typeface="Times New Roman" panose="02020603050405020304" pitchFamily="18" charset="0"/>
                          <a:ea typeface="標楷體" panose="03000509000000000000" pitchFamily="65" charset="-120"/>
                        </a:rPr>
                        <a:t>具大學校院或教育部認可之國外大學校院研究所碩士學位者。</a:t>
                      </a:r>
                    </a:p>
                  </a:txBody>
                  <a:tcPr marL="68580" marR="68580"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2"/>
                  </a:ext>
                </a:extLst>
              </a:tr>
              <a:tr h="489253">
                <a:tc>
                  <a:txBody>
                    <a:bodyPr/>
                    <a:lstStyle/>
                    <a:p>
                      <a:pPr algn="ctr">
                        <a:lnSpc>
                          <a:spcPts val="1800"/>
                        </a:lnSpc>
                        <a:spcAft>
                          <a:spcPts val="0"/>
                        </a:spcAft>
                      </a:pPr>
                      <a:r>
                        <a:rPr lang="zh-TW" sz="1600" dirty="0">
                          <a:effectLst/>
                          <a:latin typeface="Times New Roman" panose="02020603050405020304" pitchFamily="18" charset="0"/>
                          <a:ea typeface="標楷體" panose="03000509000000000000" pitchFamily="65" charset="-120"/>
                        </a:rPr>
                        <a:t>二十九級</a:t>
                      </a:r>
                    </a:p>
                  </a:txBody>
                  <a:tcPr marL="68580" marR="68580" marT="0"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800"/>
                        </a:lnSpc>
                        <a:spcAft>
                          <a:spcPts val="0"/>
                        </a:spcAft>
                      </a:pPr>
                      <a:r>
                        <a:rPr lang="en-US" sz="1600" dirty="0">
                          <a:effectLst/>
                          <a:latin typeface="標楷體" panose="03000509000000000000" pitchFamily="65" charset="-120"/>
                          <a:ea typeface="標楷體" panose="03000509000000000000" pitchFamily="65" charset="-120"/>
                        </a:rPr>
                        <a:t>190</a:t>
                      </a:r>
                      <a:endParaRPr lang="zh-TW" sz="1600" dirty="0">
                        <a:effectLst/>
                        <a:latin typeface="Times New Roman" panose="02020603050405020304" pitchFamily="18" charset="0"/>
                        <a:ea typeface="標楷體" panose="03000509000000000000" pitchFamily="65" charset="-12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ts val="2200"/>
                        </a:lnSpc>
                        <a:spcAft>
                          <a:spcPts val="0"/>
                        </a:spcAft>
                      </a:pPr>
                      <a:r>
                        <a:rPr lang="zh-TW" sz="1600" dirty="0">
                          <a:effectLst/>
                          <a:latin typeface="Times New Roman" panose="02020603050405020304" pitchFamily="18" charset="0"/>
                          <a:ea typeface="標楷體" panose="03000509000000000000" pitchFamily="65" charset="-120"/>
                        </a:rPr>
                        <a:t>具大學校院或教育部認可之國外大學校院學士學位者。</a:t>
                      </a:r>
                    </a:p>
                  </a:txBody>
                  <a:tcPr marL="68580" marR="68580"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3"/>
                  </a:ext>
                </a:extLst>
              </a:tr>
              <a:tr h="489253">
                <a:tc>
                  <a:txBody>
                    <a:bodyPr/>
                    <a:lstStyle/>
                    <a:p>
                      <a:pPr algn="ctr">
                        <a:lnSpc>
                          <a:spcPts val="1800"/>
                        </a:lnSpc>
                        <a:spcAft>
                          <a:spcPts val="0"/>
                        </a:spcAft>
                      </a:pPr>
                      <a:r>
                        <a:rPr lang="zh-TW" sz="1600" dirty="0">
                          <a:effectLst/>
                          <a:latin typeface="Times New Roman" panose="02020603050405020304" pitchFamily="18" charset="0"/>
                          <a:ea typeface="標楷體" panose="03000509000000000000" pitchFamily="65" charset="-120"/>
                        </a:rPr>
                        <a:t>三十二級</a:t>
                      </a:r>
                    </a:p>
                  </a:txBody>
                  <a:tcPr marL="68580" marR="68580" marT="0"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800"/>
                        </a:lnSpc>
                        <a:spcAft>
                          <a:spcPts val="0"/>
                        </a:spcAft>
                      </a:pPr>
                      <a:r>
                        <a:rPr lang="en-US" sz="1600" dirty="0">
                          <a:effectLst/>
                          <a:latin typeface="標楷體" panose="03000509000000000000" pitchFamily="65" charset="-120"/>
                          <a:ea typeface="標楷體" panose="03000509000000000000" pitchFamily="65" charset="-120"/>
                        </a:rPr>
                        <a:t>160</a:t>
                      </a:r>
                      <a:endParaRPr lang="zh-TW" sz="1600" dirty="0">
                        <a:effectLst/>
                        <a:latin typeface="Times New Roman" panose="02020603050405020304" pitchFamily="18" charset="0"/>
                        <a:ea typeface="標楷體" panose="03000509000000000000" pitchFamily="65" charset="-12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ts val="2200"/>
                        </a:lnSpc>
                        <a:spcAft>
                          <a:spcPts val="0"/>
                        </a:spcAft>
                      </a:pPr>
                      <a:r>
                        <a:rPr lang="zh-TW" sz="1600" dirty="0">
                          <a:effectLst/>
                          <a:latin typeface="Times New Roman" panose="02020603050405020304" pitchFamily="18" charset="0"/>
                          <a:ea typeface="標楷體" panose="03000509000000000000" pitchFamily="65" charset="-120"/>
                        </a:rPr>
                        <a:t>高級中等學校畢業後於修業三年之專科學校畢業者。</a:t>
                      </a:r>
                    </a:p>
                  </a:txBody>
                  <a:tcPr marL="68580" marR="68580"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4"/>
                  </a:ext>
                </a:extLst>
              </a:tr>
              <a:tr h="619428">
                <a:tc>
                  <a:txBody>
                    <a:bodyPr/>
                    <a:lstStyle/>
                    <a:p>
                      <a:pPr algn="ctr">
                        <a:lnSpc>
                          <a:spcPts val="1800"/>
                        </a:lnSpc>
                        <a:spcAft>
                          <a:spcPts val="0"/>
                        </a:spcAft>
                      </a:pPr>
                      <a:r>
                        <a:rPr lang="zh-TW" sz="1600">
                          <a:effectLst/>
                          <a:latin typeface="Times New Roman" panose="02020603050405020304" pitchFamily="18" charset="0"/>
                          <a:ea typeface="標楷體" panose="03000509000000000000" pitchFamily="65" charset="-120"/>
                        </a:rPr>
                        <a:t>三十三級</a:t>
                      </a:r>
                    </a:p>
                  </a:txBody>
                  <a:tcPr marL="68580" marR="68580" marT="0"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800"/>
                        </a:lnSpc>
                        <a:spcAft>
                          <a:spcPts val="0"/>
                        </a:spcAft>
                      </a:pPr>
                      <a:r>
                        <a:rPr lang="en-US" sz="1600" dirty="0">
                          <a:effectLst/>
                          <a:latin typeface="標楷體" panose="03000509000000000000" pitchFamily="65" charset="-120"/>
                          <a:ea typeface="標楷體" panose="03000509000000000000" pitchFamily="65" charset="-120"/>
                        </a:rPr>
                        <a:t>150</a:t>
                      </a:r>
                      <a:endParaRPr lang="zh-TW" sz="1600" dirty="0">
                        <a:effectLst/>
                        <a:latin typeface="Times New Roman" panose="02020603050405020304" pitchFamily="18" charset="0"/>
                        <a:ea typeface="標楷體" panose="03000509000000000000" pitchFamily="65" charset="-12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ts val="2200"/>
                        </a:lnSpc>
                        <a:spcAft>
                          <a:spcPts val="0"/>
                        </a:spcAft>
                      </a:pPr>
                      <a:r>
                        <a:rPr lang="zh-TW" sz="1600" dirty="0">
                          <a:effectLst/>
                          <a:latin typeface="Times New Roman" panose="02020603050405020304" pitchFamily="18" charset="0"/>
                          <a:ea typeface="標楷體" panose="03000509000000000000" pitchFamily="65" charset="-120"/>
                        </a:rPr>
                        <a:t>高級中等學校畢業後於修業二年之專科學校畢業，或國民中學（初中）畢業後於修業五年之專科學校畢業者。</a:t>
                      </a:r>
                    </a:p>
                  </a:txBody>
                  <a:tcPr marL="68580" marR="68580"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5"/>
                  </a:ext>
                </a:extLst>
              </a:tr>
              <a:tr h="577598">
                <a:tc>
                  <a:txBody>
                    <a:bodyPr/>
                    <a:lstStyle/>
                    <a:p>
                      <a:pPr algn="ctr">
                        <a:lnSpc>
                          <a:spcPts val="1800"/>
                        </a:lnSpc>
                        <a:spcAft>
                          <a:spcPts val="0"/>
                        </a:spcAft>
                      </a:pPr>
                      <a:r>
                        <a:rPr lang="zh-TW" sz="1600">
                          <a:effectLst/>
                          <a:latin typeface="Times New Roman" panose="02020603050405020304" pitchFamily="18" charset="0"/>
                          <a:ea typeface="標楷體" panose="03000509000000000000" pitchFamily="65" charset="-120"/>
                        </a:rPr>
                        <a:t>三十六級</a:t>
                      </a:r>
                    </a:p>
                  </a:txBody>
                  <a:tcPr marL="68580" marR="68580" marT="0"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800"/>
                        </a:lnSpc>
                        <a:spcAft>
                          <a:spcPts val="0"/>
                        </a:spcAft>
                      </a:pPr>
                      <a:r>
                        <a:rPr lang="en-US" sz="1600">
                          <a:effectLst/>
                          <a:latin typeface="標楷體" panose="03000509000000000000" pitchFamily="65" charset="-120"/>
                          <a:ea typeface="標楷體" panose="03000509000000000000" pitchFamily="65" charset="-120"/>
                        </a:rPr>
                        <a:t>120</a:t>
                      </a:r>
                      <a:endParaRPr lang="zh-TW" sz="1600">
                        <a:effectLst/>
                        <a:latin typeface="Times New Roman" panose="02020603050405020304" pitchFamily="18" charset="0"/>
                        <a:ea typeface="標楷體" panose="03000509000000000000" pitchFamily="65" charset="-12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just">
                        <a:lnSpc>
                          <a:spcPts val="2200"/>
                        </a:lnSpc>
                        <a:spcAft>
                          <a:spcPts val="0"/>
                        </a:spcAft>
                      </a:pPr>
                      <a:r>
                        <a:rPr lang="zh-TW" sz="1600" dirty="0">
                          <a:effectLst/>
                          <a:latin typeface="Times New Roman" panose="02020603050405020304" pitchFamily="18" charset="0"/>
                          <a:ea typeface="標楷體" panose="03000509000000000000" pitchFamily="65" charset="-120"/>
                        </a:rPr>
                        <a:t>高級中等以下學校畢業者。</a:t>
                      </a:r>
                    </a:p>
                  </a:txBody>
                  <a:tcPr marL="68580" marR="68580"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6"/>
                  </a:ext>
                </a:extLst>
              </a:tr>
            </a:tbl>
          </a:graphicData>
        </a:graphic>
      </p:graphicFrame>
    </p:spTree>
    <p:extLst>
      <p:ext uri="{BB962C8B-B14F-4D97-AF65-F5344CB8AC3E}">
        <p14:creationId xmlns:p14="http://schemas.microsoft.com/office/powerpoint/2010/main" val="192505280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6FC8D7"/>
        </a:solidFill>
        <a:effectLst/>
      </p:bgPr>
    </p:bg>
    <p:spTree>
      <p:nvGrpSpPr>
        <p:cNvPr id="1" name=""/>
        <p:cNvGrpSpPr/>
        <p:nvPr/>
      </p:nvGrpSpPr>
      <p:grpSpPr>
        <a:xfrm>
          <a:off x="0" y="0"/>
          <a:ext cx="0" cy="0"/>
          <a:chOff x="0" y="0"/>
          <a:chExt cx="0" cy="0"/>
        </a:xfrm>
      </p:grpSpPr>
      <p:sp>
        <p:nvSpPr>
          <p:cNvPr id="8" name="內容版面配置區 7"/>
          <p:cNvSpPr>
            <a:spLocks noGrp="1"/>
          </p:cNvSpPr>
          <p:nvPr>
            <p:ph idx="4294967295"/>
          </p:nvPr>
        </p:nvSpPr>
        <p:spPr>
          <a:xfrm>
            <a:off x="1676400" y="1673225"/>
            <a:ext cx="10515600" cy="4044950"/>
          </a:xfrm>
        </p:spPr>
        <p:txBody>
          <a:bodyPr>
            <a:normAutofit lnSpcReduction="10000"/>
          </a:bodyPr>
          <a:lstStyle/>
          <a:p>
            <a:pPr>
              <a:spcBef>
                <a:spcPct val="20000"/>
              </a:spcBef>
              <a:buClr>
                <a:srgbClr val="00B0F0"/>
              </a:buClr>
              <a:buSzPct val="90000"/>
              <a:buFont typeface="Wingdings" panose="05000000000000000000" pitchFamily="2" charset="2"/>
              <a:buChar char="l"/>
            </a:pPr>
            <a:r>
              <a:rPr lang="zh-TW" altLang="en-US" dirty="0">
                <a:latin typeface="標楷體" panose="03000509000000000000" pitchFamily="65" charset="-120"/>
                <a:ea typeface="標楷體" panose="03000509000000000000" pitchFamily="65" charset="-120"/>
              </a:rPr>
              <a:t>依據「中小學教師登記及檢定辦法」辦理</a:t>
            </a:r>
            <a:endParaRPr lang="en-US" altLang="zh-TW" dirty="0">
              <a:latin typeface="標楷體" panose="03000509000000000000" pitchFamily="65" charset="-120"/>
              <a:ea typeface="標楷體" panose="03000509000000000000" pitchFamily="65" charset="-120"/>
            </a:endParaRPr>
          </a:p>
          <a:p>
            <a:pPr>
              <a:spcBef>
                <a:spcPct val="20000"/>
              </a:spcBef>
              <a:buClr>
                <a:srgbClr val="00B0F0"/>
              </a:buClr>
              <a:buSzPct val="90000"/>
              <a:buFont typeface="Wingdings" panose="05000000000000000000" pitchFamily="2" charset="2"/>
              <a:buChar char="l"/>
            </a:pPr>
            <a:r>
              <a:rPr lang="zh-TW" altLang="en-US" dirty="0">
                <a:latin typeface="標楷體" panose="03000509000000000000" pitchFamily="65" charset="-120"/>
                <a:ea typeface="標楷體" panose="03000509000000000000" pitchFamily="65" charset="-120"/>
              </a:rPr>
              <a:t>程序</a:t>
            </a:r>
            <a:endParaRPr lang="en-US" altLang="zh-TW" dirty="0">
              <a:latin typeface="標楷體" panose="03000509000000000000" pitchFamily="65" charset="-120"/>
              <a:ea typeface="標楷體" panose="03000509000000000000" pitchFamily="65" charset="-120"/>
            </a:endParaRPr>
          </a:p>
          <a:p>
            <a:pPr>
              <a:spcBef>
                <a:spcPct val="20000"/>
              </a:spcBef>
              <a:buClr>
                <a:schemeClr val="accent1"/>
              </a:buClr>
              <a:buSzPct val="90000"/>
              <a:buFont typeface="Wingdings" panose="05000000000000000000" pitchFamily="2" charset="2"/>
              <a:buChar char="l"/>
            </a:pPr>
            <a:endParaRPr lang="en-US" altLang="zh-TW" dirty="0">
              <a:latin typeface="標楷體" panose="03000509000000000000" pitchFamily="65" charset="-120"/>
              <a:ea typeface="標楷體" panose="03000509000000000000" pitchFamily="65" charset="-120"/>
            </a:endParaRPr>
          </a:p>
          <a:p>
            <a:pPr marL="45720" indent="0">
              <a:spcBef>
                <a:spcPct val="20000"/>
              </a:spcBef>
              <a:buClr>
                <a:schemeClr val="accent1"/>
              </a:buClr>
              <a:buSzPct val="90000"/>
              <a:buNone/>
            </a:pPr>
            <a:endParaRPr lang="en-US" altLang="zh-TW" dirty="0">
              <a:latin typeface="標楷體" panose="03000509000000000000" pitchFamily="65" charset="-120"/>
              <a:ea typeface="標楷體" panose="03000509000000000000" pitchFamily="65" charset="-120"/>
            </a:endParaRPr>
          </a:p>
          <a:p>
            <a:pPr>
              <a:spcBef>
                <a:spcPct val="20000"/>
              </a:spcBef>
              <a:buClr>
                <a:schemeClr val="accent1"/>
              </a:buClr>
              <a:buSzPct val="90000"/>
              <a:buFont typeface="Wingdings" panose="05000000000000000000" pitchFamily="2" charset="2"/>
              <a:buChar char="l"/>
            </a:pPr>
            <a:endParaRPr lang="en-US" altLang="zh-TW" dirty="0">
              <a:latin typeface="標楷體" panose="03000509000000000000" pitchFamily="65" charset="-120"/>
              <a:ea typeface="標楷體" panose="03000509000000000000" pitchFamily="65" charset="-120"/>
            </a:endParaRPr>
          </a:p>
          <a:p>
            <a:pPr>
              <a:spcBef>
                <a:spcPct val="20000"/>
              </a:spcBef>
              <a:buClr>
                <a:schemeClr val="accent1"/>
              </a:buClr>
              <a:buSzPct val="90000"/>
              <a:buFont typeface="Wingdings" panose="05000000000000000000" pitchFamily="2" charset="2"/>
              <a:buChar char="l"/>
            </a:pPr>
            <a:endParaRPr lang="en-US" altLang="zh-TW" dirty="0">
              <a:latin typeface="標楷體" panose="03000509000000000000" pitchFamily="65" charset="-120"/>
              <a:ea typeface="標楷體" panose="03000509000000000000" pitchFamily="65" charset="-120"/>
            </a:endParaRPr>
          </a:p>
          <a:p>
            <a:pPr>
              <a:spcBef>
                <a:spcPct val="20000"/>
              </a:spcBef>
              <a:buClr>
                <a:schemeClr val="accent1"/>
              </a:buClr>
              <a:buSzPct val="90000"/>
              <a:buFont typeface="Wingdings" panose="05000000000000000000" pitchFamily="2" charset="2"/>
              <a:buChar char="l"/>
            </a:pPr>
            <a:endParaRPr lang="en-US" altLang="zh-TW" dirty="0">
              <a:latin typeface="標楷體" panose="03000509000000000000" pitchFamily="65" charset="-120"/>
              <a:ea typeface="標楷體" panose="03000509000000000000" pitchFamily="65" charset="-120"/>
            </a:endParaRPr>
          </a:p>
          <a:p>
            <a:pPr>
              <a:spcBef>
                <a:spcPct val="20000"/>
              </a:spcBef>
              <a:buClr>
                <a:schemeClr val="accent1"/>
              </a:buClr>
              <a:buSzPct val="90000"/>
              <a:buFont typeface="Wingdings" panose="05000000000000000000" pitchFamily="2" charset="2"/>
              <a:buChar char="l"/>
            </a:pPr>
            <a:endParaRPr lang="en-US" altLang="zh-TW" dirty="0">
              <a:latin typeface="標楷體" panose="03000509000000000000" pitchFamily="65" charset="-120"/>
              <a:ea typeface="標楷體" panose="03000509000000000000" pitchFamily="65" charset="-120"/>
            </a:endParaRPr>
          </a:p>
          <a:p>
            <a:pPr>
              <a:spcBef>
                <a:spcPct val="20000"/>
              </a:spcBef>
              <a:buClr>
                <a:srgbClr val="00B0F0"/>
              </a:buClr>
              <a:buSzPct val="90000"/>
              <a:buFont typeface="Wingdings" panose="05000000000000000000" pitchFamily="2" charset="2"/>
              <a:buChar char="l"/>
            </a:pPr>
            <a:r>
              <a:rPr lang="zh-TW" altLang="en-US" dirty="0">
                <a:latin typeface="標楷體" panose="03000509000000000000" pitchFamily="65" charset="-120"/>
                <a:ea typeface="標楷體" panose="03000509000000000000" pitchFamily="65" charset="-120"/>
              </a:rPr>
              <a:t>自</a:t>
            </a:r>
            <a:r>
              <a:rPr lang="en-US" altLang="zh-TW" b="1" dirty="0">
                <a:latin typeface="Tahoma" panose="020B0604030504040204" pitchFamily="34" charset="0"/>
                <a:ea typeface="標楷體" panose="03000509000000000000" pitchFamily="65" charset="-120"/>
              </a:rPr>
              <a:t>94</a:t>
            </a:r>
            <a:r>
              <a:rPr lang="zh-TW" altLang="en-US" dirty="0">
                <a:latin typeface="標楷體" panose="03000509000000000000" pitchFamily="65" charset="-120"/>
                <a:ea typeface="標楷體" panose="03000509000000000000" pitchFamily="65" charset="-120"/>
              </a:rPr>
              <a:t>年</a:t>
            </a:r>
            <a:r>
              <a:rPr lang="en-US" altLang="zh-TW" b="1" dirty="0">
                <a:latin typeface="Tahoma" panose="020B0604030504040204" pitchFamily="34" charset="0"/>
                <a:ea typeface="標楷體" panose="03000509000000000000" pitchFamily="65" charset="-120"/>
              </a:rPr>
              <a:t>11</a:t>
            </a:r>
            <a:r>
              <a:rPr lang="zh-TW" altLang="en-US" dirty="0">
                <a:latin typeface="標楷體" panose="03000509000000000000" pitchFamily="65" charset="-120"/>
                <a:ea typeface="標楷體" panose="03000509000000000000" pitchFamily="65" charset="-120"/>
              </a:rPr>
              <a:t>月</a:t>
            </a:r>
            <a:r>
              <a:rPr lang="en-US" altLang="zh-TW" b="1" dirty="0">
                <a:latin typeface="Tahoma" panose="020B0604030504040204" pitchFamily="34" charset="0"/>
                <a:ea typeface="標楷體" panose="03000509000000000000" pitchFamily="65" charset="-120"/>
              </a:rPr>
              <a:t>16</a:t>
            </a:r>
            <a:r>
              <a:rPr lang="zh-TW" altLang="en-US" dirty="0">
                <a:latin typeface="標楷體" panose="03000509000000000000" pitchFamily="65" charset="-120"/>
                <a:ea typeface="標楷體" panose="03000509000000000000" pitchFamily="65" charset="-120"/>
              </a:rPr>
              <a:t>日以後不再辦理教師登記。</a:t>
            </a:r>
            <a:endParaRPr lang="en-US" altLang="zh-TW" dirty="0">
              <a:latin typeface="標楷體" panose="03000509000000000000" pitchFamily="65" charset="-120"/>
              <a:ea typeface="標楷體" panose="03000509000000000000" pitchFamily="65" charset="-120"/>
            </a:endParaRPr>
          </a:p>
          <a:p>
            <a:pPr>
              <a:spcBef>
                <a:spcPct val="20000"/>
              </a:spcBef>
              <a:buClr>
                <a:schemeClr val="accent1"/>
              </a:buClr>
              <a:buSzPct val="90000"/>
              <a:buFont typeface="Wingdings" panose="05000000000000000000" pitchFamily="2" charset="2"/>
              <a:buChar char="l"/>
            </a:pPr>
            <a:endParaRPr lang="en-US" altLang="zh-TW" dirty="0">
              <a:latin typeface="標楷體" panose="03000509000000000000" pitchFamily="65" charset="-120"/>
              <a:ea typeface="標楷體" panose="03000509000000000000" pitchFamily="65" charset="-120"/>
            </a:endParaRPr>
          </a:p>
          <a:p>
            <a:pPr marL="45720" indent="0">
              <a:spcBef>
                <a:spcPct val="20000"/>
              </a:spcBef>
              <a:buClr>
                <a:schemeClr val="accent1"/>
              </a:buClr>
              <a:buSzPct val="90000"/>
              <a:buNone/>
            </a:pPr>
            <a:endParaRPr lang="zh-TW" altLang="en-US" dirty="0">
              <a:latin typeface="標楷體" panose="03000509000000000000" pitchFamily="65" charset="-120"/>
              <a:ea typeface="標楷體" panose="03000509000000000000" pitchFamily="65" charset="-120"/>
            </a:endParaRPr>
          </a:p>
        </p:txBody>
      </p:sp>
      <p:graphicFrame>
        <p:nvGraphicFramePr>
          <p:cNvPr id="9" name="資料庫圖表 8"/>
          <p:cNvGraphicFramePr/>
          <p:nvPr>
            <p:extLst>
              <p:ext uri="{D42A27DB-BD31-4B8C-83A1-F6EECF244321}">
                <p14:modId xmlns:p14="http://schemas.microsoft.com/office/powerpoint/2010/main" val="3605731242"/>
              </p:ext>
            </p:extLst>
          </p:nvPr>
        </p:nvGraphicFramePr>
        <p:xfrm>
          <a:off x="1693696" y="2837454"/>
          <a:ext cx="8128000" cy="213783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文字方塊 1"/>
          <p:cNvSpPr txBox="1"/>
          <p:nvPr/>
        </p:nvSpPr>
        <p:spPr>
          <a:xfrm>
            <a:off x="1086928" y="534837"/>
            <a:ext cx="4382219" cy="584775"/>
          </a:xfrm>
          <a:prstGeom prst="rect">
            <a:avLst/>
          </a:prstGeom>
          <a:noFill/>
        </p:spPr>
        <p:txBody>
          <a:bodyPr wrap="square" rtlCol="0">
            <a:spAutoFit/>
          </a:bodyPr>
          <a:lstStyle/>
          <a:p>
            <a:r>
              <a:rPr lang="zh-TW" altLang="en-US" sz="3200" dirty="0">
                <a:solidFill>
                  <a:srgbClr val="00B050"/>
                </a:solidFill>
                <a:latin typeface="華康勘亭流" panose="02010609010101010101" pitchFamily="49" charset="-120"/>
                <a:ea typeface="華康勘亭流" panose="02010609010101010101" pitchFamily="49" charset="-120"/>
              </a:rPr>
              <a:t>登記制（舊制，登字第）</a:t>
            </a:r>
          </a:p>
        </p:txBody>
      </p:sp>
    </p:spTree>
    <p:extLst>
      <p:ext uri="{BB962C8B-B14F-4D97-AF65-F5344CB8AC3E}">
        <p14:creationId xmlns:p14="http://schemas.microsoft.com/office/powerpoint/2010/main" val="195060778"/>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idx="4294967295"/>
          </p:nvPr>
        </p:nvSpPr>
        <p:spPr>
          <a:xfrm>
            <a:off x="1448333" y="499256"/>
            <a:ext cx="9132888" cy="768350"/>
          </a:xfrm>
        </p:spPr>
        <p:txBody>
          <a:bodyPr>
            <a:normAutofit/>
          </a:bodyPr>
          <a:lstStyle/>
          <a:p>
            <a:r>
              <a:rPr lang="zh-TW" altLang="en-US" sz="3200" dirty="0">
                <a:solidFill>
                  <a:srgbClr val="00B050"/>
                </a:solidFill>
                <a:latin typeface="華康勘亭流(P)" panose="02010600010101010101" pitchFamily="2" charset="-120"/>
                <a:ea typeface="華康勘亭流(P)" panose="02010600010101010101" pitchFamily="2" charset="-120"/>
              </a:rPr>
              <a:t>正式教師</a:t>
            </a:r>
            <a:r>
              <a:rPr lang="en-US" altLang="zh-TW" sz="3200" dirty="0">
                <a:solidFill>
                  <a:srgbClr val="00B050"/>
                </a:solidFill>
                <a:latin typeface="華康勘亭流(P)" panose="02010600010101010101" pitchFamily="2" charset="-120"/>
                <a:ea typeface="華康勘亭流(P)" panose="02010600010101010101" pitchFamily="2" charset="-120"/>
              </a:rPr>
              <a:t>-</a:t>
            </a:r>
            <a:r>
              <a:rPr lang="zh-TW" altLang="en-US" sz="3200" dirty="0">
                <a:solidFill>
                  <a:srgbClr val="00B050"/>
                </a:solidFill>
                <a:latin typeface="華康勘亭流(P)" panose="02010600010101010101" pitchFamily="2" charset="-120"/>
                <a:ea typeface="華康勘亭流(P)" panose="02010600010101010101" pitchFamily="2" charset="-120"/>
              </a:rPr>
              <a:t>薪級</a:t>
            </a:r>
            <a:r>
              <a:rPr lang="en-US" altLang="zh-TW" sz="3200" dirty="0">
                <a:solidFill>
                  <a:srgbClr val="00B050"/>
                </a:solidFill>
                <a:latin typeface="華康勘亭流(P)" panose="02010600010101010101" pitchFamily="2" charset="-120"/>
                <a:ea typeface="華康勘亭流(P)" panose="02010600010101010101" pitchFamily="2" charset="-120"/>
              </a:rPr>
              <a:t>(</a:t>
            </a:r>
            <a:r>
              <a:rPr lang="zh-TW" altLang="en-US" sz="3200" dirty="0">
                <a:solidFill>
                  <a:srgbClr val="00B050"/>
                </a:solidFill>
                <a:latin typeface="華康勘亭流(P)" panose="02010600010101010101" pitchFamily="2" charset="-120"/>
                <a:ea typeface="華康勘亭流(P)" panose="02010600010101010101" pitchFamily="2" charset="-120"/>
              </a:rPr>
              <a:t>舊制</a:t>
            </a:r>
            <a:r>
              <a:rPr lang="en-US" altLang="zh-TW" sz="3200" dirty="0">
                <a:solidFill>
                  <a:srgbClr val="00B050"/>
                </a:solidFill>
                <a:latin typeface="華康勘亭流(P)" panose="02010600010101010101" pitchFamily="2" charset="-120"/>
                <a:ea typeface="華康勘亭流(P)" panose="02010600010101010101" pitchFamily="2" charset="-120"/>
              </a:rPr>
              <a:t>)</a:t>
            </a:r>
            <a:endParaRPr lang="zh-TW" altLang="en-US" sz="3200" dirty="0">
              <a:solidFill>
                <a:srgbClr val="00B050"/>
              </a:solidFill>
              <a:latin typeface="華康勘亭流(P)" panose="02010600010101010101" pitchFamily="2" charset="-120"/>
              <a:ea typeface="華康勘亭流(P)" panose="02010600010101010101" pitchFamily="2" charset="-120"/>
            </a:endParaRPr>
          </a:p>
        </p:txBody>
      </p:sp>
      <p:sp>
        <p:nvSpPr>
          <p:cNvPr id="3" name="內容版面配置區 2"/>
          <p:cNvSpPr>
            <a:spLocks noGrp="1"/>
          </p:cNvSpPr>
          <p:nvPr>
            <p:ph idx="4294967295"/>
          </p:nvPr>
        </p:nvSpPr>
        <p:spPr>
          <a:xfrm>
            <a:off x="725556" y="1598543"/>
            <a:ext cx="9134475" cy="4152900"/>
          </a:xfrm>
        </p:spPr>
        <p:txBody>
          <a:bodyPr/>
          <a:lstStyle/>
          <a:p>
            <a:r>
              <a:rPr lang="zh-TW" altLang="en-US" dirty="0">
                <a:latin typeface="標楷體" panose="03000509000000000000" pitchFamily="65" charset="-120"/>
                <a:ea typeface="標楷體" panose="03000509000000000000" pitchFamily="65" charset="-120"/>
              </a:rPr>
              <a:t>依據公立學校教職員敘薪辦法</a:t>
            </a:r>
            <a:endParaRPr lang="en-US" altLang="zh-TW" dirty="0">
              <a:latin typeface="標楷體" panose="03000509000000000000" pitchFamily="65" charset="-120"/>
              <a:ea typeface="標楷體" panose="03000509000000000000" pitchFamily="65" charset="-120"/>
            </a:endParaRPr>
          </a:p>
          <a:p>
            <a:endParaRPr lang="en-US" altLang="zh-TW" dirty="0"/>
          </a:p>
        </p:txBody>
      </p:sp>
      <p:graphicFrame>
        <p:nvGraphicFramePr>
          <p:cNvPr id="5" name="表格 4"/>
          <p:cNvGraphicFramePr>
            <a:graphicFrameLocks noGrp="1"/>
          </p:cNvGraphicFramePr>
          <p:nvPr>
            <p:extLst>
              <p:ext uri="{D42A27DB-BD31-4B8C-83A1-F6EECF244321}">
                <p14:modId xmlns:p14="http://schemas.microsoft.com/office/powerpoint/2010/main" val="532042376"/>
              </p:ext>
            </p:extLst>
          </p:nvPr>
        </p:nvGraphicFramePr>
        <p:xfrm>
          <a:off x="1178926" y="2260417"/>
          <a:ext cx="9671702" cy="4071943"/>
        </p:xfrm>
        <a:graphic>
          <a:graphicData uri="http://schemas.openxmlformats.org/drawingml/2006/table">
            <a:tbl>
              <a:tblPr firstRow="1" bandRow="1">
                <a:tableStyleId>{16D9F66E-5EB9-4882-86FB-DCBF35E3C3E4}</a:tableStyleId>
              </a:tblPr>
              <a:tblGrid>
                <a:gridCol w="3002692">
                  <a:extLst>
                    <a:ext uri="{9D8B030D-6E8A-4147-A177-3AD203B41FA5}">
                      <a16:colId xmlns:a16="http://schemas.microsoft.com/office/drawing/2014/main" xmlns="" val="20000"/>
                    </a:ext>
                  </a:extLst>
                </a:gridCol>
                <a:gridCol w="2172178">
                  <a:extLst>
                    <a:ext uri="{9D8B030D-6E8A-4147-A177-3AD203B41FA5}">
                      <a16:colId xmlns:a16="http://schemas.microsoft.com/office/drawing/2014/main" xmlns="" val="20001"/>
                    </a:ext>
                  </a:extLst>
                </a:gridCol>
                <a:gridCol w="2248416">
                  <a:extLst>
                    <a:ext uri="{9D8B030D-6E8A-4147-A177-3AD203B41FA5}">
                      <a16:colId xmlns:a16="http://schemas.microsoft.com/office/drawing/2014/main" xmlns="" val="20002"/>
                    </a:ext>
                  </a:extLst>
                </a:gridCol>
                <a:gridCol w="2248416">
                  <a:extLst>
                    <a:ext uri="{9D8B030D-6E8A-4147-A177-3AD203B41FA5}">
                      <a16:colId xmlns:a16="http://schemas.microsoft.com/office/drawing/2014/main" xmlns="" val="20003"/>
                    </a:ext>
                  </a:extLst>
                </a:gridCol>
              </a:tblGrid>
              <a:tr h="510269">
                <a:tc>
                  <a:txBody>
                    <a:bodyPr/>
                    <a:lstStyle/>
                    <a:p>
                      <a:pPr algn="ctr">
                        <a:lnSpc>
                          <a:spcPts val="2000"/>
                        </a:lnSpc>
                        <a:spcAft>
                          <a:spcPts val="0"/>
                        </a:spcAft>
                      </a:pPr>
                      <a:r>
                        <a:rPr lang="zh-TW" sz="1800" kern="100" dirty="0">
                          <a:solidFill>
                            <a:schemeClr val="tx1"/>
                          </a:solidFill>
                          <a:effectLst/>
                          <a:latin typeface="標楷體" panose="03000509000000000000" pitchFamily="65" charset="-120"/>
                          <a:ea typeface="標楷體" panose="03000509000000000000" pitchFamily="65" charset="-120"/>
                        </a:rPr>
                        <a:t>學　　歷　</a:t>
                      </a:r>
                    </a:p>
                  </a:txBody>
                  <a:tcPr marL="17779" marR="17779" marT="0" marB="0" anchor="ctr">
                    <a:solidFill>
                      <a:srgbClr val="CFFDEF"/>
                    </a:solidFill>
                  </a:tcPr>
                </a:tc>
                <a:tc>
                  <a:txBody>
                    <a:bodyPr/>
                    <a:lstStyle/>
                    <a:p>
                      <a:pPr algn="ctr">
                        <a:lnSpc>
                          <a:spcPts val="2000"/>
                        </a:lnSpc>
                        <a:spcAft>
                          <a:spcPts val="0"/>
                        </a:spcAft>
                      </a:pPr>
                      <a:r>
                        <a:rPr lang="zh-TW" sz="1800" kern="100" dirty="0">
                          <a:solidFill>
                            <a:schemeClr val="tx1"/>
                          </a:solidFill>
                          <a:effectLst/>
                          <a:latin typeface="標楷體" panose="03000509000000000000" pitchFamily="65" charset="-120"/>
                          <a:ea typeface="標楷體" panose="03000509000000000000" pitchFamily="65" charset="-120"/>
                        </a:rPr>
                        <a:t>起敘</a:t>
                      </a:r>
                    </a:p>
                  </a:txBody>
                  <a:tcPr marL="17779" marR="17779" marT="0" marB="0" anchor="ctr">
                    <a:solidFill>
                      <a:srgbClr val="CFFDEF"/>
                    </a:solidFill>
                  </a:tcPr>
                </a:tc>
                <a:tc>
                  <a:txBody>
                    <a:bodyPr/>
                    <a:lstStyle/>
                    <a:p>
                      <a:pPr algn="ctr">
                        <a:lnSpc>
                          <a:spcPts val="2000"/>
                        </a:lnSpc>
                        <a:spcAft>
                          <a:spcPts val="0"/>
                        </a:spcAft>
                      </a:pPr>
                      <a:r>
                        <a:rPr lang="zh-TW" sz="1800" kern="100" dirty="0">
                          <a:solidFill>
                            <a:schemeClr val="tx1"/>
                          </a:solidFill>
                          <a:effectLst/>
                          <a:latin typeface="標楷體" panose="03000509000000000000" pitchFamily="65" charset="-120"/>
                          <a:ea typeface="標楷體" panose="03000509000000000000" pitchFamily="65" charset="-120"/>
                        </a:rPr>
                        <a:t>最高</a:t>
                      </a:r>
                    </a:p>
                    <a:p>
                      <a:pPr algn="ctr">
                        <a:lnSpc>
                          <a:spcPts val="2000"/>
                        </a:lnSpc>
                        <a:spcAft>
                          <a:spcPts val="0"/>
                        </a:spcAft>
                      </a:pPr>
                      <a:r>
                        <a:rPr lang="zh-TW" sz="1800" kern="100" dirty="0">
                          <a:solidFill>
                            <a:schemeClr val="tx1"/>
                          </a:solidFill>
                          <a:effectLst/>
                          <a:latin typeface="標楷體" panose="03000509000000000000" pitchFamily="65" charset="-120"/>
                          <a:ea typeface="標楷體" panose="03000509000000000000" pitchFamily="65" charset="-120"/>
                        </a:rPr>
                        <a:t>本薪</a:t>
                      </a:r>
                    </a:p>
                  </a:txBody>
                  <a:tcPr marL="17779" marR="17779" marT="0" marB="0" anchor="ctr">
                    <a:solidFill>
                      <a:srgbClr val="CFFDEF"/>
                    </a:solidFill>
                  </a:tcPr>
                </a:tc>
                <a:tc>
                  <a:txBody>
                    <a:bodyPr/>
                    <a:lstStyle/>
                    <a:p>
                      <a:pPr algn="ctr">
                        <a:lnSpc>
                          <a:spcPts val="2000"/>
                        </a:lnSpc>
                        <a:spcAft>
                          <a:spcPts val="0"/>
                        </a:spcAft>
                      </a:pPr>
                      <a:r>
                        <a:rPr lang="zh-TW" sz="1800" kern="100" dirty="0">
                          <a:solidFill>
                            <a:schemeClr val="tx1"/>
                          </a:solidFill>
                          <a:effectLst/>
                          <a:latin typeface="標楷體" panose="03000509000000000000" pitchFamily="65" charset="-120"/>
                          <a:ea typeface="標楷體" panose="03000509000000000000" pitchFamily="65" charset="-120"/>
                        </a:rPr>
                        <a:t>最高</a:t>
                      </a:r>
                    </a:p>
                    <a:p>
                      <a:pPr algn="ctr">
                        <a:lnSpc>
                          <a:spcPts val="2000"/>
                        </a:lnSpc>
                        <a:spcAft>
                          <a:spcPts val="0"/>
                        </a:spcAft>
                      </a:pPr>
                      <a:r>
                        <a:rPr lang="zh-TW" sz="1800" kern="100" dirty="0">
                          <a:solidFill>
                            <a:schemeClr val="tx1"/>
                          </a:solidFill>
                          <a:effectLst/>
                          <a:latin typeface="標楷體" panose="03000509000000000000" pitchFamily="65" charset="-120"/>
                          <a:ea typeface="標楷體" panose="03000509000000000000" pitchFamily="65" charset="-120"/>
                        </a:rPr>
                        <a:t>年功薪</a:t>
                      </a:r>
                    </a:p>
                  </a:txBody>
                  <a:tcPr marL="17779" marR="17779" marT="0" marB="0" anchor="ctr">
                    <a:solidFill>
                      <a:srgbClr val="CFFDEF"/>
                    </a:solidFill>
                  </a:tcPr>
                </a:tc>
                <a:extLst>
                  <a:ext uri="{0D108BD9-81ED-4DB2-BD59-A6C34878D82A}">
                    <a16:rowId xmlns:a16="http://schemas.microsoft.com/office/drawing/2014/main" xmlns="" val="10000"/>
                  </a:ext>
                </a:extLst>
              </a:tr>
              <a:tr h="484755">
                <a:tc>
                  <a:txBody>
                    <a:bodyPr/>
                    <a:lstStyle/>
                    <a:p>
                      <a:pPr algn="l">
                        <a:lnSpc>
                          <a:spcPts val="1920"/>
                        </a:lnSpc>
                        <a:spcAft>
                          <a:spcPts val="0"/>
                        </a:spcAft>
                      </a:pPr>
                      <a:r>
                        <a:rPr lang="zh-TW" sz="1600" kern="100" dirty="0">
                          <a:solidFill>
                            <a:schemeClr val="tx1"/>
                          </a:solidFill>
                          <a:effectLst/>
                          <a:latin typeface="標楷體" panose="03000509000000000000" pitchFamily="65" charset="-120"/>
                          <a:ea typeface="標楷體" panose="03000509000000000000" pitchFamily="65" charset="-120"/>
                        </a:rPr>
                        <a:t>師專（持臺灣省教師證者</a:t>
                      </a:r>
                      <a:r>
                        <a:rPr lang="en-US" sz="1600" kern="100" dirty="0">
                          <a:solidFill>
                            <a:schemeClr val="tx1"/>
                          </a:solidFill>
                          <a:effectLst/>
                          <a:latin typeface="標楷體" panose="03000509000000000000" pitchFamily="65" charset="-120"/>
                          <a:ea typeface="標楷體" panose="03000509000000000000" pitchFamily="65" charset="-120"/>
                        </a:rPr>
                        <a:t>-</a:t>
                      </a:r>
                      <a:r>
                        <a:rPr lang="zh-TW" sz="1600" kern="100" dirty="0">
                          <a:solidFill>
                            <a:schemeClr val="tx1"/>
                          </a:solidFill>
                          <a:effectLst/>
                          <a:latin typeface="標楷體" panose="03000509000000000000" pitchFamily="65" charset="-120"/>
                          <a:ea typeface="標楷體" panose="03000509000000000000" pitchFamily="65" charset="-120"/>
                        </a:rPr>
                        <a:t>登記方式取得）</a:t>
                      </a:r>
                    </a:p>
                  </a:txBody>
                  <a:tcPr marL="17779" marR="17779" marT="0" marB="0" anchor="ctr">
                    <a:solidFill>
                      <a:srgbClr val="CFFDEF"/>
                    </a:solidFill>
                  </a:tcPr>
                </a:tc>
                <a:tc>
                  <a:txBody>
                    <a:bodyPr/>
                    <a:lstStyle/>
                    <a:p>
                      <a:pPr algn="ctr">
                        <a:lnSpc>
                          <a:spcPts val="2000"/>
                        </a:lnSpc>
                        <a:spcAft>
                          <a:spcPts val="0"/>
                        </a:spcAft>
                      </a:pPr>
                      <a:r>
                        <a:rPr lang="zh-TW" sz="1800" kern="100" dirty="0">
                          <a:solidFill>
                            <a:schemeClr val="tx1"/>
                          </a:solidFill>
                          <a:effectLst/>
                          <a:latin typeface="標楷體" panose="03000509000000000000" pitchFamily="65" charset="-120"/>
                          <a:ea typeface="標楷體" panose="03000509000000000000" pitchFamily="65" charset="-120"/>
                        </a:rPr>
                        <a:t>本</a:t>
                      </a:r>
                      <a:r>
                        <a:rPr lang="zh-TW" sz="1800" kern="100">
                          <a:solidFill>
                            <a:schemeClr val="tx1"/>
                          </a:solidFill>
                          <a:effectLst/>
                          <a:latin typeface="標楷體" panose="03000509000000000000" pitchFamily="65" charset="-120"/>
                          <a:ea typeface="標楷體" panose="03000509000000000000" pitchFamily="65" charset="-120"/>
                        </a:rPr>
                        <a:t>薪</a:t>
                      </a:r>
                      <a:r>
                        <a:rPr lang="en-US" sz="1800" kern="100">
                          <a:solidFill>
                            <a:schemeClr val="tx1"/>
                          </a:solidFill>
                          <a:effectLst/>
                          <a:latin typeface="標楷體" panose="03000509000000000000" pitchFamily="65" charset="-120"/>
                          <a:ea typeface="標楷體" panose="03000509000000000000" pitchFamily="65" charset="-120"/>
                        </a:rPr>
                        <a:t>160</a:t>
                      </a:r>
                      <a:r>
                        <a:rPr lang="zh-TW" sz="1800" kern="100">
                          <a:solidFill>
                            <a:schemeClr val="tx1"/>
                          </a:solidFill>
                          <a:effectLst/>
                          <a:latin typeface="標楷體" panose="03000509000000000000" pitchFamily="65" charset="-120"/>
                          <a:ea typeface="標楷體" panose="03000509000000000000" pitchFamily="65" charset="-120"/>
                        </a:rPr>
                        <a:t>元</a:t>
                      </a:r>
                      <a:endParaRPr lang="zh-TW" sz="1800" kern="100" dirty="0">
                        <a:solidFill>
                          <a:schemeClr val="tx1"/>
                        </a:solidFill>
                        <a:effectLst/>
                        <a:latin typeface="標楷體" panose="03000509000000000000" pitchFamily="65" charset="-120"/>
                        <a:ea typeface="標楷體" panose="03000509000000000000" pitchFamily="65" charset="-120"/>
                      </a:endParaRPr>
                    </a:p>
                  </a:txBody>
                  <a:tcPr marL="17779" marR="17779" marT="0" marB="0" anchor="ctr">
                    <a:solidFill>
                      <a:srgbClr val="CFFDEF"/>
                    </a:solidFill>
                  </a:tcPr>
                </a:tc>
                <a:tc>
                  <a:txBody>
                    <a:bodyPr/>
                    <a:lstStyle/>
                    <a:p>
                      <a:pPr algn="ctr">
                        <a:lnSpc>
                          <a:spcPts val="2000"/>
                        </a:lnSpc>
                        <a:spcAft>
                          <a:spcPts val="0"/>
                        </a:spcAft>
                      </a:pPr>
                      <a:r>
                        <a:rPr lang="en-US" sz="1800" kern="100" dirty="0">
                          <a:solidFill>
                            <a:schemeClr val="tx1"/>
                          </a:solidFill>
                          <a:effectLst/>
                          <a:latin typeface="標楷體" panose="03000509000000000000" pitchFamily="65" charset="-120"/>
                          <a:ea typeface="標楷體" panose="03000509000000000000" pitchFamily="65" charset="-120"/>
                        </a:rPr>
                        <a:t>450</a:t>
                      </a:r>
                      <a:endParaRPr lang="zh-TW" sz="1800" kern="100" dirty="0">
                        <a:solidFill>
                          <a:schemeClr val="tx1"/>
                        </a:solidFill>
                        <a:effectLst/>
                        <a:latin typeface="標楷體" panose="03000509000000000000" pitchFamily="65" charset="-120"/>
                        <a:ea typeface="標楷體" panose="03000509000000000000" pitchFamily="65" charset="-120"/>
                      </a:endParaRPr>
                    </a:p>
                  </a:txBody>
                  <a:tcPr marL="17779" marR="17779" marT="0" marB="0" anchor="ctr">
                    <a:solidFill>
                      <a:srgbClr val="CFFDEF"/>
                    </a:solidFill>
                  </a:tcPr>
                </a:tc>
                <a:tc>
                  <a:txBody>
                    <a:bodyPr/>
                    <a:lstStyle/>
                    <a:p>
                      <a:pPr algn="ctr">
                        <a:lnSpc>
                          <a:spcPts val="2000"/>
                        </a:lnSpc>
                        <a:spcAft>
                          <a:spcPts val="0"/>
                        </a:spcAft>
                      </a:pPr>
                      <a:r>
                        <a:rPr lang="en-US" sz="1800" kern="100" dirty="0">
                          <a:solidFill>
                            <a:schemeClr val="tx1"/>
                          </a:solidFill>
                          <a:effectLst/>
                          <a:latin typeface="標楷體" panose="03000509000000000000" pitchFamily="65" charset="-120"/>
                          <a:ea typeface="標楷體" panose="03000509000000000000" pitchFamily="65" charset="-120"/>
                        </a:rPr>
                        <a:t>625</a:t>
                      </a:r>
                      <a:endParaRPr lang="zh-TW" sz="1800" kern="100" dirty="0">
                        <a:solidFill>
                          <a:schemeClr val="tx1"/>
                        </a:solidFill>
                        <a:effectLst/>
                        <a:latin typeface="標楷體" panose="03000509000000000000" pitchFamily="65" charset="-120"/>
                        <a:ea typeface="標楷體" panose="03000509000000000000" pitchFamily="65" charset="-120"/>
                      </a:endParaRPr>
                    </a:p>
                  </a:txBody>
                  <a:tcPr marL="17779" marR="17779" marT="0" marB="0" anchor="ctr">
                    <a:solidFill>
                      <a:srgbClr val="CFFDEF"/>
                    </a:solidFill>
                  </a:tcPr>
                </a:tc>
                <a:extLst>
                  <a:ext uri="{0D108BD9-81ED-4DB2-BD59-A6C34878D82A}">
                    <a16:rowId xmlns:a16="http://schemas.microsoft.com/office/drawing/2014/main" xmlns="" val="10001"/>
                  </a:ext>
                </a:extLst>
              </a:tr>
              <a:tr h="484755">
                <a:tc>
                  <a:txBody>
                    <a:bodyPr/>
                    <a:lstStyle/>
                    <a:p>
                      <a:pPr algn="l">
                        <a:lnSpc>
                          <a:spcPts val="1920"/>
                        </a:lnSpc>
                        <a:spcAft>
                          <a:spcPts val="0"/>
                        </a:spcAft>
                      </a:pPr>
                      <a:r>
                        <a:rPr lang="zh-TW" sz="1600" kern="100" dirty="0">
                          <a:solidFill>
                            <a:schemeClr val="tx1"/>
                          </a:solidFill>
                          <a:effectLst/>
                          <a:latin typeface="標楷體" panose="03000509000000000000" pitchFamily="65" charset="-120"/>
                          <a:ea typeface="標楷體" panose="03000509000000000000" pitchFamily="65" charset="-120"/>
                        </a:rPr>
                        <a:t>大學、師院、學院（持臺灣省教師證者</a:t>
                      </a:r>
                      <a:r>
                        <a:rPr lang="en-US" sz="1600" kern="100" dirty="0">
                          <a:solidFill>
                            <a:schemeClr val="tx1"/>
                          </a:solidFill>
                          <a:effectLst/>
                          <a:latin typeface="標楷體" panose="03000509000000000000" pitchFamily="65" charset="-120"/>
                          <a:ea typeface="標楷體" panose="03000509000000000000" pitchFamily="65" charset="-120"/>
                        </a:rPr>
                        <a:t>-</a:t>
                      </a:r>
                      <a:r>
                        <a:rPr lang="zh-TW" sz="1600" kern="100" dirty="0">
                          <a:solidFill>
                            <a:schemeClr val="tx1"/>
                          </a:solidFill>
                          <a:effectLst/>
                          <a:latin typeface="標楷體" panose="03000509000000000000" pitchFamily="65" charset="-120"/>
                          <a:ea typeface="標楷體" panose="03000509000000000000" pitchFamily="65" charset="-120"/>
                        </a:rPr>
                        <a:t>登記方式取得）</a:t>
                      </a:r>
                    </a:p>
                  </a:txBody>
                  <a:tcPr marL="17779" marR="17779" marT="0" marB="0" anchor="ctr">
                    <a:solidFill>
                      <a:srgbClr val="CFFDEF"/>
                    </a:solidFill>
                  </a:tcPr>
                </a:tc>
                <a:tc>
                  <a:txBody>
                    <a:bodyPr/>
                    <a:lstStyle/>
                    <a:p>
                      <a:pPr algn="ctr">
                        <a:lnSpc>
                          <a:spcPts val="2000"/>
                        </a:lnSpc>
                        <a:spcAft>
                          <a:spcPts val="0"/>
                        </a:spcAft>
                      </a:pPr>
                      <a:r>
                        <a:rPr lang="zh-TW" sz="1800" kern="100" dirty="0">
                          <a:solidFill>
                            <a:schemeClr val="tx1"/>
                          </a:solidFill>
                          <a:effectLst/>
                          <a:latin typeface="標楷體" panose="03000509000000000000" pitchFamily="65" charset="-120"/>
                          <a:ea typeface="標楷體" panose="03000509000000000000" pitchFamily="65" charset="-120"/>
                        </a:rPr>
                        <a:t>本</a:t>
                      </a:r>
                      <a:r>
                        <a:rPr lang="zh-TW" sz="1800" kern="100">
                          <a:solidFill>
                            <a:schemeClr val="tx1"/>
                          </a:solidFill>
                          <a:effectLst/>
                          <a:latin typeface="標楷體" panose="03000509000000000000" pitchFamily="65" charset="-120"/>
                          <a:ea typeface="標楷體" panose="03000509000000000000" pitchFamily="65" charset="-120"/>
                        </a:rPr>
                        <a:t>薪</a:t>
                      </a:r>
                      <a:r>
                        <a:rPr lang="en-US" sz="1800" kern="100">
                          <a:solidFill>
                            <a:schemeClr val="tx1"/>
                          </a:solidFill>
                          <a:effectLst/>
                          <a:latin typeface="標楷體" panose="03000509000000000000" pitchFamily="65" charset="-120"/>
                          <a:ea typeface="標楷體" panose="03000509000000000000" pitchFamily="65" charset="-120"/>
                        </a:rPr>
                        <a:t>180</a:t>
                      </a:r>
                      <a:r>
                        <a:rPr lang="zh-TW" sz="1800" kern="100">
                          <a:solidFill>
                            <a:schemeClr val="tx1"/>
                          </a:solidFill>
                          <a:effectLst/>
                          <a:latin typeface="標楷體" panose="03000509000000000000" pitchFamily="65" charset="-120"/>
                          <a:ea typeface="標楷體" panose="03000509000000000000" pitchFamily="65" charset="-120"/>
                        </a:rPr>
                        <a:t>元</a:t>
                      </a:r>
                      <a:endParaRPr lang="zh-TW" sz="1800" kern="100" dirty="0">
                        <a:solidFill>
                          <a:schemeClr val="tx1"/>
                        </a:solidFill>
                        <a:effectLst/>
                        <a:latin typeface="標楷體" panose="03000509000000000000" pitchFamily="65" charset="-120"/>
                        <a:ea typeface="標楷體" panose="03000509000000000000" pitchFamily="65" charset="-120"/>
                      </a:endParaRPr>
                    </a:p>
                  </a:txBody>
                  <a:tcPr marL="17779" marR="17779" marT="0" marB="0" anchor="ctr">
                    <a:solidFill>
                      <a:srgbClr val="CFFDEF"/>
                    </a:solidFill>
                  </a:tcPr>
                </a:tc>
                <a:tc>
                  <a:txBody>
                    <a:bodyPr/>
                    <a:lstStyle/>
                    <a:p>
                      <a:pPr algn="ctr">
                        <a:lnSpc>
                          <a:spcPts val="2000"/>
                        </a:lnSpc>
                        <a:spcAft>
                          <a:spcPts val="0"/>
                        </a:spcAft>
                      </a:pPr>
                      <a:r>
                        <a:rPr lang="en-US" sz="1800" kern="100" dirty="0">
                          <a:solidFill>
                            <a:schemeClr val="tx1"/>
                          </a:solidFill>
                          <a:effectLst/>
                          <a:latin typeface="標楷體" panose="03000509000000000000" pitchFamily="65" charset="-120"/>
                          <a:ea typeface="標楷體" panose="03000509000000000000" pitchFamily="65" charset="-120"/>
                        </a:rPr>
                        <a:t>450</a:t>
                      </a:r>
                      <a:endParaRPr lang="zh-TW" sz="1800" kern="100" dirty="0">
                        <a:solidFill>
                          <a:schemeClr val="tx1"/>
                        </a:solidFill>
                        <a:effectLst/>
                        <a:latin typeface="標楷體" panose="03000509000000000000" pitchFamily="65" charset="-120"/>
                        <a:ea typeface="標楷體" panose="03000509000000000000" pitchFamily="65" charset="-120"/>
                      </a:endParaRPr>
                    </a:p>
                  </a:txBody>
                  <a:tcPr marL="17779" marR="17779" marT="0" marB="0" anchor="ctr">
                    <a:solidFill>
                      <a:srgbClr val="CFFDEF"/>
                    </a:solidFill>
                  </a:tcPr>
                </a:tc>
                <a:tc>
                  <a:txBody>
                    <a:bodyPr/>
                    <a:lstStyle/>
                    <a:p>
                      <a:pPr algn="ctr">
                        <a:lnSpc>
                          <a:spcPts val="2000"/>
                        </a:lnSpc>
                        <a:spcAft>
                          <a:spcPts val="0"/>
                        </a:spcAft>
                      </a:pPr>
                      <a:r>
                        <a:rPr lang="en-US" sz="1800" kern="100" dirty="0">
                          <a:solidFill>
                            <a:schemeClr val="tx1"/>
                          </a:solidFill>
                          <a:effectLst/>
                          <a:latin typeface="標楷體" panose="03000509000000000000" pitchFamily="65" charset="-120"/>
                          <a:ea typeface="標楷體" panose="03000509000000000000" pitchFamily="65" charset="-120"/>
                        </a:rPr>
                        <a:t>625</a:t>
                      </a:r>
                      <a:endParaRPr lang="zh-TW" sz="1800" kern="100" dirty="0">
                        <a:solidFill>
                          <a:schemeClr val="tx1"/>
                        </a:solidFill>
                        <a:effectLst/>
                        <a:latin typeface="標楷體" panose="03000509000000000000" pitchFamily="65" charset="-120"/>
                        <a:ea typeface="標楷體" panose="03000509000000000000" pitchFamily="65" charset="-120"/>
                      </a:endParaRPr>
                    </a:p>
                  </a:txBody>
                  <a:tcPr marL="17779" marR="17779" marT="0" marB="0" anchor="ctr">
                    <a:solidFill>
                      <a:srgbClr val="CFFDEF"/>
                    </a:solidFill>
                  </a:tcPr>
                </a:tc>
                <a:extLst>
                  <a:ext uri="{0D108BD9-81ED-4DB2-BD59-A6C34878D82A}">
                    <a16:rowId xmlns:a16="http://schemas.microsoft.com/office/drawing/2014/main" xmlns="" val="10002"/>
                  </a:ext>
                </a:extLst>
              </a:tr>
              <a:tr h="484755">
                <a:tc>
                  <a:txBody>
                    <a:bodyPr/>
                    <a:lstStyle/>
                    <a:p>
                      <a:pPr algn="l">
                        <a:lnSpc>
                          <a:spcPts val="1920"/>
                        </a:lnSpc>
                        <a:spcAft>
                          <a:spcPts val="0"/>
                        </a:spcAft>
                      </a:pPr>
                      <a:r>
                        <a:rPr lang="zh-TW" sz="1600" kern="100" dirty="0">
                          <a:solidFill>
                            <a:schemeClr val="tx1"/>
                          </a:solidFill>
                          <a:effectLst/>
                          <a:latin typeface="標楷體" panose="03000509000000000000" pitchFamily="65" charset="-120"/>
                          <a:ea typeface="標楷體" panose="03000509000000000000" pitchFamily="65" charset="-120"/>
                        </a:rPr>
                        <a:t>大學、師院、學院（持教育部教師證者</a:t>
                      </a:r>
                      <a:r>
                        <a:rPr lang="en-US" sz="1600" kern="100" dirty="0">
                          <a:solidFill>
                            <a:schemeClr val="tx1"/>
                          </a:solidFill>
                          <a:effectLst/>
                          <a:latin typeface="標楷體" panose="03000509000000000000" pitchFamily="65" charset="-120"/>
                          <a:ea typeface="標楷體" panose="03000509000000000000" pitchFamily="65" charset="-120"/>
                        </a:rPr>
                        <a:t>-</a:t>
                      </a:r>
                      <a:r>
                        <a:rPr lang="zh-TW" sz="1600" kern="100" dirty="0">
                          <a:solidFill>
                            <a:schemeClr val="tx1"/>
                          </a:solidFill>
                          <a:effectLst/>
                          <a:latin typeface="標楷體" panose="03000509000000000000" pitchFamily="65" charset="-120"/>
                          <a:ea typeface="標楷體" panose="03000509000000000000" pitchFamily="65" charset="-120"/>
                        </a:rPr>
                        <a:t>檢定方式取得）</a:t>
                      </a:r>
                    </a:p>
                  </a:txBody>
                  <a:tcPr marL="17779" marR="17779" marT="0" marB="0" anchor="ctr">
                    <a:solidFill>
                      <a:srgbClr val="CFFDEF"/>
                    </a:solidFill>
                  </a:tcPr>
                </a:tc>
                <a:tc>
                  <a:txBody>
                    <a:bodyPr/>
                    <a:lstStyle/>
                    <a:p>
                      <a:pPr algn="ctr">
                        <a:lnSpc>
                          <a:spcPts val="2000"/>
                        </a:lnSpc>
                        <a:spcAft>
                          <a:spcPts val="0"/>
                        </a:spcAft>
                      </a:pPr>
                      <a:r>
                        <a:rPr lang="zh-TW" sz="1800" kern="100" dirty="0">
                          <a:solidFill>
                            <a:schemeClr val="tx1"/>
                          </a:solidFill>
                          <a:effectLst/>
                          <a:latin typeface="標楷體" panose="03000509000000000000" pitchFamily="65" charset="-120"/>
                          <a:ea typeface="標楷體" panose="03000509000000000000" pitchFamily="65" charset="-120"/>
                        </a:rPr>
                        <a:t>本</a:t>
                      </a:r>
                      <a:r>
                        <a:rPr lang="zh-TW" sz="1800" kern="100">
                          <a:solidFill>
                            <a:schemeClr val="tx1"/>
                          </a:solidFill>
                          <a:effectLst/>
                          <a:latin typeface="標楷體" panose="03000509000000000000" pitchFamily="65" charset="-120"/>
                          <a:ea typeface="標楷體" panose="03000509000000000000" pitchFamily="65" charset="-120"/>
                        </a:rPr>
                        <a:t>薪</a:t>
                      </a:r>
                      <a:r>
                        <a:rPr lang="en-US" sz="1800" kern="100">
                          <a:solidFill>
                            <a:schemeClr val="tx1"/>
                          </a:solidFill>
                          <a:effectLst/>
                          <a:latin typeface="標楷體" panose="03000509000000000000" pitchFamily="65" charset="-120"/>
                          <a:ea typeface="標楷體" panose="03000509000000000000" pitchFamily="65" charset="-120"/>
                        </a:rPr>
                        <a:t>190</a:t>
                      </a:r>
                      <a:r>
                        <a:rPr lang="zh-TW" sz="1800" kern="100">
                          <a:solidFill>
                            <a:schemeClr val="tx1"/>
                          </a:solidFill>
                          <a:effectLst/>
                          <a:latin typeface="標楷體" panose="03000509000000000000" pitchFamily="65" charset="-120"/>
                          <a:ea typeface="標楷體" panose="03000509000000000000" pitchFamily="65" charset="-120"/>
                        </a:rPr>
                        <a:t>元</a:t>
                      </a:r>
                      <a:endParaRPr lang="zh-TW" sz="1800" kern="100" dirty="0">
                        <a:solidFill>
                          <a:schemeClr val="tx1"/>
                        </a:solidFill>
                        <a:effectLst/>
                        <a:latin typeface="標楷體" panose="03000509000000000000" pitchFamily="65" charset="-120"/>
                        <a:ea typeface="標楷體" panose="03000509000000000000" pitchFamily="65" charset="-120"/>
                      </a:endParaRPr>
                    </a:p>
                  </a:txBody>
                  <a:tcPr marL="17779" marR="17779" marT="0" marB="0" anchor="ctr">
                    <a:solidFill>
                      <a:srgbClr val="CFFDEF"/>
                    </a:solidFill>
                  </a:tcPr>
                </a:tc>
                <a:tc>
                  <a:txBody>
                    <a:bodyPr/>
                    <a:lstStyle/>
                    <a:p>
                      <a:pPr algn="ctr">
                        <a:lnSpc>
                          <a:spcPts val="2000"/>
                        </a:lnSpc>
                        <a:spcAft>
                          <a:spcPts val="0"/>
                        </a:spcAft>
                      </a:pPr>
                      <a:r>
                        <a:rPr lang="en-US" sz="1800" kern="100" dirty="0">
                          <a:solidFill>
                            <a:schemeClr val="tx1"/>
                          </a:solidFill>
                          <a:effectLst/>
                          <a:latin typeface="標楷體" panose="03000509000000000000" pitchFamily="65" charset="-120"/>
                          <a:ea typeface="標楷體" panose="03000509000000000000" pitchFamily="65" charset="-120"/>
                        </a:rPr>
                        <a:t>450</a:t>
                      </a:r>
                      <a:endParaRPr lang="zh-TW" sz="1800" kern="100" dirty="0">
                        <a:solidFill>
                          <a:schemeClr val="tx1"/>
                        </a:solidFill>
                        <a:effectLst/>
                        <a:latin typeface="標楷體" panose="03000509000000000000" pitchFamily="65" charset="-120"/>
                        <a:ea typeface="標楷體" panose="03000509000000000000" pitchFamily="65" charset="-120"/>
                      </a:endParaRPr>
                    </a:p>
                  </a:txBody>
                  <a:tcPr marL="17779" marR="17779" marT="0" marB="0" anchor="ctr">
                    <a:solidFill>
                      <a:srgbClr val="CFFDEF"/>
                    </a:solidFill>
                  </a:tcPr>
                </a:tc>
                <a:tc>
                  <a:txBody>
                    <a:bodyPr/>
                    <a:lstStyle/>
                    <a:p>
                      <a:pPr algn="ctr">
                        <a:lnSpc>
                          <a:spcPts val="2000"/>
                        </a:lnSpc>
                        <a:spcAft>
                          <a:spcPts val="0"/>
                        </a:spcAft>
                      </a:pPr>
                      <a:r>
                        <a:rPr lang="en-US" sz="1800" kern="100" dirty="0">
                          <a:solidFill>
                            <a:schemeClr val="tx1"/>
                          </a:solidFill>
                          <a:effectLst/>
                          <a:latin typeface="標楷體" panose="03000509000000000000" pitchFamily="65" charset="-120"/>
                          <a:ea typeface="標楷體" panose="03000509000000000000" pitchFamily="65" charset="-120"/>
                        </a:rPr>
                        <a:t>625</a:t>
                      </a:r>
                      <a:endParaRPr lang="zh-TW" sz="1800" kern="100" dirty="0">
                        <a:solidFill>
                          <a:schemeClr val="tx1"/>
                        </a:solidFill>
                        <a:effectLst/>
                        <a:latin typeface="標楷體" panose="03000509000000000000" pitchFamily="65" charset="-120"/>
                        <a:ea typeface="標楷體" panose="03000509000000000000" pitchFamily="65" charset="-120"/>
                      </a:endParaRPr>
                    </a:p>
                  </a:txBody>
                  <a:tcPr marL="17779" marR="17779" marT="0" marB="0" anchor="ctr">
                    <a:solidFill>
                      <a:srgbClr val="CFFDEF"/>
                    </a:solidFill>
                  </a:tcPr>
                </a:tc>
                <a:extLst>
                  <a:ext uri="{0D108BD9-81ED-4DB2-BD59-A6C34878D82A}">
                    <a16:rowId xmlns:a16="http://schemas.microsoft.com/office/drawing/2014/main" xmlns="" val="10003"/>
                  </a:ext>
                </a:extLst>
              </a:tr>
              <a:tr h="372496">
                <a:tc>
                  <a:txBody>
                    <a:bodyPr/>
                    <a:lstStyle/>
                    <a:p>
                      <a:pPr algn="l">
                        <a:lnSpc>
                          <a:spcPts val="1920"/>
                        </a:lnSpc>
                        <a:spcAft>
                          <a:spcPts val="0"/>
                        </a:spcAft>
                      </a:pPr>
                      <a:r>
                        <a:rPr lang="zh-TW" sz="1600" kern="100" dirty="0">
                          <a:solidFill>
                            <a:schemeClr val="tx1"/>
                          </a:solidFill>
                          <a:effectLst/>
                          <a:latin typeface="標楷體" panose="03000509000000000000" pitchFamily="65" charset="-120"/>
                          <a:ea typeface="標楷體" panose="03000509000000000000" pitchFamily="65" charset="-120"/>
                        </a:rPr>
                        <a:t>研究所</a:t>
                      </a:r>
                      <a:r>
                        <a:rPr lang="en-US" sz="1600" kern="100" dirty="0">
                          <a:solidFill>
                            <a:schemeClr val="tx1"/>
                          </a:solidFill>
                          <a:effectLst/>
                          <a:latin typeface="標楷體" panose="03000509000000000000" pitchFamily="65" charset="-120"/>
                          <a:ea typeface="標楷體" panose="03000509000000000000" pitchFamily="65" charset="-120"/>
                        </a:rPr>
                        <a:t>40</a:t>
                      </a:r>
                      <a:r>
                        <a:rPr lang="zh-TW" sz="1600" kern="100" dirty="0">
                          <a:solidFill>
                            <a:schemeClr val="tx1"/>
                          </a:solidFill>
                          <a:effectLst/>
                          <a:latin typeface="標楷體" panose="03000509000000000000" pitchFamily="65" charset="-120"/>
                          <a:ea typeface="標楷體" panose="03000509000000000000" pitchFamily="65" charset="-120"/>
                        </a:rPr>
                        <a:t>學分班結業</a:t>
                      </a:r>
                    </a:p>
                  </a:txBody>
                  <a:tcPr marL="17779" marR="17779" marT="0" marB="0" anchor="ctr">
                    <a:solidFill>
                      <a:srgbClr val="CFFDEF"/>
                    </a:solidFill>
                  </a:tcPr>
                </a:tc>
                <a:tc>
                  <a:txBody>
                    <a:bodyPr/>
                    <a:lstStyle/>
                    <a:p>
                      <a:pPr algn="ctr">
                        <a:lnSpc>
                          <a:spcPts val="2000"/>
                        </a:lnSpc>
                        <a:spcAft>
                          <a:spcPts val="0"/>
                        </a:spcAft>
                      </a:pPr>
                      <a:endParaRPr lang="zh-TW" sz="1800" kern="100" dirty="0">
                        <a:solidFill>
                          <a:schemeClr val="tx1"/>
                        </a:solidFill>
                        <a:effectLst/>
                        <a:latin typeface="標楷體" panose="03000509000000000000" pitchFamily="65" charset="-120"/>
                        <a:ea typeface="標楷體" panose="03000509000000000000" pitchFamily="65" charset="-120"/>
                      </a:endParaRPr>
                    </a:p>
                  </a:txBody>
                  <a:tcPr marL="17779" marR="17779" marT="0" marB="0" anchor="ctr">
                    <a:solidFill>
                      <a:srgbClr val="CFFDEF"/>
                    </a:solidFill>
                  </a:tcPr>
                </a:tc>
                <a:tc>
                  <a:txBody>
                    <a:bodyPr/>
                    <a:lstStyle/>
                    <a:p>
                      <a:pPr algn="ctr">
                        <a:lnSpc>
                          <a:spcPts val="2000"/>
                        </a:lnSpc>
                        <a:spcAft>
                          <a:spcPts val="0"/>
                        </a:spcAft>
                      </a:pPr>
                      <a:r>
                        <a:rPr lang="en-US" sz="1800" kern="100" dirty="0">
                          <a:solidFill>
                            <a:schemeClr val="tx1"/>
                          </a:solidFill>
                          <a:effectLst/>
                          <a:latin typeface="標楷體" panose="03000509000000000000" pitchFamily="65" charset="-120"/>
                          <a:ea typeface="標楷體" panose="03000509000000000000" pitchFamily="65" charset="-120"/>
                        </a:rPr>
                        <a:t>500</a:t>
                      </a:r>
                      <a:endParaRPr lang="zh-TW" sz="1800" kern="100" dirty="0">
                        <a:solidFill>
                          <a:schemeClr val="tx1"/>
                        </a:solidFill>
                        <a:effectLst/>
                        <a:latin typeface="標楷體" panose="03000509000000000000" pitchFamily="65" charset="-120"/>
                        <a:ea typeface="標楷體" panose="03000509000000000000" pitchFamily="65" charset="-120"/>
                      </a:endParaRPr>
                    </a:p>
                  </a:txBody>
                  <a:tcPr marL="17779" marR="17779" marT="0" marB="0" anchor="ctr">
                    <a:solidFill>
                      <a:srgbClr val="CFFDEF"/>
                    </a:solidFill>
                  </a:tcPr>
                </a:tc>
                <a:tc>
                  <a:txBody>
                    <a:bodyPr/>
                    <a:lstStyle/>
                    <a:p>
                      <a:pPr algn="ctr">
                        <a:lnSpc>
                          <a:spcPts val="2000"/>
                        </a:lnSpc>
                        <a:spcAft>
                          <a:spcPts val="0"/>
                        </a:spcAft>
                      </a:pPr>
                      <a:r>
                        <a:rPr lang="en-US" sz="1800" kern="100" dirty="0">
                          <a:solidFill>
                            <a:schemeClr val="tx1"/>
                          </a:solidFill>
                          <a:effectLst/>
                          <a:latin typeface="標楷體" panose="03000509000000000000" pitchFamily="65" charset="-120"/>
                          <a:ea typeface="標楷體" panose="03000509000000000000" pitchFamily="65" charset="-120"/>
                        </a:rPr>
                        <a:t>625</a:t>
                      </a:r>
                      <a:endParaRPr lang="zh-TW" sz="1800" kern="100" dirty="0">
                        <a:solidFill>
                          <a:schemeClr val="tx1"/>
                        </a:solidFill>
                        <a:effectLst/>
                        <a:latin typeface="標楷體" panose="03000509000000000000" pitchFamily="65" charset="-120"/>
                        <a:ea typeface="標楷體" panose="03000509000000000000" pitchFamily="65" charset="-120"/>
                      </a:endParaRPr>
                    </a:p>
                  </a:txBody>
                  <a:tcPr marL="17779" marR="17779" marT="0" marB="0" anchor="ctr">
                    <a:solidFill>
                      <a:srgbClr val="CFFDEF"/>
                    </a:solidFill>
                  </a:tcPr>
                </a:tc>
                <a:extLst>
                  <a:ext uri="{0D108BD9-81ED-4DB2-BD59-A6C34878D82A}">
                    <a16:rowId xmlns:a16="http://schemas.microsoft.com/office/drawing/2014/main" xmlns="" val="10004"/>
                  </a:ext>
                </a:extLst>
              </a:tr>
              <a:tr h="484755">
                <a:tc>
                  <a:txBody>
                    <a:bodyPr/>
                    <a:lstStyle/>
                    <a:p>
                      <a:pPr algn="l">
                        <a:lnSpc>
                          <a:spcPts val="1920"/>
                        </a:lnSpc>
                        <a:spcAft>
                          <a:spcPts val="0"/>
                        </a:spcAft>
                      </a:pPr>
                      <a:r>
                        <a:rPr lang="zh-TW" sz="1600" kern="100" dirty="0">
                          <a:solidFill>
                            <a:schemeClr val="tx1"/>
                          </a:solidFill>
                          <a:effectLst/>
                          <a:latin typeface="標楷體" panose="03000509000000000000" pitchFamily="65" charset="-120"/>
                          <a:ea typeface="標楷體" panose="03000509000000000000" pitchFamily="65" charset="-120"/>
                        </a:rPr>
                        <a:t>碩士（持臺灣省教師證或教育部教師證者</a:t>
                      </a:r>
                      <a:r>
                        <a:rPr lang="en-US" sz="1600" kern="100" dirty="0">
                          <a:solidFill>
                            <a:schemeClr val="tx1"/>
                          </a:solidFill>
                          <a:effectLst/>
                          <a:latin typeface="標楷體" panose="03000509000000000000" pitchFamily="65" charset="-120"/>
                          <a:ea typeface="標楷體" panose="03000509000000000000" pitchFamily="65" charset="-120"/>
                        </a:rPr>
                        <a:t>-</a:t>
                      </a:r>
                      <a:r>
                        <a:rPr lang="zh-TW" sz="1600" kern="100" dirty="0">
                          <a:solidFill>
                            <a:schemeClr val="tx1"/>
                          </a:solidFill>
                          <a:effectLst/>
                          <a:latin typeface="標楷體" panose="03000509000000000000" pitchFamily="65" charset="-120"/>
                          <a:ea typeface="標楷體" panose="03000509000000000000" pitchFamily="65" charset="-120"/>
                        </a:rPr>
                        <a:t>登記或檢定方式取得）</a:t>
                      </a:r>
                    </a:p>
                  </a:txBody>
                  <a:tcPr marL="17779" marR="17779" marT="0" marB="0" anchor="ctr">
                    <a:solidFill>
                      <a:srgbClr val="CFFDEF"/>
                    </a:solidFill>
                  </a:tcPr>
                </a:tc>
                <a:tc>
                  <a:txBody>
                    <a:bodyPr/>
                    <a:lstStyle/>
                    <a:p>
                      <a:pPr algn="ctr">
                        <a:lnSpc>
                          <a:spcPts val="2000"/>
                        </a:lnSpc>
                        <a:spcAft>
                          <a:spcPts val="0"/>
                        </a:spcAft>
                      </a:pPr>
                      <a:r>
                        <a:rPr lang="zh-TW" sz="1800" kern="100" dirty="0">
                          <a:solidFill>
                            <a:schemeClr val="tx1"/>
                          </a:solidFill>
                          <a:effectLst/>
                          <a:latin typeface="標楷體" panose="03000509000000000000" pitchFamily="65" charset="-120"/>
                          <a:ea typeface="標楷體" panose="03000509000000000000" pitchFamily="65" charset="-120"/>
                        </a:rPr>
                        <a:t>本</a:t>
                      </a:r>
                      <a:r>
                        <a:rPr lang="zh-TW" sz="1800" kern="100">
                          <a:solidFill>
                            <a:schemeClr val="tx1"/>
                          </a:solidFill>
                          <a:effectLst/>
                          <a:latin typeface="標楷體" panose="03000509000000000000" pitchFamily="65" charset="-120"/>
                          <a:ea typeface="標楷體" panose="03000509000000000000" pitchFamily="65" charset="-120"/>
                        </a:rPr>
                        <a:t>薪</a:t>
                      </a:r>
                      <a:r>
                        <a:rPr lang="en-US" sz="1800" kern="100">
                          <a:solidFill>
                            <a:schemeClr val="tx1"/>
                          </a:solidFill>
                          <a:effectLst/>
                          <a:latin typeface="標楷體" panose="03000509000000000000" pitchFamily="65" charset="-120"/>
                          <a:ea typeface="標楷體" panose="03000509000000000000" pitchFamily="65" charset="-120"/>
                        </a:rPr>
                        <a:t>245</a:t>
                      </a:r>
                      <a:r>
                        <a:rPr lang="zh-TW" sz="1800" kern="100">
                          <a:solidFill>
                            <a:schemeClr val="tx1"/>
                          </a:solidFill>
                          <a:effectLst/>
                          <a:latin typeface="標楷體" panose="03000509000000000000" pitchFamily="65" charset="-120"/>
                          <a:ea typeface="標楷體" panose="03000509000000000000" pitchFamily="65" charset="-120"/>
                        </a:rPr>
                        <a:t>元</a:t>
                      </a:r>
                      <a:endParaRPr lang="zh-TW" sz="1800" kern="100" dirty="0">
                        <a:solidFill>
                          <a:schemeClr val="tx1"/>
                        </a:solidFill>
                        <a:effectLst/>
                        <a:latin typeface="標楷體" panose="03000509000000000000" pitchFamily="65" charset="-120"/>
                        <a:ea typeface="標楷體" panose="03000509000000000000" pitchFamily="65" charset="-120"/>
                      </a:endParaRPr>
                    </a:p>
                  </a:txBody>
                  <a:tcPr marL="17779" marR="17779" marT="0" marB="0" anchor="ctr">
                    <a:solidFill>
                      <a:srgbClr val="CFFDEF"/>
                    </a:solidFill>
                  </a:tcPr>
                </a:tc>
                <a:tc>
                  <a:txBody>
                    <a:bodyPr/>
                    <a:lstStyle/>
                    <a:p>
                      <a:pPr algn="ctr">
                        <a:lnSpc>
                          <a:spcPts val="2000"/>
                        </a:lnSpc>
                        <a:spcAft>
                          <a:spcPts val="0"/>
                        </a:spcAft>
                      </a:pPr>
                      <a:r>
                        <a:rPr lang="en-US" sz="1800" kern="100" dirty="0">
                          <a:solidFill>
                            <a:schemeClr val="tx1"/>
                          </a:solidFill>
                          <a:effectLst/>
                          <a:latin typeface="標楷體" panose="03000509000000000000" pitchFamily="65" charset="-120"/>
                          <a:ea typeface="標楷體" panose="03000509000000000000" pitchFamily="65" charset="-120"/>
                        </a:rPr>
                        <a:t>525</a:t>
                      </a:r>
                      <a:endParaRPr lang="zh-TW" sz="1800" kern="100" dirty="0">
                        <a:solidFill>
                          <a:schemeClr val="tx1"/>
                        </a:solidFill>
                        <a:effectLst/>
                        <a:latin typeface="標楷體" panose="03000509000000000000" pitchFamily="65" charset="-120"/>
                        <a:ea typeface="標楷體" panose="03000509000000000000" pitchFamily="65" charset="-120"/>
                      </a:endParaRPr>
                    </a:p>
                  </a:txBody>
                  <a:tcPr marL="17779" marR="17779" marT="0" marB="0" anchor="ctr">
                    <a:solidFill>
                      <a:srgbClr val="CFFDEF"/>
                    </a:solidFill>
                  </a:tcPr>
                </a:tc>
                <a:tc>
                  <a:txBody>
                    <a:bodyPr/>
                    <a:lstStyle/>
                    <a:p>
                      <a:pPr algn="ctr">
                        <a:lnSpc>
                          <a:spcPts val="2000"/>
                        </a:lnSpc>
                        <a:spcAft>
                          <a:spcPts val="0"/>
                        </a:spcAft>
                      </a:pPr>
                      <a:r>
                        <a:rPr lang="en-US" sz="1800" kern="100" dirty="0">
                          <a:solidFill>
                            <a:schemeClr val="tx1"/>
                          </a:solidFill>
                          <a:effectLst/>
                          <a:latin typeface="標楷體" panose="03000509000000000000" pitchFamily="65" charset="-120"/>
                          <a:ea typeface="標楷體" panose="03000509000000000000" pitchFamily="65" charset="-120"/>
                        </a:rPr>
                        <a:t>650</a:t>
                      </a:r>
                      <a:endParaRPr lang="zh-TW" sz="1800" kern="100" dirty="0">
                        <a:solidFill>
                          <a:schemeClr val="tx1"/>
                        </a:solidFill>
                        <a:effectLst/>
                        <a:latin typeface="標楷體" panose="03000509000000000000" pitchFamily="65" charset="-120"/>
                        <a:ea typeface="標楷體" panose="03000509000000000000" pitchFamily="65" charset="-120"/>
                      </a:endParaRPr>
                    </a:p>
                  </a:txBody>
                  <a:tcPr marL="17779" marR="17779" marT="0" marB="0" anchor="ctr">
                    <a:solidFill>
                      <a:srgbClr val="CFFDEF"/>
                    </a:solidFill>
                  </a:tcPr>
                </a:tc>
                <a:extLst>
                  <a:ext uri="{0D108BD9-81ED-4DB2-BD59-A6C34878D82A}">
                    <a16:rowId xmlns:a16="http://schemas.microsoft.com/office/drawing/2014/main" xmlns="" val="10005"/>
                  </a:ext>
                </a:extLst>
              </a:tr>
              <a:tr h="484755">
                <a:tc>
                  <a:txBody>
                    <a:bodyPr/>
                    <a:lstStyle/>
                    <a:p>
                      <a:pPr algn="l">
                        <a:lnSpc>
                          <a:spcPts val="1920"/>
                        </a:lnSpc>
                        <a:spcAft>
                          <a:spcPts val="0"/>
                        </a:spcAft>
                      </a:pPr>
                      <a:r>
                        <a:rPr lang="zh-TW" sz="1600" kern="100" dirty="0">
                          <a:solidFill>
                            <a:schemeClr val="tx1"/>
                          </a:solidFill>
                          <a:effectLst/>
                          <a:latin typeface="標楷體" panose="03000509000000000000" pitchFamily="65" charset="-120"/>
                          <a:ea typeface="標楷體" panose="03000509000000000000" pitchFamily="65" charset="-120"/>
                        </a:rPr>
                        <a:t>博士（持臺灣省教師證或教育部教師證者</a:t>
                      </a:r>
                      <a:r>
                        <a:rPr lang="en-US" sz="1600" kern="100" dirty="0">
                          <a:solidFill>
                            <a:schemeClr val="tx1"/>
                          </a:solidFill>
                          <a:effectLst/>
                          <a:latin typeface="標楷體" panose="03000509000000000000" pitchFamily="65" charset="-120"/>
                          <a:ea typeface="標楷體" panose="03000509000000000000" pitchFamily="65" charset="-120"/>
                        </a:rPr>
                        <a:t>-</a:t>
                      </a:r>
                      <a:r>
                        <a:rPr lang="zh-TW" sz="1600" kern="100" dirty="0">
                          <a:solidFill>
                            <a:schemeClr val="tx1"/>
                          </a:solidFill>
                          <a:effectLst/>
                          <a:latin typeface="標楷體" panose="03000509000000000000" pitchFamily="65" charset="-120"/>
                          <a:ea typeface="標楷體" panose="03000509000000000000" pitchFamily="65" charset="-120"/>
                        </a:rPr>
                        <a:t>登記或檢定方式取得）</a:t>
                      </a:r>
                    </a:p>
                  </a:txBody>
                  <a:tcPr marL="17779" marR="17779" marT="0" marB="0" anchor="ctr">
                    <a:solidFill>
                      <a:srgbClr val="CFFDEF"/>
                    </a:solidFill>
                  </a:tcPr>
                </a:tc>
                <a:tc>
                  <a:txBody>
                    <a:bodyPr/>
                    <a:lstStyle/>
                    <a:p>
                      <a:pPr algn="ctr">
                        <a:lnSpc>
                          <a:spcPts val="2000"/>
                        </a:lnSpc>
                        <a:spcAft>
                          <a:spcPts val="0"/>
                        </a:spcAft>
                      </a:pPr>
                      <a:r>
                        <a:rPr lang="zh-TW" sz="1800" kern="100" dirty="0">
                          <a:solidFill>
                            <a:schemeClr val="tx1"/>
                          </a:solidFill>
                          <a:effectLst/>
                          <a:latin typeface="標楷體" panose="03000509000000000000" pitchFamily="65" charset="-120"/>
                          <a:ea typeface="標楷體" panose="03000509000000000000" pitchFamily="65" charset="-120"/>
                        </a:rPr>
                        <a:t>本</a:t>
                      </a:r>
                      <a:r>
                        <a:rPr lang="zh-TW" sz="1800" kern="100">
                          <a:solidFill>
                            <a:schemeClr val="tx1"/>
                          </a:solidFill>
                          <a:effectLst/>
                          <a:latin typeface="標楷體" panose="03000509000000000000" pitchFamily="65" charset="-120"/>
                          <a:ea typeface="標楷體" panose="03000509000000000000" pitchFamily="65" charset="-120"/>
                        </a:rPr>
                        <a:t>薪</a:t>
                      </a:r>
                      <a:r>
                        <a:rPr lang="en-US" sz="1800" kern="100">
                          <a:solidFill>
                            <a:schemeClr val="tx1"/>
                          </a:solidFill>
                          <a:effectLst/>
                          <a:latin typeface="標楷體" panose="03000509000000000000" pitchFamily="65" charset="-120"/>
                          <a:ea typeface="標楷體" panose="03000509000000000000" pitchFamily="65" charset="-120"/>
                        </a:rPr>
                        <a:t>330</a:t>
                      </a:r>
                      <a:r>
                        <a:rPr lang="zh-TW" sz="1800" kern="100">
                          <a:solidFill>
                            <a:schemeClr val="tx1"/>
                          </a:solidFill>
                          <a:effectLst/>
                          <a:latin typeface="標楷體" panose="03000509000000000000" pitchFamily="65" charset="-120"/>
                          <a:ea typeface="標楷體" panose="03000509000000000000" pitchFamily="65" charset="-120"/>
                        </a:rPr>
                        <a:t>元</a:t>
                      </a:r>
                      <a:endParaRPr lang="zh-TW" sz="1800" kern="100" dirty="0">
                        <a:solidFill>
                          <a:schemeClr val="tx1"/>
                        </a:solidFill>
                        <a:effectLst/>
                        <a:latin typeface="標楷體" panose="03000509000000000000" pitchFamily="65" charset="-120"/>
                        <a:ea typeface="標楷體" panose="03000509000000000000" pitchFamily="65" charset="-120"/>
                      </a:endParaRPr>
                    </a:p>
                  </a:txBody>
                  <a:tcPr marL="17779" marR="17779" marT="0" marB="0" anchor="ctr">
                    <a:solidFill>
                      <a:srgbClr val="CFFDEF"/>
                    </a:solidFill>
                  </a:tcPr>
                </a:tc>
                <a:tc>
                  <a:txBody>
                    <a:bodyPr/>
                    <a:lstStyle/>
                    <a:p>
                      <a:pPr algn="ctr">
                        <a:lnSpc>
                          <a:spcPts val="2000"/>
                        </a:lnSpc>
                        <a:spcAft>
                          <a:spcPts val="0"/>
                        </a:spcAft>
                      </a:pPr>
                      <a:r>
                        <a:rPr lang="en-US" sz="1800" kern="100" dirty="0">
                          <a:solidFill>
                            <a:schemeClr val="tx1"/>
                          </a:solidFill>
                          <a:effectLst/>
                          <a:latin typeface="標楷體" panose="03000509000000000000" pitchFamily="65" charset="-120"/>
                          <a:ea typeface="標楷體" panose="03000509000000000000" pitchFamily="65" charset="-120"/>
                        </a:rPr>
                        <a:t>550</a:t>
                      </a:r>
                      <a:endParaRPr lang="zh-TW" sz="1800" kern="100" dirty="0">
                        <a:solidFill>
                          <a:schemeClr val="tx1"/>
                        </a:solidFill>
                        <a:effectLst/>
                        <a:latin typeface="標楷體" panose="03000509000000000000" pitchFamily="65" charset="-120"/>
                        <a:ea typeface="標楷體" panose="03000509000000000000" pitchFamily="65" charset="-120"/>
                      </a:endParaRPr>
                    </a:p>
                  </a:txBody>
                  <a:tcPr marL="17779" marR="17779" marT="0" marB="0" anchor="ctr">
                    <a:solidFill>
                      <a:srgbClr val="CFFDEF"/>
                    </a:solidFill>
                  </a:tcPr>
                </a:tc>
                <a:tc>
                  <a:txBody>
                    <a:bodyPr/>
                    <a:lstStyle/>
                    <a:p>
                      <a:pPr algn="ctr">
                        <a:lnSpc>
                          <a:spcPts val="2000"/>
                        </a:lnSpc>
                        <a:spcAft>
                          <a:spcPts val="0"/>
                        </a:spcAft>
                      </a:pPr>
                      <a:r>
                        <a:rPr lang="en-US" sz="1800" kern="100" dirty="0">
                          <a:solidFill>
                            <a:schemeClr val="tx1"/>
                          </a:solidFill>
                          <a:effectLst/>
                          <a:latin typeface="標楷體" panose="03000509000000000000" pitchFamily="65" charset="-120"/>
                          <a:ea typeface="標楷體" panose="03000509000000000000" pitchFamily="65" charset="-120"/>
                        </a:rPr>
                        <a:t>680</a:t>
                      </a:r>
                      <a:endParaRPr lang="zh-TW" sz="1800" kern="100" dirty="0">
                        <a:solidFill>
                          <a:schemeClr val="tx1"/>
                        </a:solidFill>
                        <a:effectLst/>
                        <a:latin typeface="標楷體" panose="03000509000000000000" pitchFamily="65" charset="-120"/>
                        <a:ea typeface="標楷體" panose="03000509000000000000" pitchFamily="65" charset="-120"/>
                      </a:endParaRPr>
                    </a:p>
                  </a:txBody>
                  <a:tcPr marL="17779" marR="17779" marT="0" marB="0" anchor="ctr">
                    <a:solidFill>
                      <a:srgbClr val="CFFDEF"/>
                    </a:solidFill>
                  </a:tcPr>
                </a:tc>
                <a:extLst>
                  <a:ext uri="{0D108BD9-81ED-4DB2-BD59-A6C34878D82A}">
                    <a16:rowId xmlns:a16="http://schemas.microsoft.com/office/drawing/2014/main" xmlns="" val="10006"/>
                  </a:ext>
                </a:extLst>
              </a:tr>
              <a:tr h="765403">
                <a:tc gridSpan="4">
                  <a:txBody>
                    <a:bodyPr/>
                    <a:lstStyle/>
                    <a:p>
                      <a:pPr algn="just">
                        <a:lnSpc>
                          <a:spcPts val="2000"/>
                        </a:lnSpc>
                        <a:spcAft>
                          <a:spcPts val="0"/>
                        </a:spcAft>
                      </a:pPr>
                      <a:r>
                        <a:rPr lang="zh-TW" sz="1800" kern="100" dirty="0">
                          <a:solidFill>
                            <a:srgbClr val="800000"/>
                          </a:solidFill>
                          <a:effectLst/>
                          <a:latin typeface="標楷體" panose="03000509000000000000" pitchFamily="65" charset="-120"/>
                          <a:ea typeface="標楷體" panose="03000509000000000000" pitchFamily="65" charset="-120"/>
                        </a:rPr>
                        <a:t>※現職教師進修取得較高學歷依規採計曾任教師</a:t>
                      </a:r>
                      <a:r>
                        <a:rPr lang="zh-TW" altLang="en-US" sz="1800" kern="100" dirty="0">
                          <a:solidFill>
                            <a:srgbClr val="800000"/>
                          </a:solidFill>
                          <a:effectLst/>
                          <a:latin typeface="標楷體" panose="03000509000000000000" pitchFamily="65" charset="-120"/>
                          <a:ea typeface="標楷體" panose="03000509000000000000" pitchFamily="65" charset="-120"/>
                        </a:rPr>
                        <a:t>服務</a:t>
                      </a:r>
                      <a:r>
                        <a:rPr lang="zh-TW" sz="1800" kern="100" dirty="0">
                          <a:solidFill>
                            <a:srgbClr val="800000"/>
                          </a:solidFill>
                          <a:effectLst/>
                          <a:latin typeface="標楷體" panose="03000509000000000000" pitchFamily="65" charset="-120"/>
                          <a:ea typeface="標楷體" panose="03000509000000000000" pitchFamily="65" charset="-120"/>
                        </a:rPr>
                        <a:t>年資</a:t>
                      </a:r>
                      <a:r>
                        <a:rPr lang="zh-TW" altLang="en-US" sz="1800" kern="100" dirty="0">
                          <a:solidFill>
                            <a:srgbClr val="800000"/>
                          </a:solidFill>
                          <a:effectLst/>
                          <a:latin typeface="標楷體" panose="03000509000000000000" pitchFamily="65" charset="-120"/>
                          <a:ea typeface="標楷體" panose="03000509000000000000" pitchFamily="65" charset="-120"/>
                        </a:rPr>
                        <a:t>或職前年資</a:t>
                      </a:r>
                      <a:r>
                        <a:rPr lang="zh-TW" sz="1800" kern="100" dirty="0">
                          <a:solidFill>
                            <a:srgbClr val="800000"/>
                          </a:solidFill>
                          <a:effectLst/>
                          <a:latin typeface="標楷體" panose="03000509000000000000" pitchFamily="65" charset="-120"/>
                          <a:ea typeface="標楷體" panose="03000509000000000000" pitchFamily="65" charset="-120"/>
                        </a:rPr>
                        <a:t>，以敘至「本職最高薪」為止。</a:t>
                      </a:r>
                    </a:p>
                    <a:p>
                      <a:pPr algn="just">
                        <a:lnSpc>
                          <a:spcPts val="2000"/>
                        </a:lnSpc>
                        <a:spcAft>
                          <a:spcPts val="0"/>
                        </a:spcAft>
                      </a:pPr>
                      <a:r>
                        <a:rPr lang="zh-TW" sz="1800" kern="100" dirty="0">
                          <a:solidFill>
                            <a:srgbClr val="800000"/>
                          </a:solidFill>
                          <a:effectLst/>
                          <a:latin typeface="標楷體" panose="03000509000000000000" pitchFamily="65" charset="-120"/>
                          <a:ea typeface="標楷體" panose="03000509000000000000" pitchFamily="65" charset="-120"/>
                        </a:rPr>
                        <a:t>※教師依規</a:t>
                      </a:r>
                      <a:r>
                        <a:rPr lang="zh-TW" altLang="en-US" sz="1800" kern="100" dirty="0">
                          <a:solidFill>
                            <a:srgbClr val="800000"/>
                          </a:solidFill>
                          <a:effectLst/>
                          <a:latin typeface="標楷體" panose="03000509000000000000" pitchFamily="65" charset="-120"/>
                          <a:ea typeface="標楷體" panose="03000509000000000000" pitchFamily="65" charset="-120"/>
                        </a:rPr>
                        <a:t>定</a:t>
                      </a:r>
                      <a:r>
                        <a:rPr lang="zh-TW" sz="1800" kern="100" dirty="0">
                          <a:solidFill>
                            <a:srgbClr val="800000"/>
                          </a:solidFill>
                          <a:effectLst/>
                          <a:latin typeface="標楷體" panose="03000509000000000000" pitchFamily="65" charset="-120"/>
                          <a:ea typeface="標楷體" panose="03000509000000000000" pitchFamily="65" charset="-120"/>
                        </a:rPr>
                        <a:t>採計之職前年資，以敘至「本職最高年功薪」為止。</a:t>
                      </a:r>
                    </a:p>
                  </a:txBody>
                  <a:tcPr marL="17779" marR="17779" marT="0" marB="0">
                    <a:solidFill>
                      <a:srgbClr val="CFFDEF"/>
                    </a:solidFill>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extLst>
                  <a:ext uri="{0D108BD9-81ED-4DB2-BD59-A6C34878D82A}">
                    <a16:rowId xmlns:a16="http://schemas.microsoft.com/office/drawing/2014/main" xmlns="" val="10007"/>
                  </a:ext>
                </a:extLst>
              </a:tr>
            </a:tbl>
          </a:graphicData>
        </a:graphic>
      </p:graphicFrame>
    </p:spTree>
    <p:extLst>
      <p:ext uri="{BB962C8B-B14F-4D97-AF65-F5344CB8AC3E}">
        <p14:creationId xmlns:p14="http://schemas.microsoft.com/office/powerpoint/2010/main" val="378019050"/>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idx="4294967295"/>
          </p:nvPr>
        </p:nvSpPr>
        <p:spPr>
          <a:xfrm>
            <a:off x="1441174" y="506895"/>
            <a:ext cx="3508513" cy="706714"/>
          </a:xfrm>
        </p:spPr>
        <p:txBody>
          <a:bodyPr>
            <a:normAutofit/>
          </a:bodyPr>
          <a:lstStyle/>
          <a:p>
            <a:r>
              <a:rPr lang="zh-TW" altLang="en-US" sz="3600" dirty="0">
                <a:solidFill>
                  <a:srgbClr val="00B050"/>
                </a:solidFill>
                <a:latin typeface="華康勘亭流" panose="02010609010101010101" pitchFamily="49" charset="-120"/>
                <a:ea typeface="華康勘亭流" panose="02010609010101010101" pitchFamily="49" charset="-120"/>
              </a:rPr>
              <a:t>敘薪名詞解釋</a:t>
            </a:r>
          </a:p>
        </p:txBody>
      </p:sp>
      <p:sp>
        <p:nvSpPr>
          <p:cNvPr id="3" name="內容版面配置區 2"/>
          <p:cNvSpPr>
            <a:spLocks noGrp="1"/>
          </p:cNvSpPr>
          <p:nvPr>
            <p:ph idx="4294967295"/>
          </p:nvPr>
        </p:nvSpPr>
        <p:spPr>
          <a:xfrm>
            <a:off x="909711" y="1641026"/>
            <a:ext cx="10291689" cy="4152900"/>
          </a:xfrm>
        </p:spPr>
        <p:txBody>
          <a:bodyPr>
            <a:normAutofit fontScale="92500" lnSpcReduction="10000"/>
          </a:bodyPr>
          <a:lstStyle/>
          <a:p>
            <a:pPr>
              <a:spcAft>
                <a:spcPts val="0"/>
              </a:spcAft>
            </a:pPr>
            <a:r>
              <a:rPr lang="zh-TW" altLang="en-US" sz="2600" dirty="0">
                <a:latin typeface="標楷體" panose="03000509000000000000" pitchFamily="65" charset="-120"/>
                <a:ea typeface="標楷體" panose="03000509000000000000" pitchFamily="65" charset="-120"/>
              </a:rPr>
              <a:t>初任：指第一次接受聘約為高級中等以下學校教師（以下簡稱中小學教師）或專科以上學校教師（以下簡稱大專教師）。</a:t>
            </a:r>
            <a:r>
              <a:rPr lang="en-US" altLang="zh-TW" sz="2600" dirty="0">
                <a:latin typeface="標楷體" panose="03000509000000000000" pitchFamily="65" charset="-120"/>
                <a:ea typeface="標楷體" panose="03000509000000000000" pitchFamily="65" charset="-120"/>
              </a:rPr>
              <a:t>【</a:t>
            </a:r>
            <a:r>
              <a:rPr lang="zh-TW" altLang="en-US" sz="2600" dirty="0">
                <a:latin typeface="標楷體" panose="03000509000000000000" pitchFamily="65" charset="-120"/>
                <a:ea typeface="標楷體" panose="03000509000000000000" pitchFamily="65" charset="-120"/>
              </a:rPr>
              <a:t>教師待遇條例施行細則</a:t>
            </a:r>
            <a:r>
              <a:rPr lang="en-US" altLang="zh-TW" sz="2600" dirty="0">
                <a:latin typeface="標楷體" panose="03000509000000000000" pitchFamily="65" charset="-120"/>
                <a:ea typeface="標楷體" panose="03000509000000000000" pitchFamily="65" charset="-120"/>
              </a:rPr>
              <a:t>§2】</a:t>
            </a:r>
          </a:p>
          <a:p>
            <a:pPr>
              <a:spcAft>
                <a:spcPts val="0"/>
              </a:spcAft>
            </a:pPr>
            <a:r>
              <a:rPr lang="zh-TW" altLang="en-US" sz="2600" dirty="0">
                <a:latin typeface="標楷體" panose="03000509000000000000" pitchFamily="65" charset="-120"/>
                <a:ea typeface="標楷體" panose="03000509000000000000" pitchFamily="65" charset="-120"/>
              </a:rPr>
              <a:t>起敘</a:t>
            </a:r>
            <a:r>
              <a:rPr lang="en-US" altLang="zh-TW" sz="2600" dirty="0">
                <a:latin typeface="標楷體" panose="03000509000000000000" pitchFamily="65" charset="-120"/>
                <a:ea typeface="標楷體" panose="03000509000000000000" pitchFamily="65" charset="-120"/>
              </a:rPr>
              <a:t>:</a:t>
            </a:r>
            <a:r>
              <a:rPr lang="zh-TW" altLang="en-US" sz="2600" kern="100" dirty="0">
                <a:latin typeface="標楷體" panose="03000509000000000000" pitchFamily="65" charset="-120"/>
                <a:ea typeface="標楷體" panose="03000509000000000000" pitchFamily="65" charset="-120"/>
                <a:cs typeface="Times New Roman" panose="02020603050405020304" pitchFamily="18" charset="0"/>
              </a:rPr>
              <a:t>教師到職後，以學歷起敘，其起敘基準，依教師待遇條例第</a:t>
            </a:r>
            <a:r>
              <a:rPr lang="en-US" altLang="zh-TW" sz="2600" kern="100" dirty="0">
                <a:latin typeface="標楷體" panose="03000509000000000000" pitchFamily="65" charset="-120"/>
                <a:ea typeface="標楷體" panose="03000509000000000000" pitchFamily="65" charset="-120"/>
                <a:cs typeface="Times New Roman" panose="02020603050405020304" pitchFamily="18" charset="0"/>
              </a:rPr>
              <a:t>8</a:t>
            </a:r>
            <a:r>
              <a:rPr lang="zh-TW" altLang="en-US" sz="2600" kern="100" dirty="0">
                <a:latin typeface="標楷體" panose="03000509000000000000" pitchFamily="65" charset="-120"/>
                <a:ea typeface="標楷體" panose="03000509000000000000" pitchFamily="65" charset="-120"/>
                <a:cs typeface="Times New Roman" panose="02020603050405020304" pitchFamily="18" charset="0"/>
              </a:rPr>
              <a:t>條附表</a:t>
            </a:r>
            <a:r>
              <a:rPr lang="en-US" altLang="zh-TW" sz="2600" kern="100" dirty="0">
                <a:latin typeface="標楷體" panose="03000509000000000000" pitchFamily="65" charset="-120"/>
                <a:ea typeface="標楷體" panose="03000509000000000000" pitchFamily="65" charset="-120"/>
                <a:cs typeface="Times New Roman" panose="02020603050405020304" pitchFamily="18" charset="0"/>
              </a:rPr>
              <a:t>2</a:t>
            </a:r>
            <a:r>
              <a:rPr lang="zh-TW" altLang="en-US" sz="2600" kern="100" dirty="0">
                <a:latin typeface="標楷體" panose="03000509000000000000" pitchFamily="65" charset="-120"/>
                <a:ea typeface="標楷體" panose="03000509000000000000" pitchFamily="65" charset="-120"/>
                <a:cs typeface="Times New Roman" panose="02020603050405020304" pitchFamily="18" charset="0"/>
              </a:rPr>
              <a:t>高級中等以下學校教師薪級起敘基準表規定辦理</a:t>
            </a:r>
            <a:r>
              <a:rPr lang="zh-TW" altLang="zh-TW" sz="2600" kern="100" dirty="0">
                <a:latin typeface="標楷體" panose="03000509000000000000" pitchFamily="65" charset="-120"/>
                <a:ea typeface="標楷體" panose="03000509000000000000" pitchFamily="65" charset="-120"/>
                <a:cs typeface="Times New Roman" panose="02020603050405020304" pitchFamily="18" charset="0"/>
              </a:rPr>
              <a:t>。</a:t>
            </a:r>
            <a:r>
              <a:rPr lang="zh-TW" altLang="zh-TW" sz="2600" dirty="0">
                <a:latin typeface="標楷體" panose="03000509000000000000" pitchFamily="65" charset="-120"/>
                <a:ea typeface="標楷體" panose="03000509000000000000" pitchFamily="65" charset="-120"/>
                <a:cs typeface="Times New Roman" panose="02020603050405020304" pitchFamily="18" charset="0"/>
              </a:rPr>
              <a:t>【</a:t>
            </a:r>
            <a:r>
              <a:rPr lang="zh-TW" altLang="en-US" sz="2600" dirty="0">
                <a:latin typeface="標楷體" panose="03000509000000000000" pitchFamily="65" charset="-120"/>
                <a:ea typeface="標楷體" panose="03000509000000000000" pitchFamily="65" charset="-120"/>
                <a:cs typeface="Times New Roman" panose="02020603050405020304" pitchFamily="18" charset="0"/>
              </a:rPr>
              <a:t>教師待遇條例</a:t>
            </a:r>
            <a:r>
              <a:rPr lang="en-US" altLang="zh-TW" sz="2600" dirty="0">
                <a:latin typeface="標楷體" panose="03000509000000000000" pitchFamily="65" charset="-120"/>
                <a:ea typeface="標楷體" panose="03000509000000000000" pitchFamily="65" charset="-120"/>
                <a:cs typeface="Times New Roman" panose="02020603050405020304" pitchFamily="18" charset="0"/>
              </a:rPr>
              <a:t>§8</a:t>
            </a:r>
            <a:r>
              <a:rPr lang="zh-TW" altLang="zh-TW" sz="2600" dirty="0">
                <a:latin typeface="標楷體" panose="03000509000000000000" pitchFamily="65" charset="-120"/>
                <a:ea typeface="標楷體" panose="03000509000000000000" pitchFamily="65" charset="-120"/>
                <a:cs typeface="Times New Roman" panose="02020603050405020304" pitchFamily="18" charset="0"/>
              </a:rPr>
              <a:t>】</a:t>
            </a:r>
            <a:endParaRPr lang="en-US" altLang="zh-TW" sz="2600" dirty="0">
              <a:latin typeface="標楷體" panose="03000509000000000000" pitchFamily="65" charset="-120"/>
              <a:ea typeface="標楷體" panose="03000509000000000000" pitchFamily="65" charset="-120"/>
              <a:cs typeface="Times New Roman" panose="02020603050405020304" pitchFamily="18" charset="0"/>
            </a:endParaRPr>
          </a:p>
          <a:p>
            <a:pPr>
              <a:spcAft>
                <a:spcPts val="0"/>
              </a:spcAft>
            </a:pPr>
            <a:r>
              <a:rPr lang="zh-TW" altLang="en-US" sz="2600" dirty="0">
                <a:latin typeface="標楷體" panose="03000509000000000000" pitchFamily="65" charset="-120"/>
                <a:ea typeface="標楷體" panose="03000509000000000000" pitchFamily="65" charset="-120"/>
                <a:cs typeface="Times New Roman" panose="02020603050405020304" pitchFamily="18" charset="0"/>
              </a:rPr>
              <a:t>提敘</a:t>
            </a:r>
            <a:r>
              <a:rPr lang="en-US" altLang="zh-TW" sz="2600" dirty="0">
                <a:latin typeface="標楷體" panose="03000509000000000000" pitchFamily="65" charset="-120"/>
                <a:ea typeface="標楷體" panose="03000509000000000000" pitchFamily="65" charset="-120"/>
                <a:cs typeface="Times New Roman" panose="02020603050405020304" pitchFamily="18" charset="0"/>
              </a:rPr>
              <a:t>:</a:t>
            </a:r>
            <a:r>
              <a:rPr lang="zh-TW" altLang="en-US" sz="2600" kern="100" dirty="0">
                <a:latin typeface="標楷體" panose="03000509000000000000" pitchFamily="65" charset="-120"/>
                <a:ea typeface="標楷體" panose="03000509000000000000" pitchFamily="65" charset="-120"/>
                <a:cs typeface="Times New Roman" panose="02020603050405020304" pitchFamily="18" charset="0"/>
              </a:rPr>
              <a:t>教師起敘薪級後，具有曾任其他機關學校職務且合於採計之年資，由起敘薪級上增加薪級。依教師待遇條例第</a:t>
            </a:r>
            <a:r>
              <a:rPr lang="en-US" altLang="zh-TW" sz="2600" kern="100" dirty="0">
                <a:latin typeface="標楷體" panose="03000509000000000000" pitchFamily="65" charset="-120"/>
                <a:ea typeface="標楷體" panose="03000509000000000000" pitchFamily="65" charset="-120"/>
                <a:cs typeface="Times New Roman" panose="02020603050405020304" pitchFamily="18" charset="0"/>
              </a:rPr>
              <a:t>9</a:t>
            </a:r>
            <a:r>
              <a:rPr lang="zh-TW" altLang="en-US" sz="2600" kern="100" dirty="0">
                <a:latin typeface="標楷體" panose="03000509000000000000" pitchFamily="65" charset="-120"/>
                <a:ea typeface="標楷體" panose="03000509000000000000" pitchFamily="65" charset="-120"/>
                <a:cs typeface="Times New Roman" panose="02020603050405020304" pitchFamily="18" charset="0"/>
              </a:rPr>
              <a:t>條規定，服務成績優良及等級相當年資採計提敘辦法，由教育部定之。</a:t>
            </a:r>
            <a:r>
              <a:rPr lang="en-US" altLang="zh-TW" sz="2600" kern="100" dirty="0">
                <a:latin typeface="標楷體" panose="03000509000000000000" pitchFamily="65" charset="-120"/>
                <a:ea typeface="標楷體" panose="03000509000000000000" pitchFamily="65" charset="-120"/>
                <a:cs typeface="Times New Roman" panose="02020603050405020304" pitchFamily="18" charset="0"/>
              </a:rPr>
              <a:t>【</a:t>
            </a:r>
            <a:r>
              <a:rPr lang="zh-TW" altLang="en-US" sz="2600" kern="100" dirty="0">
                <a:latin typeface="標楷體" panose="03000509000000000000" pitchFamily="65" charset="-120"/>
                <a:ea typeface="標楷體" panose="03000509000000000000" pitchFamily="65" charset="-120"/>
                <a:cs typeface="Times New Roman" panose="02020603050405020304" pitchFamily="18" charset="0"/>
              </a:rPr>
              <a:t>教師待遇條例</a:t>
            </a:r>
            <a:r>
              <a:rPr lang="en-US" altLang="zh-TW" sz="2600" kern="100" dirty="0">
                <a:latin typeface="標楷體" panose="03000509000000000000" pitchFamily="65" charset="-120"/>
                <a:ea typeface="標楷體" panose="03000509000000000000" pitchFamily="65" charset="-120"/>
                <a:cs typeface="Times New Roman" panose="02020603050405020304" pitchFamily="18" charset="0"/>
              </a:rPr>
              <a:t>§9</a:t>
            </a:r>
            <a:r>
              <a:rPr lang="zh-TW" altLang="zh-TW" sz="2600" dirty="0">
                <a:latin typeface="標楷體" panose="03000509000000000000" pitchFamily="65" charset="-120"/>
                <a:ea typeface="標楷體" panose="03000509000000000000" pitchFamily="65" charset="-120"/>
                <a:cs typeface="Times New Roman" panose="02020603050405020304" pitchFamily="18" charset="0"/>
              </a:rPr>
              <a:t>】</a:t>
            </a:r>
            <a:endParaRPr lang="en-US" altLang="zh-TW" sz="2600" dirty="0">
              <a:latin typeface="標楷體" panose="03000509000000000000" pitchFamily="65" charset="-120"/>
              <a:ea typeface="標楷體" panose="03000509000000000000" pitchFamily="65" charset="-120"/>
              <a:cs typeface="Times New Roman" panose="02020603050405020304" pitchFamily="18" charset="0"/>
            </a:endParaRPr>
          </a:p>
          <a:p>
            <a:pPr>
              <a:spcAft>
                <a:spcPts val="0"/>
              </a:spcAft>
            </a:pPr>
            <a:r>
              <a:rPr lang="zh-TW" altLang="en-US" sz="2600" dirty="0">
                <a:latin typeface="標楷體" panose="03000509000000000000" pitchFamily="65" charset="-120"/>
                <a:ea typeface="標楷體" panose="03000509000000000000" pitchFamily="65" charset="-120"/>
                <a:cs typeface="Times New Roman" panose="02020603050405020304" pitchFamily="18" charset="0"/>
              </a:rPr>
              <a:t>改敘</a:t>
            </a:r>
            <a:r>
              <a:rPr lang="en-US" altLang="zh-TW" sz="2600" dirty="0">
                <a:latin typeface="標楷體" panose="03000509000000000000" pitchFamily="65" charset="-120"/>
                <a:ea typeface="標楷體" panose="03000509000000000000" pitchFamily="65" charset="-120"/>
                <a:cs typeface="Times New Roman" panose="02020603050405020304" pitchFamily="18" charset="0"/>
              </a:rPr>
              <a:t>:</a:t>
            </a:r>
            <a:r>
              <a:rPr lang="zh-TW" altLang="en-US" sz="2600" kern="100" dirty="0">
                <a:latin typeface="標楷體" panose="03000509000000000000" pitchFamily="65" charset="-120"/>
                <a:ea typeface="標楷體" panose="03000509000000000000" pitchFamily="65" charset="-120"/>
                <a:cs typeface="Times New Roman" panose="02020603050405020304" pitchFamily="18" charset="0"/>
              </a:rPr>
              <a:t>教師於薪級敘定之後，因對核敘之薪級發生疑義、取得新資格（如取得較高學歷）等，提出具體理由及相關證明文件，經權責機關（或學校）重新審核後重行敘定其薪級。</a:t>
            </a:r>
            <a:r>
              <a:rPr lang="zh-TW" altLang="zh-TW" sz="2600" dirty="0">
                <a:latin typeface="標楷體" panose="03000509000000000000" pitchFamily="65" charset="-120"/>
                <a:ea typeface="標楷體" panose="03000509000000000000" pitchFamily="65" charset="-120"/>
                <a:cs typeface="Times New Roman" panose="02020603050405020304" pitchFamily="18" charset="0"/>
              </a:rPr>
              <a:t>【</a:t>
            </a:r>
            <a:r>
              <a:rPr lang="zh-TW" altLang="en-US" sz="2600" dirty="0">
                <a:latin typeface="標楷體" panose="03000509000000000000" pitchFamily="65" charset="-120"/>
                <a:ea typeface="標楷體" panose="03000509000000000000" pitchFamily="65" charset="-120"/>
                <a:cs typeface="Times New Roman" panose="02020603050405020304" pitchFamily="18" charset="0"/>
              </a:rPr>
              <a:t>教師待遇條例</a:t>
            </a:r>
            <a:r>
              <a:rPr lang="en-US" altLang="zh-TW" sz="2600" dirty="0">
                <a:latin typeface="標楷體" panose="03000509000000000000" pitchFamily="65" charset="-120"/>
                <a:ea typeface="標楷體" panose="03000509000000000000" pitchFamily="65" charset="-120"/>
                <a:cs typeface="Times New Roman" panose="02020603050405020304" pitchFamily="18" charset="0"/>
              </a:rPr>
              <a:t>§10】</a:t>
            </a:r>
          </a:p>
          <a:p>
            <a:pPr lvl="0"/>
            <a:r>
              <a:rPr lang="zh-TW" altLang="en-US" sz="2600" dirty="0">
                <a:latin typeface="標楷體" panose="03000509000000000000" pitchFamily="65" charset="-120"/>
                <a:ea typeface="標楷體" panose="03000509000000000000" pitchFamily="65" charset="-120"/>
                <a:cs typeface="Times New Roman" panose="02020603050405020304" pitchFamily="18" charset="0"/>
              </a:rPr>
              <a:t>轉任</a:t>
            </a:r>
            <a:r>
              <a:rPr lang="en-US" altLang="zh-TW" sz="2600" dirty="0">
                <a:latin typeface="標楷體" panose="03000509000000000000" pitchFamily="65" charset="-120"/>
                <a:ea typeface="標楷體" panose="03000509000000000000" pitchFamily="65" charset="-120"/>
                <a:cs typeface="Times New Roman" panose="02020603050405020304" pitchFamily="18" charset="0"/>
              </a:rPr>
              <a:t>:</a:t>
            </a:r>
            <a:r>
              <a:rPr lang="zh-TW" altLang="en-US" sz="2600" dirty="0">
                <a:latin typeface="標楷體" panose="03000509000000000000" pitchFamily="65" charset="-120"/>
                <a:ea typeface="標楷體" panose="03000509000000000000" pitchFamily="65" charset="-120"/>
              </a:rPr>
              <a:t>教師離職後重新接受聘約者（包括退休、辭職、資遣、介聘至他校服務、解聘或不續聘等原因）。</a:t>
            </a:r>
            <a:r>
              <a:rPr lang="zh-TW" altLang="zh-TW" sz="2600" dirty="0">
                <a:latin typeface="標楷體" panose="03000509000000000000" pitchFamily="65" charset="-120"/>
                <a:ea typeface="標楷體" panose="03000509000000000000" pitchFamily="65" charset="-120"/>
                <a:cs typeface="Times New Roman" panose="02020603050405020304" pitchFamily="18" charset="0"/>
              </a:rPr>
              <a:t>【</a:t>
            </a:r>
            <a:r>
              <a:rPr lang="zh-TW" altLang="en-US" sz="2600" dirty="0">
                <a:latin typeface="標楷體" panose="03000509000000000000" pitchFamily="65" charset="-120"/>
                <a:ea typeface="標楷體" panose="03000509000000000000" pitchFamily="65" charset="-120"/>
                <a:cs typeface="Times New Roman" panose="02020603050405020304" pitchFamily="18" charset="0"/>
              </a:rPr>
              <a:t>教師待遇條例施行細則</a:t>
            </a:r>
            <a:r>
              <a:rPr lang="en-US" altLang="zh-TW" sz="2600" dirty="0">
                <a:latin typeface="標楷體" panose="03000509000000000000" pitchFamily="65" charset="-120"/>
                <a:ea typeface="標楷體" panose="03000509000000000000" pitchFamily="65" charset="-120"/>
                <a:cs typeface="Times New Roman" panose="02020603050405020304" pitchFamily="18" charset="0"/>
              </a:rPr>
              <a:t>§7】</a:t>
            </a:r>
          </a:p>
          <a:p>
            <a:endParaRPr lang="zh-TW" altLang="en-US" dirty="0">
              <a:latin typeface="標楷體" panose="03000509000000000000" pitchFamily="65" charset="-120"/>
              <a:ea typeface="標楷體" panose="03000509000000000000" pitchFamily="65" charset="-120"/>
            </a:endParaRPr>
          </a:p>
        </p:txBody>
      </p:sp>
    </p:spTree>
    <p:extLst>
      <p:ext uri="{BB962C8B-B14F-4D97-AF65-F5344CB8AC3E}">
        <p14:creationId xmlns:p14="http://schemas.microsoft.com/office/powerpoint/2010/main" val="46222823"/>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idx="4294967295"/>
          </p:nvPr>
        </p:nvSpPr>
        <p:spPr>
          <a:xfrm>
            <a:off x="916838" y="437667"/>
            <a:ext cx="5397698" cy="827087"/>
          </a:xfrm>
        </p:spPr>
        <p:txBody>
          <a:bodyPr>
            <a:noAutofit/>
          </a:bodyPr>
          <a:lstStyle/>
          <a:p>
            <a:r>
              <a:rPr lang="zh-TW" altLang="en-US" sz="2800" dirty="0">
                <a:solidFill>
                  <a:srgbClr val="00B050"/>
                </a:solidFill>
                <a:latin typeface="華康勘亭流" panose="02010609010101010101" pitchFamily="49" charset="-120"/>
                <a:ea typeface="華康勘亭流" panose="02010609010101010101" pitchFamily="49" charset="-120"/>
              </a:rPr>
              <a:t>正式教師職前年資採計基礎概念</a:t>
            </a:r>
          </a:p>
        </p:txBody>
      </p:sp>
      <p:sp>
        <p:nvSpPr>
          <p:cNvPr id="3" name="內容版面配置區 2"/>
          <p:cNvSpPr>
            <a:spLocks noGrp="1"/>
          </p:cNvSpPr>
          <p:nvPr>
            <p:ph idx="4294967295"/>
          </p:nvPr>
        </p:nvSpPr>
        <p:spPr>
          <a:xfrm>
            <a:off x="1063487" y="1567001"/>
            <a:ext cx="9134475" cy="4180656"/>
          </a:xfrm>
        </p:spPr>
        <p:txBody>
          <a:bodyPr>
            <a:normAutofit lnSpcReduction="10000"/>
          </a:bodyPr>
          <a:lstStyle/>
          <a:p>
            <a:pPr marL="502920" indent="-457200">
              <a:buFont typeface="+mj-ea"/>
              <a:buAutoNum type="ea1ChtPeriod"/>
            </a:pPr>
            <a:r>
              <a:rPr lang="zh-TW" altLang="en-US" sz="2400" dirty="0">
                <a:solidFill>
                  <a:schemeClr val="tx1">
                    <a:lumMod val="95000"/>
                    <a:lumOff val="5000"/>
                  </a:schemeClr>
                </a:solidFill>
                <a:latin typeface="標楷體" panose="03000509000000000000" pitchFamily="65" charset="-120"/>
                <a:ea typeface="標楷體" panose="03000509000000000000" pitchFamily="65" charset="-120"/>
              </a:rPr>
              <a:t>依據教師職前年資採計提敘辦法</a:t>
            </a:r>
            <a:r>
              <a:rPr lang="en-US" altLang="zh-TW" sz="2400" dirty="0">
                <a:solidFill>
                  <a:schemeClr val="tx1">
                    <a:lumMod val="95000"/>
                    <a:lumOff val="5000"/>
                  </a:schemeClr>
                </a:solidFill>
                <a:latin typeface="標楷體" panose="03000509000000000000" pitchFamily="65" charset="-120"/>
                <a:ea typeface="標楷體" panose="03000509000000000000" pitchFamily="65" charset="-120"/>
              </a:rPr>
              <a:t>(106.11</a:t>
            </a:r>
            <a:r>
              <a:rPr lang="zh-TW" altLang="en-US" sz="2400" dirty="0">
                <a:solidFill>
                  <a:schemeClr val="tx1">
                    <a:lumMod val="95000"/>
                    <a:lumOff val="5000"/>
                  </a:schemeClr>
                </a:solidFill>
                <a:latin typeface="標楷體" panose="03000509000000000000" pitchFamily="65" charset="-120"/>
                <a:ea typeface="標楷體" panose="03000509000000000000" pitchFamily="65" charset="-120"/>
              </a:rPr>
              <a:t>修正</a:t>
            </a:r>
            <a:r>
              <a:rPr lang="en-US" altLang="zh-TW" sz="2400" dirty="0">
                <a:solidFill>
                  <a:schemeClr val="tx1">
                    <a:lumMod val="95000"/>
                    <a:lumOff val="5000"/>
                  </a:schemeClr>
                </a:solidFill>
                <a:latin typeface="標楷體" panose="03000509000000000000" pitchFamily="65" charset="-120"/>
                <a:ea typeface="標楷體" panose="03000509000000000000" pitchFamily="65" charset="-120"/>
              </a:rPr>
              <a:t>)</a:t>
            </a:r>
            <a:endParaRPr kumimoji="1" lang="en-US" altLang="zh-TW" sz="2400" dirty="0">
              <a:solidFill>
                <a:schemeClr val="tx1">
                  <a:lumMod val="95000"/>
                  <a:lumOff val="5000"/>
                </a:schemeClr>
              </a:solidFill>
              <a:latin typeface="標楷體" panose="03000509000000000000" pitchFamily="65" charset="-120"/>
              <a:ea typeface="標楷體" panose="03000509000000000000" pitchFamily="65" charset="-120"/>
            </a:endParaRPr>
          </a:p>
          <a:p>
            <a:pPr marL="502920" indent="-457200">
              <a:buFont typeface="+mj-ea"/>
              <a:buAutoNum type="ea1ChtPeriod"/>
            </a:pPr>
            <a:r>
              <a:rPr lang="zh-TW" altLang="en-US" sz="2400" dirty="0">
                <a:solidFill>
                  <a:schemeClr val="tx1">
                    <a:lumMod val="95000"/>
                    <a:lumOff val="5000"/>
                  </a:schemeClr>
                </a:solidFill>
                <a:latin typeface="標楷體" panose="03000509000000000000" pitchFamily="65" charset="-120"/>
                <a:ea typeface="標楷體" panose="03000509000000000000" pitchFamily="65" charset="-120"/>
              </a:rPr>
              <a:t>服務成績優良</a:t>
            </a:r>
            <a:endParaRPr lang="en-US" altLang="zh-TW" sz="2400" dirty="0">
              <a:solidFill>
                <a:schemeClr val="tx1">
                  <a:lumMod val="95000"/>
                  <a:lumOff val="5000"/>
                </a:schemeClr>
              </a:solidFill>
              <a:latin typeface="標楷體" panose="03000509000000000000" pitchFamily="65" charset="-120"/>
              <a:ea typeface="標楷體" panose="03000509000000000000" pitchFamily="65" charset="-120"/>
            </a:endParaRPr>
          </a:p>
          <a:p>
            <a:pPr marL="502920" lvl="1" indent="0">
              <a:buNone/>
            </a:pPr>
            <a:r>
              <a:rPr lang="zh-TW" altLang="en-US" dirty="0">
                <a:solidFill>
                  <a:schemeClr val="tx1">
                    <a:lumMod val="95000"/>
                    <a:lumOff val="5000"/>
                  </a:schemeClr>
                </a:solidFill>
                <a:latin typeface="標楷體" panose="03000509000000000000" pitchFamily="65" charset="-120"/>
                <a:ea typeface="標楷體" panose="03000509000000000000" pitchFamily="65" charset="-120"/>
              </a:rPr>
              <a:t>考績</a:t>
            </a:r>
            <a:r>
              <a:rPr lang="en-US" altLang="zh-TW" dirty="0">
                <a:solidFill>
                  <a:schemeClr val="tx1">
                    <a:lumMod val="95000"/>
                    <a:lumOff val="5000"/>
                  </a:schemeClr>
                </a:solidFill>
                <a:latin typeface="標楷體" panose="03000509000000000000" pitchFamily="65" charset="-120"/>
                <a:ea typeface="標楷體" panose="03000509000000000000" pitchFamily="65" charset="-120"/>
              </a:rPr>
              <a:t>(</a:t>
            </a:r>
            <a:r>
              <a:rPr lang="zh-TW" altLang="en-US" dirty="0">
                <a:solidFill>
                  <a:schemeClr val="tx1">
                    <a:lumMod val="95000"/>
                    <a:lumOff val="5000"/>
                  </a:schemeClr>
                </a:solidFill>
                <a:latin typeface="標楷體" panose="03000509000000000000" pitchFamily="65" charset="-120"/>
                <a:ea typeface="標楷體" panose="03000509000000000000" pitchFamily="65" charset="-120"/>
              </a:rPr>
              <a:t>成、核</a:t>
            </a:r>
            <a:r>
              <a:rPr lang="en-US" altLang="zh-TW" dirty="0">
                <a:solidFill>
                  <a:schemeClr val="tx1">
                    <a:lumMod val="95000"/>
                    <a:lumOff val="5000"/>
                  </a:schemeClr>
                </a:solidFill>
                <a:latin typeface="標楷體" panose="03000509000000000000" pitchFamily="65" charset="-120"/>
                <a:ea typeface="標楷體" panose="03000509000000000000" pitchFamily="65" charset="-120"/>
              </a:rPr>
              <a:t>)</a:t>
            </a:r>
            <a:r>
              <a:rPr lang="zh-TW" altLang="en-US" dirty="0">
                <a:solidFill>
                  <a:schemeClr val="tx1">
                    <a:lumMod val="95000"/>
                    <a:lumOff val="5000"/>
                  </a:schemeClr>
                </a:solidFill>
                <a:latin typeface="標楷體" panose="03000509000000000000" pitchFamily="65" charset="-120"/>
                <a:ea typeface="標楷體" panose="03000509000000000000" pitchFamily="65" charset="-120"/>
              </a:rPr>
              <a:t>列乙等或</a:t>
            </a:r>
            <a:r>
              <a:rPr lang="en-US" altLang="zh-TW" dirty="0">
                <a:solidFill>
                  <a:schemeClr val="tx1">
                    <a:lumMod val="95000"/>
                    <a:lumOff val="5000"/>
                  </a:schemeClr>
                </a:solidFill>
                <a:latin typeface="標楷體" panose="03000509000000000000" pitchFamily="65" charset="-120"/>
                <a:ea typeface="標楷體" panose="03000509000000000000" pitchFamily="65" charset="-120"/>
              </a:rPr>
              <a:t>70</a:t>
            </a:r>
            <a:r>
              <a:rPr lang="zh-TW" altLang="en-US" dirty="0">
                <a:solidFill>
                  <a:schemeClr val="tx1">
                    <a:lumMod val="95000"/>
                    <a:lumOff val="5000"/>
                  </a:schemeClr>
                </a:solidFill>
                <a:latin typeface="標楷體" panose="03000509000000000000" pitchFamily="65" charset="-120"/>
                <a:ea typeface="標楷體" panose="03000509000000000000" pitchFamily="65" charset="-120"/>
              </a:rPr>
              <a:t>分以上者、公立幼兒園之契用教保員考列甲等者、服務成績優良之證明文件。</a:t>
            </a:r>
            <a:endParaRPr lang="en-US" altLang="zh-TW" dirty="0">
              <a:solidFill>
                <a:schemeClr val="tx1">
                  <a:lumMod val="95000"/>
                  <a:lumOff val="5000"/>
                </a:schemeClr>
              </a:solidFill>
              <a:latin typeface="標楷體" panose="03000509000000000000" pitchFamily="65" charset="-120"/>
              <a:ea typeface="標楷體" panose="03000509000000000000" pitchFamily="65" charset="-120"/>
            </a:endParaRPr>
          </a:p>
          <a:p>
            <a:pPr marL="514350" indent="-514350">
              <a:buFont typeface="+mj-ea"/>
              <a:buAutoNum type="ea1ChtPeriod" startAt="3"/>
            </a:pPr>
            <a:r>
              <a:rPr lang="zh-TW" altLang="en-US" sz="2400" dirty="0">
                <a:solidFill>
                  <a:schemeClr val="tx1">
                    <a:lumMod val="95000"/>
                    <a:lumOff val="5000"/>
                  </a:schemeClr>
                </a:solidFill>
                <a:latin typeface="標楷體" panose="03000509000000000000" pitchFamily="65" charset="-120"/>
                <a:ea typeface="標楷體" panose="03000509000000000000" pitchFamily="65" charset="-120"/>
              </a:rPr>
              <a:t>職務等級相當</a:t>
            </a:r>
            <a:endParaRPr lang="en-US" altLang="zh-TW" sz="2400" dirty="0">
              <a:solidFill>
                <a:schemeClr val="tx1">
                  <a:lumMod val="95000"/>
                  <a:lumOff val="5000"/>
                </a:schemeClr>
              </a:solidFill>
              <a:latin typeface="標楷體" panose="03000509000000000000" pitchFamily="65" charset="-120"/>
              <a:ea typeface="標楷體" panose="03000509000000000000" pitchFamily="65" charset="-120"/>
            </a:endParaRPr>
          </a:p>
          <a:p>
            <a:pPr marL="971550" lvl="1" indent="-514350">
              <a:buFont typeface="+mj-lt"/>
              <a:buAutoNum type="arabicPeriod"/>
            </a:pPr>
            <a:r>
              <a:rPr lang="zh-TW" altLang="en-US" dirty="0">
                <a:solidFill>
                  <a:schemeClr val="tx1">
                    <a:lumMod val="95000"/>
                    <a:lumOff val="5000"/>
                  </a:schemeClr>
                </a:solidFill>
                <a:latin typeface="標楷體" panose="03000509000000000000" pitchFamily="65" charset="-120"/>
                <a:ea typeface="標楷體" panose="03000509000000000000" pitchFamily="65" charset="-120"/>
              </a:rPr>
              <a:t>初任教師、轉任公私立學校之教師薪級未敘定前，其曾任職務之薪</a:t>
            </a:r>
            <a:r>
              <a:rPr lang="en-US" altLang="zh-TW" dirty="0">
                <a:solidFill>
                  <a:schemeClr val="tx1">
                    <a:lumMod val="95000"/>
                    <a:lumOff val="5000"/>
                  </a:schemeClr>
                </a:solidFill>
                <a:latin typeface="標楷體" panose="03000509000000000000" pitchFamily="65" charset="-120"/>
                <a:ea typeface="標楷體" panose="03000509000000000000" pitchFamily="65" charset="-120"/>
              </a:rPr>
              <a:t>(</a:t>
            </a:r>
            <a:r>
              <a:rPr lang="zh-TW" altLang="en-US" dirty="0">
                <a:solidFill>
                  <a:schemeClr val="tx1">
                    <a:lumMod val="95000"/>
                    <a:lumOff val="5000"/>
                  </a:schemeClr>
                </a:solidFill>
                <a:latin typeface="標楷體" panose="03000509000000000000" pitchFamily="65" charset="-120"/>
                <a:ea typeface="標楷體" panose="03000509000000000000" pitchFamily="65" charset="-120"/>
              </a:rPr>
              <a:t>俸</a:t>
            </a:r>
            <a:r>
              <a:rPr lang="en-US" altLang="zh-TW" dirty="0">
                <a:solidFill>
                  <a:schemeClr val="tx1">
                    <a:lumMod val="95000"/>
                    <a:lumOff val="5000"/>
                  </a:schemeClr>
                </a:solidFill>
                <a:latin typeface="標楷體" panose="03000509000000000000" pitchFamily="65" charset="-120"/>
                <a:ea typeface="標楷體" panose="03000509000000000000" pitchFamily="65" charset="-120"/>
              </a:rPr>
              <a:t>)</a:t>
            </a:r>
            <a:r>
              <a:rPr lang="zh-TW" altLang="en-US" dirty="0">
                <a:solidFill>
                  <a:schemeClr val="tx1">
                    <a:lumMod val="95000"/>
                    <a:lumOff val="5000"/>
                  </a:schemeClr>
                </a:solidFill>
                <a:latin typeface="標楷體" panose="03000509000000000000" pitchFamily="65" charset="-120"/>
                <a:ea typeface="標楷體" panose="03000509000000000000" pitchFamily="65" charset="-120"/>
              </a:rPr>
              <a:t>達起敘薪級以上年資。</a:t>
            </a:r>
            <a:endParaRPr lang="en-US" altLang="zh-TW" dirty="0">
              <a:solidFill>
                <a:schemeClr val="tx1">
                  <a:lumMod val="95000"/>
                  <a:lumOff val="5000"/>
                </a:schemeClr>
              </a:solidFill>
              <a:latin typeface="標楷體" panose="03000509000000000000" pitchFamily="65" charset="-120"/>
              <a:ea typeface="標楷體" panose="03000509000000000000" pitchFamily="65" charset="-120"/>
            </a:endParaRPr>
          </a:p>
          <a:p>
            <a:pPr marL="971550" lvl="1" indent="-514350">
              <a:buFont typeface="+mj-lt"/>
              <a:buAutoNum type="arabicPeriod"/>
            </a:pPr>
            <a:r>
              <a:rPr lang="zh-TW" altLang="en-US" dirty="0">
                <a:solidFill>
                  <a:schemeClr val="tx1">
                    <a:lumMod val="95000"/>
                    <a:lumOff val="5000"/>
                  </a:schemeClr>
                </a:solidFill>
                <a:latin typeface="標楷體" panose="03000509000000000000" pitchFamily="65" charset="-120"/>
                <a:ea typeface="標楷體" panose="03000509000000000000" pitchFamily="65" charset="-120"/>
              </a:rPr>
              <a:t>依</a:t>
            </a:r>
            <a:r>
              <a:rPr lang="zh-TW" altLang="en-US" dirty="0">
                <a:solidFill>
                  <a:schemeClr val="tx1">
                    <a:lumMod val="95000"/>
                    <a:lumOff val="5000"/>
                  </a:schemeClr>
                </a:solidFill>
                <a:latin typeface="標楷體" panose="03000509000000000000" pitchFamily="65" charset="-120"/>
                <a:ea typeface="標楷體" panose="03000509000000000000" pitchFamily="65" charset="-120"/>
                <a:hlinkClick r:id="rId2" action="ppaction://hlinkfile"/>
              </a:rPr>
              <a:t>各類人員與教師等級相當年資採計提敘薪級對照</a:t>
            </a:r>
            <a:r>
              <a:rPr lang="zh-TW" altLang="en-US" dirty="0">
                <a:solidFill>
                  <a:schemeClr val="tx1">
                    <a:lumMod val="95000"/>
                    <a:lumOff val="5000"/>
                  </a:schemeClr>
                </a:solidFill>
                <a:latin typeface="標楷體" panose="03000509000000000000" pitchFamily="65" charset="-120"/>
                <a:ea typeface="標楷體" panose="03000509000000000000" pitchFamily="65" charset="-120"/>
              </a:rPr>
              <a:t>表認定之。</a:t>
            </a:r>
            <a:endParaRPr lang="en-US" altLang="zh-TW" dirty="0">
              <a:solidFill>
                <a:schemeClr val="tx1">
                  <a:lumMod val="95000"/>
                  <a:lumOff val="5000"/>
                </a:schemeClr>
              </a:solidFill>
              <a:latin typeface="標楷體" panose="03000509000000000000" pitchFamily="65" charset="-120"/>
              <a:ea typeface="標楷體" panose="03000509000000000000" pitchFamily="65" charset="-120"/>
            </a:endParaRPr>
          </a:p>
          <a:p>
            <a:pPr marL="971550" lvl="1" indent="-514350">
              <a:buFont typeface="+mj-lt"/>
              <a:buAutoNum type="arabicPeriod"/>
            </a:pPr>
            <a:r>
              <a:rPr lang="zh-TW" altLang="en-US" dirty="0">
                <a:solidFill>
                  <a:schemeClr val="tx1">
                    <a:lumMod val="95000"/>
                    <a:lumOff val="5000"/>
                  </a:schemeClr>
                </a:solidFill>
                <a:latin typeface="標楷體" panose="03000509000000000000" pitchFamily="65" charset="-120"/>
                <a:ea typeface="標楷體" panose="03000509000000000000" pitchFamily="65" charset="-120"/>
              </a:rPr>
              <a:t>職前年資未與公立學校教師一致之敘薪制度，其初任時所具學歷起敘，將服務成績優良年資逐學年度晉級、換算任職期間各學年度之薪級。</a:t>
            </a:r>
            <a:endParaRPr lang="en-US" altLang="zh-TW" dirty="0">
              <a:solidFill>
                <a:schemeClr val="tx1">
                  <a:lumMod val="95000"/>
                  <a:lumOff val="5000"/>
                </a:schemeClr>
              </a:solidFill>
              <a:latin typeface="標楷體" panose="03000509000000000000" pitchFamily="65" charset="-120"/>
              <a:ea typeface="標楷體" panose="03000509000000000000" pitchFamily="65" charset="-120"/>
            </a:endParaRPr>
          </a:p>
          <a:p>
            <a:pPr marL="361950" lvl="0" indent="0" fontAlgn="base">
              <a:lnSpc>
                <a:spcPts val="3000"/>
              </a:lnSpc>
              <a:spcBef>
                <a:spcPct val="20000"/>
              </a:spcBef>
              <a:spcAft>
                <a:spcPct val="0"/>
              </a:spcAft>
              <a:buClr>
                <a:srgbClr val="D60093"/>
              </a:buClr>
              <a:buSzPct val="90000"/>
              <a:buNone/>
            </a:pPr>
            <a:endParaRPr kumimoji="1" lang="en-US" altLang="zh-TW" sz="2400" dirty="0">
              <a:solidFill>
                <a:prstClr val="black"/>
              </a:solidFill>
              <a:latin typeface="標楷體" panose="03000509000000000000" pitchFamily="65" charset="-120"/>
              <a:ea typeface="標楷體" panose="03000509000000000000" pitchFamily="65" charset="-120"/>
            </a:endParaRPr>
          </a:p>
        </p:txBody>
      </p:sp>
    </p:spTree>
    <p:extLst>
      <p:ext uri="{BB962C8B-B14F-4D97-AF65-F5344CB8AC3E}">
        <p14:creationId xmlns:p14="http://schemas.microsoft.com/office/powerpoint/2010/main" val="3848944759"/>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a:xfrm>
            <a:off x="1379416" y="1117333"/>
            <a:ext cx="9134856" cy="3123071"/>
          </a:xfrm>
        </p:spPr>
        <p:txBody>
          <a:bodyPr>
            <a:normAutofit fontScale="85000" lnSpcReduction="10000"/>
          </a:bodyPr>
          <a:lstStyle/>
          <a:p>
            <a:pPr marL="457200" indent="-457200">
              <a:buFont typeface="+mj-ea"/>
              <a:buAutoNum type="ea1ChtPeriod" startAt="4"/>
            </a:pPr>
            <a:r>
              <a:rPr lang="zh-TW" altLang="en-US" dirty="0">
                <a:latin typeface="標楷體" panose="03000509000000000000" pitchFamily="65" charset="-120"/>
                <a:ea typeface="標楷體" panose="03000509000000000000" pitchFamily="65" charset="-120"/>
              </a:rPr>
              <a:t>性質相近</a:t>
            </a:r>
            <a:endParaRPr lang="en-US" altLang="zh-TW" dirty="0">
              <a:latin typeface="標楷體" panose="03000509000000000000" pitchFamily="65" charset="-120"/>
              <a:ea typeface="標楷體" panose="03000509000000000000" pitchFamily="65" charset="-120"/>
            </a:endParaRPr>
          </a:p>
          <a:p>
            <a:pPr marL="320040" lvl="1" indent="0">
              <a:buNone/>
            </a:pPr>
            <a:r>
              <a:rPr lang="zh-TW" altLang="en-US" sz="2800" dirty="0">
                <a:latin typeface="標楷體" panose="03000509000000000000" pitchFamily="65" charset="-120"/>
                <a:ea typeface="標楷體" panose="03000509000000000000" pitchFamily="65" charset="-120"/>
              </a:rPr>
              <a:t>指原任職務性質與擬任教學科目相近，其工作經驗確為教學所需。</a:t>
            </a:r>
            <a:endParaRPr lang="en-US" altLang="zh-TW" sz="2800" dirty="0">
              <a:latin typeface="標楷體" panose="03000509000000000000" pitchFamily="65" charset="-120"/>
              <a:ea typeface="標楷體" panose="03000509000000000000" pitchFamily="65" charset="-120"/>
            </a:endParaRPr>
          </a:p>
          <a:p>
            <a:pPr marL="457200" indent="-457200">
              <a:buFont typeface="+mj-ea"/>
              <a:buAutoNum type="ea1ChtPeriod" startAt="5"/>
            </a:pPr>
            <a:r>
              <a:rPr lang="zh-TW" altLang="en-US" dirty="0">
                <a:latin typeface="標楷體" panose="03000509000000000000" pitchFamily="65" charset="-120"/>
                <a:ea typeface="標楷體" panose="03000509000000000000" pitchFamily="65" charset="-120"/>
              </a:rPr>
              <a:t>每滿</a:t>
            </a:r>
            <a:r>
              <a:rPr lang="en-US" altLang="zh-TW" dirty="0">
                <a:latin typeface="標楷體" panose="03000509000000000000" pitchFamily="65" charset="-120"/>
                <a:ea typeface="標楷體" panose="03000509000000000000" pitchFamily="65" charset="-120"/>
              </a:rPr>
              <a:t>1</a:t>
            </a:r>
            <a:r>
              <a:rPr lang="zh-TW" altLang="en-US" dirty="0">
                <a:latin typeface="標楷體" panose="03000509000000000000" pitchFamily="65" charset="-120"/>
                <a:ea typeface="標楷體" panose="03000509000000000000" pitchFamily="65" charset="-120"/>
              </a:rPr>
              <a:t>年提敘</a:t>
            </a:r>
            <a:r>
              <a:rPr lang="en-US" altLang="zh-TW" dirty="0">
                <a:latin typeface="標楷體" panose="03000509000000000000" pitchFamily="65" charset="-120"/>
                <a:ea typeface="標楷體" panose="03000509000000000000" pitchFamily="65" charset="-120"/>
              </a:rPr>
              <a:t>1</a:t>
            </a:r>
            <a:r>
              <a:rPr lang="zh-TW" altLang="en-US" dirty="0">
                <a:latin typeface="標楷體" panose="03000509000000000000" pitchFamily="65" charset="-120"/>
                <a:ea typeface="標楷體" panose="03000509000000000000" pitchFamily="65" charset="-120"/>
              </a:rPr>
              <a:t>級，其中</a:t>
            </a:r>
            <a:r>
              <a:rPr lang="en-US" altLang="zh-TW" dirty="0">
                <a:latin typeface="標楷體" panose="03000509000000000000" pitchFamily="65" charset="-120"/>
                <a:ea typeface="標楷體" panose="03000509000000000000" pitchFamily="65" charset="-120"/>
              </a:rPr>
              <a:t>『</a:t>
            </a:r>
            <a:r>
              <a:rPr lang="zh-TW" altLang="en-US" dirty="0">
                <a:latin typeface="標楷體" panose="03000509000000000000" pitchFamily="65" charset="-120"/>
                <a:ea typeface="標楷體" panose="03000509000000000000" pitchFamily="65" charset="-120"/>
              </a:rPr>
              <a:t>每滿</a:t>
            </a:r>
            <a:r>
              <a:rPr lang="en-US" altLang="zh-TW" dirty="0">
                <a:latin typeface="標楷體" panose="03000509000000000000" pitchFamily="65" charset="-120"/>
                <a:ea typeface="標楷體" panose="03000509000000000000" pitchFamily="65" charset="-120"/>
              </a:rPr>
              <a:t>1</a:t>
            </a:r>
            <a:r>
              <a:rPr lang="zh-TW" altLang="en-US" dirty="0">
                <a:latin typeface="標楷體" panose="03000509000000000000" pitchFamily="65" charset="-120"/>
                <a:ea typeface="標楷體" panose="03000509000000000000" pitchFamily="65" charset="-120"/>
              </a:rPr>
              <a:t>年</a:t>
            </a:r>
            <a:r>
              <a:rPr lang="en-US" altLang="zh-TW" dirty="0">
                <a:latin typeface="標楷體" panose="03000509000000000000" pitchFamily="65" charset="-120"/>
                <a:ea typeface="標楷體" panose="03000509000000000000" pitchFamily="65" charset="-120"/>
              </a:rPr>
              <a:t>』</a:t>
            </a:r>
            <a:r>
              <a:rPr lang="zh-TW" altLang="en-US" dirty="0">
                <a:latin typeface="標楷體" panose="03000509000000000000" pitchFamily="65" charset="-120"/>
                <a:ea typeface="標楷體" panose="03000509000000000000" pitchFamily="65" charset="-120"/>
              </a:rPr>
              <a:t>宜以</a:t>
            </a:r>
            <a:r>
              <a:rPr lang="en-US" altLang="zh-TW" dirty="0">
                <a:latin typeface="標楷體" panose="03000509000000000000" pitchFamily="65" charset="-120"/>
                <a:ea typeface="標楷體" panose="03000509000000000000" pitchFamily="65" charset="-120"/>
              </a:rPr>
              <a:t>『</a:t>
            </a:r>
            <a:r>
              <a:rPr lang="zh-TW" altLang="en-US" dirty="0">
                <a:latin typeface="標楷體" panose="03000509000000000000" pitchFamily="65" charset="-120"/>
                <a:ea typeface="標楷體" panose="03000509000000000000" pitchFamily="65" charset="-120"/>
              </a:rPr>
              <a:t>月</a:t>
            </a:r>
            <a:r>
              <a:rPr lang="en-US" altLang="zh-TW" dirty="0">
                <a:latin typeface="標楷體" panose="03000509000000000000" pitchFamily="65" charset="-120"/>
                <a:ea typeface="標楷體" panose="03000509000000000000" pitchFamily="65" charset="-120"/>
              </a:rPr>
              <a:t>』</a:t>
            </a:r>
            <a:r>
              <a:rPr lang="zh-TW" altLang="en-US" dirty="0">
                <a:latin typeface="標楷體" panose="03000509000000000000" pitchFamily="65" charset="-120"/>
                <a:ea typeface="標楷體" panose="03000509000000000000" pitchFamily="65" charset="-120"/>
              </a:rPr>
              <a:t>為計算基準，非以日計算。</a:t>
            </a:r>
            <a:endParaRPr lang="en-US" altLang="zh-TW" dirty="0">
              <a:latin typeface="標楷體" panose="03000509000000000000" pitchFamily="65" charset="-120"/>
              <a:ea typeface="標楷體" panose="03000509000000000000" pitchFamily="65" charset="-120"/>
            </a:endParaRPr>
          </a:p>
          <a:p>
            <a:pPr marL="457200" indent="-457200">
              <a:buFont typeface="+mj-ea"/>
              <a:buAutoNum type="ea1ChtPeriod" startAt="5"/>
            </a:pPr>
            <a:r>
              <a:rPr lang="zh-TW" altLang="en-US" dirty="0">
                <a:latin typeface="標楷體" panose="03000509000000000000" pitchFamily="65" charset="-120"/>
                <a:ea typeface="標楷體" panose="03000509000000000000" pitchFamily="65" charset="-120"/>
              </a:rPr>
              <a:t>受本職最高年功薪之限制。 </a:t>
            </a:r>
            <a:endParaRPr lang="en-US" altLang="zh-TW" dirty="0">
              <a:latin typeface="標楷體" panose="03000509000000000000" pitchFamily="65" charset="-120"/>
              <a:ea typeface="標楷體" panose="03000509000000000000" pitchFamily="65" charset="-120"/>
            </a:endParaRPr>
          </a:p>
          <a:p>
            <a:pPr marL="457200" indent="-457200">
              <a:buFont typeface="+mj-ea"/>
              <a:buAutoNum type="ea1ChtPeriod" startAt="5"/>
            </a:pPr>
            <a:r>
              <a:rPr lang="zh-TW" altLang="en-US" dirty="0">
                <a:latin typeface="標楷體" panose="03000509000000000000" pitchFamily="65" charset="-120"/>
                <a:ea typeface="標楷體" panose="03000509000000000000" pitchFamily="65" charset="-120"/>
              </a:rPr>
              <a:t>不用依據職前服務年資之時間先後順序採計：受職務等級相當限制之年資先採。</a:t>
            </a:r>
          </a:p>
          <a:p>
            <a:pPr marL="457200" indent="-457200">
              <a:buFont typeface="+mj-ea"/>
              <a:buAutoNum type="ea1ChtPeriod" startAt="5"/>
            </a:pPr>
            <a:r>
              <a:rPr lang="zh-TW" altLang="en-US" dirty="0">
                <a:latin typeface="標楷體" panose="03000509000000000000" pitchFamily="65" charset="-120"/>
                <a:ea typeface="標楷體" panose="03000509000000000000" pitchFamily="65" charset="-120"/>
              </a:rPr>
              <a:t>請留意前、後</a:t>
            </a:r>
            <a:r>
              <a:rPr lang="en-US" altLang="zh-TW" dirty="0">
                <a:latin typeface="標楷體" panose="03000509000000000000" pitchFamily="65" charset="-120"/>
                <a:ea typeface="標楷體" panose="03000509000000000000" pitchFamily="65" charset="-120"/>
              </a:rPr>
              <a:t>2</a:t>
            </a:r>
            <a:r>
              <a:rPr lang="zh-TW" altLang="en-US" dirty="0">
                <a:latin typeface="標楷體" panose="03000509000000000000" pitchFamily="65" charset="-120"/>
                <a:ea typeface="標楷體" panose="03000509000000000000" pitchFamily="65" charset="-120"/>
              </a:rPr>
              <a:t>段不同機關服務證明書的到、離職日期是否銜接。</a:t>
            </a:r>
          </a:p>
          <a:p>
            <a:pPr marL="45720" lvl="0" indent="0">
              <a:buNone/>
            </a:pPr>
            <a:endParaRPr lang="zh-TW" altLang="en-US" sz="2400" dirty="0">
              <a:solidFill>
                <a:prstClr val="black"/>
              </a:solidFill>
              <a:latin typeface="標楷體" panose="03000509000000000000" pitchFamily="65" charset="-120"/>
              <a:ea typeface="標楷體" panose="03000509000000000000" pitchFamily="65" charset="-120"/>
            </a:endParaRPr>
          </a:p>
          <a:p>
            <a:pPr marL="45720" indent="0">
              <a:buNone/>
            </a:pPr>
            <a:endParaRPr lang="zh-TW" altLang="en-US" dirty="0">
              <a:latin typeface="標楷體" panose="03000509000000000000" pitchFamily="65" charset="-120"/>
              <a:ea typeface="標楷體" panose="03000509000000000000" pitchFamily="65" charset="-120"/>
            </a:endParaRPr>
          </a:p>
        </p:txBody>
      </p:sp>
    </p:spTree>
    <p:extLst>
      <p:ext uri="{BB962C8B-B14F-4D97-AF65-F5344CB8AC3E}">
        <p14:creationId xmlns:p14="http://schemas.microsoft.com/office/powerpoint/2010/main" val="4079656901"/>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2063150" y="267418"/>
            <a:ext cx="8124645" cy="677300"/>
          </a:xfrm>
        </p:spPr>
        <p:txBody>
          <a:bodyPr>
            <a:normAutofit/>
          </a:bodyPr>
          <a:lstStyle/>
          <a:p>
            <a:r>
              <a:rPr lang="zh-TW" altLang="en-US" sz="3600" dirty="0">
                <a:solidFill>
                  <a:srgbClr val="00B050"/>
                </a:solidFill>
                <a:latin typeface="華康勘亭流" panose="02010609010101010101" pitchFamily="49" charset="-120"/>
                <a:ea typeface="華康勘亭流" panose="02010609010101010101" pitchFamily="49" charset="-120"/>
              </a:rPr>
              <a:t>正式教師職前年資態樣</a:t>
            </a:r>
            <a:r>
              <a:rPr lang="en-US" altLang="zh-TW" sz="3600" dirty="0">
                <a:solidFill>
                  <a:srgbClr val="00B050"/>
                </a:solidFill>
                <a:latin typeface="華康勘亭流" panose="02010609010101010101" pitchFamily="49" charset="-120"/>
                <a:ea typeface="華康勘亭流" panose="02010609010101010101" pitchFamily="49" charset="-120"/>
              </a:rPr>
              <a:t>-</a:t>
            </a:r>
            <a:r>
              <a:rPr lang="zh-TW" altLang="en-US" sz="3600" dirty="0">
                <a:solidFill>
                  <a:srgbClr val="00B050"/>
                </a:solidFill>
                <a:latin typeface="華康勘亭流" panose="02010609010101010101" pitchFamily="49" charset="-120"/>
                <a:ea typeface="華康勘亭流" panose="02010609010101010101" pitchFamily="49" charset="-120"/>
              </a:rPr>
              <a:t>代理教師年資</a:t>
            </a:r>
            <a:endParaRPr lang="zh-TW" altLang="en-US" sz="3600" dirty="0">
              <a:solidFill>
                <a:srgbClr val="00B050"/>
              </a:solidFill>
            </a:endParaRPr>
          </a:p>
        </p:txBody>
      </p:sp>
      <p:sp>
        <p:nvSpPr>
          <p:cNvPr id="3" name="內容版面配置區 2"/>
          <p:cNvSpPr>
            <a:spLocks noGrp="1"/>
          </p:cNvSpPr>
          <p:nvPr>
            <p:ph idx="4294967295"/>
          </p:nvPr>
        </p:nvSpPr>
        <p:spPr>
          <a:xfrm>
            <a:off x="1086928" y="1713482"/>
            <a:ext cx="10515600" cy="4351338"/>
          </a:xfrm>
        </p:spPr>
        <p:txBody>
          <a:bodyPr>
            <a:normAutofit/>
          </a:bodyPr>
          <a:lstStyle/>
          <a:p>
            <a:pPr>
              <a:buFont typeface="Wingdings" panose="05000000000000000000" pitchFamily="2" charset="2"/>
              <a:buChar char="u"/>
            </a:pPr>
            <a:r>
              <a:rPr lang="zh-TW" altLang="en-US" sz="2800" dirty="0">
                <a:solidFill>
                  <a:srgbClr val="FF0000"/>
                </a:solidFill>
                <a:latin typeface="標楷體" panose="03000509000000000000" pitchFamily="65" charset="-120"/>
                <a:ea typeface="標楷體" panose="03000509000000000000" pitchFamily="65" charset="-120"/>
              </a:rPr>
              <a:t>採計基本原則</a:t>
            </a:r>
            <a:endParaRPr lang="en-US" altLang="zh-TW" sz="2800" dirty="0">
              <a:solidFill>
                <a:srgbClr val="FF0000"/>
              </a:solidFill>
              <a:latin typeface="標楷體" panose="03000509000000000000" pitchFamily="65" charset="-120"/>
              <a:ea typeface="標楷體" panose="03000509000000000000" pitchFamily="65" charset="-120"/>
            </a:endParaRPr>
          </a:p>
          <a:p>
            <a:pPr marL="560070" indent="-514350">
              <a:buFont typeface="+mj-lt"/>
              <a:buAutoNum type="arabicPeriod"/>
            </a:pPr>
            <a:r>
              <a:rPr lang="zh-TW" altLang="en-US" sz="2600" dirty="0">
                <a:latin typeface="標楷體" panose="03000509000000000000" pitchFamily="65" charset="-120"/>
                <a:ea typeface="標楷體" panose="03000509000000000000" pitchFamily="65" charset="-120"/>
              </a:rPr>
              <a:t>經公開甄選合格進用，並報經主管教育行政機關核定</a:t>
            </a:r>
            <a:r>
              <a:rPr lang="zh-TW" altLang="zh-TW" sz="2600" dirty="0">
                <a:latin typeface="標楷體" panose="03000509000000000000" pitchFamily="65" charset="-120"/>
                <a:ea typeface="標楷體" panose="03000509000000000000" pitchFamily="65" charset="-120"/>
              </a:rPr>
              <a:t>或學校自行遴用，經主管機關核備有案</a:t>
            </a:r>
            <a:r>
              <a:rPr lang="zh-TW" altLang="en-US" sz="2600" dirty="0">
                <a:latin typeface="標楷體" panose="03000509000000000000" pitchFamily="65" charset="-120"/>
                <a:ea typeface="標楷體" panose="03000509000000000000" pitchFamily="65" charset="-120"/>
              </a:rPr>
              <a:t>。</a:t>
            </a:r>
            <a:endParaRPr lang="en-US" altLang="zh-TW" sz="2600" dirty="0">
              <a:latin typeface="標楷體" panose="03000509000000000000" pitchFamily="65" charset="-120"/>
              <a:ea typeface="標楷體" panose="03000509000000000000" pitchFamily="65" charset="-120"/>
            </a:endParaRPr>
          </a:p>
          <a:p>
            <a:pPr marL="560070" indent="-514350">
              <a:buFont typeface="+mj-lt"/>
              <a:buAutoNum type="arabicPeriod"/>
            </a:pPr>
            <a:r>
              <a:rPr lang="zh-TW" altLang="en-US" sz="2800" dirty="0">
                <a:latin typeface="標楷體" panose="03000509000000000000" pitchFamily="65" charset="-120"/>
                <a:ea typeface="標楷體" panose="03000509000000000000" pitchFamily="65" charset="-120"/>
              </a:rPr>
              <a:t>具代理期間服務成績優良之證明文件。</a:t>
            </a:r>
            <a:endParaRPr lang="en-US" altLang="zh-TW" sz="2600" dirty="0">
              <a:latin typeface="標楷體" panose="03000509000000000000" pitchFamily="65" charset="-120"/>
              <a:ea typeface="標楷體" panose="03000509000000000000" pitchFamily="65" charset="-120"/>
            </a:endParaRPr>
          </a:p>
          <a:p>
            <a:pPr marL="560070" indent="-514350">
              <a:buFont typeface="+mj-lt"/>
              <a:buAutoNum type="arabicPeriod"/>
            </a:pPr>
            <a:r>
              <a:rPr lang="zh-TW" altLang="en-US" sz="2900" dirty="0">
                <a:latin typeface="標楷體" panose="03000509000000000000" pitchFamily="65" charset="-120"/>
                <a:ea typeface="標楷體" panose="03000509000000000000" pitchFamily="65" charset="-120"/>
              </a:rPr>
              <a:t>連續一學年或「每次」在</a:t>
            </a:r>
            <a:r>
              <a:rPr lang="en-US" altLang="zh-TW" sz="2900" dirty="0">
                <a:latin typeface="標楷體" panose="03000509000000000000" pitchFamily="65" charset="-120"/>
                <a:ea typeface="標楷體" panose="03000509000000000000" pitchFamily="65" charset="-120"/>
              </a:rPr>
              <a:t>3</a:t>
            </a:r>
            <a:r>
              <a:rPr lang="zh-TW" altLang="en-US" sz="2900" dirty="0">
                <a:latin typeface="標楷體" panose="03000509000000000000" pitchFamily="65" charset="-120"/>
                <a:ea typeface="標楷體" panose="03000509000000000000" pitchFamily="65" charset="-120"/>
              </a:rPr>
              <a:t>個月以上，經累計滿一年</a:t>
            </a:r>
            <a:endParaRPr lang="en-US" altLang="zh-TW" sz="2600" dirty="0">
              <a:latin typeface="標楷體" panose="03000509000000000000" pitchFamily="65" charset="-120"/>
              <a:ea typeface="標楷體" panose="03000509000000000000" pitchFamily="65" charset="-120"/>
            </a:endParaRPr>
          </a:p>
          <a:p>
            <a:pPr marL="45720" indent="0">
              <a:buNone/>
            </a:pPr>
            <a:endParaRPr lang="zh-TW" altLang="en-US" sz="2400" dirty="0">
              <a:solidFill>
                <a:srgbClr val="FF0000"/>
              </a:solidFill>
              <a:latin typeface="標楷體" panose="03000509000000000000" pitchFamily="65" charset="-120"/>
              <a:ea typeface="標楷體" panose="03000509000000000000" pitchFamily="65" charset="-120"/>
            </a:endParaRPr>
          </a:p>
        </p:txBody>
      </p:sp>
    </p:spTree>
    <p:extLst>
      <p:ext uri="{BB962C8B-B14F-4D97-AF65-F5344CB8AC3E}">
        <p14:creationId xmlns:p14="http://schemas.microsoft.com/office/powerpoint/2010/main" val="199699845"/>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162031" y="314041"/>
            <a:ext cx="9133730" cy="825965"/>
          </a:xfrm>
        </p:spPr>
        <p:txBody>
          <a:bodyPr>
            <a:normAutofit/>
          </a:bodyPr>
          <a:lstStyle/>
          <a:p>
            <a:r>
              <a:rPr lang="zh-TW" altLang="en-US" dirty="0">
                <a:solidFill>
                  <a:srgbClr val="00B050"/>
                </a:solidFill>
                <a:latin typeface="華康勘亭流" panose="02010609010101010101" pitchFamily="49" charset="-120"/>
                <a:ea typeface="華康勘亭流" panose="02010609010101010101" pitchFamily="49" charset="-120"/>
              </a:rPr>
              <a:t>代理教師年資計算方式</a:t>
            </a:r>
            <a:endParaRPr lang="zh-TW" altLang="en-US" dirty="0">
              <a:solidFill>
                <a:srgbClr val="00B050"/>
              </a:solidFill>
            </a:endParaRPr>
          </a:p>
        </p:txBody>
      </p:sp>
      <p:sp>
        <p:nvSpPr>
          <p:cNvPr id="3" name="內容版面配置區 2"/>
          <p:cNvSpPr>
            <a:spLocks noGrp="1"/>
          </p:cNvSpPr>
          <p:nvPr>
            <p:ph idx="1"/>
          </p:nvPr>
        </p:nvSpPr>
        <p:spPr>
          <a:xfrm>
            <a:off x="800063" y="1322615"/>
            <a:ext cx="9857667" cy="4733925"/>
          </a:xfrm>
        </p:spPr>
        <p:txBody>
          <a:bodyPr>
            <a:normAutofit/>
          </a:bodyPr>
          <a:lstStyle/>
          <a:p>
            <a:pPr marL="361950" lvl="1" indent="-361950">
              <a:buClr>
                <a:srgbClr val="00B050"/>
              </a:buClr>
              <a:buFont typeface="Wingdings" panose="05000000000000000000" pitchFamily="2" charset="2"/>
              <a:buChar char="u"/>
            </a:pPr>
            <a:r>
              <a:rPr lang="zh-TW" altLang="en-US" sz="2800" dirty="0">
                <a:latin typeface="標楷體" panose="03000509000000000000" pitchFamily="65" charset="-120"/>
                <a:ea typeface="標楷體" panose="03000509000000000000" pitchFamily="65" charset="-120"/>
              </a:rPr>
              <a:t>年資計算方式：每滿</a:t>
            </a:r>
            <a:r>
              <a:rPr lang="en-US" altLang="zh-TW" sz="2800" dirty="0">
                <a:latin typeface="標楷體" panose="03000509000000000000" pitchFamily="65" charset="-120"/>
                <a:ea typeface="標楷體" panose="03000509000000000000" pitchFamily="65" charset="-120"/>
              </a:rPr>
              <a:t>1</a:t>
            </a:r>
            <a:r>
              <a:rPr lang="zh-TW" altLang="en-US" sz="2800" dirty="0">
                <a:latin typeface="標楷體" panose="03000509000000000000" pitchFamily="65" charset="-120"/>
                <a:ea typeface="標楷體" panose="03000509000000000000" pitchFamily="65" charset="-120"/>
              </a:rPr>
              <a:t>年提敘</a:t>
            </a:r>
            <a:r>
              <a:rPr lang="en-US" altLang="zh-TW" sz="2800" dirty="0">
                <a:latin typeface="標楷體" panose="03000509000000000000" pitchFamily="65" charset="-120"/>
                <a:ea typeface="標楷體" panose="03000509000000000000" pitchFamily="65" charset="-120"/>
              </a:rPr>
              <a:t>1</a:t>
            </a:r>
            <a:r>
              <a:rPr lang="zh-TW" altLang="en-US" sz="2800" dirty="0">
                <a:latin typeface="標楷體" panose="03000509000000000000" pitchFamily="65" charset="-120"/>
                <a:ea typeface="標楷體" panose="03000509000000000000" pitchFamily="65" charset="-120"/>
              </a:rPr>
              <a:t>級，其中「每滿</a:t>
            </a:r>
            <a:r>
              <a:rPr lang="en-US" altLang="zh-TW" sz="2800" dirty="0">
                <a:latin typeface="標楷體" panose="03000509000000000000" pitchFamily="65" charset="-120"/>
                <a:ea typeface="標楷體" panose="03000509000000000000" pitchFamily="65" charset="-120"/>
              </a:rPr>
              <a:t>1</a:t>
            </a:r>
            <a:r>
              <a:rPr lang="zh-TW" altLang="en-US" sz="2800" dirty="0">
                <a:latin typeface="標楷體" panose="03000509000000000000" pitchFamily="65" charset="-120"/>
                <a:ea typeface="標楷體" panose="03000509000000000000" pitchFamily="65" charset="-120"/>
              </a:rPr>
              <a:t>年」以「月」為計算標準，不以日為計算標準</a:t>
            </a:r>
            <a:r>
              <a:rPr lang="en-US" altLang="zh-TW" sz="2800" dirty="0">
                <a:latin typeface="標楷體" panose="03000509000000000000" pitchFamily="65" charset="-120"/>
                <a:ea typeface="標楷體" panose="03000509000000000000" pitchFamily="65" charset="-120"/>
              </a:rPr>
              <a:t>(</a:t>
            </a:r>
            <a:r>
              <a:rPr lang="zh-TW" altLang="en-US" sz="2800" dirty="0">
                <a:latin typeface="標楷體" panose="03000509000000000000" pitchFamily="65" charset="-120"/>
                <a:ea typeface="標楷體" panose="03000509000000000000" pitchFamily="65" charset="-120"/>
              </a:rPr>
              <a:t>教育部</a:t>
            </a:r>
            <a:r>
              <a:rPr lang="en-US" altLang="zh-TW" sz="2800" dirty="0">
                <a:latin typeface="標楷體" panose="03000509000000000000" pitchFamily="65" charset="-120"/>
                <a:ea typeface="標楷體" panose="03000509000000000000" pitchFamily="65" charset="-120"/>
              </a:rPr>
              <a:t>91.12.04</a:t>
            </a:r>
            <a:r>
              <a:rPr lang="zh-TW" altLang="en-US" sz="2800" dirty="0">
                <a:latin typeface="標楷體" panose="03000509000000000000" pitchFamily="65" charset="-120"/>
                <a:ea typeface="標楷體" panose="03000509000000000000" pitchFamily="65" charset="-120"/>
              </a:rPr>
              <a:t>台人二字第</a:t>
            </a:r>
            <a:r>
              <a:rPr lang="en-US" altLang="zh-TW" sz="2800" dirty="0">
                <a:latin typeface="標楷體" panose="03000509000000000000" pitchFamily="65" charset="-120"/>
                <a:ea typeface="標楷體" panose="03000509000000000000" pitchFamily="65" charset="-120"/>
              </a:rPr>
              <a:t>91179308</a:t>
            </a:r>
            <a:r>
              <a:rPr lang="zh-TW" altLang="en-US" sz="2800" dirty="0">
                <a:latin typeface="標楷體" panose="03000509000000000000" pitchFamily="65" charset="-120"/>
                <a:ea typeface="標楷體" panose="03000509000000000000" pitchFamily="65" charset="-120"/>
              </a:rPr>
              <a:t>號書函</a:t>
            </a:r>
            <a:r>
              <a:rPr lang="en-US" altLang="zh-TW" sz="2800" dirty="0">
                <a:latin typeface="標楷體" panose="03000509000000000000" pitchFamily="65" charset="-120"/>
                <a:ea typeface="標楷體" panose="03000509000000000000" pitchFamily="65" charset="-120"/>
              </a:rPr>
              <a:t>)</a:t>
            </a:r>
            <a:r>
              <a:rPr lang="zh-TW" altLang="en-US" sz="2800" dirty="0">
                <a:latin typeface="標楷體" panose="03000509000000000000" pitchFamily="65" charset="-120"/>
                <a:ea typeface="標楷體" panose="03000509000000000000" pitchFamily="65" charset="-120"/>
              </a:rPr>
              <a:t>。</a:t>
            </a:r>
          </a:p>
          <a:p>
            <a:pPr marL="457200" lvl="2" indent="-457200">
              <a:buClr>
                <a:srgbClr val="C00000"/>
              </a:buClr>
              <a:buFont typeface="+mj-lt"/>
              <a:buAutoNum type="arabicPeriod"/>
            </a:pPr>
            <a:r>
              <a:rPr lang="zh-TW" altLang="en-US" sz="2800" b="1" dirty="0">
                <a:solidFill>
                  <a:srgbClr val="FF0000"/>
                </a:solidFill>
                <a:latin typeface="標楷體" panose="03000509000000000000" pitchFamily="65" charset="-120"/>
                <a:ea typeface="標楷體" panose="03000509000000000000" pitchFamily="65" charset="-120"/>
              </a:rPr>
              <a:t>連續一學年</a:t>
            </a:r>
            <a:endParaRPr lang="en-US" altLang="zh-TW" sz="2800" b="1" dirty="0">
              <a:solidFill>
                <a:srgbClr val="FF0000"/>
              </a:solidFill>
              <a:latin typeface="標楷體" panose="03000509000000000000" pitchFamily="65" charset="-120"/>
              <a:ea typeface="標楷體" panose="03000509000000000000" pitchFamily="65" charset="-120"/>
            </a:endParaRPr>
          </a:p>
          <a:p>
            <a:pPr marL="0" lvl="2" indent="0">
              <a:buClr>
                <a:srgbClr val="C00000"/>
              </a:buClr>
              <a:buNone/>
            </a:pPr>
            <a:r>
              <a:rPr lang="zh-TW" altLang="en-US" sz="2800" b="1" dirty="0">
                <a:latin typeface="標楷體" panose="03000509000000000000" pitchFamily="65" charset="-120"/>
                <a:ea typeface="標楷體" panose="03000509000000000000" pitchFamily="65" charset="-120"/>
              </a:rPr>
              <a:t>    </a:t>
            </a:r>
            <a:r>
              <a:rPr lang="zh-TW" altLang="en-US" sz="2800" dirty="0">
                <a:latin typeface="標楷體" panose="03000509000000000000" pitchFamily="65" charset="-120"/>
                <a:ea typeface="標楷體" panose="03000509000000000000" pitchFamily="65" charset="-120"/>
              </a:rPr>
              <a:t>如</a:t>
            </a:r>
            <a:r>
              <a:rPr lang="en-US" altLang="zh-TW" sz="2800" b="1" dirty="0">
                <a:latin typeface="標楷體" panose="03000509000000000000" pitchFamily="65" charset="-120"/>
                <a:ea typeface="標楷體" panose="03000509000000000000" pitchFamily="65" charset="-120"/>
              </a:rPr>
              <a:t>:</a:t>
            </a:r>
            <a:r>
              <a:rPr lang="zh-TW" altLang="en-US" sz="2800" dirty="0">
                <a:latin typeface="標楷體" panose="03000509000000000000" pitchFamily="65" charset="-120"/>
                <a:ea typeface="標楷體" panose="03000509000000000000" pitchFamily="65" charset="-120"/>
              </a:rPr>
              <a:t>代理期間自</a:t>
            </a:r>
            <a:r>
              <a:rPr lang="en-US" altLang="zh-TW" sz="2800" dirty="0">
                <a:latin typeface="標楷體" panose="03000509000000000000" pitchFamily="65" charset="-120"/>
                <a:ea typeface="標楷體" panose="03000509000000000000" pitchFamily="65" charset="-120"/>
              </a:rPr>
              <a:t>1040827</a:t>
            </a:r>
            <a:r>
              <a:rPr lang="zh-TW" altLang="en-US" sz="2800" dirty="0">
                <a:latin typeface="標楷體" panose="03000509000000000000" pitchFamily="65" charset="-120"/>
                <a:ea typeface="標楷體" panose="03000509000000000000" pitchFamily="65" charset="-120"/>
              </a:rPr>
              <a:t>至</a:t>
            </a:r>
            <a:r>
              <a:rPr lang="en-US" altLang="zh-TW" sz="2800" dirty="0">
                <a:latin typeface="標楷體" panose="03000509000000000000" pitchFamily="65" charset="-120"/>
                <a:ea typeface="標楷體" panose="03000509000000000000" pitchFamily="65" charset="-120"/>
              </a:rPr>
              <a:t>1050702</a:t>
            </a:r>
            <a:r>
              <a:rPr lang="zh-TW" altLang="en-US" sz="2800" dirty="0">
                <a:latin typeface="標楷體" panose="03000509000000000000" pitchFamily="65" charset="-120"/>
                <a:ea typeface="標楷體" panose="03000509000000000000" pitchFamily="65" charset="-120"/>
              </a:rPr>
              <a:t>，年資以一年計算。</a:t>
            </a:r>
            <a:endParaRPr lang="en-US" altLang="zh-TW" sz="2800" dirty="0">
              <a:latin typeface="標楷體" panose="03000509000000000000" pitchFamily="65" charset="-120"/>
              <a:ea typeface="標楷體" panose="03000509000000000000" pitchFamily="65" charset="-120"/>
            </a:endParaRPr>
          </a:p>
          <a:p>
            <a:pPr marL="457200" lvl="2" indent="-457200">
              <a:buClr>
                <a:srgbClr val="C00000"/>
              </a:buClr>
              <a:buFont typeface="+mj-lt"/>
              <a:buAutoNum type="arabicPeriod" startAt="2"/>
            </a:pPr>
            <a:r>
              <a:rPr lang="zh-TW" altLang="en-US" sz="2800" b="1" dirty="0">
                <a:solidFill>
                  <a:srgbClr val="FF0000"/>
                </a:solidFill>
                <a:latin typeface="標楷體" panose="03000509000000000000" pitchFamily="65" charset="-120"/>
                <a:ea typeface="標楷體" panose="03000509000000000000" pitchFamily="65" charset="-120"/>
              </a:rPr>
              <a:t>每次在</a:t>
            </a:r>
            <a:r>
              <a:rPr lang="en-US" altLang="zh-TW" sz="2800" b="1" dirty="0">
                <a:solidFill>
                  <a:srgbClr val="FF0000"/>
                </a:solidFill>
                <a:latin typeface="標楷體" panose="03000509000000000000" pitchFamily="65" charset="-120"/>
                <a:ea typeface="標楷體" panose="03000509000000000000" pitchFamily="65" charset="-120"/>
              </a:rPr>
              <a:t>3</a:t>
            </a:r>
            <a:r>
              <a:rPr lang="zh-TW" altLang="en-US" sz="2800" b="1" dirty="0">
                <a:solidFill>
                  <a:srgbClr val="FF0000"/>
                </a:solidFill>
                <a:latin typeface="標楷體" panose="03000509000000000000" pitchFamily="65" charset="-120"/>
                <a:ea typeface="標楷體" panose="03000509000000000000" pitchFamily="65" charset="-120"/>
              </a:rPr>
              <a:t>個月以上累計方式</a:t>
            </a:r>
            <a:r>
              <a:rPr lang="zh-TW" altLang="en-US" sz="2800" dirty="0">
                <a:latin typeface="標楷體" panose="03000509000000000000" pitchFamily="65" charset="-120"/>
                <a:ea typeface="標楷體" panose="03000509000000000000" pitchFamily="65" charset="-120"/>
              </a:rPr>
              <a:t>：</a:t>
            </a:r>
            <a:endParaRPr lang="en-US" altLang="zh-TW" sz="2800" dirty="0">
              <a:latin typeface="標楷體" panose="03000509000000000000" pitchFamily="65" charset="-120"/>
              <a:ea typeface="標楷體" panose="03000509000000000000" pitchFamily="65" charset="-120"/>
            </a:endParaRPr>
          </a:p>
          <a:p>
            <a:pPr marL="447675" lvl="2" indent="0">
              <a:buClr>
                <a:srgbClr val="C00000"/>
              </a:buClr>
              <a:buNone/>
            </a:pPr>
            <a:r>
              <a:rPr lang="zh-TW" altLang="en-US" sz="2800" dirty="0">
                <a:latin typeface="標楷體" panose="03000509000000000000" pitchFamily="65" charset="-120"/>
                <a:ea typeface="標楷體" panose="03000509000000000000" pitchFamily="65" charset="-120"/>
              </a:rPr>
              <a:t>如</a:t>
            </a:r>
            <a:r>
              <a:rPr lang="en-US" altLang="zh-TW" sz="2800" dirty="0">
                <a:latin typeface="標楷體" panose="03000509000000000000" pitchFamily="65" charset="-120"/>
                <a:ea typeface="標楷體" panose="03000509000000000000" pitchFamily="65" charset="-120"/>
              </a:rPr>
              <a:t>:</a:t>
            </a:r>
            <a:r>
              <a:rPr lang="zh-TW" altLang="en-US" sz="2800" dirty="0">
                <a:latin typeface="標楷體" panose="03000509000000000000" pitchFamily="65" charset="-120"/>
                <a:ea typeface="標楷體" panose="03000509000000000000" pitchFamily="65" charset="-120"/>
              </a:rPr>
              <a:t>某師代理年資計有</a:t>
            </a:r>
            <a:r>
              <a:rPr lang="en-US" altLang="zh-TW" sz="2800" dirty="0">
                <a:latin typeface="標楷體" panose="03000509000000000000" pitchFamily="65" charset="-120"/>
                <a:ea typeface="標楷體" panose="03000509000000000000" pitchFamily="65" charset="-120"/>
              </a:rPr>
              <a:t>1020215</a:t>
            </a:r>
            <a:r>
              <a:rPr lang="zh-TW" altLang="en-US" sz="2800" dirty="0">
                <a:latin typeface="標楷體" panose="03000509000000000000" pitchFamily="65" charset="-120"/>
                <a:ea typeface="標楷體" panose="03000509000000000000" pitchFamily="65" charset="-120"/>
              </a:rPr>
              <a:t>至</a:t>
            </a:r>
            <a:r>
              <a:rPr lang="en-US" altLang="zh-TW" sz="2800" dirty="0">
                <a:latin typeface="標楷體" panose="03000509000000000000" pitchFamily="65" charset="-120"/>
                <a:ea typeface="標楷體" panose="03000509000000000000" pitchFamily="65" charset="-120"/>
              </a:rPr>
              <a:t>1020703</a:t>
            </a:r>
            <a:r>
              <a:rPr lang="zh-TW" altLang="en-US" sz="2800" dirty="0">
                <a:latin typeface="標楷體" panose="03000509000000000000" pitchFamily="65" charset="-120"/>
                <a:ea typeface="標楷體" panose="03000509000000000000" pitchFamily="65" charset="-120"/>
              </a:rPr>
              <a:t>及</a:t>
            </a:r>
            <a:r>
              <a:rPr lang="en-US" altLang="zh-TW" sz="2800" dirty="0">
                <a:latin typeface="標楷體" panose="03000509000000000000" pitchFamily="65" charset="-120"/>
                <a:ea typeface="標楷體" panose="03000509000000000000" pitchFamily="65" charset="-120"/>
              </a:rPr>
              <a:t>1020829</a:t>
            </a:r>
            <a:r>
              <a:rPr lang="zh-TW" altLang="en-US" sz="2800" dirty="0">
                <a:latin typeface="標楷體" panose="03000509000000000000" pitchFamily="65" charset="-120"/>
                <a:ea typeface="標楷體" panose="03000509000000000000" pitchFamily="65" charset="-120"/>
              </a:rPr>
              <a:t>至</a:t>
            </a:r>
            <a:r>
              <a:rPr lang="en-US" altLang="zh-TW" sz="2800" dirty="0">
                <a:latin typeface="標楷體" panose="03000509000000000000" pitchFamily="65" charset="-120"/>
                <a:ea typeface="標楷體" panose="03000509000000000000" pitchFamily="65" charset="-120"/>
              </a:rPr>
              <a:t>1030120</a:t>
            </a:r>
            <a:r>
              <a:rPr lang="zh-TW" altLang="en-US" sz="2800" dirty="0">
                <a:latin typeface="標楷體" panose="03000509000000000000" pitchFamily="65" charset="-120"/>
                <a:ea typeface="標楷體" panose="03000509000000000000" pitchFamily="65" charset="-120"/>
              </a:rPr>
              <a:t>，因</a:t>
            </a:r>
            <a:r>
              <a:rPr lang="en-US" altLang="zh-TW" sz="2800" dirty="0">
                <a:latin typeface="標楷體" panose="03000509000000000000" pitchFamily="65" charset="-120"/>
                <a:ea typeface="標楷體" panose="03000509000000000000" pitchFamily="65" charset="-120"/>
              </a:rPr>
              <a:t>1</a:t>
            </a:r>
            <a:r>
              <a:rPr lang="zh-TW" altLang="en-US" sz="2800" dirty="0">
                <a:latin typeface="標楷體" panose="03000509000000000000" pitchFamily="65" charset="-120"/>
                <a:ea typeface="標楷體" panose="03000509000000000000" pitchFamily="65" charset="-120"/>
              </a:rPr>
              <a:t>個月中有佔</a:t>
            </a:r>
            <a:r>
              <a:rPr lang="en-US" altLang="zh-TW" sz="2800" dirty="0">
                <a:latin typeface="標楷體" panose="03000509000000000000" pitchFamily="65" charset="-120"/>
                <a:ea typeface="標楷體" panose="03000509000000000000" pitchFamily="65" charset="-120"/>
              </a:rPr>
              <a:t>1</a:t>
            </a:r>
            <a:r>
              <a:rPr lang="zh-TW" altLang="en-US" sz="2800" dirty="0">
                <a:latin typeface="標楷體" panose="03000509000000000000" pitchFamily="65" charset="-120"/>
                <a:ea typeface="標楷體" panose="03000509000000000000" pitchFamily="65" charset="-120"/>
              </a:rPr>
              <a:t>天即算</a:t>
            </a:r>
            <a:r>
              <a:rPr lang="en-US" altLang="zh-TW" sz="2800" dirty="0">
                <a:latin typeface="標楷體" panose="03000509000000000000" pitchFamily="65" charset="-120"/>
                <a:ea typeface="標楷體" panose="03000509000000000000" pitchFamily="65" charset="-120"/>
              </a:rPr>
              <a:t>1</a:t>
            </a:r>
            <a:r>
              <a:rPr lang="zh-TW" altLang="en-US" sz="2800" dirty="0">
                <a:latin typeface="標楷體" panose="03000509000000000000" pitchFamily="65" charset="-120"/>
                <a:ea typeface="標楷體" panose="03000509000000000000" pitchFamily="65" charset="-120"/>
              </a:rPr>
              <a:t>個月，故兩段代理年資各為</a:t>
            </a:r>
            <a:r>
              <a:rPr lang="en-US" altLang="zh-TW" sz="2800" dirty="0">
                <a:latin typeface="標楷體" panose="03000509000000000000" pitchFamily="65" charset="-120"/>
                <a:ea typeface="標楷體" panose="03000509000000000000" pitchFamily="65" charset="-120"/>
              </a:rPr>
              <a:t>6</a:t>
            </a:r>
            <a:r>
              <a:rPr lang="zh-TW" altLang="en-US" sz="2800" dirty="0">
                <a:latin typeface="標楷體" panose="03000509000000000000" pitchFamily="65" charset="-120"/>
                <a:ea typeface="標楷體" panose="03000509000000000000" pitchFamily="65" charset="-120"/>
              </a:rPr>
              <a:t>個月</a:t>
            </a:r>
            <a:r>
              <a:rPr lang="en-US" altLang="zh-TW" sz="2800" dirty="0">
                <a:latin typeface="標楷體" panose="03000509000000000000" pitchFamily="65" charset="-120"/>
                <a:ea typeface="標楷體" panose="03000509000000000000" pitchFamily="65" charset="-120"/>
              </a:rPr>
              <a:t>,</a:t>
            </a:r>
            <a:r>
              <a:rPr lang="zh-TW" altLang="en-US" sz="2800" dirty="0">
                <a:latin typeface="標楷體" panose="03000509000000000000" pitchFamily="65" charset="-120"/>
                <a:ea typeface="標楷體" panose="03000509000000000000" pitchFamily="65" charset="-120"/>
              </a:rPr>
              <a:t>合計為</a:t>
            </a:r>
            <a:r>
              <a:rPr lang="en-US" altLang="zh-TW" sz="2800" dirty="0">
                <a:latin typeface="標楷體" panose="03000509000000000000" pitchFamily="65" charset="-120"/>
                <a:ea typeface="標楷體" panose="03000509000000000000" pitchFamily="65" charset="-120"/>
              </a:rPr>
              <a:t>1</a:t>
            </a:r>
            <a:r>
              <a:rPr lang="zh-TW" altLang="en-US" sz="2800" dirty="0">
                <a:latin typeface="標楷體" panose="03000509000000000000" pitchFamily="65" charset="-120"/>
                <a:ea typeface="標楷體" panose="03000509000000000000" pitchFamily="65" charset="-120"/>
              </a:rPr>
              <a:t>年</a:t>
            </a:r>
            <a:r>
              <a:rPr lang="en-US" altLang="zh-TW" sz="2800" dirty="0">
                <a:latin typeface="標楷體" panose="03000509000000000000" pitchFamily="65" charset="-120"/>
                <a:ea typeface="標楷體" panose="03000509000000000000" pitchFamily="65" charset="-120"/>
              </a:rPr>
              <a:t>,</a:t>
            </a:r>
            <a:r>
              <a:rPr lang="zh-TW" altLang="en-US" sz="2800" dirty="0">
                <a:latin typeface="標楷體" panose="03000509000000000000" pitchFamily="65" charset="-120"/>
                <a:ea typeface="標楷體" panose="03000509000000000000" pitchFamily="65" charset="-120"/>
              </a:rPr>
              <a:t>可提</a:t>
            </a:r>
            <a:r>
              <a:rPr lang="en-US" altLang="zh-TW" sz="2800" dirty="0">
                <a:latin typeface="標楷體" panose="03000509000000000000" pitchFamily="65" charset="-120"/>
                <a:ea typeface="標楷體" panose="03000509000000000000" pitchFamily="65" charset="-120"/>
              </a:rPr>
              <a:t>1</a:t>
            </a:r>
            <a:r>
              <a:rPr lang="zh-TW" altLang="en-US" sz="2800" dirty="0">
                <a:latin typeface="標楷體" panose="03000509000000000000" pitchFamily="65" charset="-120"/>
                <a:ea typeface="標楷體" panose="03000509000000000000" pitchFamily="65" charset="-120"/>
              </a:rPr>
              <a:t>級支薪。</a:t>
            </a:r>
            <a:endParaRPr lang="en-US" altLang="zh-TW" sz="2800" dirty="0">
              <a:latin typeface="標楷體" panose="03000509000000000000" pitchFamily="65" charset="-120"/>
              <a:ea typeface="標楷體" panose="03000509000000000000" pitchFamily="65" charset="-120"/>
            </a:endParaRPr>
          </a:p>
        </p:txBody>
      </p:sp>
    </p:spTree>
    <p:extLst>
      <p:ext uri="{BB962C8B-B14F-4D97-AF65-F5344CB8AC3E}">
        <p14:creationId xmlns:p14="http://schemas.microsoft.com/office/powerpoint/2010/main" val="82160673"/>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3" name="內容版面配置區 2"/>
          <p:cNvSpPr>
            <a:spLocks noGrp="1"/>
          </p:cNvSpPr>
          <p:nvPr>
            <p:ph idx="1"/>
          </p:nvPr>
        </p:nvSpPr>
        <p:spPr/>
        <p:txBody>
          <a:bodyPr>
            <a:normAutofit/>
          </a:bodyPr>
          <a:lstStyle/>
          <a:p>
            <a:pPr marL="457200" lvl="2" indent="-457200">
              <a:buClr>
                <a:srgbClr val="C00000"/>
              </a:buClr>
              <a:buFont typeface="+mj-lt"/>
              <a:buAutoNum type="arabicPeriod" startAt="3"/>
            </a:pPr>
            <a:r>
              <a:rPr lang="zh-TW" altLang="en-US" sz="2400" dirty="0">
                <a:solidFill>
                  <a:prstClr val="black"/>
                </a:solidFill>
                <a:latin typeface="標楷體" panose="03000509000000000000" pitchFamily="65" charset="-120"/>
                <a:ea typeface="標楷體" panose="03000509000000000000" pitchFamily="65" charset="-120"/>
              </a:rPr>
              <a:t>特殊規定</a:t>
            </a:r>
            <a:endParaRPr lang="en-US" altLang="zh-TW" sz="2400" dirty="0">
              <a:solidFill>
                <a:prstClr val="black"/>
              </a:solidFill>
              <a:latin typeface="標楷體" panose="03000509000000000000" pitchFamily="65" charset="-120"/>
              <a:ea typeface="標楷體" panose="03000509000000000000" pitchFamily="65" charset="-120"/>
            </a:endParaRPr>
          </a:p>
          <a:p>
            <a:pPr marL="457200" lvl="2" indent="-457200">
              <a:buClr>
                <a:srgbClr val="C00000"/>
              </a:buClr>
              <a:buFont typeface="+mj-lt"/>
              <a:buAutoNum type="arabicParenR"/>
            </a:pPr>
            <a:r>
              <a:rPr lang="zh-TW" altLang="en-US" sz="2400" b="1" dirty="0">
                <a:solidFill>
                  <a:srgbClr val="FF0000"/>
                </a:solidFill>
                <a:latin typeface="標楷體" panose="03000509000000000000" pitchFamily="65" charset="-120"/>
                <a:ea typeface="標楷體" panose="03000509000000000000" pitchFamily="65" charset="-120"/>
              </a:rPr>
              <a:t>從寬同意</a:t>
            </a:r>
            <a:r>
              <a:rPr lang="en-US" altLang="zh-TW" sz="2400" b="1" dirty="0">
                <a:solidFill>
                  <a:srgbClr val="FF0000"/>
                </a:solidFill>
                <a:latin typeface="標楷體" panose="03000509000000000000" pitchFamily="65" charset="-120"/>
                <a:ea typeface="標楷體" panose="03000509000000000000" pitchFamily="65" charset="-120"/>
              </a:rPr>
              <a:t>97</a:t>
            </a:r>
            <a:r>
              <a:rPr lang="zh-TW" altLang="en-US" sz="2400" b="1" dirty="0">
                <a:solidFill>
                  <a:srgbClr val="FF0000"/>
                </a:solidFill>
                <a:latin typeface="標楷體" panose="03000509000000000000" pitchFamily="65" charset="-120"/>
                <a:ea typeface="標楷體" panose="03000509000000000000" pitchFamily="65" charset="-120"/>
              </a:rPr>
              <a:t>學年度第一學期臺北市市立高級中等以下學校甄聘之代理教師</a:t>
            </a:r>
            <a:r>
              <a:rPr lang="en-US" altLang="zh-TW" sz="2400" dirty="0">
                <a:solidFill>
                  <a:prstClr val="black"/>
                </a:solidFill>
                <a:latin typeface="標楷體" panose="03000509000000000000" pitchFamily="65" charset="-120"/>
                <a:ea typeface="標楷體" panose="03000509000000000000" pitchFamily="65" charset="-120"/>
              </a:rPr>
              <a:t>『97</a:t>
            </a:r>
            <a:r>
              <a:rPr lang="zh-TW" altLang="en-US" sz="2400" dirty="0">
                <a:solidFill>
                  <a:prstClr val="black"/>
                </a:solidFill>
                <a:latin typeface="標楷體" panose="03000509000000000000" pitchFamily="65" charset="-120"/>
                <a:ea typeface="標楷體" panose="03000509000000000000" pitchFamily="65" charset="-120"/>
              </a:rPr>
              <a:t>年</a:t>
            </a:r>
            <a:r>
              <a:rPr lang="en-US" altLang="zh-TW" sz="2400" dirty="0">
                <a:solidFill>
                  <a:prstClr val="black"/>
                </a:solidFill>
                <a:latin typeface="標楷體" panose="03000509000000000000" pitchFamily="65" charset="-120"/>
                <a:ea typeface="標楷體" panose="03000509000000000000" pitchFamily="65" charset="-120"/>
              </a:rPr>
              <a:t>9</a:t>
            </a:r>
            <a:r>
              <a:rPr lang="zh-TW" altLang="en-US" sz="2400" dirty="0">
                <a:solidFill>
                  <a:prstClr val="black"/>
                </a:solidFill>
                <a:latin typeface="標楷體" panose="03000509000000000000" pitchFamily="65" charset="-120"/>
                <a:ea typeface="標楷體" panose="03000509000000000000" pitchFamily="65" charset="-120"/>
              </a:rPr>
              <a:t>月</a:t>
            </a:r>
            <a:r>
              <a:rPr lang="en-US" altLang="zh-TW" sz="2400" dirty="0">
                <a:solidFill>
                  <a:prstClr val="black"/>
                </a:solidFill>
                <a:latin typeface="標楷體" panose="03000509000000000000" pitchFamily="65" charset="-120"/>
                <a:ea typeface="標楷體" panose="03000509000000000000" pitchFamily="65" charset="-120"/>
              </a:rPr>
              <a:t>1</a:t>
            </a:r>
            <a:r>
              <a:rPr lang="zh-TW" altLang="en-US" sz="2400" dirty="0">
                <a:solidFill>
                  <a:prstClr val="black"/>
                </a:solidFill>
                <a:latin typeface="標楷體" panose="03000509000000000000" pitchFamily="65" charset="-120"/>
                <a:ea typeface="標楷體" panose="03000509000000000000" pitchFamily="65" charset="-120"/>
              </a:rPr>
              <a:t>日起至翌年七月份連續在職者，得視為一學年；另</a:t>
            </a:r>
            <a:r>
              <a:rPr lang="en-US" altLang="zh-TW" sz="2400" dirty="0">
                <a:solidFill>
                  <a:prstClr val="black"/>
                </a:solidFill>
                <a:latin typeface="標楷體" panose="03000509000000000000" pitchFamily="65" charset="-120"/>
                <a:ea typeface="標楷體" panose="03000509000000000000" pitchFamily="65" charset="-120"/>
              </a:rPr>
              <a:t>97</a:t>
            </a:r>
            <a:r>
              <a:rPr lang="zh-TW" altLang="en-US" sz="2400" dirty="0">
                <a:solidFill>
                  <a:prstClr val="black"/>
                </a:solidFill>
                <a:latin typeface="標楷體" panose="03000509000000000000" pitchFamily="65" charset="-120"/>
                <a:ea typeface="標楷體" panose="03000509000000000000" pitchFamily="65" charset="-120"/>
              </a:rPr>
              <a:t>年</a:t>
            </a:r>
            <a:r>
              <a:rPr lang="en-US" altLang="zh-TW" sz="2400" dirty="0">
                <a:solidFill>
                  <a:prstClr val="black"/>
                </a:solidFill>
                <a:latin typeface="標楷體" panose="03000509000000000000" pitchFamily="65" charset="-120"/>
                <a:ea typeface="標楷體" panose="03000509000000000000" pitchFamily="65" charset="-120"/>
              </a:rPr>
              <a:t>9</a:t>
            </a:r>
            <a:r>
              <a:rPr lang="zh-TW" altLang="en-US" sz="2400" dirty="0">
                <a:solidFill>
                  <a:prstClr val="black"/>
                </a:solidFill>
                <a:latin typeface="標楷體" panose="03000509000000000000" pitchFamily="65" charset="-120"/>
                <a:ea typeface="標楷體" panose="03000509000000000000" pitchFamily="65" charset="-120"/>
              </a:rPr>
              <a:t>月</a:t>
            </a:r>
            <a:r>
              <a:rPr lang="en-US" altLang="zh-TW" sz="2400" dirty="0">
                <a:solidFill>
                  <a:prstClr val="black"/>
                </a:solidFill>
                <a:latin typeface="標楷體" panose="03000509000000000000" pitchFamily="65" charset="-120"/>
                <a:ea typeface="標楷體" panose="03000509000000000000" pitchFamily="65" charset="-120"/>
              </a:rPr>
              <a:t>1</a:t>
            </a:r>
            <a:r>
              <a:rPr lang="zh-TW" altLang="en-US" sz="2400" dirty="0">
                <a:solidFill>
                  <a:prstClr val="black"/>
                </a:solidFill>
                <a:latin typeface="標楷體" panose="03000509000000000000" pitchFamily="65" charset="-120"/>
                <a:ea typeface="標楷體" panose="03000509000000000000" pitchFamily="65" charset="-120"/>
              </a:rPr>
              <a:t>日起至翌年一月份在職者，得視為一學期</a:t>
            </a:r>
            <a:r>
              <a:rPr lang="en-US" altLang="zh-TW" sz="2400" dirty="0">
                <a:solidFill>
                  <a:prstClr val="black"/>
                </a:solidFill>
                <a:latin typeface="標楷體" panose="03000509000000000000" pitchFamily="65" charset="-120"/>
                <a:ea typeface="標楷體" panose="03000509000000000000" pitchFamily="65" charset="-120"/>
              </a:rPr>
              <a:t>』</a:t>
            </a:r>
            <a:r>
              <a:rPr lang="zh-TW" altLang="en-US" sz="2400" dirty="0">
                <a:solidFill>
                  <a:prstClr val="black"/>
                </a:solidFill>
                <a:latin typeface="標楷體" panose="03000509000000000000" pitchFamily="65" charset="-120"/>
                <a:ea typeface="標楷體" panose="03000509000000000000" pitchFamily="65" charset="-120"/>
              </a:rPr>
              <a:t>。</a:t>
            </a:r>
            <a:r>
              <a:rPr lang="en-US" altLang="zh-TW" sz="2400" dirty="0">
                <a:solidFill>
                  <a:prstClr val="black"/>
                </a:solidFill>
                <a:latin typeface="標楷體" panose="03000509000000000000" pitchFamily="65" charset="-120"/>
                <a:ea typeface="標楷體" panose="03000509000000000000" pitchFamily="65" charset="-120"/>
              </a:rPr>
              <a:t>(</a:t>
            </a:r>
            <a:r>
              <a:rPr lang="zh-TW" altLang="en-US" sz="2400" dirty="0">
                <a:solidFill>
                  <a:prstClr val="black"/>
                </a:solidFill>
                <a:latin typeface="標楷體" panose="03000509000000000000" pitchFamily="65" charset="-120"/>
                <a:ea typeface="標楷體" panose="03000509000000000000" pitchFamily="65" charset="-120"/>
              </a:rPr>
              <a:t>教育部</a:t>
            </a:r>
            <a:r>
              <a:rPr lang="en-US" altLang="zh-TW" sz="2400" dirty="0">
                <a:solidFill>
                  <a:prstClr val="black"/>
                </a:solidFill>
                <a:latin typeface="標楷體" panose="03000509000000000000" pitchFamily="65" charset="-120"/>
                <a:ea typeface="標楷體" panose="03000509000000000000" pitchFamily="65" charset="-120"/>
              </a:rPr>
              <a:t>98.11.11</a:t>
            </a:r>
            <a:r>
              <a:rPr lang="zh-TW" altLang="en-US" sz="2400" dirty="0">
                <a:solidFill>
                  <a:prstClr val="black"/>
                </a:solidFill>
                <a:latin typeface="標楷體" panose="03000509000000000000" pitchFamily="65" charset="-120"/>
                <a:ea typeface="標楷體" panose="03000509000000000000" pitchFamily="65" charset="-120"/>
              </a:rPr>
              <a:t>台人（一）字第</a:t>
            </a:r>
            <a:r>
              <a:rPr lang="en-US" altLang="zh-TW" sz="2400" dirty="0">
                <a:solidFill>
                  <a:prstClr val="black"/>
                </a:solidFill>
                <a:latin typeface="標楷體" panose="03000509000000000000" pitchFamily="65" charset="-120"/>
                <a:ea typeface="標楷體" panose="03000509000000000000" pitchFamily="65" charset="-120"/>
              </a:rPr>
              <a:t>0980179265</a:t>
            </a:r>
            <a:r>
              <a:rPr lang="zh-TW" altLang="en-US" sz="2400" dirty="0">
                <a:solidFill>
                  <a:prstClr val="black"/>
                </a:solidFill>
                <a:latin typeface="標楷體" panose="03000509000000000000" pitchFamily="65" charset="-120"/>
                <a:ea typeface="標楷體" panose="03000509000000000000" pitchFamily="65" charset="-120"/>
              </a:rPr>
              <a:t>號函</a:t>
            </a:r>
            <a:r>
              <a:rPr lang="en-US" altLang="zh-TW" sz="2400" dirty="0">
                <a:solidFill>
                  <a:prstClr val="black"/>
                </a:solidFill>
                <a:latin typeface="標楷體" panose="03000509000000000000" pitchFamily="65" charset="-120"/>
                <a:ea typeface="標楷體" panose="03000509000000000000" pitchFamily="65" charset="-120"/>
              </a:rPr>
              <a:t>)</a:t>
            </a:r>
            <a:r>
              <a:rPr lang="zh-TW" altLang="en-US" sz="2400" dirty="0">
                <a:solidFill>
                  <a:prstClr val="black"/>
                </a:solidFill>
                <a:latin typeface="標楷體" panose="03000509000000000000" pitchFamily="65" charset="-120"/>
                <a:ea typeface="標楷體" panose="03000509000000000000" pitchFamily="65" charset="-120"/>
              </a:rPr>
              <a:t>。</a:t>
            </a:r>
            <a:endParaRPr lang="en-US" altLang="zh-TW" sz="2400" dirty="0">
              <a:solidFill>
                <a:prstClr val="black"/>
              </a:solidFill>
              <a:latin typeface="標楷體" panose="03000509000000000000" pitchFamily="65" charset="-120"/>
              <a:ea typeface="標楷體" panose="03000509000000000000" pitchFamily="65" charset="-120"/>
            </a:endParaRPr>
          </a:p>
          <a:p>
            <a:pPr marL="457200" lvl="2" indent="-457200">
              <a:buClr>
                <a:srgbClr val="C00000"/>
              </a:buClr>
              <a:buFont typeface="+mj-lt"/>
              <a:buAutoNum type="arabicParenR"/>
            </a:pPr>
            <a:r>
              <a:rPr lang="en-US" altLang="zh-TW" sz="2400" b="1" dirty="0">
                <a:solidFill>
                  <a:srgbClr val="FF0000"/>
                </a:solidFill>
                <a:latin typeface="標楷體" panose="03000509000000000000" pitchFamily="65" charset="-120"/>
                <a:ea typeface="標楷體" panose="03000509000000000000" pitchFamily="65" charset="-120"/>
              </a:rPr>
              <a:t>98</a:t>
            </a:r>
            <a:r>
              <a:rPr lang="zh-TW" altLang="en-US" sz="2400" b="1" dirty="0">
                <a:solidFill>
                  <a:srgbClr val="FF0000"/>
                </a:solidFill>
                <a:latin typeface="標楷體" panose="03000509000000000000" pitchFamily="65" charset="-120"/>
                <a:ea typeface="標楷體" panose="03000509000000000000" pitchFamily="65" charset="-120"/>
              </a:rPr>
              <a:t>學年度代理教師年資，其代理期間認定</a:t>
            </a:r>
            <a:r>
              <a:rPr lang="zh-TW" altLang="en-US" sz="2400" dirty="0">
                <a:solidFill>
                  <a:prstClr val="black"/>
                </a:solidFill>
                <a:latin typeface="標楷體" panose="03000509000000000000" pitchFamily="65" charset="-120"/>
                <a:ea typeface="標楷體" panose="03000509000000000000" pitchFamily="65" charset="-120"/>
              </a:rPr>
              <a:t>：</a:t>
            </a:r>
            <a:r>
              <a:rPr lang="en-US" altLang="zh-TW" sz="2400" dirty="0">
                <a:solidFill>
                  <a:prstClr val="black"/>
                </a:solidFill>
                <a:latin typeface="標楷體" panose="03000509000000000000" pitchFamily="65" charset="-120"/>
                <a:ea typeface="標楷體" panose="03000509000000000000" pitchFamily="65" charset="-120"/>
              </a:rPr>
              <a:t>99</a:t>
            </a:r>
            <a:r>
              <a:rPr lang="zh-TW" altLang="en-US" sz="2400" dirty="0">
                <a:solidFill>
                  <a:prstClr val="black"/>
                </a:solidFill>
                <a:latin typeface="標楷體" panose="03000509000000000000" pitchFamily="65" charset="-120"/>
                <a:ea typeface="標楷體" panose="03000509000000000000" pitchFamily="65" charset="-120"/>
              </a:rPr>
              <a:t>年</a:t>
            </a:r>
            <a:r>
              <a:rPr lang="en-US" altLang="zh-TW" sz="2400" dirty="0">
                <a:solidFill>
                  <a:prstClr val="black"/>
                </a:solidFill>
                <a:latin typeface="標楷體" panose="03000509000000000000" pitchFamily="65" charset="-120"/>
                <a:ea typeface="標楷體" panose="03000509000000000000" pitchFamily="65" charset="-120"/>
              </a:rPr>
              <a:t>2</a:t>
            </a:r>
            <a:r>
              <a:rPr lang="zh-TW" altLang="en-US" sz="2400" dirty="0">
                <a:solidFill>
                  <a:prstClr val="black"/>
                </a:solidFill>
                <a:latin typeface="標楷體" panose="03000509000000000000" pitchFamily="65" charset="-120"/>
                <a:ea typeface="標楷體" panose="03000509000000000000" pitchFamily="65" charset="-120"/>
              </a:rPr>
              <a:t>月</a:t>
            </a:r>
            <a:r>
              <a:rPr lang="en-US" altLang="zh-TW" sz="2400" dirty="0">
                <a:solidFill>
                  <a:prstClr val="black"/>
                </a:solidFill>
                <a:latin typeface="標楷體" panose="03000509000000000000" pitchFamily="65" charset="-120"/>
                <a:ea typeface="標楷體" panose="03000509000000000000" pitchFamily="65" charset="-120"/>
              </a:rPr>
              <a:t>11</a:t>
            </a:r>
            <a:r>
              <a:rPr lang="zh-TW" altLang="en-US" sz="2400" dirty="0">
                <a:solidFill>
                  <a:prstClr val="black"/>
                </a:solidFill>
                <a:latin typeface="標楷體" panose="03000509000000000000" pitchFamily="65" charset="-120"/>
                <a:ea typeface="標楷體" panose="03000509000000000000" pitchFamily="65" charset="-120"/>
              </a:rPr>
              <a:t>、</a:t>
            </a:r>
            <a:r>
              <a:rPr lang="en-US" altLang="zh-TW" sz="2400" dirty="0">
                <a:solidFill>
                  <a:prstClr val="black"/>
                </a:solidFill>
                <a:latin typeface="標楷體" panose="03000509000000000000" pitchFamily="65" charset="-120"/>
                <a:ea typeface="標楷體" panose="03000509000000000000" pitchFamily="65" charset="-120"/>
              </a:rPr>
              <a:t>12</a:t>
            </a:r>
            <a:r>
              <a:rPr lang="zh-TW" altLang="en-US" sz="2400" dirty="0">
                <a:solidFill>
                  <a:prstClr val="black"/>
                </a:solidFill>
                <a:latin typeface="標楷體" panose="03000509000000000000" pitchFamily="65" charset="-120"/>
                <a:ea typeface="標楷體" panose="03000509000000000000" pitchFamily="65" charset="-120"/>
              </a:rPr>
              <a:t>及</a:t>
            </a:r>
            <a:r>
              <a:rPr lang="en-US" altLang="zh-TW" sz="2400" dirty="0">
                <a:solidFill>
                  <a:prstClr val="black"/>
                </a:solidFill>
                <a:latin typeface="標楷體" panose="03000509000000000000" pitchFamily="65" charset="-120"/>
                <a:ea typeface="標楷體" panose="03000509000000000000" pitchFamily="65" charset="-120"/>
              </a:rPr>
              <a:t>19</a:t>
            </a:r>
            <a:r>
              <a:rPr lang="zh-TW" altLang="en-US" sz="2400" dirty="0">
                <a:solidFill>
                  <a:prstClr val="black"/>
                </a:solidFill>
                <a:latin typeface="標楷體" panose="03000509000000000000" pitchFamily="65" charset="-120"/>
                <a:ea typeface="標楷體" panose="03000509000000000000" pitchFamily="65" charset="-120"/>
              </a:rPr>
              <a:t>等三日因寒假及春節調整放假，於</a:t>
            </a:r>
            <a:r>
              <a:rPr lang="en-US" altLang="zh-TW" sz="2400" b="1" dirty="0">
                <a:solidFill>
                  <a:srgbClr val="FF0000"/>
                </a:solidFill>
                <a:latin typeface="標楷體" panose="03000509000000000000" pitchFamily="65" charset="-120"/>
                <a:ea typeface="標楷體" panose="03000509000000000000" pitchFamily="65" charset="-120"/>
              </a:rPr>
              <a:t>99</a:t>
            </a:r>
            <a:r>
              <a:rPr lang="zh-TW" altLang="en-US" sz="2400" b="1" dirty="0">
                <a:solidFill>
                  <a:srgbClr val="FF0000"/>
                </a:solidFill>
                <a:latin typeface="標楷體" panose="03000509000000000000" pitchFamily="65" charset="-120"/>
                <a:ea typeface="標楷體" panose="03000509000000000000" pitchFamily="65" charset="-120"/>
              </a:rPr>
              <a:t>年</a:t>
            </a:r>
            <a:r>
              <a:rPr lang="en-US" altLang="zh-TW" sz="2400" b="1" dirty="0">
                <a:solidFill>
                  <a:srgbClr val="FF0000"/>
                </a:solidFill>
                <a:latin typeface="標楷體" panose="03000509000000000000" pitchFamily="65" charset="-120"/>
                <a:ea typeface="標楷體" panose="03000509000000000000" pitchFamily="65" charset="-120"/>
              </a:rPr>
              <a:t>7</a:t>
            </a:r>
            <a:r>
              <a:rPr lang="zh-TW" altLang="en-US" sz="2400" b="1" dirty="0">
                <a:solidFill>
                  <a:srgbClr val="FF0000"/>
                </a:solidFill>
                <a:latin typeface="標楷體" panose="03000509000000000000" pitchFamily="65" charset="-120"/>
                <a:ea typeface="標楷體" panose="03000509000000000000" pitchFamily="65" charset="-120"/>
              </a:rPr>
              <a:t>月</a:t>
            </a:r>
            <a:r>
              <a:rPr lang="en-US" altLang="zh-TW" sz="2400" b="1" dirty="0">
                <a:solidFill>
                  <a:srgbClr val="FF0000"/>
                </a:solidFill>
                <a:latin typeface="標楷體" panose="03000509000000000000" pitchFamily="65" charset="-120"/>
                <a:ea typeface="標楷體" panose="03000509000000000000" pitchFamily="65" charset="-120"/>
              </a:rPr>
              <a:t>1</a:t>
            </a:r>
            <a:r>
              <a:rPr lang="zh-TW" altLang="en-US" sz="2400" b="1" dirty="0">
                <a:solidFill>
                  <a:srgbClr val="FF0000"/>
                </a:solidFill>
                <a:latin typeface="標楷體" panose="03000509000000000000" pitchFamily="65" charset="-120"/>
                <a:ea typeface="標楷體" panose="03000509000000000000" pitchFamily="65" charset="-120"/>
              </a:rPr>
              <a:t>日至</a:t>
            </a:r>
            <a:r>
              <a:rPr lang="en-US" altLang="zh-TW" sz="2400" b="1" dirty="0">
                <a:solidFill>
                  <a:srgbClr val="FF0000"/>
                </a:solidFill>
                <a:latin typeface="標楷體" panose="03000509000000000000" pitchFamily="65" charset="-120"/>
                <a:ea typeface="標楷體" panose="03000509000000000000" pitchFamily="65" charset="-120"/>
              </a:rPr>
              <a:t>3</a:t>
            </a:r>
            <a:r>
              <a:rPr lang="zh-TW" altLang="en-US" sz="2400" b="1" dirty="0">
                <a:solidFill>
                  <a:srgbClr val="FF0000"/>
                </a:solidFill>
                <a:latin typeface="標楷體" panose="03000509000000000000" pitchFamily="65" charset="-120"/>
                <a:ea typeface="標楷體" panose="03000509000000000000" pitchFamily="65" charset="-120"/>
              </a:rPr>
              <a:t>日補行上班上課</a:t>
            </a:r>
            <a:r>
              <a:rPr lang="zh-TW" altLang="en-US" sz="2400" dirty="0">
                <a:solidFill>
                  <a:prstClr val="black"/>
                </a:solidFill>
                <a:latin typeface="標楷體" panose="03000509000000000000" pitchFamily="65" charset="-120"/>
                <a:ea typeface="標楷體" panose="03000509000000000000" pitchFamily="65" charset="-120"/>
              </a:rPr>
              <a:t>，雖係全國中小學一致政策，惟該段期間係屬補行上班的性質，</a:t>
            </a:r>
            <a:r>
              <a:rPr lang="zh-TW" altLang="en-US" sz="2400" b="1" dirty="0">
                <a:solidFill>
                  <a:prstClr val="black"/>
                </a:solidFill>
                <a:latin typeface="標楷體" panose="03000509000000000000" pitchFamily="65" charset="-120"/>
                <a:ea typeface="標楷體" panose="03000509000000000000" pitchFamily="65" charset="-120"/>
              </a:rPr>
              <a:t>非屬延長聘期且並未支薪</a:t>
            </a:r>
            <a:r>
              <a:rPr lang="zh-TW" altLang="en-US" sz="2400" b="1" dirty="0">
                <a:solidFill>
                  <a:srgbClr val="FF0000"/>
                </a:solidFill>
                <a:latin typeface="標楷體" panose="03000509000000000000" pitchFamily="65" charset="-120"/>
                <a:ea typeface="標楷體" panose="03000509000000000000" pitchFamily="65" charset="-120"/>
              </a:rPr>
              <a:t>，應以實際聘任且支薪期間始得採計為代理期間年資</a:t>
            </a:r>
            <a:r>
              <a:rPr lang="en-US" altLang="zh-TW" sz="2400" b="1" dirty="0">
                <a:solidFill>
                  <a:srgbClr val="FF0000"/>
                </a:solidFill>
                <a:latin typeface="標楷體" panose="03000509000000000000" pitchFamily="65" charset="-120"/>
                <a:ea typeface="標楷體" panose="03000509000000000000" pitchFamily="65" charset="-120"/>
              </a:rPr>
              <a:t>(</a:t>
            </a:r>
            <a:r>
              <a:rPr lang="zh-TW" altLang="en-US" sz="2400" dirty="0">
                <a:solidFill>
                  <a:prstClr val="black"/>
                </a:solidFill>
                <a:latin typeface="標楷體" panose="03000509000000000000" pitchFamily="65" charset="-120"/>
                <a:ea typeface="標楷體" panose="03000509000000000000" pitchFamily="65" charset="-120"/>
              </a:rPr>
              <a:t>教育部</a:t>
            </a:r>
            <a:r>
              <a:rPr lang="en-US" altLang="zh-TW" sz="2400" dirty="0">
                <a:solidFill>
                  <a:prstClr val="black"/>
                </a:solidFill>
                <a:latin typeface="標楷體" panose="03000509000000000000" pitchFamily="65" charset="-120"/>
                <a:ea typeface="標楷體" panose="03000509000000000000" pitchFamily="65" charset="-120"/>
              </a:rPr>
              <a:t>98.11.11</a:t>
            </a:r>
            <a:r>
              <a:rPr lang="zh-TW" altLang="en-US" sz="2400" dirty="0">
                <a:solidFill>
                  <a:prstClr val="black"/>
                </a:solidFill>
                <a:latin typeface="標楷體" panose="03000509000000000000" pitchFamily="65" charset="-120"/>
                <a:ea typeface="標楷體" panose="03000509000000000000" pitchFamily="65" charset="-120"/>
              </a:rPr>
              <a:t>台人（一）字第</a:t>
            </a:r>
            <a:r>
              <a:rPr lang="en-US" altLang="zh-TW" sz="2400" dirty="0">
                <a:solidFill>
                  <a:prstClr val="black"/>
                </a:solidFill>
                <a:latin typeface="標楷體" panose="03000509000000000000" pitchFamily="65" charset="-120"/>
                <a:ea typeface="標楷體" panose="03000509000000000000" pitchFamily="65" charset="-120"/>
              </a:rPr>
              <a:t>0980179265</a:t>
            </a:r>
            <a:r>
              <a:rPr lang="zh-TW" altLang="en-US" sz="2400" dirty="0">
                <a:solidFill>
                  <a:prstClr val="black"/>
                </a:solidFill>
                <a:latin typeface="標楷體" panose="03000509000000000000" pitchFamily="65" charset="-120"/>
                <a:ea typeface="標楷體" panose="03000509000000000000" pitchFamily="65" charset="-120"/>
              </a:rPr>
              <a:t>號函</a:t>
            </a:r>
            <a:r>
              <a:rPr lang="en-US" altLang="zh-TW" sz="2400" dirty="0">
                <a:solidFill>
                  <a:prstClr val="black"/>
                </a:solidFill>
                <a:latin typeface="標楷體" panose="03000509000000000000" pitchFamily="65" charset="-120"/>
                <a:ea typeface="標楷體" panose="03000509000000000000" pitchFamily="65" charset="-120"/>
              </a:rPr>
              <a:t>)</a:t>
            </a:r>
            <a:endParaRPr lang="zh-TW" altLang="en-US" sz="2400" dirty="0">
              <a:solidFill>
                <a:srgbClr val="FF0000"/>
              </a:solidFill>
              <a:latin typeface="標楷體" panose="03000509000000000000" pitchFamily="65" charset="-120"/>
              <a:ea typeface="標楷體" panose="03000509000000000000" pitchFamily="65" charset="-120"/>
            </a:endParaRPr>
          </a:p>
          <a:p>
            <a:endParaRPr lang="zh-TW" altLang="en-US" dirty="0"/>
          </a:p>
        </p:txBody>
      </p:sp>
    </p:spTree>
    <p:extLst>
      <p:ext uri="{BB962C8B-B14F-4D97-AF65-F5344CB8AC3E}">
        <p14:creationId xmlns:p14="http://schemas.microsoft.com/office/powerpoint/2010/main" val="3151597852"/>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793795" y="511848"/>
            <a:ext cx="9133730" cy="797390"/>
          </a:xfrm>
        </p:spPr>
        <p:txBody>
          <a:bodyPr>
            <a:normAutofit/>
          </a:bodyPr>
          <a:lstStyle/>
          <a:p>
            <a:r>
              <a:rPr lang="zh-TW" altLang="en-US" sz="3600" dirty="0">
                <a:solidFill>
                  <a:srgbClr val="00B050"/>
                </a:solidFill>
                <a:latin typeface="華康勘亭流" panose="02010609010101010101" pitchFamily="49" charset="-120"/>
                <a:ea typeface="華康勘亭流" panose="02010609010101010101" pitchFamily="49" charset="-120"/>
              </a:rPr>
              <a:t>代理教師之類別</a:t>
            </a:r>
            <a:endParaRPr lang="zh-TW" altLang="en-US" sz="3600" dirty="0">
              <a:solidFill>
                <a:srgbClr val="00B050"/>
              </a:solidFill>
            </a:endParaRPr>
          </a:p>
        </p:txBody>
      </p:sp>
      <p:sp>
        <p:nvSpPr>
          <p:cNvPr id="3" name="內容版面配置區 2"/>
          <p:cNvSpPr>
            <a:spLocks noGrp="1"/>
          </p:cNvSpPr>
          <p:nvPr>
            <p:ph idx="1"/>
          </p:nvPr>
        </p:nvSpPr>
        <p:spPr>
          <a:xfrm>
            <a:off x="793795" y="1648596"/>
            <a:ext cx="10015983" cy="4234620"/>
          </a:xfrm>
        </p:spPr>
        <p:txBody>
          <a:bodyPr>
            <a:normAutofit/>
          </a:bodyPr>
          <a:lstStyle/>
          <a:p>
            <a:pPr marL="502920" indent="-457200">
              <a:buFont typeface="+mj-lt"/>
              <a:buAutoNum type="arabicPeriod"/>
            </a:pPr>
            <a:r>
              <a:rPr lang="zh-TW" altLang="en-US" sz="2400" dirty="0">
                <a:latin typeface="標楷體" panose="03000509000000000000" pitchFamily="65" charset="-120"/>
                <a:ea typeface="標楷體" panose="03000509000000000000" pitchFamily="65" charset="-120"/>
              </a:rPr>
              <a:t>公私立中小學代理教師。</a:t>
            </a:r>
            <a:endParaRPr lang="en-US" altLang="zh-TW" sz="2400" dirty="0">
              <a:latin typeface="標楷體" panose="03000509000000000000" pitchFamily="65" charset="-120"/>
              <a:ea typeface="標楷體" panose="03000509000000000000" pitchFamily="65" charset="-120"/>
            </a:endParaRPr>
          </a:p>
          <a:p>
            <a:pPr marL="447675" indent="0">
              <a:buNone/>
            </a:pPr>
            <a:r>
              <a:rPr lang="zh-TW" altLang="en-US" sz="2400" dirty="0">
                <a:latin typeface="標楷體" panose="03000509000000000000" pitchFamily="65" charset="-120"/>
                <a:ea typeface="標楷體" panose="03000509000000000000" pitchFamily="65" charset="-120"/>
              </a:rPr>
              <a:t>公、私立代理</a:t>
            </a:r>
            <a:r>
              <a:rPr lang="en-US" altLang="zh-TW" sz="2400" dirty="0">
                <a:latin typeface="標楷體" panose="03000509000000000000" pitchFamily="65" charset="-120"/>
                <a:ea typeface="標楷體" panose="03000509000000000000" pitchFamily="65" charset="-120"/>
              </a:rPr>
              <a:t>(</a:t>
            </a:r>
            <a:r>
              <a:rPr lang="zh-TW" altLang="en-US" sz="2400" dirty="0">
                <a:latin typeface="標楷體" panose="03000509000000000000" pitchFamily="65" charset="-120"/>
                <a:ea typeface="標楷體" panose="03000509000000000000" pitchFamily="65" charset="-120"/>
              </a:rPr>
              <a:t>課</a:t>
            </a:r>
            <a:r>
              <a:rPr lang="en-US" altLang="zh-TW" sz="2400" dirty="0">
                <a:latin typeface="標楷體" panose="03000509000000000000" pitchFamily="65" charset="-120"/>
                <a:ea typeface="標楷體" panose="03000509000000000000" pitchFamily="65" charset="-120"/>
              </a:rPr>
              <a:t>)</a:t>
            </a:r>
            <a:r>
              <a:rPr lang="zh-TW" altLang="en-US" sz="2400" dirty="0">
                <a:latin typeface="標楷體" panose="03000509000000000000" pitchFamily="65" charset="-120"/>
                <a:ea typeface="標楷體" panose="03000509000000000000" pitchFamily="65" charset="-120"/>
              </a:rPr>
              <a:t>教師年資得合併提敘薪級，不同學校及教育階段別之代理教師年資得併計提敘。</a:t>
            </a:r>
          </a:p>
          <a:p>
            <a:pPr marL="502920" indent="-457200">
              <a:buFont typeface="+mj-lt"/>
              <a:buAutoNum type="arabicPeriod" startAt="2"/>
            </a:pPr>
            <a:r>
              <a:rPr lang="zh-TW" altLang="en-US" sz="2400" dirty="0">
                <a:latin typeface="標楷體" panose="03000509000000000000" pitchFamily="65" charset="-120"/>
                <a:ea typeface="標楷體" panose="03000509000000000000" pitchFamily="65" charset="-120"/>
              </a:rPr>
              <a:t>教育部</a:t>
            </a:r>
            <a:r>
              <a:rPr lang="en-US" altLang="zh-TW" sz="2400" dirty="0">
                <a:latin typeface="標楷體" panose="03000509000000000000" pitchFamily="65" charset="-120"/>
                <a:ea typeface="標楷體" panose="03000509000000000000" pitchFamily="65" charset="-120"/>
              </a:rPr>
              <a:t>2688</a:t>
            </a:r>
            <a:r>
              <a:rPr lang="zh-TW" altLang="en-US" sz="2400" dirty="0">
                <a:latin typeface="標楷體" panose="03000509000000000000" pitchFamily="65" charset="-120"/>
                <a:ea typeface="標楷體" panose="03000509000000000000" pitchFamily="65" charset="-120"/>
              </a:rPr>
              <a:t>專案</a:t>
            </a:r>
            <a:r>
              <a:rPr lang="zh-TW" altLang="en-US" sz="2400" dirty="0">
                <a:solidFill>
                  <a:srgbClr val="FF0000"/>
                </a:solidFill>
                <a:latin typeface="標楷體" panose="03000509000000000000" pitchFamily="65" charset="-120"/>
                <a:ea typeface="標楷體" panose="03000509000000000000" pitchFamily="65" charset="-120"/>
              </a:rPr>
              <a:t>增置代理教師</a:t>
            </a:r>
            <a:r>
              <a:rPr lang="zh-TW" altLang="en-US" sz="2400" dirty="0">
                <a:latin typeface="標楷體" panose="03000509000000000000" pitchFamily="65" charset="-120"/>
                <a:ea typeface="標楷體" panose="03000509000000000000" pitchFamily="65" charset="-120"/>
              </a:rPr>
              <a:t>得採計提敘。</a:t>
            </a:r>
          </a:p>
          <a:p>
            <a:pPr marL="447675" indent="0">
              <a:buNone/>
            </a:pPr>
            <a:r>
              <a:rPr lang="zh-TW" altLang="en-US" sz="2400" dirty="0">
                <a:latin typeface="標楷體" panose="03000509000000000000" pitchFamily="65" charset="-120"/>
                <a:ea typeface="標楷體" panose="03000509000000000000" pitchFamily="65" charset="-120"/>
              </a:rPr>
              <a:t>依「教育部補助各縣市政府增置國小教師員額實施計畫」進用之代理教師可採計提敘，若進用為代課教師或教學支援人員則不予採計。</a:t>
            </a:r>
            <a:endParaRPr lang="en-US" altLang="zh-TW" sz="2400" dirty="0">
              <a:latin typeface="標楷體" panose="03000509000000000000" pitchFamily="65" charset="-120"/>
              <a:ea typeface="標楷體" panose="03000509000000000000" pitchFamily="65" charset="-120"/>
            </a:endParaRPr>
          </a:p>
          <a:p>
            <a:pPr marL="502920" indent="-457200">
              <a:buFont typeface="+mj-lt"/>
              <a:buAutoNum type="arabicPeriod" startAt="3"/>
            </a:pPr>
            <a:r>
              <a:rPr lang="zh-TW" altLang="en-US" sz="2400" dirty="0">
                <a:latin typeface="標楷體" panose="03000509000000000000" pitchFamily="65" charset="-120"/>
                <a:ea typeface="標楷體" panose="03000509000000000000" pitchFamily="65" charset="-120"/>
              </a:rPr>
              <a:t>國中技藝教育專班增聘之代理教師</a:t>
            </a:r>
            <a:endParaRPr lang="en-US" altLang="zh-TW" sz="2400" dirty="0">
              <a:latin typeface="標楷體" panose="03000509000000000000" pitchFamily="65" charset="-120"/>
              <a:ea typeface="標楷體" panose="03000509000000000000" pitchFamily="65" charset="-120"/>
            </a:endParaRPr>
          </a:p>
          <a:p>
            <a:pPr marL="447675" indent="0">
              <a:buNone/>
            </a:pPr>
            <a:r>
              <a:rPr lang="zh-TW" altLang="en-US" sz="2400" dirty="0">
                <a:latin typeface="標楷體" panose="03000509000000000000" pitchFamily="65" charset="-120"/>
                <a:ea typeface="標楷體" panose="03000509000000000000" pitchFamily="65" charset="-120"/>
              </a:rPr>
              <a:t>其進用如係依「中小學兼任代課及代理教師聘任辦法」規定辦理甄選及聘任，其代理教師年資得依規定採計提敘。</a:t>
            </a:r>
            <a:r>
              <a:rPr lang="en-US" altLang="zh-TW" sz="2400" b="1" dirty="0">
                <a:solidFill>
                  <a:srgbClr val="FF0000"/>
                </a:solidFill>
                <a:latin typeface="標楷體" panose="03000509000000000000" pitchFamily="65" charset="-120"/>
                <a:ea typeface="標楷體" panose="03000509000000000000" pitchFamily="65" charset="-120"/>
              </a:rPr>
              <a:t>(</a:t>
            </a:r>
            <a:r>
              <a:rPr lang="zh-TW" altLang="en-US" sz="2400" b="1" dirty="0">
                <a:solidFill>
                  <a:srgbClr val="FF0000"/>
                </a:solidFill>
                <a:latin typeface="標楷體" panose="03000509000000000000" pitchFamily="65" charset="-120"/>
                <a:ea typeface="標楷體" panose="03000509000000000000" pitchFamily="65" charset="-120"/>
              </a:rPr>
              <a:t>教育部台人（一）字第 </a:t>
            </a:r>
            <a:r>
              <a:rPr lang="en-US" altLang="zh-TW" sz="2400" b="1" dirty="0">
                <a:solidFill>
                  <a:srgbClr val="FF0000"/>
                </a:solidFill>
                <a:latin typeface="標楷體" panose="03000509000000000000" pitchFamily="65" charset="-120"/>
                <a:ea typeface="標楷體" panose="03000509000000000000" pitchFamily="65" charset="-120"/>
              </a:rPr>
              <a:t>0990079650</a:t>
            </a:r>
            <a:r>
              <a:rPr lang="zh-TW" altLang="en-US" sz="2400" b="1" dirty="0">
                <a:solidFill>
                  <a:srgbClr val="FF0000"/>
                </a:solidFill>
                <a:latin typeface="標楷體" panose="03000509000000000000" pitchFamily="65" charset="-120"/>
                <a:ea typeface="標楷體" panose="03000509000000000000" pitchFamily="65" charset="-120"/>
              </a:rPr>
              <a:t>號函 </a:t>
            </a:r>
            <a:r>
              <a:rPr lang="en-US" altLang="zh-TW" sz="2400" b="1" dirty="0">
                <a:solidFill>
                  <a:srgbClr val="FF0000"/>
                </a:solidFill>
                <a:latin typeface="標楷體" panose="03000509000000000000" pitchFamily="65" charset="-120"/>
                <a:ea typeface="標楷體" panose="03000509000000000000" pitchFamily="65" charset="-120"/>
              </a:rPr>
              <a:t>)</a:t>
            </a:r>
          </a:p>
          <a:p>
            <a:pPr marL="45720" indent="0">
              <a:buNone/>
            </a:pPr>
            <a:endParaRPr lang="en-US" altLang="zh-TW" dirty="0">
              <a:latin typeface="標楷體" panose="03000509000000000000" pitchFamily="65" charset="-120"/>
              <a:ea typeface="標楷體" panose="03000509000000000000" pitchFamily="65" charset="-120"/>
            </a:endParaRPr>
          </a:p>
          <a:p>
            <a:pPr marL="502920" indent="-457200">
              <a:buFont typeface="+mj-lt"/>
              <a:buAutoNum type="arabicPeriod" startAt="2"/>
            </a:pPr>
            <a:endParaRPr lang="zh-TW" altLang="en-US" dirty="0"/>
          </a:p>
        </p:txBody>
      </p:sp>
    </p:spTree>
    <p:extLst>
      <p:ext uri="{BB962C8B-B14F-4D97-AF65-F5344CB8AC3E}">
        <p14:creationId xmlns:p14="http://schemas.microsoft.com/office/powerpoint/2010/main" val="1881896232"/>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a:xfrm>
            <a:off x="924465" y="1230401"/>
            <a:ext cx="10515600" cy="5403311"/>
          </a:xfrm>
        </p:spPr>
        <p:txBody>
          <a:bodyPr>
            <a:normAutofit/>
          </a:bodyPr>
          <a:lstStyle/>
          <a:p>
            <a:pPr marL="502920" indent="-457200">
              <a:spcBef>
                <a:spcPts val="600"/>
              </a:spcBef>
              <a:buFont typeface="+mj-lt"/>
              <a:buAutoNum type="arabicPeriod"/>
            </a:pPr>
            <a:r>
              <a:rPr lang="zh-TW" altLang="en-US" sz="2400" dirty="0">
                <a:solidFill>
                  <a:srgbClr val="FF0000"/>
                </a:solidFill>
                <a:latin typeface="標楷體" panose="03000509000000000000" pitchFamily="65" charset="-120"/>
                <a:ea typeface="標楷體" panose="03000509000000000000" pitchFamily="65" charset="-120"/>
              </a:rPr>
              <a:t>不受職務等級相當的限制</a:t>
            </a:r>
            <a:endParaRPr lang="en-US" altLang="zh-TW" sz="2400" dirty="0">
              <a:solidFill>
                <a:srgbClr val="FF0000"/>
              </a:solidFill>
              <a:latin typeface="標楷體" panose="03000509000000000000" pitchFamily="65" charset="-120"/>
              <a:ea typeface="標楷體" panose="03000509000000000000" pitchFamily="65" charset="-120"/>
            </a:endParaRPr>
          </a:p>
          <a:p>
            <a:pPr marL="444500" indent="0">
              <a:spcBef>
                <a:spcPts val="600"/>
              </a:spcBef>
              <a:buNone/>
            </a:pPr>
            <a:r>
              <a:rPr lang="zh-TW" altLang="en-US" sz="2400" dirty="0">
                <a:latin typeface="標楷體" panose="03000509000000000000" pitchFamily="65" charset="-120"/>
                <a:ea typeface="標楷體" panose="03000509000000000000" pitchFamily="65" charset="-120"/>
              </a:rPr>
              <a:t>因代理教師年資採計係採分段累計，且無年度考核之辦理，尚難以職務等級相當予以規範。不受職務等級相當之限制，可提敘至本職最高年功薪。</a:t>
            </a:r>
            <a:r>
              <a:rPr lang="en-US" altLang="zh-TW" sz="2400" dirty="0">
                <a:latin typeface="標楷體" panose="03000509000000000000" pitchFamily="65" charset="-120"/>
                <a:ea typeface="標楷體" panose="03000509000000000000" pitchFamily="65" charset="-120"/>
              </a:rPr>
              <a:t>(</a:t>
            </a:r>
            <a:r>
              <a:rPr lang="zh-TW" altLang="en-US" sz="2400" dirty="0">
                <a:latin typeface="標楷體" panose="03000509000000000000" pitchFamily="65" charset="-120"/>
                <a:ea typeface="標楷體" panose="03000509000000000000" pitchFamily="65" charset="-120"/>
              </a:rPr>
              <a:t>依教育部</a:t>
            </a:r>
            <a:r>
              <a:rPr lang="en-US" altLang="zh-TW" sz="2400" dirty="0">
                <a:latin typeface="標楷體" panose="03000509000000000000" pitchFamily="65" charset="-120"/>
                <a:ea typeface="標楷體" panose="03000509000000000000" pitchFamily="65" charset="-120"/>
              </a:rPr>
              <a:t>100</a:t>
            </a:r>
            <a:r>
              <a:rPr lang="zh-TW" altLang="en-US" sz="2400" dirty="0">
                <a:latin typeface="標楷體" panose="03000509000000000000" pitchFamily="65" charset="-120"/>
                <a:ea typeface="標楷體" panose="03000509000000000000" pitchFamily="65" charset="-120"/>
              </a:rPr>
              <a:t>年</a:t>
            </a:r>
            <a:r>
              <a:rPr lang="en-US" altLang="zh-TW" sz="2400" dirty="0">
                <a:latin typeface="標楷體" panose="03000509000000000000" pitchFamily="65" charset="-120"/>
                <a:ea typeface="標楷體" panose="03000509000000000000" pitchFamily="65" charset="-120"/>
              </a:rPr>
              <a:t>7</a:t>
            </a:r>
            <a:r>
              <a:rPr lang="zh-TW" altLang="en-US" sz="2400" dirty="0">
                <a:latin typeface="標楷體" panose="03000509000000000000" pitchFamily="65" charset="-120"/>
                <a:ea typeface="標楷體" panose="03000509000000000000" pitchFamily="65" charset="-120"/>
              </a:rPr>
              <a:t>月</a:t>
            </a:r>
            <a:r>
              <a:rPr lang="en-US" altLang="zh-TW" sz="2400" dirty="0">
                <a:latin typeface="標楷體" panose="03000509000000000000" pitchFamily="65" charset="-120"/>
                <a:ea typeface="標楷體" panose="03000509000000000000" pitchFamily="65" charset="-120"/>
              </a:rPr>
              <a:t>29</a:t>
            </a:r>
            <a:r>
              <a:rPr lang="zh-TW" altLang="en-US" sz="2400" dirty="0">
                <a:latin typeface="標楷體" panose="03000509000000000000" pitchFamily="65" charset="-120"/>
                <a:ea typeface="標楷體" panose="03000509000000000000" pitchFamily="65" charset="-120"/>
              </a:rPr>
              <a:t>日台人（一）字第</a:t>
            </a:r>
            <a:r>
              <a:rPr lang="en-US" altLang="zh-TW" sz="2400" dirty="0">
                <a:latin typeface="標楷體" panose="03000509000000000000" pitchFamily="65" charset="-120"/>
                <a:ea typeface="標楷體" panose="03000509000000000000" pitchFamily="65" charset="-120"/>
              </a:rPr>
              <a:t>1000118692</a:t>
            </a:r>
            <a:r>
              <a:rPr lang="zh-TW" altLang="en-US" sz="2400" dirty="0">
                <a:latin typeface="標楷體" panose="03000509000000000000" pitchFamily="65" charset="-120"/>
                <a:ea typeface="標楷體" panose="03000509000000000000" pitchFamily="65" charset="-120"/>
              </a:rPr>
              <a:t>號函</a:t>
            </a:r>
            <a:r>
              <a:rPr lang="en-US" altLang="zh-TW" sz="2400" dirty="0">
                <a:latin typeface="標楷體" panose="03000509000000000000" pitchFamily="65" charset="-120"/>
                <a:ea typeface="標楷體" panose="03000509000000000000" pitchFamily="65" charset="-120"/>
              </a:rPr>
              <a:t>)</a:t>
            </a:r>
          </a:p>
          <a:p>
            <a:pPr marL="502920" indent="-457200">
              <a:spcBef>
                <a:spcPts val="600"/>
              </a:spcBef>
              <a:buFont typeface="+mj-lt"/>
              <a:buAutoNum type="arabicPeriod" startAt="2"/>
            </a:pPr>
            <a:r>
              <a:rPr lang="zh-TW" altLang="en-US" sz="2400" dirty="0">
                <a:latin typeface="標楷體" panose="03000509000000000000" pitchFamily="65" charset="-120"/>
                <a:ea typeface="標楷體" panose="03000509000000000000" pitchFamily="65" charset="-120"/>
              </a:rPr>
              <a:t>代理教師經再聘之年資，得否採計提敘：</a:t>
            </a:r>
          </a:p>
          <a:p>
            <a:pPr marL="444500" indent="0">
              <a:spcBef>
                <a:spcPts val="600"/>
              </a:spcBef>
              <a:buNone/>
            </a:pPr>
            <a:r>
              <a:rPr lang="zh-TW" altLang="en-US" sz="2400" dirty="0">
                <a:latin typeface="標楷體" panose="03000509000000000000" pitchFamily="65" charset="-120"/>
                <a:ea typeface="標楷體" panose="03000509000000000000" pitchFamily="65" charset="-120"/>
              </a:rPr>
              <a:t>公立中小學職前曾任公立中小學代理教師，次學年度未經公開甄選，惟經學校教師評審委員會同意續聘之年資，若符合代理教師規定之採計要件，即得採計提敘薪級。</a:t>
            </a:r>
            <a:r>
              <a:rPr lang="en-US" altLang="zh-TW" sz="2400" dirty="0">
                <a:latin typeface="標楷體" panose="03000509000000000000" pitchFamily="65" charset="-120"/>
                <a:ea typeface="標楷體" panose="03000509000000000000" pitchFamily="65" charset="-120"/>
              </a:rPr>
              <a:t>(</a:t>
            </a:r>
            <a:r>
              <a:rPr lang="zh-TW" altLang="en-US" sz="2400" dirty="0">
                <a:latin typeface="標楷體" panose="03000509000000000000" pitchFamily="65" charset="-120"/>
                <a:ea typeface="標楷體" panose="03000509000000000000" pitchFamily="65" charset="-120"/>
              </a:rPr>
              <a:t>教育部臺人</a:t>
            </a:r>
            <a:r>
              <a:rPr lang="en-US" altLang="zh-TW" sz="2400" dirty="0">
                <a:latin typeface="標楷體" panose="03000509000000000000" pitchFamily="65" charset="-120"/>
                <a:ea typeface="標楷體" panose="03000509000000000000" pitchFamily="65" charset="-120"/>
              </a:rPr>
              <a:t>(</a:t>
            </a:r>
            <a:r>
              <a:rPr lang="zh-TW" altLang="en-US" sz="2400" dirty="0">
                <a:latin typeface="標楷體" panose="03000509000000000000" pitchFamily="65" charset="-120"/>
                <a:ea typeface="標楷體" panose="03000509000000000000" pitchFamily="65" charset="-120"/>
              </a:rPr>
              <a:t>一</a:t>
            </a:r>
            <a:r>
              <a:rPr lang="en-US" altLang="zh-TW" sz="2400" dirty="0">
                <a:latin typeface="標楷體" panose="03000509000000000000" pitchFamily="65" charset="-120"/>
                <a:ea typeface="標楷體" panose="03000509000000000000" pitchFamily="65" charset="-120"/>
              </a:rPr>
              <a:t>)</a:t>
            </a:r>
            <a:r>
              <a:rPr lang="zh-TW" altLang="en-US" sz="2400" dirty="0">
                <a:latin typeface="標楷體" panose="03000509000000000000" pitchFamily="65" charset="-120"/>
                <a:ea typeface="標楷體" panose="03000509000000000000" pitchFamily="65" charset="-120"/>
              </a:rPr>
              <a:t>字第</a:t>
            </a:r>
            <a:r>
              <a:rPr lang="en-US" altLang="zh-TW" sz="2400" dirty="0">
                <a:latin typeface="標楷體" panose="03000509000000000000" pitchFamily="65" charset="-120"/>
                <a:ea typeface="標楷體" panose="03000509000000000000" pitchFamily="65" charset="-120"/>
              </a:rPr>
              <a:t>1010222591</a:t>
            </a:r>
            <a:r>
              <a:rPr lang="zh-TW" altLang="en-US" sz="2400" dirty="0">
                <a:latin typeface="標楷體" panose="03000509000000000000" pitchFamily="65" charset="-120"/>
                <a:ea typeface="標楷體" panose="03000509000000000000" pitchFamily="65" charset="-120"/>
              </a:rPr>
              <a:t>號函</a:t>
            </a:r>
            <a:r>
              <a:rPr lang="en-US" altLang="zh-TW" sz="2400" dirty="0">
                <a:latin typeface="標楷體" panose="03000509000000000000" pitchFamily="65" charset="-120"/>
                <a:ea typeface="標楷體" panose="03000509000000000000" pitchFamily="65" charset="-120"/>
              </a:rPr>
              <a:t>)</a:t>
            </a:r>
          </a:p>
          <a:p>
            <a:pPr marL="502920" lvl="0" indent="-457200">
              <a:lnSpc>
                <a:spcPts val="2500"/>
              </a:lnSpc>
              <a:spcBef>
                <a:spcPts val="1200"/>
              </a:spcBef>
              <a:buClr>
                <a:prstClr val="black">
                  <a:lumMod val="75000"/>
                  <a:lumOff val="25000"/>
                </a:prstClr>
              </a:buClr>
              <a:buFont typeface="+mj-lt"/>
              <a:buAutoNum type="arabicPeriod" startAt="3"/>
            </a:pPr>
            <a:r>
              <a:rPr lang="zh-TW" altLang="en-US" sz="2400" dirty="0">
                <a:solidFill>
                  <a:prstClr val="black"/>
                </a:solidFill>
                <a:latin typeface="標楷體" panose="03000509000000000000" pitchFamily="65" charset="-120"/>
                <a:ea typeface="標楷體" panose="03000509000000000000" pitchFamily="65" charset="-120"/>
              </a:rPr>
              <a:t>教師職前進修期間代理年資得採計提敘</a:t>
            </a:r>
            <a:endParaRPr lang="en-US" altLang="zh-TW" sz="2400" dirty="0">
              <a:solidFill>
                <a:prstClr val="black"/>
              </a:solidFill>
              <a:latin typeface="標楷體" panose="03000509000000000000" pitchFamily="65" charset="-120"/>
              <a:ea typeface="標楷體" panose="03000509000000000000" pitchFamily="65" charset="-120"/>
            </a:endParaRPr>
          </a:p>
          <a:p>
            <a:pPr marL="502920" lvl="1" indent="0">
              <a:lnSpc>
                <a:spcPts val="2500"/>
              </a:lnSpc>
              <a:spcBef>
                <a:spcPts val="1200"/>
              </a:spcBef>
              <a:buClr>
                <a:prstClr val="black">
                  <a:lumMod val="75000"/>
                  <a:lumOff val="25000"/>
                </a:prstClr>
              </a:buClr>
              <a:buNone/>
            </a:pPr>
            <a:r>
              <a:rPr lang="zh-TW" altLang="en-US" dirty="0">
                <a:solidFill>
                  <a:prstClr val="black"/>
                </a:solidFill>
                <a:latin typeface="標楷體" panose="03000509000000000000" pitchFamily="65" charset="-120"/>
                <a:ea typeface="標楷體" panose="03000509000000000000" pitchFamily="65" charset="-120"/>
              </a:rPr>
              <a:t>教師按碩士學歷起敘，職前曾任代理教師年資，因符合採敘規定，得在本職最高年功薪按年採計提敘；又以其並非辦理在職進修取得較高學歷改敘，爰無學歷與經歷時間牴觸擇一採認之適用。（最高行政法院</a:t>
            </a:r>
            <a:r>
              <a:rPr lang="en-US" altLang="zh-TW" dirty="0">
                <a:solidFill>
                  <a:prstClr val="black"/>
                </a:solidFill>
                <a:latin typeface="標楷體" panose="03000509000000000000" pitchFamily="65" charset="-120"/>
                <a:ea typeface="標楷體" panose="03000509000000000000" pitchFamily="65" charset="-120"/>
              </a:rPr>
              <a:t>96</a:t>
            </a:r>
            <a:r>
              <a:rPr lang="zh-TW" altLang="en-US" dirty="0">
                <a:solidFill>
                  <a:prstClr val="black"/>
                </a:solidFill>
                <a:latin typeface="標楷體" panose="03000509000000000000" pitchFamily="65" charset="-120"/>
                <a:ea typeface="標楷體" panose="03000509000000000000" pitchFamily="65" charset="-120"/>
              </a:rPr>
              <a:t>年判字第</a:t>
            </a:r>
            <a:r>
              <a:rPr lang="en-US" altLang="zh-TW" dirty="0">
                <a:solidFill>
                  <a:prstClr val="black"/>
                </a:solidFill>
                <a:latin typeface="標楷體" panose="03000509000000000000" pitchFamily="65" charset="-120"/>
                <a:ea typeface="標楷體" panose="03000509000000000000" pitchFamily="65" charset="-120"/>
              </a:rPr>
              <a:t>1384</a:t>
            </a:r>
            <a:r>
              <a:rPr lang="zh-TW" altLang="en-US" dirty="0">
                <a:solidFill>
                  <a:prstClr val="black"/>
                </a:solidFill>
                <a:latin typeface="標楷體" panose="03000509000000000000" pitchFamily="65" charset="-120"/>
                <a:ea typeface="標楷體" panose="03000509000000000000" pitchFamily="65" charset="-120"/>
              </a:rPr>
              <a:t>號裁判）。</a:t>
            </a:r>
            <a:endParaRPr lang="en-US" altLang="zh-TW" dirty="0">
              <a:solidFill>
                <a:prstClr val="black"/>
              </a:solidFill>
              <a:latin typeface="標楷體" panose="03000509000000000000" pitchFamily="65" charset="-120"/>
              <a:ea typeface="標楷體" panose="03000509000000000000" pitchFamily="65" charset="-120"/>
            </a:endParaRPr>
          </a:p>
          <a:p>
            <a:pPr marL="444500" indent="0">
              <a:spcBef>
                <a:spcPts val="600"/>
              </a:spcBef>
              <a:buNone/>
            </a:pPr>
            <a:endParaRPr lang="en-US" altLang="zh-TW" sz="2400" dirty="0">
              <a:latin typeface="標楷體" panose="03000509000000000000" pitchFamily="65" charset="-120"/>
              <a:ea typeface="標楷體" panose="03000509000000000000" pitchFamily="65" charset="-120"/>
            </a:endParaRPr>
          </a:p>
          <a:p>
            <a:pPr marL="444500" indent="0">
              <a:spcBef>
                <a:spcPts val="600"/>
              </a:spcBef>
              <a:buNone/>
            </a:pPr>
            <a:endParaRPr lang="zh-TW" altLang="en-US" sz="2400" dirty="0">
              <a:latin typeface="標楷體" panose="03000509000000000000" pitchFamily="65" charset="-120"/>
              <a:ea typeface="標楷體" panose="03000509000000000000" pitchFamily="65" charset="-120"/>
            </a:endParaRPr>
          </a:p>
          <a:p>
            <a:pPr marL="45720" indent="0">
              <a:buNone/>
            </a:pPr>
            <a:endParaRPr lang="zh-TW" altLang="en-US" dirty="0">
              <a:latin typeface="標楷體" panose="03000509000000000000" pitchFamily="65" charset="-120"/>
              <a:ea typeface="標楷體" panose="03000509000000000000" pitchFamily="65" charset="-120"/>
            </a:endParaRPr>
          </a:p>
          <a:p>
            <a:pPr marL="45720" indent="0">
              <a:buNone/>
            </a:pPr>
            <a:endParaRPr lang="zh-TW" altLang="en-US" dirty="0">
              <a:latin typeface="標楷體" panose="03000509000000000000" pitchFamily="65" charset="-120"/>
              <a:ea typeface="標楷體" panose="03000509000000000000" pitchFamily="65" charset="-120"/>
            </a:endParaRPr>
          </a:p>
          <a:p>
            <a:endParaRPr lang="zh-TW" altLang="en-US" dirty="0"/>
          </a:p>
        </p:txBody>
      </p:sp>
      <p:sp>
        <p:nvSpPr>
          <p:cNvPr id="5" name="文字方塊 4"/>
          <p:cNvSpPr txBox="1"/>
          <p:nvPr/>
        </p:nvSpPr>
        <p:spPr>
          <a:xfrm>
            <a:off x="1069676" y="603849"/>
            <a:ext cx="5969479" cy="535531"/>
          </a:xfrm>
          <a:prstGeom prst="rect">
            <a:avLst/>
          </a:prstGeom>
          <a:noFill/>
        </p:spPr>
        <p:txBody>
          <a:bodyPr wrap="square" rtlCol="0">
            <a:spAutoFit/>
          </a:bodyPr>
          <a:lstStyle/>
          <a:p>
            <a:pPr marL="228600" lvl="0" indent="-228600">
              <a:lnSpc>
                <a:spcPct val="90000"/>
              </a:lnSpc>
              <a:spcBef>
                <a:spcPts val="600"/>
              </a:spcBef>
              <a:buFont typeface="Wingdings" panose="05000000000000000000" pitchFamily="2" charset="2"/>
              <a:buChar char="u"/>
            </a:pPr>
            <a:r>
              <a:rPr lang="zh-TW" altLang="en-US" sz="3200" dirty="0">
                <a:solidFill>
                  <a:srgbClr val="00B050"/>
                </a:solidFill>
                <a:latin typeface="華康勘亭流(P)" panose="02010600010101010101" pitchFamily="2" charset="-120"/>
                <a:ea typeface="華康勘亭流(P)" panose="02010600010101010101" pitchFamily="2" charset="-120"/>
              </a:rPr>
              <a:t>代理教師之例外規定</a:t>
            </a:r>
            <a:endParaRPr lang="en-US" altLang="zh-TW" sz="3200" dirty="0">
              <a:solidFill>
                <a:srgbClr val="00B050"/>
              </a:solidFill>
              <a:latin typeface="華康勘亭流(P)" panose="02010600010101010101" pitchFamily="2" charset="-120"/>
              <a:ea typeface="華康勘亭流(P)" panose="02010600010101010101" pitchFamily="2" charset="-120"/>
            </a:endParaRPr>
          </a:p>
        </p:txBody>
      </p:sp>
    </p:spTree>
    <p:extLst>
      <p:ext uri="{BB962C8B-B14F-4D97-AF65-F5344CB8AC3E}">
        <p14:creationId xmlns:p14="http://schemas.microsoft.com/office/powerpoint/2010/main" val="2318505709"/>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524000" y="699246"/>
            <a:ext cx="9133730" cy="613087"/>
          </a:xfrm>
        </p:spPr>
        <p:txBody>
          <a:bodyPr>
            <a:normAutofit/>
          </a:bodyPr>
          <a:lstStyle/>
          <a:p>
            <a:r>
              <a:rPr lang="zh-TW" altLang="en-US" sz="3200" dirty="0">
                <a:solidFill>
                  <a:srgbClr val="00B050"/>
                </a:solidFill>
                <a:latin typeface="華康勘亭流(P)" panose="02010600010101010101" pitchFamily="2" charset="-120"/>
                <a:ea typeface="華康勘亭流(P)" panose="02010600010101010101" pitchFamily="2" charset="-120"/>
              </a:rPr>
              <a:t>各階段代理教師年資可否採計一覽表</a:t>
            </a:r>
          </a:p>
        </p:txBody>
      </p:sp>
      <p:graphicFrame>
        <p:nvGraphicFramePr>
          <p:cNvPr id="4" name="內容版面配置區 3"/>
          <p:cNvGraphicFramePr>
            <a:graphicFrameLocks noGrp="1"/>
          </p:cNvGraphicFramePr>
          <p:nvPr>
            <p:ph idx="1"/>
            <p:extLst>
              <p:ext uri="{D42A27DB-BD31-4B8C-83A1-F6EECF244321}">
                <p14:modId xmlns:p14="http://schemas.microsoft.com/office/powerpoint/2010/main" val="3998877473"/>
              </p:ext>
            </p:extLst>
          </p:nvPr>
        </p:nvGraphicFramePr>
        <p:xfrm>
          <a:off x="1523254" y="1492623"/>
          <a:ext cx="9134476" cy="2801372"/>
        </p:xfrm>
        <a:graphic>
          <a:graphicData uri="http://schemas.openxmlformats.org/drawingml/2006/table">
            <a:tbl>
              <a:tblPr firstRow="1" bandRow="1">
                <a:tableStyleId>{69CF1AB2-1976-4502-BF36-3FF5EA218861}</a:tableStyleId>
              </a:tblPr>
              <a:tblGrid>
                <a:gridCol w="2283619">
                  <a:extLst>
                    <a:ext uri="{9D8B030D-6E8A-4147-A177-3AD203B41FA5}">
                      <a16:colId xmlns:a16="http://schemas.microsoft.com/office/drawing/2014/main" xmlns="" val="20000"/>
                    </a:ext>
                  </a:extLst>
                </a:gridCol>
                <a:gridCol w="2283619">
                  <a:extLst>
                    <a:ext uri="{9D8B030D-6E8A-4147-A177-3AD203B41FA5}">
                      <a16:colId xmlns:a16="http://schemas.microsoft.com/office/drawing/2014/main" xmlns="" val="20001"/>
                    </a:ext>
                  </a:extLst>
                </a:gridCol>
                <a:gridCol w="2283619">
                  <a:extLst>
                    <a:ext uri="{9D8B030D-6E8A-4147-A177-3AD203B41FA5}">
                      <a16:colId xmlns:a16="http://schemas.microsoft.com/office/drawing/2014/main" xmlns="" val="20002"/>
                    </a:ext>
                  </a:extLst>
                </a:gridCol>
                <a:gridCol w="2283619">
                  <a:extLst>
                    <a:ext uri="{9D8B030D-6E8A-4147-A177-3AD203B41FA5}">
                      <a16:colId xmlns:a16="http://schemas.microsoft.com/office/drawing/2014/main" xmlns="" val="20003"/>
                    </a:ext>
                  </a:extLst>
                </a:gridCol>
              </a:tblGrid>
              <a:tr h="280696">
                <a:tc>
                  <a:txBody>
                    <a:bodyPr/>
                    <a:lstStyle/>
                    <a:p>
                      <a:pPr algn="ctr"/>
                      <a:endParaRPr lang="zh-TW" altLang="en-US" dirty="0"/>
                    </a:p>
                  </a:txBody>
                  <a:tcPr anchor="ctr"/>
                </a:tc>
                <a:tc>
                  <a:txBody>
                    <a:bodyPr/>
                    <a:lstStyle/>
                    <a:p>
                      <a:r>
                        <a:rPr lang="zh-TW" altLang="en-US" dirty="0"/>
                        <a:t>公立幼兒園代理教師</a:t>
                      </a:r>
                    </a:p>
                  </a:txBody>
                  <a:tcPr anchor="ctr"/>
                </a:tc>
                <a:tc>
                  <a:txBody>
                    <a:bodyPr/>
                    <a:lstStyle/>
                    <a:p>
                      <a:r>
                        <a:rPr lang="zh-TW" altLang="en-US" dirty="0"/>
                        <a:t>私立幼兒園代理教師</a:t>
                      </a:r>
                    </a:p>
                  </a:txBody>
                  <a:tcPr anchor="ctr"/>
                </a:tc>
                <a:tc>
                  <a:txBody>
                    <a:bodyPr/>
                    <a:lstStyle/>
                    <a:p>
                      <a:r>
                        <a:rPr lang="zh-TW" altLang="en-US" dirty="0"/>
                        <a:t>高國中小代理教師</a:t>
                      </a:r>
                    </a:p>
                  </a:txBody>
                  <a:tcPr anchor="ctr"/>
                </a:tc>
                <a:extLst>
                  <a:ext uri="{0D108BD9-81ED-4DB2-BD59-A6C34878D82A}">
                    <a16:rowId xmlns:a16="http://schemas.microsoft.com/office/drawing/2014/main" xmlns="" val="10000"/>
                  </a:ext>
                </a:extLst>
              </a:tr>
              <a:tr h="608903">
                <a:tc>
                  <a:txBody>
                    <a:bodyPr/>
                    <a:lstStyle/>
                    <a:p>
                      <a:pPr algn="ctr"/>
                      <a:r>
                        <a:rPr lang="zh-TW" altLang="en-US" dirty="0"/>
                        <a:t>公立幼兒園教師</a:t>
                      </a:r>
                    </a:p>
                  </a:txBody>
                  <a:tcPr anchor="ctr"/>
                </a:tc>
                <a:tc>
                  <a:txBody>
                    <a:bodyPr/>
                    <a:lstStyle/>
                    <a:p>
                      <a:pPr algn="ctr"/>
                      <a:r>
                        <a:rPr lang="zh-TW" altLang="en-US" sz="2400" dirty="0"/>
                        <a:t>∨</a:t>
                      </a:r>
                    </a:p>
                  </a:txBody>
                  <a:tcPr anchor="ctr"/>
                </a:tc>
                <a:tc>
                  <a:txBody>
                    <a:bodyPr/>
                    <a:lstStyle/>
                    <a:p>
                      <a:pPr algn="ctr"/>
                      <a:r>
                        <a:rPr lang="zh-TW" altLang="en-US" sz="2400" dirty="0"/>
                        <a:t>⨉</a:t>
                      </a:r>
                    </a:p>
                  </a:txBody>
                  <a:tcPr anchor="ctr"/>
                </a:tc>
                <a:tc>
                  <a:txBody>
                    <a:bodyPr/>
                    <a:lstStyle/>
                    <a:p>
                      <a:pPr algn="ctr"/>
                      <a:r>
                        <a:rPr lang="zh-TW" altLang="en-US" sz="2400" dirty="0"/>
                        <a:t>∨</a:t>
                      </a:r>
                    </a:p>
                  </a:txBody>
                  <a:tcPr anchor="ctr"/>
                </a:tc>
                <a:extLst>
                  <a:ext uri="{0D108BD9-81ED-4DB2-BD59-A6C34878D82A}">
                    <a16:rowId xmlns:a16="http://schemas.microsoft.com/office/drawing/2014/main" xmlns="" val="10001"/>
                  </a:ext>
                </a:extLst>
              </a:tr>
              <a:tr h="608903">
                <a:tc>
                  <a:txBody>
                    <a:bodyPr/>
                    <a:lstStyle/>
                    <a:p>
                      <a:pPr algn="ctr"/>
                      <a:r>
                        <a:rPr lang="zh-TW" altLang="en-US" dirty="0"/>
                        <a:t>國小教師</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TW" altLang="en-US" sz="2400" b="0" i="0" u="none" strike="noStrike" kern="1200" cap="none" spc="0" normalizeH="0" baseline="0" noProof="0" dirty="0">
                          <a:ln>
                            <a:noFill/>
                          </a:ln>
                          <a:solidFill>
                            <a:prstClr val="black"/>
                          </a:solidFill>
                          <a:effectLst/>
                          <a:uLnTx/>
                          <a:uFillTx/>
                          <a:latin typeface="+mn-lt"/>
                          <a:ea typeface="+mn-ea"/>
                          <a:cs typeface="+mn-cs"/>
                        </a:rPr>
                        <a:t>⨉</a:t>
                      </a:r>
                    </a:p>
                  </a:txBody>
                  <a:tcPr anchor="ctr"/>
                </a:tc>
                <a:tc>
                  <a:txBody>
                    <a:bodyPr/>
                    <a:lstStyle/>
                    <a:p>
                      <a:pPr algn="ctr"/>
                      <a:r>
                        <a:rPr lang="zh-TW" altLang="en-US" sz="2400" dirty="0"/>
                        <a:t>⨉</a:t>
                      </a:r>
                    </a:p>
                  </a:txBody>
                  <a:tcPr anchor="ctr"/>
                </a:tc>
                <a:tc>
                  <a:txBody>
                    <a:bodyPr/>
                    <a:lstStyle/>
                    <a:p>
                      <a:pPr algn="ctr"/>
                      <a:r>
                        <a:rPr lang="zh-TW" altLang="en-US" sz="2400" dirty="0"/>
                        <a:t>∨</a:t>
                      </a:r>
                    </a:p>
                  </a:txBody>
                  <a:tcPr anchor="ctr"/>
                </a:tc>
                <a:extLst>
                  <a:ext uri="{0D108BD9-81ED-4DB2-BD59-A6C34878D82A}">
                    <a16:rowId xmlns:a16="http://schemas.microsoft.com/office/drawing/2014/main" xmlns="" val="10002"/>
                  </a:ext>
                </a:extLst>
              </a:tr>
              <a:tr h="608903">
                <a:tc>
                  <a:txBody>
                    <a:bodyPr/>
                    <a:lstStyle/>
                    <a:p>
                      <a:pPr algn="ctr"/>
                      <a:r>
                        <a:rPr lang="zh-TW" altLang="en-US" dirty="0"/>
                        <a:t>國中教師</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TW" altLang="en-US" sz="2400" b="0" i="0" u="none" strike="noStrike" kern="1200" cap="none" spc="0" normalizeH="0" baseline="0" noProof="0" dirty="0">
                          <a:ln>
                            <a:noFill/>
                          </a:ln>
                          <a:solidFill>
                            <a:prstClr val="black"/>
                          </a:solidFill>
                          <a:effectLst/>
                          <a:uLnTx/>
                          <a:uFillTx/>
                          <a:latin typeface="+mn-lt"/>
                          <a:ea typeface="+mn-ea"/>
                          <a:cs typeface="+mn-cs"/>
                        </a:rPr>
                        <a:t>⨉</a:t>
                      </a:r>
                      <a:endParaRPr lang="zh-TW" altLang="en-US" sz="2400" dirty="0"/>
                    </a:p>
                  </a:txBody>
                  <a:tcPr anchor="ctr"/>
                </a:tc>
                <a:tc>
                  <a:txBody>
                    <a:bodyPr/>
                    <a:lstStyle/>
                    <a:p>
                      <a:pPr algn="ctr"/>
                      <a:r>
                        <a:rPr lang="zh-TW" altLang="en-US" sz="2400" dirty="0"/>
                        <a:t>⨉</a:t>
                      </a:r>
                    </a:p>
                  </a:txBody>
                  <a:tcPr anchor="ctr"/>
                </a:tc>
                <a:tc>
                  <a:txBody>
                    <a:bodyPr/>
                    <a:lstStyle/>
                    <a:p>
                      <a:pPr algn="ctr"/>
                      <a:r>
                        <a:rPr lang="zh-TW" altLang="en-US" sz="2400" dirty="0"/>
                        <a:t>∨</a:t>
                      </a:r>
                    </a:p>
                  </a:txBody>
                  <a:tcPr anchor="ctr"/>
                </a:tc>
                <a:extLst>
                  <a:ext uri="{0D108BD9-81ED-4DB2-BD59-A6C34878D82A}">
                    <a16:rowId xmlns:a16="http://schemas.microsoft.com/office/drawing/2014/main" xmlns="" val="10003"/>
                  </a:ext>
                </a:extLst>
              </a:tr>
              <a:tr h="608903">
                <a:tc>
                  <a:txBody>
                    <a:bodyPr/>
                    <a:lstStyle/>
                    <a:p>
                      <a:pPr algn="ctr"/>
                      <a:r>
                        <a:rPr lang="zh-TW" altLang="en-US" dirty="0"/>
                        <a:t>高中教師</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TW" altLang="en-US" sz="2400" b="0" i="0" u="none" strike="noStrike" kern="1200" cap="none" spc="0" normalizeH="0" baseline="0" noProof="0" dirty="0">
                          <a:ln>
                            <a:noFill/>
                          </a:ln>
                          <a:solidFill>
                            <a:prstClr val="black"/>
                          </a:solidFill>
                          <a:effectLst/>
                          <a:uLnTx/>
                          <a:uFillTx/>
                          <a:latin typeface="+mn-lt"/>
                          <a:ea typeface="+mn-ea"/>
                          <a:cs typeface="+mn-cs"/>
                        </a:rPr>
                        <a:t>⨉</a:t>
                      </a:r>
                    </a:p>
                  </a:txBody>
                  <a:tcPr anchor="ctr"/>
                </a:tc>
                <a:tc>
                  <a:txBody>
                    <a:bodyPr/>
                    <a:lstStyle/>
                    <a:p>
                      <a:pPr algn="ctr"/>
                      <a:r>
                        <a:rPr lang="zh-TW" altLang="en-US" sz="2400" dirty="0"/>
                        <a:t>⨉</a:t>
                      </a:r>
                    </a:p>
                  </a:txBody>
                  <a:tcPr anchor="ctr"/>
                </a:tc>
                <a:tc>
                  <a:txBody>
                    <a:bodyPr/>
                    <a:lstStyle/>
                    <a:p>
                      <a:pPr algn="ctr"/>
                      <a:r>
                        <a:rPr lang="zh-TW" altLang="en-US" sz="2400" dirty="0"/>
                        <a:t>∨</a:t>
                      </a:r>
                    </a:p>
                  </a:txBody>
                  <a:tcPr anchor="ctr"/>
                </a:tc>
                <a:extLst>
                  <a:ext uri="{0D108BD9-81ED-4DB2-BD59-A6C34878D82A}">
                    <a16:rowId xmlns:a16="http://schemas.microsoft.com/office/drawing/2014/main" xmlns="" val="10004"/>
                  </a:ext>
                </a:extLst>
              </a:tr>
            </a:tbl>
          </a:graphicData>
        </a:graphic>
      </p:graphicFrame>
      <p:sp>
        <p:nvSpPr>
          <p:cNvPr id="5" name="文字方塊 4"/>
          <p:cNvSpPr txBox="1"/>
          <p:nvPr/>
        </p:nvSpPr>
        <p:spPr>
          <a:xfrm>
            <a:off x="1524000" y="4827494"/>
            <a:ext cx="8794377" cy="830997"/>
          </a:xfrm>
          <a:prstGeom prst="rect">
            <a:avLst/>
          </a:prstGeom>
          <a:noFill/>
        </p:spPr>
        <p:txBody>
          <a:bodyPr wrap="square" rtlCol="0">
            <a:spAutoFit/>
          </a:bodyPr>
          <a:lstStyle/>
          <a:p>
            <a:r>
              <a:rPr lang="en-US" altLang="zh-TW" sz="2400" dirty="0">
                <a:latin typeface="標楷體" panose="03000509000000000000" pitchFamily="65" charset="-120"/>
                <a:ea typeface="標楷體" panose="03000509000000000000" pitchFamily="65" charset="-120"/>
              </a:rPr>
              <a:t>86</a:t>
            </a:r>
            <a:r>
              <a:rPr lang="zh-TW" altLang="en-US" sz="2400" dirty="0">
                <a:latin typeface="標楷體" panose="03000509000000000000" pitchFamily="65" charset="-120"/>
                <a:ea typeface="標楷體" panose="03000509000000000000" pitchFamily="65" charset="-120"/>
              </a:rPr>
              <a:t>年</a:t>
            </a:r>
            <a:r>
              <a:rPr lang="en-US" altLang="zh-TW" sz="2400" dirty="0">
                <a:latin typeface="標楷體" panose="03000509000000000000" pitchFamily="65" charset="-120"/>
                <a:ea typeface="標楷體" panose="03000509000000000000" pitchFamily="65" charset="-120"/>
              </a:rPr>
              <a:t>6</a:t>
            </a:r>
            <a:r>
              <a:rPr lang="zh-TW" altLang="en-US" sz="2400" dirty="0">
                <a:latin typeface="標楷體" panose="03000509000000000000" pitchFamily="65" charset="-120"/>
                <a:ea typeface="標楷體" panose="03000509000000000000" pitchFamily="65" charset="-120"/>
              </a:rPr>
              <a:t>月</a:t>
            </a:r>
            <a:r>
              <a:rPr lang="en-US" altLang="zh-TW" sz="2400" dirty="0">
                <a:latin typeface="標楷體" panose="03000509000000000000" pitchFamily="65" charset="-120"/>
                <a:ea typeface="標楷體" panose="03000509000000000000" pitchFamily="65" charset="-120"/>
              </a:rPr>
              <a:t>4</a:t>
            </a:r>
            <a:r>
              <a:rPr lang="zh-TW" altLang="en-US" sz="2400" dirty="0">
                <a:latin typeface="標楷體" panose="03000509000000000000" pitchFamily="65" charset="-120"/>
                <a:ea typeface="標楷體" panose="03000509000000000000" pitchFamily="65" charset="-120"/>
              </a:rPr>
              <a:t>日「中小學兼任代課及代理教師聘任辦法」發布施行後，需符合該辦法規定聘任資格，始得依規定採計提敘。</a:t>
            </a:r>
          </a:p>
        </p:txBody>
      </p:sp>
    </p:spTree>
    <p:extLst>
      <p:ext uri="{BB962C8B-B14F-4D97-AF65-F5344CB8AC3E}">
        <p14:creationId xmlns:p14="http://schemas.microsoft.com/office/powerpoint/2010/main" val="229616480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編號版面配置區 1"/>
          <p:cNvSpPr>
            <a:spLocks noGrp="1"/>
          </p:cNvSpPr>
          <p:nvPr>
            <p:ph type="sldNum" sz="quarter" idx="12"/>
          </p:nvPr>
        </p:nvSpPr>
        <p:spPr/>
        <p:txBody>
          <a:bodyPr/>
          <a:lstStyle/>
          <a:p>
            <a:fld id="{AA4E786F-588D-4932-A7B2-AE3451FA4ACA}" type="slidenum">
              <a:rPr lang="zh-CN" altLang="en-US" smtClean="0">
                <a:solidFill>
                  <a:prstClr val="black">
                    <a:tint val="75000"/>
                  </a:prstClr>
                </a:solidFill>
              </a:rPr>
              <a:pPr/>
              <a:t>5</a:t>
            </a:fld>
            <a:endParaRPr lang="zh-CN" altLang="en-US">
              <a:solidFill>
                <a:prstClr val="black">
                  <a:tint val="75000"/>
                </a:prstClr>
              </a:solidFill>
            </a:endParaRPr>
          </a:p>
        </p:txBody>
      </p:sp>
      <p:sp>
        <p:nvSpPr>
          <p:cNvPr id="3" name="文字方塊 2"/>
          <p:cNvSpPr txBox="1"/>
          <p:nvPr/>
        </p:nvSpPr>
        <p:spPr>
          <a:xfrm>
            <a:off x="871268" y="664235"/>
            <a:ext cx="5020574" cy="430887"/>
          </a:xfrm>
          <a:prstGeom prst="rect">
            <a:avLst/>
          </a:prstGeom>
          <a:noFill/>
        </p:spPr>
        <p:txBody>
          <a:bodyPr wrap="square" rtlCol="0">
            <a:spAutoFit/>
          </a:bodyPr>
          <a:lstStyle/>
          <a:p>
            <a:r>
              <a:rPr lang="zh-TW" altLang="en-US" sz="2200" b="1" dirty="0">
                <a:solidFill>
                  <a:srgbClr val="00B050"/>
                </a:solidFill>
                <a:latin typeface="標楷體" panose="03000509000000000000" pitchFamily="65" charset="-120"/>
                <a:ea typeface="標楷體" panose="03000509000000000000" pitchFamily="65" charset="-120"/>
              </a:rPr>
              <a:t>登記制教師證，其證書有效年限之認定</a:t>
            </a:r>
          </a:p>
        </p:txBody>
      </p:sp>
      <p:sp>
        <p:nvSpPr>
          <p:cNvPr id="4" name="文字方塊 3"/>
          <p:cNvSpPr txBox="1"/>
          <p:nvPr/>
        </p:nvSpPr>
        <p:spPr>
          <a:xfrm>
            <a:off x="871268" y="1509623"/>
            <a:ext cx="10334446" cy="3816429"/>
          </a:xfrm>
          <a:prstGeom prst="rect">
            <a:avLst/>
          </a:prstGeom>
          <a:noFill/>
        </p:spPr>
        <p:txBody>
          <a:bodyPr wrap="square" rtlCol="0">
            <a:spAutoFit/>
          </a:bodyPr>
          <a:lstStyle/>
          <a:p>
            <a:pPr marL="457200" indent="-457200">
              <a:buFont typeface="+mj-lt"/>
              <a:buAutoNum type="arabicPeriod"/>
            </a:pPr>
            <a:r>
              <a:rPr lang="zh-TW" altLang="en-US" sz="2200" dirty="0">
                <a:latin typeface="標楷體" panose="03000509000000000000" pitchFamily="65" charset="-120"/>
                <a:ea typeface="標楷體" panose="03000509000000000000" pitchFamily="65" charset="-120"/>
              </a:rPr>
              <a:t>依教育部</a:t>
            </a:r>
            <a:r>
              <a:rPr lang="en-US" altLang="zh-TW" sz="2200" dirty="0">
                <a:latin typeface="標楷體" panose="03000509000000000000" pitchFamily="65" charset="-120"/>
                <a:ea typeface="標楷體" panose="03000509000000000000" pitchFamily="65" charset="-120"/>
              </a:rPr>
              <a:t>101</a:t>
            </a:r>
            <a:r>
              <a:rPr lang="zh-TW" altLang="en-US" sz="2200" dirty="0">
                <a:latin typeface="標楷體" panose="03000509000000000000" pitchFamily="65" charset="-120"/>
                <a:ea typeface="標楷體" panose="03000509000000000000" pitchFamily="65" charset="-120"/>
              </a:rPr>
              <a:t>年</a:t>
            </a:r>
            <a:r>
              <a:rPr lang="en-US" altLang="zh-TW" sz="2200" dirty="0">
                <a:latin typeface="標楷體" panose="03000509000000000000" pitchFamily="65" charset="-120"/>
                <a:ea typeface="標楷體" panose="03000509000000000000" pitchFamily="65" charset="-120"/>
              </a:rPr>
              <a:t>4</a:t>
            </a:r>
            <a:r>
              <a:rPr lang="zh-TW" altLang="en-US" sz="2200" dirty="0">
                <a:latin typeface="標楷體" panose="03000509000000000000" pitchFamily="65" charset="-120"/>
                <a:ea typeface="標楷體" panose="03000509000000000000" pitchFamily="65" charset="-120"/>
              </a:rPr>
              <a:t>月</a:t>
            </a:r>
            <a:r>
              <a:rPr lang="en-US" altLang="zh-TW" sz="2200" dirty="0">
                <a:latin typeface="標楷體" panose="03000509000000000000" pitchFamily="65" charset="-120"/>
                <a:ea typeface="標楷體" panose="03000509000000000000" pitchFamily="65" charset="-120"/>
              </a:rPr>
              <a:t>6</a:t>
            </a:r>
            <a:r>
              <a:rPr lang="zh-TW" altLang="en-US" sz="2200" dirty="0">
                <a:latin typeface="標楷體" panose="03000509000000000000" pitchFamily="65" charset="-120"/>
                <a:ea typeface="標楷體" panose="03000509000000000000" pitchFamily="65" charset="-120"/>
              </a:rPr>
              <a:t>日臺國</a:t>
            </a:r>
            <a:r>
              <a:rPr lang="en-US" altLang="zh-TW" sz="2200" dirty="0">
                <a:latin typeface="標楷體" panose="03000509000000000000" pitchFamily="65" charset="-120"/>
                <a:ea typeface="標楷體" panose="03000509000000000000" pitchFamily="65" charset="-120"/>
              </a:rPr>
              <a:t>(</a:t>
            </a:r>
            <a:r>
              <a:rPr lang="zh-TW" altLang="en-US" sz="2200" dirty="0">
                <a:latin typeface="標楷體" panose="03000509000000000000" pitchFamily="65" charset="-120"/>
                <a:ea typeface="標楷體" panose="03000509000000000000" pitchFamily="65" charset="-120"/>
              </a:rPr>
              <a:t>三</a:t>
            </a:r>
            <a:r>
              <a:rPr lang="en-US" altLang="zh-TW" sz="2200" dirty="0">
                <a:latin typeface="標楷體" panose="03000509000000000000" pitchFamily="65" charset="-120"/>
                <a:ea typeface="標楷體" panose="03000509000000000000" pitchFamily="65" charset="-120"/>
              </a:rPr>
              <a:t>)</a:t>
            </a:r>
            <a:r>
              <a:rPr lang="zh-TW" altLang="en-US" sz="2200" dirty="0">
                <a:latin typeface="標楷體" panose="03000509000000000000" pitchFamily="65" charset="-120"/>
                <a:ea typeface="標楷體" panose="03000509000000000000" pitchFamily="65" charset="-120"/>
              </a:rPr>
              <a:t>字第</a:t>
            </a:r>
            <a:r>
              <a:rPr lang="en-US" altLang="zh-TW" sz="2200" dirty="0">
                <a:latin typeface="標楷體" panose="03000509000000000000" pitchFamily="65" charset="-120"/>
                <a:ea typeface="標楷體" panose="03000509000000000000" pitchFamily="65" charset="-120"/>
              </a:rPr>
              <a:t>1010054643</a:t>
            </a:r>
            <a:r>
              <a:rPr lang="zh-TW" altLang="en-US" sz="2200" dirty="0">
                <a:latin typeface="標楷體" panose="03000509000000000000" pitchFamily="65" charset="-120"/>
                <a:ea typeface="標楷體" panose="03000509000000000000" pitchFamily="65" charset="-120"/>
              </a:rPr>
              <a:t>號、</a:t>
            </a:r>
            <a:r>
              <a:rPr lang="en-US" altLang="zh-TW" sz="2200" dirty="0">
                <a:latin typeface="標楷體" panose="03000509000000000000" pitchFamily="65" charset="-120"/>
                <a:ea typeface="標楷體" panose="03000509000000000000" pitchFamily="65" charset="-120"/>
              </a:rPr>
              <a:t>95</a:t>
            </a:r>
            <a:r>
              <a:rPr lang="zh-TW" altLang="en-US" sz="2200" dirty="0">
                <a:latin typeface="標楷體" panose="03000509000000000000" pitchFamily="65" charset="-120"/>
                <a:ea typeface="標楷體" panose="03000509000000000000" pitchFamily="65" charset="-120"/>
              </a:rPr>
              <a:t>年</a:t>
            </a:r>
            <a:r>
              <a:rPr lang="en-US" altLang="zh-TW" sz="2200" dirty="0">
                <a:latin typeface="標楷體" panose="03000509000000000000" pitchFamily="65" charset="-120"/>
                <a:ea typeface="標楷體" panose="03000509000000000000" pitchFamily="65" charset="-120"/>
              </a:rPr>
              <a:t>11</a:t>
            </a:r>
            <a:r>
              <a:rPr lang="zh-TW" altLang="en-US" sz="2200" dirty="0">
                <a:latin typeface="標楷體" panose="03000509000000000000" pitchFamily="65" charset="-120"/>
                <a:ea typeface="標楷體" panose="03000509000000000000" pitchFamily="65" charset="-120"/>
              </a:rPr>
              <a:t>月</a:t>
            </a:r>
            <a:r>
              <a:rPr lang="en-US" altLang="zh-TW" sz="2200" dirty="0">
                <a:latin typeface="標楷體" panose="03000509000000000000" pitchFamily="65" charset="-120"/>
                <a:ea typeface="標楷體" panose="03000509000000000000" pitchFamily="65" charset="-120"/>
              </a:rPr>
              <a:t>22</a:t>
            </a:r>
            <a:r>
              <a:rPr lang="zh-TW" altLang="en-US" sz="2200" dirty="0">
                <a:latin typeface="標楷體" panose="03000509000000000000" pitchFamily="65" charset="-120"/>
                <a:ea typeface="標楷體" panose="03000509000000000000" pitchFamily="65" charset="-120"/>
              </a:rPr>
              <a:t>日台中</a:t>
            </a:r>
            <a:r>
              <a:rPr lang="en-US" altLang="zh-TW" sz="2200" dirty="0">
                <a:latin typeface="標楷體" panose="03000509000000000000" pitchFamily="65" charset="-120"/>
                <a:ea typeface="標楷體" panose="03000509000000000000" pitchFamily="65" charset="-120"/>
              </a:rPr>
              <a:t>(</a:t>
            </a:r>
            <a:r>
              <a:rPr lang="zh-TW" altLang="en-US" sz="2200" dirty="0">
                <a:latin typeface="標楷體" panose="03000509000000000000" pitchFamily="65" charset="-120"/>
                <a:ea typeface="標楷體" panose="03000509000000000000" pitchFamily="65" charset="-120"/>
              </a:rPr>
              <a:t>三</a:t>
            </a:r>
            <a:r>
              <a:rPr lang="en-US" altLang="zh-TW" sz="2200" dirty="0">
                <a:latin typeface="標楷體" panose="03000509000000000000" pitchFamily="65" charset="-120"/>
                <a:ea typeface="標楷體" panose="03000509000000000000" pitchFamily="65" charset="-120"/>
              </a:rPr>
              <a:t>)</a:t>
            </a:r>
            <a:r>
              <a:rPr lang="zh-TW" altLang="en-US" sz="2200" dirty="0">
                <a:latin typeface="標楷體" panose="03000509000000000000" pitchFamily="65" charset="-120"/>
                <a:ea typeface="標楷體" panose="03000509000000000000" pitchFamily="65" charset="-120"/>
              </a:rPr>
              <a:t>字第</a:t>
            </a:r>
            <a:r>
              <a:rPr lang="en-US" altLang="zh-TW" sz="2200" dirty="0">
                <a:latin typeface="標楷體" panose="03000509000000000000" pitchFamily="65" charset="-120"/>
                <a:ea typeface="標楷體" panose="03000509000000000000" pitchFamily="65" charset="-120"/>
              </a:rPr>
              <a:t>0950167062</a:t>
            </a:r>
            <a:r>
              <a:rPr lang="zh-TW" altLang="en-US" sz="2200" dirty="0">
                <a:latin typeface="標楷體" panose="03000509000000000000" pitchFamily="65" charset="-120"/>
                <a:ea typeface="標楷體" panose="03000509000000000000" pitchFamily="65" charset="-120"/>
              </a:rPr>
              <a:t>號函及</a:t>
            </a:r>
            <a:r>
              <a:rPr lang="en-US" altLang="zh-TW" sz="2200" dirty="0">
                <a:latin typeface="標楷體" panose="03000509000000000000" pitchFamily="65" charset="-120"/>
                <a:ea typeface="標楷體" panose="03000509000000000000" pitchFamily="65" charset="-120"/>
              </a:rPr>
              <a:t>98</a:t>
            </a:r>
            <a:r>
              <a:rPr lang="zh-TW" altLang="en-US" sz="2200" dirty="0">
                <a:latin typeface="標楷體" panose="03000509000000000000" pitchFamily="65" charset="-120"/>
                <a:ea typeface="標楷體" panose="03000509000000000000" pitchFamily="65" charset="-120"/>
              </a:rPr>
              <a:t>年</a:t>
            </a:r>
            <a:r>
              <a:rPr lang="en-US" altLang="zh-TW" sz="2200" dirty="0">
                <a:latin typeface="標楷體" panose="03000509000000000000" pitchFamily="65" charset="-120"/>
                <a:ea typeface="標楷體" panose="03000509000000000000" pitchFamily="65" charset="-120"/>
              </a:rPr>
              <a:t>10</a:t>
            </a:r>
            <a:r>
              <a:rPr lang="zh-TW" altLang="en-US" sz="2200" dirty="0">
                <a:latin typeface="標楷體" panose="03000509000000000000" pitchFamily="65" charset="-120"/>
                <a:ea typeface="標楷體" panose="03000509000000000000" pitchFamily="65" charset="-120"/>
              </a:rPr>
              <a:t>月</a:t>
            </a:r>
            <a:r>
              <a:rPr lang="en-US" altLang="zh-TW" sz="2200" dirty="0">
                <a:latin typeface="標楷體" panose="03000509000000000000" pitchFamily="65" charset="-120"/>
                <a:ea typeface="標楷體" panose="03000509000000000000" pitchFamily="65" charset="-120"/>
              </a:rPr>
              <a:t>23</a:t>
            </a:r>
            <a:r>
              <a:rPr lang="zh-TW" altLang="en-US" sz="2200" dirty="0">
                <a:latin typeface="標楷體" panose="03000509000000000000" pitchFamily="65" charset="-120"/>
                <a:ea typeface="標楷體" panose="03000509000000000000" pitchFamily="65" charset="-120"/>
              </a:rPr>
              <a:t>日臺國（三）字第</a:t>
            </a:r>
            <a:r>
              <a:rPr lang="en-US" altLang="zh-TW" sz="2200" dirty="0">
                <a:latin typeface="標楷體" panose="03000509000000000000" pitchFamily="65" charset="-120"/>
                <a:ea typeface="標楷體" panose="03000509000000000000" pitchFamily="65" charset="-120"/>
              </a:rPr>
              <a:t>0980162186</a:t>
            </a:r>
            <a:r>
              <a:rPr lang="zh-TW" altLang="en-US" sz="2200" dirty="0">
                <a:latin typeface="標楷體" panose="03000509000000000000" pitchFamily="65" charset="-120"/>
                <a:ea typeface="標楷體" panose="03000509000000000000" pitchFamily="65" charset="-120"/>
              </a:rPr>
              <a:t>號函說明辦理。</a:t>
            </a:r>
            <a:endParaRPr lang="en-US" altLang="zh-TW" sz="2200" dirty="0">
              <a:latin typeface="標楷體" panose="03000509000000000000" pitchFamily="65" charset="-120"/>
              <a:ea typeface="標楷體" panose="03000509000000000000" pitchFamily="65" charset="-120"/>
            </a:endParaRPr>
          </a:p>
          <a:p>
            <a:pPr marL="457200" indent="-457200">
              <a:buFont typeface="+mj-lt"/>
              <a:buAutoNum type="arabicPeriod"/>
            </a:pPr>
            <a:r>
              <a:rPr lang="en-US" altLang="zh-TW" sz="2200" dirty="0">
                <a:latin typeface="標楷體" panose="03000509000000000000" pitchFamily="65" charset="-120"/>
                <a:ea typeface="標楷體" panose="03000509000000000000" pitchFamily="65" charset="-120"/>
              </a:rPr>
              <a:t>92</a:t>
            </a:r>
            <a:r>
              <a:rPr lang="zh-TW" altLang="en-US" sz="2200" dirty="0">
                <a:latin typeface="標楷體" panose="03000509000000000000" pitchFamily="65" charset="-120"/>
                <a:ea typeface="標楷體" panose="03000509000000000000" pitchFamily="65" charset="-120"/>
              </a:rPr>
              <a:t>年</a:t>
            </a:r>
            <a:r>
              <a:rPr lang="en-US" altLang="zh-TW" sz="2200" dirty="0">
                <a:latin typeface="標楷體" panose="03000509000000000000" pitchFamily="65" charset="-120"/>
                <a:ea typeface="標楷體" panose="03000509000000000000" pitchFamily="65" charset="-120"/>
              </a:rPr>
              <a:t>8</a:t>
            </a:r>
            <a:r>
              <a:rPr lang="zh-TW" altLang="en-US" sz="2200" dirty="0">
                <a:latin typeface="標楷體" panose="03000509000000000000" pitchFamily="65" charset="-120"/>
                <a:ea typeface="標楷體" panose="03000509000000000000" pitchFamily="65" charset="-120"/>
              </a:rPr>
              <a:t>月</a:t>
            </a:r>
            <a:r>
              <a:rPr lang="en-US" altLang="zh-TW" sz="2200" dirty="0">
                <a:latin typeface="標楷體" panose="03000509000000000000" pitchFamily="65" charset="-120"/>
                <a:ea typeface="標楷體" panose="03000509000000000000" pitchFamily="65" charset="-120"/>
              </a:rPr>
              <a:t>1</a:t>
            </a:r>
            <a:r>
              <a:rPr lang="zh-TW" altLang="en-US" sz="2200" dirty="0">
                <a:latin typeface="標楷體" panose="03000509000000000000" pitchFamily="65" charset="-120"/>
                <a:ea typeface="標楷體" panose="03000509000000000000" pitchFamily="65" charset="-120"/>
              </a:rPr>
              <a:t>日「師資培育法」修正施行前，已取得教師證書者，且依「高級中等以下學校及幼稚園教師資格檢定及教育實習辦法」（以下簡稱原檢定及實習辦法）第</a:t>
            </a:r>
            <a:r>
              <a:rPr lang="en-US" altLang="zh-TW" sz="2200" dirty="0">
                <a:latin typeface="標楷體" panose="03000509000000000000" pitchFamily="65" charset="-120"/>
                <a:ea typeface="標楷體" panose="03000509000000000000" pitchFamily="65" charset="-120"/>
              </a:rPr>
              <a:t>34</a:t>
            </a:r>
            <a:r>
              <a:rPr lang="zh-TW" altLang="en-US" sz="2200" dirty="0">
                <a:latin typeface="標楷體" panose="03000509000000000000" pitchFamily="65" charset="-120"/>
                <a:ea typeface="標楷體" panose="03000509000000000000" pitchFamily="65" charset="-120"/>
              </a:rPr>
              <a:t>條及第</a:t>
            </a:r>
            <a:r>
              <a:rPr lang="en-US" altLang="zh-TW" sz="2200" dirty="0">
                <a:latin typeface="標楷體" panose="03000509000000000000" pitchFamily="65" charset="-120"/>
                <a:ea typeface="標楷體" panose="03000509000000000000" pitchFamily="65" charset="-120"/>
              </a:rPr>
              <a:t>37</a:t>
            </a:r>
            <a:r>
              <a:rPr lang="zh-TW" altLang="en-US" sz="2200" dirty="0">
                <a:latin typeface="標楷體" panose="03000509000000000000" pitchFamily="65" charset="-120"/>
                <a:ea typeface="標楷體" panose="03000509000000000000" pitchFamily="65" charset="-120"/>
              </a:rPr>
              <a:t>條第</a:t>
            </a:r>
            <a:r>
              <a:rPr lang="en-US" altLang="zh-TW" sz="2200" dirty="0">
                <a:latin typeface="標楷體" panose="03000509000000000000" pitchFamily="65" charset="-120"/>
                <a:ea typeface="標楷體" panose="03000509000000000000" pitchFamily="65" charset="-120"/>
              </a:rPr>
              <a:t>4</a:t>
            </a:r>
            <a:r>
              <a:rPr lang="zh-TW" altLang="en-US" sz="2200" dirty="0">
                <a:latin typeface="標楷體" panose="03000509000000000000" pitchFamily="65" charset="-120"/>
                <a:ea typeface="標楷體" panose="03000509000000000000" pitchFamily="65" charset="-120"/>
              </a:rPr>
              <a:t>款規定</a:t>
            </a:r>
            <a:r>
              <a:rPr lang="zh-TW" altLang="en-US" sz="2200" dirty="0">
                <a:solidFill>
                  <a:srgbClr val="FF0000"/>
                </a:solidFill>
                <a:latin typeface="標楷體" panose="03000509000000000000" pitchFamily="65" charset="-120"/>
                <a:ea typeface="標楷體" panose="03000509000000000000" pitchFamily="65" charset="-120"/>
              </a:rPr>
              <a:t>認定脫離教學工作連續未達</a:t>
            </a:r>
            <a:r>
              <a:rPr lang="en-US" altLang="zh-TW" sz="2200" dirty="0">
                <a:solidFill>
                  <a:srgbClr val="FF0000"/>
                </a:solidFill>
                <a:latin typeface="標楷體" panose="03000509000000000000" pitchFamily="65" charset="-120"/>
                <a:ea typeface="標楷體" panose="03000509000000000000" pitchFamily="65" charset="-120"/>
              </a:rPr>
              <a:t>10</a:t>
            </a:r>
            <a:r>
              <a:rPr lang="zh-TW" altLang="en-US" sz="2200" dirty="0">
                <a:solidFill>
                  <a:srgbClr val="FF0000"/>
                </a:solidFill>
                <a:latin typeface="標楷體" panose="03000509000000000000" pitchFamily="65" charset="-120"/>
                <a:ea typeface="標楷體" panose="03000509000000000000" pitchFamily="65" charset="-120"/>
              </a:rPr>
              <a:t>年尚未失效</a:t>
            </a:r>
            <a:r>
              <a:rPr lang="zh-TW" altLang="en-US" sz="2200" dirty="0">
                <a:latin typeface="標楷體" panose="03000509000000000000" pitchFamily="65" charset="-120"/>
                <a:ea typeface="標楷體" panose="03000509000000000000" pitchFamily="65" charset="-120"/>
              </a:rPr>
              <a:t>，於</a:t>
            </a:r>
            <a:r>
              <a:rPr lang="en-US" altLang="zh-TW" sz="2200" dirty="0">
                <a:latin typeface="標楷體" panose="03000509000000000000" pitchFamily="65" charset="-120"/>
                <a:ea typeface="標楷體" panose="03000509000000000000" pitchFamily="65" charset="-120"/>
              </a:rPr>
              <a:t>92</a:t>
            </a:r>
            <a:r>
              <a:rPr lang="zh-TW" altLang="en-US" sz="2200" dirty="0">
                <a:latin typeface="標楷體" panose="03000509000000000000" pitchFamily="65" charset="-120"/>
                <a:ea typeface="標楷體" panose="03000509000000000000" pitchFamily="65" charset="-120"/>
              </a:rPr>
              <a:t>年</a:t>
            </a:r>
            <a:r>
              <a:rPr lang="en-US" altLang="zh-TW" sz="2200" dirty="0">
                <a:latin typeface="標楷體" panose="03000509000000000000" pitchFamily="65" charset="-120"/>
                <a:ea typeface="標楷體" panose="03000509000000000000" pitchFamily="65" charset="-120"/>
              </a:rPr>
              <a:t>8</a:t>
            </a:r>
            <a:r>
              <a:rPr lang="zh-TW" altLang="en-US" sz="2200" dirty="0">
                <a:latin typeface="標楷體" panose="03000509000000000000" pitchFamily="65" charset="-120"/>
                <a:ea typeface="標楷體" panose="03000509000000000000" pitchFamily="65" charset="-120"/>
              </a:rPr>
              <a:t>月</a:t>
            </a:r>
            <a:r>
              <a:rPr lang="en-US" altLang="zh-TW" sz="2200" dirty="0">
                <a:latin typeface="標楷體" panose="03000509000000000000" pitchFamily="65" charset="-120"/>
                <a:ea typeface="標楷體" panose="03000509000000000000" pitchFamily="65" charset="-120"/>
              </a:rPr>
              <a:t>1</a:t>
            </a:r>
            <a:r>
              <a:rPr lang="zh-TW" altLang="en-US" sz="2200" dirty="0">
                <a:latin typeface="標楷體" panose="03000509000000000000" pitchFamily="65" charset="-120"/>
                <a:ea typeface="標楷體" panose="03000509000000000000" pitchFamily="65" charset="-120"/>
              </a:rPr>
              <a:t>日「師資培育法」修正施行後，始有脫離教學工作連續達</a:t>
            </a:r>
            <a:r>
              <a:rPr lang="en-US" altLang="zh-TW" sz="2200" dirty="0">
                <a:latin typeface="標楷體" panose="03000509000000000000" pitchFamily="65" charset="-120"/>
                <a:ea typeface="標楷體" panose="03000509000000000000" pitchFamily="65" charset="-120"/>
              </a:rPr>
              <a:t>10</a:t>
            </a:r>
            <a:r>
              <a:rPr lang="zh-TW" altLang="en-US" sz="2200" dirty="0">
                <a:latin typeface="標楷體" panose="03000509000000000000" pitchFamily="65" charset="-120"/>
                <a:ea typeface="標楷體" panose="03000509000000000000" pitchFamily="65" charset="-120"/>
              </a:rPr>
              <a:t>年以上之情形者，應不受原檢定及實習辦法第</a:t>
            </a:r>
            <a:r>
              <a:rPr lang="en-US" altLang="zh-TW" sz="2200" dirty="0">
                <a:latin typeface="標楷體" panose="03000509000000000000" pitchFamily="65" charset="-120"/>
                <a:ea typeface="標楷體" panose="03000509000000000000" pitchFamily="65" charset="-120"/>
              </a:rPr>
              <a:t>34</a:t>
            </a:r>
            <a:r>
              <a:rPr lang="zh-TW" altLang="en-US" sz="2200" dirty="0">
                <a:latin typeface="標楷體" panose="03000509000000000000" pitchFamily="65" charset="-120"/>
                <a:ea typeface="標楷體" panose="03000509000000000000" pitchFamily="65" charset="-120"/>
              </a:rPr>
              <a:t>條及第</a:t>
            </a:r>
            <a:r>
              <a:rPr lang="en-US" altLang="zh-TW" sz="2200" dirty="0">
                <a:latin typeface="標楷體" panose="03000509000000000000" pitchFamily="65" charset="-120"/>
                <a:ea typeface="標楷體" panose="03000509000000000000" pitchFamily="65" charset="-120"/>
              </a:rPr>
              <a:t>37</a:t>
            </a:r>
            <a:r>
              <a:rPr lang="zh-TW" altLang="en-US" sz="2200" dirty="0">
                <a:latin typeface="標楷體" panose="03000509000000000000" pitchFamily="65" charset="-120"/>
                <a:ea typeface="標楷體" panose="03000509000000000000" pitchFamily="65" charset="-120"/>
              </a:rPr>
              <a:t>條之規範，其教師證書應存續有效。</a:t>
            </a:r>
            <a:endParaRPr lang="en-US" altLang="zh-TW" sz="2200" dirty="0">
              <a:latin typeface="標楷體" panose="03000509000000000000" pitchFamily="65" charset="-120"/>
              <a:ea typeface="標楷體" panose="03000509000000000000" pitchFamily="65" charset="-120"/>
            </a:endParaRPr>
          </a:p>
          <a:p>
            <a:pPr marL="457200" indent="-457200">
              <a:buFont typeface="+mj-lt"/>
              <a:buAutoNum type="arabicPeriod"/>
            </a:pPr>
            <a:r>
              <a:rPr lang="zh-TW" altLang="en-US" sz="2200" dirty="0">
                <a:latin typeface="標楷體" panose="03000509000000000000" pitchFamily="65" charset="-120"/>
                <a:ea typeface="標楷體" panose="03000509000000000000" pitchFamily="65" charset="-120"/>
              </a:rPr>
              <a:t>簡而言之，如取得證書為「</a:t>
            </a:r>
            <a:r>
              <a:rPr lang="en-US" altLang="zh-TW" sz="2200" dirty="0">
                <a:latin typeface="標楷體" panose="03000509000000000000" pitchFamily="65" charset="-120"/>
                <a:ea typeface="標楷體" panose="03000509000000000000" pitchFamily="65" charset="-120"/>
              </a:rPr>
              <a:t>92</a:t>
            </a:r>
            <a:r>
              <a:rPr lang="zh-TW" altLang="en-US" sz="2200" dirty="0">
                <a:latin typeface="標楷體" panose="03000509000000000000" pitchFamily="65" charset="-120"/>
                <a:ea typeface="標楷體" panose="03000509000000000000" pitchFamily="65" charset="-120"/>
              </a:rPr>
              <a:t>年</a:t>
            </a:r>
            <a:r>
              <a:rPr lang="en-US" altLang="zh-TW" sz="2200" dirty="0">
                <a:latin typeface="標楷體" panose="03000509000000000000" pitchFamily="65" charset="-120"/>
                <a:ea typeface="標楷體" panose="03000509000000000000" pitchFamily="65" charset="-120"/>
              </a:rPr>
              <a:t>8</a:t>
            </a:r>
            <a:r>
              <a:rPr lang="zh-TW" altLang="en-US" sz="2200" dirty="0">
                <a:latin typeface="標楷體" panose="03000509000000000000" pitchFamily="65" charset="-120"/>
                <a:ea typeface="標楷體" panose="03000509000000000000" pitchFamily="65" charset="-120"/>
              </a:rPr>
              <a:t>月</a:t>
            </a:r>
            <a:r>
              <a:rPr lang="en-US" altLang="zh-TW" sz="2200" dirty="0">
                <a:latin typeface="標楷體" panose="03000509000000000000" pitchFamily="65" charset="-120"/>
                <a:ea typeface="標楷體" panose="03000509000000000000" pitchFamily="65" charset="-120"/>
              </a:rPr>
              <a:t>1</a:t>
            </a:r>
            <a:r>
              <a:rPr lang="zh-TW" altLang="en-US" sz="2200" dirty="0">
                <a:latin typeface="標楷體" panose="03000509000000000000" pitchFamily="65" charset="-120"/>
                <a:ea typeface="標楷體" panose="03000509000000000000" pitchFamily="65" charset="-120"/>
              </a:rPr>
              <a:t>日後」取得，其證書原則上無失效問題；證書於「</a:t>
            </a:r>
            <a:r>
              <a:rPr lang="en-US" altLang="zh-TW" sz="2200" dirty="0">
                <a:latin typeface="標楷體" panose="03000509000000000000" pitchFamily="65" charset="-120"/>
                <a:ea typeface="標楷體" panose="03000509000000000000" pitchFamily="65" charset="-120"/>
              </a:rPr>
              <a:t>92</a:t>
            </a:r>
            <a:r>
              <a:rPr lang="zh-TW" altLang="en-US" sz="2200" dirty="0">
                <a:latin typeface="標楷體" panose="03000509000000000000" pitchFamily="65" charset="-120"/>
                <a:ea typeface="標楷體" panose="03000509000000000000" pitchFamily="65" charset="-120"/>
              </a:rPr>
              <a:t>年</a:t>
            </a:r>
            <a:r>
              <a:rPr lang="en-US" altLang="zh-TW" sz="2200" dirty="0">
                <a:latin typeface="標楷體" panose="03000509000000000000" pitchFamily="65" charset="-120"/>
                <a:ea typeface="標楷體" panose="03000509000000000000" pitchFamily="65" charset="-120"/>
              </a:rPr>
              <a:t>8</a:t>
            </a:r>
            <a:r>
              <a:rPr lang="zh-TW" altLang="en-US" sz="2200" dirty="0">
                <a:latin typeface="標楷體" panose="03000509000000000000" pitchFamily="65" charset="-120"/>
                <a:ea typeface="標楷體" panose="03000509000000000000" pitchFamily="65" charset="-120"/>
              </a:rPr>
              <a:t>月</a:t>
            </a:r>
            <a:r>
              <a:rPr lang="en-US" altLang="zh-TW" sz="2200" dirty="0">
                <a:latin typeface="標楷體" panose="03000509000000000000" pitchFamily="65" charset="-120"/>
                <a:ea typeface="標楷體" panose="03000509000000000000" pitchFamily="65" charset="-120"/>
              </a:rPr>
              <a:t>1</a:t>
            </a:r>
            <a:r>
              <a:rPr lang="zh-TW" altLang="en-US" sz="2200" dirty="0">
                <a:latin typeface="標楷體" panose="03000509000000000000" pitchFamily="65" charset="-120"/>
                <a:ea typeface="標楷體" panose="03000509000000000000" pitchFamily="65" charset="-120"/>
              </a:rPr>
              <a:t>日前」取得，自取得證書日起至</a:t>
            </a:r>
            <a:r>
              <a:rPr lang="en-US" altLang="zh-TW" sz="2200" dirty="0">
                <a:latin typeface="標楷體" panose="03000509000000000000" pitchFamily="65" charset="-120"/>
                <a:ea typeface="標楷體" panose="03000509000000000000" pitchFamily="65" charset="-120"/>
              </a:rPr>
              <a:t>92</a:t>
            </a:r>
            <a:r>
              <a:rPr lang="zh-TW" altLang="en-US" sz="2200" dirty="0">
                <a:latin typeface="標楷體" panose="03000509000000000000" pitchFamily="65" charset="-120"/>
                <a:ea typeface="標楷體" panose="03000509000000000000" pitchFamily="65" charset="-120"/>
              </a:rPr>
              <a:t>年</a:t>
            </a:r>
            <a:r>
              <a:rPr lang="en-US" altLang="zh-TW" sz="2200" dirty="0">
                <a:latin typeface="標楷體" panose="03000509000000000000" pitchFamily="65" charset="-120"/>
                <a:ea typeface="標楷體" panose="03000509000000000000" pitchFamily="65" charset="-120"/>
              </a:rPr>
              <a:t>8</a:t>
            </a:r>
            <a:r>
              <a:rPr lang="zh-TW" altLang="en-US" sz="2200" dirty="0">
                <a:latin typeface="標楷體" panose="03000509000000000000" pitchFamily="65" charset="-120"/>
                <a:ea typeface="標楷體" panose="03000509000000000000" pitchFamily="65" charset="-120"/>
              </a:rPr>
              <a:t>月</a:t>
            </a:r>
            <a:r>
              <a:rPr lang="en-US" altLang="zh-TW" sz="2200" dirty="0">
                <a:latin typeface="標楷體" panose="03000509000000000000" pitchFamily="65" charset="-120"/>
                <a:ea typeface="標楷體" panose="03000509000000000000" pitchFamily="65" charset="-120"/>
              </a:rPr>
              <a:t>1</a:t>
            </a:r>
            <a:r>
              <a:rPr lang="zh-TW" altLang="en-US" sz="2200" dirty="0">
                <a:latin typeface="標楷體" panose="03000509000000000000" pitchFamily="65" charset="-120"/>
                <a:ea typeface="標楷體" panose="03000509000000000000" pitchFamily="65" charset="-120"/>
              </a:rPr>
              <a:t>日期間證書無超過</a:t>
            </a:r>
            <a:r>
              <a:rPr lang="en-US" altLang="zh-TW" sz="2200" dirty="0">
                <a:latin typeface="標楷體" panose="03000509000000000000" pitchFamily="65" charset="-120"/>
                <a:ea typeface="標楷體" panose="03000509000000000000" pitchFamily="65" charset="-120"/>
              </a:rPr>
              <a:t>10</a:t>
            </a:r>
            <a:r>
              <a:rPr lang="zh-TW" altLang="en-US" sz="2200" dirty="0">
                <a:latin typeface="標楷體" panose="03000509000000000000" pitchFamily="65" charset="-120"/>
                <a:ea typeface="標楷體" panose="03000509000000000000" pitchFamily="65" charset="-120"/>
              </a:rPr>
              <a:t>年未任教之情況</a:t>
            </a:r>
            <a:r>
              <a:rPr lang="en-US" altLang="zh-TW" sz="2200" dirty="0">
                <a:solidFill>
                  <a:srgbClr val="FF0000"/>
                </a:solidFill>
                <a:latin typeface="標楷體" panose="03000509000000000000" pitchFamily="65" charset="-120"/>
                <a:ea typeface="標楷體" panose="03000509000000000000" pitchFamily="65" charset="-120"/>
              </a:rPr>
              <a:t>(</a:t>
            </a:r>
            <a:r>
              <a:rPr lang="zh-TW" altLang="en-US" sz="2200" dirty="0">
                <a:solidFill>
                  <a:srgbClr val="FF0000"/>
                </a:solidFill>
                <a:latin typeface="標楷體" panose="03000509000000000000" pitchFamily="65" charset="-120"/>
                <a:ea typeface="標楷體" panose="03000509000000000000" pitchFamily="65" charset="-120"/>
              </a:rPr>
              <a:t>亦即</a:t>
            </a:r>
            <a:r>
              <a:rPr lang="en-US" altLang="zh-TW" sz="2200" dirty="0">
                <a:solidFill>
                  <a:srgbClr val="FF0000"/>
                </a:solidFill>
                <a:latin typeface="標楷體" panose="03000509000000000000" pitchFamily="65" charset="-120"/>
                <a:ea typeface="標楷體" panose="03000509000000000000" pitchFamily="65" charset="-120"/>
              </a:rPr>
              <a:t>82</a:t>
            </a:r>
            <a:r>
              <a:rPr lang="zh-TW" altLang="en-US" sz="2200" dirty="0">
                <a:solidFill>
                  <a:srgbClr val="FF0000"/>
                </a:solidFill>
                <a:latin typeface="標楷體" panose="03000509000000000000" pitchFamily="65" charset="-120"/>
                <a:ea typeface="標楷體" panose="03000509000000000000" pitchFamily="65" charset="-120"/>
              </a:rPr>
              <a:t>年</a:t>
            </a:r>
            <a:r>
              <a:rPr lang="en-US" altLang="zh-TW" sz="2200" dirty="0">
                <a:solidFill>
                  <a:srgbClr val="FF0000"/>
                </a:solidFill>
                <a:latin typeface="標楷體" panose="03000509000000000000" pitchFamily="65" charset="-120"/>
                <a:ea typeface="標楷體" panose="03000509000000000000" pitchFamily="65" charset="-120"/>
              </a:rPr>
              <a:t>8</a:t>
            </a:r>
            <a:r>
              <a:rPr lang="zh-TW" altLang="en-US" sz="2200" dirty="0">
                <a:solidFill>
                  <a:srgbClr val="FF0000"/>
                </a:solidFill>
                <a:latin typeface="標楷體" panose="03000509000000000000" pitchFamily="65" charset="-120"/>
                <a:ea typeface="標楷體" panose="03000509000000000000" pitchFamily="65" charset="-120"/>
              </a:rPr>
              <a:t>月</a:t>
            </a:r>
            <a:r>
              <a:rPr lang="en-US" altLang="zh-TW" sz="2200" dirty="0">
                <a:solidFill>
                  <a:srgbClr val="FF0000"/>
                </a:solidFill>
                <a:latin typeface="標楷體" panose="03000509000000000000" pitchFamily="65" charset="-120"/>
                <a:ea typeface="標楷體" panose="03000509000000000000" pitchFamily="65" charset="-120"/>
              </a:rPr>
              <a:t>1</a:t>
            </a:r>
            <a:r>
              <a:rPr lang="zh-TW" altLang="en-US" sz="2200" dirty="0">
                <a:solidFill>
                  <a:srgbClr val="FF0000"/>
                </a:solidFill>
                <a:latin typeface="標楷體" panose="03000509000000000000" pitchFamily="65" charset="-120"/>
                <a:ea typeface="標楷體" panose="03000509000000000000" pitchFamily="65" charset="-120"/>
              </a:rPr>
              <a:t>日後取得者</a:t>
            </a:r>
            <a:r>
              <a:rPr lang="en-US" altLang="zh-TW" sz="2200" dirty="0">
                <a:solidFill>
                  <a:srgbClr val="FF0000"/>
                </a:solidFill>
                <a:latin typeface="標楷體" panose="03000509000000000000" pitchFamily="65" charset="-120"/>
                <a:ea typeface="標楷體" panose="03000509000000000000" pitchFamily="65" charset="-120"/>
              </a:rPr>
              <a:t>)</a:t>
            </a:r>
            <a:r>
              <a:rPr lang="zh-TW" altLang="en-US" sz="2200" dirty="0">
                <a:latin typeface="標楷體" panose="03000509000000000000" pitchFamily="65" charset="-120"/>
                <a:ea typeface="標楷體" panose="03000509000000000000" pitchFamily="65" charset="-120"/>
              </a:rPr>
              <a:t>，則證書原則上持續有效。</a:t>
            </a:r>
          </a:p>
        </p:txBody>
      </p:sp>
      <p:sp>
        <p:nvSpPr>
          <p:cNvPr id="5" name="文字方塊 4"/>
          <p:cNvSpPr txBox="1"/>
          <p:nvPr/>
        </p:nvSpPr>
        <p:spPr>
          <a:xfrm>
            <a:off x="1699403" y="5555887"/>
            <a:ext cx="7543800" cy="369332"/>
          </a:xfrm>
          <a:prstGeom prst="rect">
            <a:avLst/>
          </a:prstGeom>
          <a:noFill/>
        </p:spPr>
        <p:txBody>
          <a:bodyPr wrap="square" rtlCol="0">
            <a:spAutoFit/>
          </a:bodyPr>
          <a:lstStyle/>
          <a:p>
            <a:r>
              <a:rPr lang="zh-TW" altLang="en-US" dirty="0" smtClean="0">
                <a:solidFill>
                  <a:srgbClr val="FF0000"/>
                </a:solidFill>
              </a:rPr>
              <a:t>★教學工作不限定為</a:t>
            </a:r>
            <a:r>
              <a:rPr lang="zh-TW" altLang="en-US" dirty="0" smtClean="0">
                <a:solidFill>
                  <a:srgbClr val="FF0000"/>
                </a:solidFill>
              </a:rPr>
              <a:t>同一</a:t>
            </a:r>
            <a:r>
              <a:rPr lang="zh-TW" altLang="en-US" dirty="0">
                <a:solidFill>
                  <a:srgbClr val="FF0000"/>
                </a:solidFill>
              </a:rPr>
              <a:t>階段</a:t>
            </a:r>
            <a:r>
              <a:rPr lang="zh-TW" altLang="en-US" dirty="0" smtClean="0">
                <a:solidFill>
                  <a:srgbClr val="FF0000"/>
                </a:solidFill>
              </a:rPr>
              <a:t>別</a:t>
            </a:r>
            <a:r>
              <a:rPr lang="en-US" altLang="zh-TW" dirty="0" smtClean="0">
                <a:solidFill>
                  <a:srgbClr val="FF0000"/>
                </a:solidFill>
              </a:rPr>
              <a:t>!!</a:t>
            </a:r>
            <a:endParaRPr lang="zh-TW" altLang="en-US" dirty="0">
              <a:solidFill>
                <a:srgbClr val="FF0000"/>
              </a:solidFill>
            </a:endParaRPr>
          </a:p>
        </p:txBody>
      </p:sp>
    </p:spTree>
    <p:extLst>
      <p:ext uri="{BB962C8B-B14F-4D97-AF65-F5344CB8AC3E}">
        <p14:creationId xmlns:p14="http://schemas.microsoft.com/office/powerpoint/2010/main" val="3525622752"/>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087499" y="676994"/>
            <a:ext cx="9133730" cy="683684"/>
          </a:xfrm>
        </p:spPr>
        <p:txBody>
          <a:bodyPr>
            <a:normAutofit/>
          </a:bodyPr>
          <a:lstStyle/>
          <a:p>
            <a:r>
              <a:rPr lang="zh-TW" altLang="en-US" sz="3600" dirty="0">
                <a:solidFill>
                  <a:srgbClr val="00B050"/>
                </a:solidFill>
                <a:latin typeface="華康勘亭流" panose="02010609010101010101" pitchFamily="49" charset="-120"/>
                <a:ea typeface="華康勘亭流" panose="02010609010101010101" pitchFamily="49" charset="-120"/>
              </a:rPr>
              <a:t>代理教師不予採計之年資</a:t>
            </a:r>
            <a:endParaRPr lang="zh-TW" altLang="en-US" sz="3600" dirty="0">
              <a:solidFill>
                <a:srgbClr val="00B050"/>
              </a:solidFill>
            </a:endParaRPr>
          </a:p>
        </p:txBody>
      </p:sp>
      <p:sp>
        <p:nvSpPr>
          <p:cNvPr id="3" name="內容版面配置區 2"/>
          <p:cNvSpPr>
            <a:spLocks noGrp="1"/>
          </p:cNvSpPr>
          <p:nvPr>
            <p:ph idx="1"/>
          </p:nvPr>
        </p:nvSpPr>
        <p:spPr>
          <a:xfrm>
            <a:off x="1526320" y="1576477"/>
            <a:ext cx="9134856" cy="4362449"/>
          </a:xfrm>
        </p:spPr>
        <p:txBody>
          <a:bodyPr>
            <a:noAutofit/>
          </a:bodyPr>
          <a:lstStyle/>
          <a:p>
            <a:pPr marL="502920" indent="-457200">
              <a:buFont typeface="+mj-lt"/>
              <a:buAutoNum type="arabicPeriod"/>
              <a:tabLst>
                <a:tab pos="714375" algn="l"/>
              </a:tabLst>
            </a:pPr>
            <a:r>
              <a:rPr lang="zh-TW" altLang="en-US" sz="2400" dirty="0">
                <a:latin typeface="標楷體" panose="03000509000000000000" pitchFamily="65" charset="-120"/>
                <a:ea typeface="標楷體" panose="03000509000000000000" pitchFamily="65" charset="-120"/>
              </a:rPr>
              <a:t>已折抵教育實習之年資不得再予採計</a:t>
            </a:r>
            <a:endParaRPr lang="en-US" altLang="zh-TW" sz="2400" dirty="0">
              <a:latin typeface="標楷體" panose="03000509000000000000" pitchFamily="65" charset="-120"/>
              <a:ea typeface="標楷體" panose="03000509000000000000" pitchFamily="65" charset="-120"/>
            </a:endParaRPr>
          </a:p>
          <a:p>
            <a:pPr marL="502920" lvl="1" indent="0">
              <a:buNone/>
              <a:tabLst>
                <a:tab pos="714375" algn="l"/>
              </a:tabLst>
            </a:pPr>
            <a:r>
              <a:rPr lang="zh-TW" altLang="en-US" dirty="0">
                <a:latin typeface="標楷體" panose="03000509000000000000" pitchFamily="65" charset="-120"/>
                <a:ea typeface="標楷體" panose="03000509000000000000" pitchFamily="65" charset="-120"/>
              </a:rPr>
              <a:t>已折抵教育實習年資，為免「一資兩用」，其折抵年資不宜再為採計提敘</a:t>
            </a:r>
          </a:p>
          <a:p>
            <a:pPr marL="502920" indent="-457200">
              <a:buFont typeface="+mj-lt"/>
              <a:buAutoNum type="arabicPeriod" startAt="2"/>
              <a:tabLst>
                <a:tab pos="714375" algn="l"/>
              </a:tabLst>
            </a:pPr>
            <a:r>
              <a:rPr lang="zh-TW" altLang="en-US" sz="2400" dirty="0">
                <a:latin typeface="標楷體" panose="03000509000000000000" pitchFamily="65" charset="-120"/>
                <a:ea typeface="標楷體" panose="03000509000000000000" pitchFamily="65" charset="-120"/>
              </a:rPr>
              <a:t>按日計薪之短期代課教師及支領鐘點費之代課教師年資不得採計提敘</a:t>
            </a:r>
          </a:p>
          <a:p>
            <a:pPr marL="45720" indent="0">
              <a:buNone/>
              <a:tabLst>
                <a:tab pos="714375" algn="l"/>
              </a:tabLst>
            </a:pPr>
            <a:endParaRPr lang="en-US" altLang="zh-TW" sz="2400" dirty="0">
              <a:latin typeface="標楷體" panose="03000509000000000000" pitchFamily="65" charset="-120"/>
              <a:ea typeface="標楷體" panose="03000509000000000000" pitchFamily="65" charset="-120"/>
            </a:endParaRPr>
          </a:p>
          <a:p>
            <a:pPr marL="45720" indent="0">
              <a:buNone/>
              <a:tabLst>
                <a:tab pos="714375" algn="l"/>
              </a:tabLst>
            </a:pPr>
            <a:r>
              <a:rPr lang="zh-TW" altLang="en-US" sz="2400" dirty="0">
                <a:solidFill>
                  <a:srgbClr val="FF0000"/>
                </a:solidFill>
                <a:latin typeface="標楷體" panose="03000509000000000000" pitchFamily="65" charset="-120"/>
                <a:ea typeface="標楷體" panose="03000509000000000000" pitchFamily="65" charset="-120"/>
              </a:rPr>
              <a:t>自</a:t>
            </a:r>
            <a:r>
              <a:rPr lang="en-US" altLang="zh-TW" sz="2400" dirty="0">
                <a:solidFill>
                  <a:srgbClr val="FF0000"/>
                </a:solidFill>
                <a:latin typeface="標楷體" panose="03000509000000000000" pitchFamily="65" charset="-120"/>
                <a:ea typeface="標楷體" panose="03000509000000000000" pitchFamily="65" charset="-120"/>
              </a:rPr>
              <a:t>86</a:t>
            </a:r>
            <a:r>
              <a:rPr lang="zh-TW" altLang="en-US" sz="2400" dirty="0">
                <a:solidFill>
                  <a:srgbClr val="FF0000"/>
                </a:solidFill>
                <a:latin typeface="標楷體" panose="03000509000000000000" pitchFamily="65" charset="-120"/>
                <a:ea typeface="標楷體" panose="03000509000000000000" pitchFamily="65" charset="-120"/>
              </a:rPr>
              <a:t>年發布之</a:t>
            </a:r>
            <a:r>
              <a:rPr lang="en-US" altLang="zh-TW" sz="2400" dirty="0">
                <a:solidFill>
                  <a:srgbClr val="FF0000"/>
                </a:solidFill>
                <a:latin typeface="標楷體" panose="03000509000000000000" pitchFamily="65" charset="-120"/>
                <a:ea typeface="標楷體" panose="03000509000000000000" pitchFamily="65" charset="-120"/>
              </a:rPr>
              <a:t>『</a:t>
            </a:r>
            <a:r>
              <a:rPr lang="zh-TW" altLang="en-US" sz="2400" dirty="0">
                <a:solidFill>
                  <a:srgbClr val="FF0000"/>
                </a:solidFill>
                <a:latin typeface="標楷體" panose="03000509000000000000" pitchFamily="65" charset="-120"/>
                <a:ea typeface="標楷體" panose="03000509000000000000" pitchFamily="65" charset="-120"/>
              </a:rPr>
              <a:t>中小學兼任代課及代理教師聘任辦法</a:t>
            </a:r>
            <a:r>
              <a:rPr lang="en-US" altLang="zh-TW" sz="2400" dirty="0">
                <a:solidFill>
                  <a:srgbClr val="FF0000"/>
                </a:solidFill>
                <a:latin typeface="標楷體" panose="03000509000000000000" pitchFamily="65" charset="-120"/>
                <a:ea typeface="標楷體" panose="03000509000000000000" pitchFamily="65" charset="-120"/>
              </a:rPr>
              <a:t>』</a:t>
            </a:r>
            <a:r>
              <a:rPr lang="zh-TW" altLang="en-US" sz="2400" dirty="0">
                <a:solidFill>
                  <a:srgbClr val="FF0000"/>
                </a:solidFill>
                <a:latin typeface="標楷體" panose="03000509000000000000" pitchFamily="65" charset="-120"/>
                <a:ea typeface="標楷體" panose="03000509000000000000" pitchFamily="65" charset="-120"/>
              </a:rPr>
              <a:t>，代理教師與代課教師已有明確定義區分，按日計薪之短期代課教師及支領鐘點費之代課教師年資已無法提敘。</a:t>
            </a:r>
          </a:p>
        </p:txBody>
      </p:sp>
    </p:spTree>
    <p:extLst>
      <p:ext uri="{BB962C8B-B14F-4D97-AF65-F5344CB8AC3E}">
        <p14:creationId xmlns:p14="http://schemas.microsoft.com/office/powerpoint/2010/main" val="3904648428"/>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4294967295"/>
          </p:nvPr>
        </p:nvSpPr>
        <p:spPr>
          <a:xfrm>
            <a:off x="1078302" y="710122"/>
            <a:ext cx="9134475" cy="2157413"/>
          </a:xfrm>
        </p:spPr>
        <p:txBody>
          <a:bodyPr>
            <a:normAutofit/>
          </a:bodyPr>
          <a:lstStyle/>
          <a:p>
            <a:pPr marL="809625" indent="-765175">
              <a:buNone/>
            </a:pPr>
            <a:r>
              <a:rPr lang="zh-TW" altLang="en-US" sz="2400" dirty="0">
                <a:latin typeface="標楷體" panose="03000509000000000000" pitchFamily="65" charset="-120"/>
                <a:ea typeface="標楷體" panose="03000509000000000000" pitchFamily="65" charset="-120"/>
              </a:rPr>
              <a:t>案例</a:t>
            </a:r>
            <a:r>
              <a:rPr lang="en-US" altLang="zh-TW" sz="2400" dirty="0">
                <a:latin typeface="標楷體" panose="03000509000000000000" pitchFamily="65" charset="-120"/>
                <a:ea typeface="標楷體" panose="03000509000000000000" pitchFamily="65" charset="-120"/>
              </a:rPr>
              <a:t>:</a:t>
            </a:r>
            <a:r>
              <a:rPr lang="zh-TW" altLang="en-US" sz="2400" dirty="0">
                <a:latin typeface="標楷體" panose="03000509000000000000" pitchFamily="65" charset="-120"/>
                <a:ea typeface="標楷體" panose="03000509000000000000" pitchFamily="65" charset="-120"/>
              </a:rPr>
              <a:t>陳師</a:t>
            </a:r>
            <a:r>
              <a:rPr lang="en-US" altLang="zh-TW" sz="2400" dirty="0">
                <a:latin typeface="標楷體" panose="03000509000000000000" pitchFamily="65" charset="-120"/>
                <a:ea typeface="標楷體" panose="03000509000000000000" pitchFamily="65" charset="-120"/>
              </a:rPr>
              <a:t>101</a:t>
            </a:r>
            <a:r>
              <a:rPr lang="zh-TW" altLang="en-US" sz="2400" dirty="0">
                <a:latin typeface="標楷體" panose="03000509000000000000" pitchFamily="65" charset="-120"/>
                <a:ea typeface="標楷體" panose="03000509000000000000" pitchFamily="65" charset="-120"/>
              </a:rPr>
              <a:t>年大學畢業</a:t>
            </a:r>
            <a:r>
              <a:rPr lang="en-US" altLang="zh-TW" sz="2400" dirty="0">
                <a:latin typeface="標楷體" panose="03000509000000000000" pitchFamily="65" charset="-120"/>
                <a:ea typeface="標楷體" panose="03000509000000000000" pitchFamily="65" charset="-120"/>
              </a:rPr>
              <a:t>,101</a:t>
            </a:r>
            <a:r>
              <a:rPr lang="zh-TW" altLang="en-US" sz="2400" dirty="0">
                <a:latin typeface="標楷體" panose="03000509000000000000" pitchFamily="65" charset="-120"/>
                <a:ea typeface="標楷體" panose="03000509000000000000" pitchFamily="65" charset="-120"/>
              </a:rPr>
              <a:t>年</a:t>
            </a:r>
            <a:r>
              <a:rPr lang="en-US" altLang="zh-TW" sz="2400" dirty="0">
                <a:latin typeface="標楷體" panose="03000509000000000000" pitchFamily="65" charset="-120"/>
                <a:ea typeface="標楷體" panose="03000509000000000000" pitchFamily="65" charset="-120"/>
              </a:rPr>
              <a:t>5</a:t>
            </a:r>
            <a:r>
              <a:rPr lang="zh-TW" altLang="en-US" sz="2400" dirty="0">
                <a:latin typeface="標楷體" panose="03000509000000000000" pitchFamily="65" charset="-120"/>
                <a:ea typeface="標楷體" panose="03000509000000000000" pitchFamily="65" charset="-120"/>
              </a:rPr>
              <a:t>月</a:t>
            </a:r>
            <a:r>
              <a:rPr lang="en-US" altLang="zh-TW" sz="2400" dirty="0">
                <a:latin typeface="標楷體" panose="03000509000000000000" pitchFamily="65" charset="-120"/>
                <a:ea typeface="標楷體" panose="03000509000000000000" pitchFamily="65" charset="-120"/>
              </a:rPr>
              <a:t>20</a:t>
            </a:r>
            <a:r>
              <a:rPr lang="zh-TW" altLang="en-US" sz="2400" dirty="0">
                <a:latin typeface="標楷體" panose="03000509000000000000" pitchFamily="65" charset="-120"/>
                <a:ea typeface="標楷體" panose="03000509000000000000" pitchFamily="65" charset="-120"/>
              </a:rPr>
              <a:t>日取得教育部中等學校英文科教師證，自</a:t>
            </a:r>
            <a:r>
              <a:rPr lang="en-US" altLang="zh-TW" sz="2400" dirty="0">
                <a:latin typeface="標楷體" panose="03000509000000000000" pitchFamily="65" charset="-120"/>
                <a:ea typeface="標楷體" panose="03000509000000000000" pitchFamily="65" charset="-120"/>
              </a:rPr>
              <a:t>104</a:t>
            </a:r>
            <a:r>
              <a:rPr lang="zh-TW" altLang="en-US" sz="2400" dirty="0">
                <a:latin typeface="標楷體" panose="03000509000000000000" pitchFamily="65" charset="-120"/>
                <a:ea typeface="標楷體" panose="03000509000000000000" pitchFamily="65" charset="-120"/>
              </a:rPr>
              <a:t>學年度經公開甄選錄取，於</a:t>
            </a:r>
            <a:r>
              <a:rPr lang="en-US" altLang="zh-TW" sz="2400" dirty="0">
                <a:latin typeface="標楷體" panose="03000509000000000000" pitchFamily="65" charset="-120"/>
                <a:ea typeface="標楷體" panose="03000509000000000000" pitchFamily="65" charset="-120"/>
              </a:rPr>
              <a:t>104</a:t>
            </a:r>
            <a:r>
              <a:rPr lang="zh-TW" altLang="en-US" sz="2400" dirty="0">
                <a:latin typeface="標楷體" panose="03000509000000000000" pitchFamily="65" charset="-120"/>
                <a:ea typeface="標楷體" panose="03000509000000000000" pitchFamily="65" charset="-120"/>
              </a:rPr>
              <a:t>年</a:t>
            </a:r>
            <a:r>
              <a:rPr lang="en-US" altLang="zh-TW" sz="2400" dirty="0">
                <a:latin typeface="標楷體" panose="03000509000000000000" pitchFamily="65" charset="-120"/>
                <a:ea typeface="標楷體" panose="03000509000000000000" pitchFamily="65" charset="-120"/>
              </a:rPr>
              <a:t>8</a:t>
            </a:r>
            <a:r>
              <a:rPr lang="zh-TW" altLang="en-US" sz="2400" dirty="0">
                <a:latin typeface="標楷體" panose="03000509000000000000" pitchFamily="65" charset="-120"/>
                <a:ea typeface="標楷體" panose="03000509000000000000" pitchFamily="65" charset="-120"/>
              </a:rPr>
              <a:t>月</a:t>
            </a:r>
            <a:r>
              <a:rPr lang="en-US" altLang="zh-TW" sz="2400" dirty="0">
                <a:latin typeface="標楷體" panose="03000509000000000000" pitchFamily="65" charset="-120"/>
                <a:ea typeface="標楷體" panose="03000509000000000000" pitchFamily="65" charset="-120"/>
              </a:rPr>
              <a:t>1</a:t>
            </a:r>
            <a:r>
              <a:rPr lang="zh-TW" altLang="en-US" sz="2400" dirty="0">
                <a:latin typeface="標楷體" panose="03000509000000000000" pitchFamily="65" charset="-120"/>
                <a:ea typeface="標楷體" panose="03000509000000000000" pitchFamily="65" charset="-120"/>
              </a:rPr>
              <a:t>日起聘，該員，其職前曾任</a:t>
            </a:r>
            <a:r>
              <a:rPr lang="en-US" altLang="zh-TW" sz="2400" dirty="0">
                <a:latin typeface="標楷體" panose="03000509000000000000" pitchFamily="65" charset="-120"/>
                <a:ea typeface="標楷體" panose="03000509000000000000" pitchFamily="65" charset="-120"/>
              </a:rPr>
              <a:t>A</a:t>
            </a:r>
            <a:r>
              <a:rPr lang="zh-TW" altLang="en-US" sz="2400" dirty="0">
                <a:latin typeface="標楷體" panose="03000509000000000000" pitchFamily="65" charset="-120"/>
                <a:ea typeface="標楷體" panose="03000509000000000000" pitchFamily="65" charset="-120"/>
              </a:rPr>
              <a:t>國中增置專長代理教師</a:t>
            </a:r>
            <a:r>
              <a:rPr lang="en-US" altLang="zh-TW" sz="2400" dirty="0">
                <a:latin typeface="標楷體" panose="03000509000000000000" pitchFamily="65" charset="-120"/>
                <a:ea typeface="標楷體" panose="03000509000000000000" pitchFamily="65" charset="-120"/>
              </a:rPr>
              <a:t>1020827-1030702</a:t>
            </a:r>
            <a:r>
              <a:rPr lang="zh-TW" altLang="en-US" sz="2400" dirty="0">
                <a:latin typeface="標楷體" panose="03000509000000000000" pitchFamily="65" charset="-120"/>
                <a:ea typeface="標楷體" panose="03000509000000000000" pitchFamily="65" charset="-120"/>
              </a:rPr>
              <a:t>及</a:t>
            </a:r>
            <a:r>
              <a:rPr lang="en-US" altLang="zh-TW" sz="2400" dirty="0">
                <a:latin typeface="標楷體" panose="03000509000000000000" pitchFamily="65" charset="-120"/>
                <a:ea typeface="標楷體" panose="03000509000000000000" pitchFamily="65" charset="-120"/>
              </a:rPr>
              <a:t>B</a:t>
            </a:r>
            <a:r>
              <a:rPr lang="zh-TW" altLang="en-US" sz="2400" dirty="0">
                <a:latin typeface="標楷體" panose="03000509000000000000" pitchFamily="65" charset="-120"/>
                <a:ea typeface="標楷體" panose="03000509000000000000" pitchFamily="65" charset="-120"/>
              </a:rPr>
              <a:t>國中代理教師年資</a:t>
            </a:r>
            <a:r>
              <a:rPr lang="en-US" altLang="zh-TW" sz="2400" dirty="0">
                <a:latin typeface="標楷體" panose="03000509000000000000" pitchFamily="65" charset="-120"/>
                <a:ea typeface="標楷體" panose="03000509000000000000" pitchFamily="65" charset="-120"/>
              </a:rPr>
              <a:t>1030827-1040131</a:t>
            </a:r>
            <a:r>
              <a:rPr lang="zh-TW" altLang="en-US" sz="2400" dirty="0">
                <a:latin typeface="標楷體" panose="03000509000000000000" pitchFamily="65" charset="-120"/>
                <a:ea typeface="標楷體" panose="03000509000000000000" pitchFamily="65" charset="-120"/>
              </a:rPr>
              <a:t>、</a:t>
            </a:r>
            <a:r>
              <a:rPr lang="en-US" altLang="zh-TW" sz="2400" dirty="0">
                <a:latin typeface="標楷體" panose="03000509000000000000" pitchFamily="65" charset="-120"/>
                <a:ea typeface="標楷體" panose="03000509000000000000" pitchFamily="65" charset="-120"/>
              </a:rPr>
              <a:t>1040211-1040702</a:t>
            </a:r>
            <a:r>
              <a:rPr lang="zh-TW" altLang="en-US" sz="2400" dirty="0">
                <a:latin typeface="標楷體" panose="03000509000000000000" pitchFamily="65" charset="-120"/>
                <a:ea typeface="標楷體" panose="03000509000000000000" pitchFamily="65" charset="-120"/>
              </a:rPr>
              <a:t>代理教師年資，請問如何提敘薪級？</a:t>
            </a:r>
          </a:p>
        </p:txBody>
      </p:sp>
      <p:sp>
        <p:nvSpPr>
          <p:cNvPr id="4" name="文字方塊 3"/>
          <p:cNvSpPr txBox="1"/>
          <p:nvPr/>
        </p:nvSpPr>
        <p:spPr>
          <a:xfrm>
            <a:off x="1403230" y="3084474"/>
            <a:ext cx="9287435" cy="2031325"/>
          </a:xfrm>
          <a:prstGeom prst="rect">
            <a:avLst/>
          </a:prstGeom>
          <a:noFill/>
        </p:spPr>
        <p:txBody>
          <a:bodyPr wrap="square" rtlCol="0">
            <a:spAutoFit/>
          </a:bodyPr>
          <a:lstStyle/>
          <a:p>
            <a:pPr marL="502920" lvl="0" indent="-457200">
              <a:spcBef>
                <a:spcPts val="1800"/>
              </a:spcBef>
              <a:buClr>
                <a:prstClr val="black">
                  <a:lumMod val="75000"/>
                  <a:lumOff val="25000"/>
                </a:prstClr>
              </a:buClr>
              <a:buSzPct val="100000"/>
              <a:buFont typeface="+mj-lt"/>
              <a:buAutoNum type="arabicPeriod"/>
            </a:pPr>
            <a:r>
              <a:rPr lang="zh-TW" altLang="en-US" sz="2400" dirty="0">
                <a:solidFill>
                  <a:srgbClr val="002060"/>
                </a:solidFill>
                <a:latin typeface="標楷體" panose="03000509000000000000" pitchFamily="65" charset="-120"/>
                <a:ea typeface="標楷體" panose="03000509000000000000" pitchFamily="65" charset="-120"/>
              </a:rPr>
              <a:t>曾任增置專長代理教師年資</a:t>
            </a:r>
            <a:r>
              <a:rPr lang="en-US" altLang="zh-TW" sz="2400" dirty="0">
                <a:solidFill>
                  <a:srgbClr val="002060"/>
                </a:solidFill>
                <a:latin typeface="標楷體" panose="03000509000000000000" pitchFamily="65" charset="-120"/>
                <a:ea typeface="標楷體" panose="03000509000000000000" pitchFamily="65" charset="-120"/>
              </a:rPr>
              <a:t>(1020827-1030702)</a:t>
            </a:r>
            <a:r>
              <a:rPr lang="zh-TW" altLang="en-US" sz="2400" dirty="0">
                <a:solidFill>
                  <a:srgbClr val="002060"/>
                </a:solidFill>
                <a:latin typeface="標楷體" panose="03000509000000000000" pitchFamily="65" charset="-120"/>
                <a:ea typeface="標楷體" panose="03000509000000000000" pitchFamily="65" charset="-120"/>
              </a:rPr>
              <a:t>採計</a:t>
            </a:r>
            <a:r>
              <a:rPr lang="en-US" altLang="zh-TW" sz="2400" dirty="0">
                <a:solidFill>
                  <a:srgbClr val="002060"/>
                </a:solidFill>
                <a:latin typeface="標楷體" panose="03000509000000000000" pitchFamily="65" charset="-120"/>
                <a:ea typeface="標楷體" panose="03000509000000000000" pitchFamily="65" charset="-120"/>
              </a:rPr>
              <a:t>1</a:t>
            </a:r>
            <a:r>
              <a:rPr lang="zh-TW" altLang="en-US" sz="2400" dirty="0">
                <a:solidFill>
                  <a:srgbClr val="002060"/>
                </a:solidFill>
                <a:latin typeface="標楷體" panose="03000509000000000000" pitchFamily="65" charset="-120"/>
                <a:ea typeface="標楷體" panose="03000509000000000000" pitchFamily="65" charset="-120"/>
              </a:rPr>
              <a:t>年</a:t>
            </a:r>
            <a:endParaRPr lang="en-US" altLang="zh-TW" sz="2400" dirty="0">
              <a:solidFill>
                <a:srgbClr val="002060"/>
              </a:solidFill>
              <a:latin typeface="標楷體" panose="03000509000000000000" pitchFamily="65" charset="-120"/>
              <a:ea typeface="標楷體" panose="03000509000000000000" pitchFamily="65" charset="-120"/>
            </a:endParaRPr>
          </a:p>
          <a:p>
            <a:pPr marL="502920" lvl="0" indent="-457200">
              <a:spcBef>
                <a:spcPts val="1800"/>
              </a:spcBef>
              <a:buClr>
                <a:prstClr val="black">
                  <a:lumMod val="75000"/>
                  <a:lumOff val="25000"/>
                </a:prstClr>
              </a:buClr>
              <a:buSzPct val="100000"/>
              <a:buFont typeface="+mj-lt"/>
              <a:buAutoNum type="arabicPeriod"/>
            </a:pPr>
            <a:r>
              <a:rPr lang="zh-TW" altLang="en-US" sz="2400" dirty="0">
                <a:solidFill>
                  <a:srgbClr val="002060"/>
                </a:solidFill>
                <a:latin typeface="標楷體" panose="03000509000000000000" pitchFamily="65" charset="-120"/>
                <a:ea typeface="標楷體" panose="03000509000000000000" pitchFamily="65" charset="-120"/>
              </a:rPr>
              <a:t>曾任代理教師年資</a:t>
            </a:r>
            <a:r>
              <a:rPr lang="en-US" altLang="zh-TW" sz="2400" dirty="0">
                <a:solidFill>
                  <a:srgbClr val="002060"/>
                </a:solidFill>
                <a:latin typeface="標楷體" panose="03000509000000000000" pitchFamily="65" charset="-120"/>
                <a:ea typeface="標楷體" panose="03000509000000000000" pitchFamily="65" charset="-120"/>
              </a:rPr>
              <a:t>(1030827-1040131)(1040211-1040702)</a:t>
            </a:r>
            <a:r>
              <a:rPr lang="zh-TW" altLang="en-US" sz="2400" dirty="0">
                <a:solidFill>
                  <a:srgbClr val="002060"/>
                </a:solidFill>
                <a:latin typeface="標楷體" panose="03000509000000000000" pitchFamily="65" charset="-120"/>
                <a:ea typeface="標楷體" panose="03000509000000000000" pitchFamily="65" charset="-120"/>
              </a:rPr>
              <a:t>，分別採計</a:t>
            </a:r>
            <a:r>
              <a:rPr lang="en-US" altLang="zh-TW" sz="2400" dirty="0">
                <a:solidFill>
                  <a:srgbClr val="002060"/>
                </a:solidFill>
                <a:latin typeface="標楷體" panose="03000509000000000000" pitchFamily="65" charset="-120"/>
                <a:ea typeface="標楷體" panose="03000509000000000000" pitchFamily="65" charset="-120"/>
              </a:rPr>
              <a:t>6</a:t>
            </a:r>
            <a:r>
              <a:rPr lang="zh-TW" altLang="en-US" sz="2400" dirty="0">
                <a:solidFill>
                  <a:srgbClr val="002060"/>
                </a:solidFill>
                <a:latin typeface="標楷體" panose="03000509000000000000" pitchFamily="65" charset="-120"/>
                <a:ea typeface="標楷體" panose="03000509000000000000" pitchFamily="65" charset="-120"/>
              </a:rPr>
              <a:t>個月，可併計為</a:t>
            </a:r>
            <a:r>
              <a:rPr lang="en-US" altLang="zh-TW" sz="2400" dirty="0">
                <a:solidFill>
                  <a:srgbClr val="002060"/>
                </a:solidFill>
                <a:latin typeface="標楷體" panose="03000509000000000000" pitchFamily="65" charset="-120"/>
                <a:ea typeface="標楷體" panose="03000509000000000000" pitchFamily="65" charset="-120"/>
              </a:rPr>
              <a:t>1</a:t>
            </a:r>
            <a:r>
              <a:rPr lang="zh-TW" altLang="en-US" sz="2400" dirty="0">
                <a:solidFill>
                  <a:srgbClr val="002060"/>
                </a:solidFill>
                <a:latin typeface="標楷體" panose="03000509000000000000" pitchFamily="65" charset="-120"/>
                <a:ea typeface="標楷體" panose="03000509000000000000" pitchFamily="65" charset="-120"/>
              </a:rPr>
              <a:t>年。</a:t>
            </a:r>
          </a:p>
          <a:p>
            <a:pPr marL="45720" lvl="0">
              <a:spcBef>
                <a:spcPts val="1800"/>
              </a:spcBef>
              <a:buClr>
                <a:prstClr val="black">
                  <a:lumMod val="75000"/>
                  <a:lumOff val="25000"/>
                </a:prstClr>
              </a:buClr>
              <a:buSzPct val="100000"/>
            </a:pPr>
            <a:r>
              <a:rPr lang="zh-TW" altLang="en-US" sz="2400" dirty="0">
                <a:solidFill>
                  <a:srgbClr val="002060"/>
                </a:solidFill>
                <a:latin typeface="標楷體" panose="03000509000000000000" pitchFamily="65" charset="-120"/>
                <a:ea typeface="標楷體" panose="03000509000000000000" pitchFamily="65" charset="-120"/>
              </a:rPr>
              <a:t>陳師大學畢業應自</a:t>
            </a:r>
            <a:r>
              <a:rPr lang="en-US" altLang="zh-TW" sz="2400" dirty="0">
                <a:solidFill>
                  <a:srgbClr val="002060"/>
                </a:solidFill>
                <a:latin typeface="標楷體" panose="03000509000000000000" pitchFamily="65" charset="-120"/>
                <a:ea typeface="標楷體" panose="03000509000000000000" pitchFamily="65" charset="-120"/>
              </a:rPr>
              <a:t>29</a:t>
            </a:r>
            <a:r>
              <a:rPr lang="zh-TW" altLang="en-US" sz="2400" dirty="0">
                <a:solidFill>
                  <a:srgbClr val="002060"/>
                </a:solidFill>
                <a:latin typeface="標楷體" panose="03000509000000000000" pitchFamily="65" charset="-120"/>
                <a:ea typeface="標楷體" panose="03000509000000000000" pitchFamily="65" charset="-120"/>
              </a:rPr>
              <a:t>薪級</a:t>
            </a:r>
            <a:r>
              <a:rPr lang="en-US" altLang="zh-TW" sz="2400" dirty="0">
                <a:solidFill>
                  <a:srgbClr val="002060"/>
                </a:solidFill>
                <a:latin typeface="標楷體" panose="03000509000000000000" pitchFamily="65" charset="-120"/>
                <a:ea typeface="標楷體" panose="03000509000000000000" pitchFamily="65" charset="-120"/>
              </a:rPr>
              <a:t>190</a:t>
            </a:r>
            <a:r>
              <a:rPr lang="zh-TW" altLang="en-US" sz="2400" dirty="0">
                <a:solidFill>
                  <a:srgbClr val="002060"/>
                </a:solidFill>
                <a:latin typeface="標楷體" panose="03000509000000000000" pitchFamily="65" charset="-120"/>
                <a:ea typeface="標楷體" panose="03000509000000000000" pitchFamily="65" charset="-120"/>
              </a:rPr>
              <a:t>薪點起敘，</a:t>
            </a:r>
            <a:r>
              <a:rPr lang="zh-TW" altLang="en-US" sz="2400" dirty="0">
                <a:solidFill>
                  <a:srgbClr val="002060"/>
                </a:solidFill>
                <a:latin typeface="標楷體" panose="03000509000000000000" pitchFamily="65" charset="-120"/>
                <a:ea typeface="標楷體" panose="03000509000000000000" pitchFamily="65" charset="-120"/>
                <a:hlinkClick r:id="rId2" action="ppaction://hlinkfile"/>
              </a:rPr>
              <a:t>提敘</a:t>
            </a:r>
            <a:r>
              <a:rPr lang="en-US" altLang="zh-TW" sz="2400" dirty="0">
                <a:solidFill>
                  <a:srgbClr val="002060"/>
                </a:solidFill>
                <a:latin typeface="標楷體" panose="03000509000000000000" pitchFamily="65" charset="-120"/>
                <a:ea typeface="標楷體" panose="03000509000000000000" pitchFamily="65" charset="-120"/>
                <a:hlinkClick r:id="rId2" action="ppaction://hlinkfile"/>
              </a:rPr>
              <a:t>2</a:t>
            </a:r>
            <a:r>
              <a:rPr lang="zh-TW" altLang="en-US" sz="2400" dirty="0">
                <a:solidFill>
                  <a:srgbClr val="002060"/>
                </a:solidFill>
                <a:latin typeface="標楷體" panose="03000509000000000000" pitchFamily="65" charset="-120"/>
                <a:ea typeface="標楷體" panose="03000509000000000000" pitchFamily="65" charset="-120"/>
                <a:hlinkClick r:id="rId2" action="ppaction://hlinkfile"/>
              </a:rPr>
              <a:t>級</a:t>
            </a:r>
            <a:r>
              <a:rPr lang="zh-TW" altLang="en-US" sz="2400" dirty="0">
                <a:solidFill>
                  <a:srgbClr val="002060"/>
                </a:solidFill>
                <a:latin typeface="標楷體" panose="03000509000000000000" pitchFamily="65" charset="-120"/>
                <a:ea typeface="標楷體" panose="03000509000000000000" pitchFamily="65" charset="-120"/>
              </a:rPr>
              <a:t>，支</a:t>
            </a:r>
            <a:r>
              <a:rPr lang="en-US" altLang="zh-TW" sz="2400" dirty="0">
                <a:solidFill>
                  <a:srgbClr val="002060"/>
                </a:solidFill>
                <a:latin typeface="標楷體" panose="03000509000000000000" pitchFamily="65" charset="-120"/>
                <a:ea typeface="標楷體" panose="03000509000000000000" pitchFamily="65" charset="-120"/>
              </a:rPr>
              <a:t>27</a:t>
            </a:r>
            <a:r>
              <a:rPr lang="zh-TW" altLang="en-US" sz="2400" dirty="0">
                <a:solidFill>
                  <a:srgbClr val="002060"/>
                </a:solidFill>
                <a:latin typeface="標楷體" panose="03000509000000000000" pitchFamily="65" charset="-120"/>
                <a:ea typeface="標楷體" panose="03000509000000000000" pitchFamily="65" charset="-120"/>
              </a:rPr>
              <a:t>級</a:t>
            </a:r>
            <a:r>
              <a:rPr lang="en-US" altLang="zh-TW" sz="2400" dirty="0">
                <a:solidFill>
                  <a:srgbClr val="002060"/>
                </a:solidFill>
                <a:latin typeface="標楷體" panose="03000509000000000000" pitchFamily="65" charset="-120"/>
                <a:ea typeface="標楷體" panose="03000509000000000000" pitchFamily="65" charset="-120"/>
              </a:rPr>
              <a:t>210</a:t>
            </a:r>
            <a:r>
              <a:rPr lang="zh-TW" altLang="en-US" sz="2400" dirty="0">
                <a:solidFill>
                  <a:srgbClr val="002060"/>
                </a:solidFill>
                <a:latin typeface="標楷體" panose="03000509000000000000" pitchFamily="65" charset="-120"/>
                <a:ea typeface="標楷體" panose="03000509000000000000" pitchFamily="65" charset="-120"/>
              </a:rPr>
              <a:t>薪點。</a:t>
            </a:r>
          </a:p>
        </p:txBody>
      </p:sp>
    </p:spTree>
    <p:extLst>
      <p:ext uri="{BB962C8B-B14F-4D97-AF65-F5344CB8AC3E}">
        <p14:creationId xmlns:p14="http://schemas.microsoft.com/office/powerpoint/2010/main" val="37228162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anim calcmode="lin" valueType="num">
                                      <p:cBhvr>
                                        <p:cTn id="8" dur="2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2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50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2000"/>
                                        <p:tgtEl>
                                          <p:spTgt spid="4"/>
                                        </p:tgtEl>
                                      </p:cBhvr>
                                    </p:animEffect>
                                    <p:anim calcmode="lin" valueType="num">
                                      <p:cBhvr>
                                        <p:cTn id="15" dur="2000" fill="hold"/>
                                        <p:tgtEl>
                                          <p:spTgt spid="4"/>
                                        </p:tgtEl>
                                        <p:attrNameLst>
                                          <p:attrName>ppt_x</p:attrName>
                                        </p:attrNameLst>
                                      </p:cBhvr>
                                      <p:tavLst>
                                        <p:tav tm="0">
                                          <p:val>
                                            <p:strVal val="#ppt_x"/>
                                          </p:val>
                                        </p:tav>
                                        <p:tav tm="100000">
                                          <p:val>
                                            <p:strVal val="#ppt_x"/>
                                          </p:val>
                                        </p:tav>
                                      </p:tavLst>
                                    </p:anim>
                                    <p:anim calcmode="lin" valueType="num">
                                      <p:cBhvr>
                                        <p:cTn id="16" dur="2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4294967295"/>
          </p:nvPr>
        </p:nvSpPr>
        <p:spPr>
          <a:xfrm>
            <a:off x="1147313" y="529646"/>
            <a:ext cx="9134475" cy="2022475"/>
          </a:xfrm>
        </p:spPr>
        <p:txBody>
          <a:bodyPr>
            <a:normAutofit/>
          </a:bodyPr>
          <a:lstStyle/>
          <a:p>
            <a:pPr marL="628650" indent="-584200">
              <a:buNone/>
            </a:pPr>
            <a:r>
              <a:rPr lang="zh-TW" altLang="en-US" sz="2400" dirty="0">
                <a:latin typeface="標楷體" panose="03000509000000000000" pitchFamily="65" charset="-120"/>
                <a:ea typeface="標楷體" panose="03000509000000000000" pitchFamily="65" charset="-120"/>
              </a:rPr>
              <a:t>案例</a:t>
            </a:r>
            <a:r>
              <a:rPr lang="en-US" altLang="zh-TW" sz="2400" dirty="0">
                <a:latin typeface="標楷體" panose="03000509000000000000" pitchFamily="65" charset="-120"/>
                <a:ea typeface="標楷體" panose="03000509000000000000" pitchFamily="65" charset="-120"/>
              </a:rPr>
              <a:t>:</a:t>
            </a:r>
            <a:r>
              <a:rPr lang="zh-TW" altLang="en-US" sz="2400" dirty="0">
                <a:latin typeface="標楷體" panose="03000509000000000000" pitchFamily="65" charset="-120"/>
                <a:ea typeface="標楷體" panose="03000509000000000000" pitchFamily="65" charset="-120"/>
              </a:rPr>
              <a:t>王師</a:t>
            </a:r>
            <a:r>
              <a:rPr lang="en-US" altLang="zh-TW" sz="2400" dirty="0">
                <a:latin typeface="標楷體" panose="03000509000000000000" pitchFamily="65" charset="-120"/>
                <a:ea typeface="標楷體" panose="03000509000000000000" pitchFamily="65" charset="-120"/>
              </a:rPr>
              <a:t>93</a:t>
            </a:r>
            <a:r>
              <a:rPr lang="zh-TW" altLang="en-US" sz="2400" dirty="0">
                <a:latin typeface="標楷體" panose="03000509000000000000" pitchFamily="65" charset="-120"/>
                <a:ea typeface="標楷體" panose="03000509000000000000" pitchFamily="65" charset="-120"/>
              </a:rPr>
              <a:t>年</a:t>
            </a:r>
            <a:r>
              <a:rPr lang="en-US" altLang="zh-TW" sz="2400" dirty="0">
                <a:latin typeface="標楷體" panose="03000509000000000000" pitchFamily="65" charset="-120"/>
                <a:ea typeface="標楷體" panose="03000509000000000000" pitchFamily="65" charset="-120"/>
              </a:rPr>
              <a:t>6</a:t>
            </a:r>
            <a:r>
              <a:rPr lang="zh-TW" altLang="en-US" sz="2400" dirty="0">
                <a:latin typeface="標楷體" panose="03000509000000000000" pitchFamily="65" charset="-120"/>
                <a:ea typeface="標楷體" panose="03000509000000000000" pitchFamily="65" charset="-120"/>
              </a:rPr>
              <a:t>月自碩士班畢業，</a:t>
            </a:r>
            <a:r>
              <a:rPr lang="en-US" altLang="zh-TW" sz="2400" dirty="0">
                <a:latin typeface="標楷體" panose="03000509000000000000" pitchFamily="65" charset="-120"/>
                <a:ea typeface="標楷體" panose="03000509000000000000" pitchFamily="65" charset="-120"/>
              </a:rPr>
              <a:t>94</a:t>
            </a:r>
            <a:r>
              <a:rPr lang="zh-TW" altLang="en-US" sz="2400" dirty="0">
                <a:latin typeface="標楷體" panose="03000509000000000000" pitchFamily="65" charset="-120"/>
                <a:ea typeface="標楷體" panose="03000509000000000000" pitchFamily="65" charset="-120"/>
              </a:rPr>
              <a:t>年</a:t>
            </a:r>
            <a:r>
              <a:rPr lang="en-US" altLang="zh-TW" sz="2400" dirty="0">
                <a:latin typeface="標楷體" panose="03000509000000000000" pitchFamily="65" charset="-120"/>
                <a:ea typeface="標楷體" panose="03000509000000000000" pitchFamily="65" charset="-120"/>
              </a:rPr>
              <a:t>6</a:t>
            </a:r>
            <a:r>
              <a:rPr lang="zh-TW" altLang="en-US" sz="2400" dirty="0">
                <a:latin typeface="標楷體" panose="03000509000000000000" pitchFamily="65" charset="-120"/>
                <a:ea typeface="標楷體" panose="03000509000000000000" pitchFamily="65" charset="-120"/>
              </a:rPr>
              <a:t>月取得國中合格教師證，於</a:t>
            </a:r>
            <a:r>
              <a:rPr lang="en-US" altLang="zh-TW" sz="2400" dirty="0">
                <a:latin typeface="標楷體" panose="03000509000000000000" pitchFamily="65" charset="-120"/>
                <a:ea typeface="標楷體" panose="03000509000000000000" pitchFamily="65" charset="-120"/>
              </a:rPr>
              <a:t>102</a:t>
            </a:r>
            <a:r>
              <a:rPr lang="zh-TW" altLang="en-US" sz="2400" dirty="0">
                <a:latin typeface="標楷體" panose="03000509000000000000" pitchFamily="65" charset="-120"/>
                <a:ea typeface="標楷體" panose="03000509000000000000" pitchFamily="65" charset="-120"/>
              </a:rPr>
              <a:t>學年度經公開甄選錄取，於</a:t>
            </a:r>
            <a:r>
              <a:rPr lang="en-US" altLang="zh-TW" sz="2400" dirty="0">
                <a:latin typeface="標楷體" panose="03000509000000000000" pitchFamily="65" charset="-120"/>
                <a:ea typeface="標楷體" panose="03000509000000000000" pitchFamily="65" charset="-120"/>
              </a:rPr>
              <a:t>102</a:t>
            </a:r>
            <a:r>
              <a:rPr lang="zh-TW" altLang="en-US" sz="2400" dirty="0">
                <a:latin typeface="標楷體" panose="03000509000000000000" pitchFamily="65" charset="-120"/>
                <a:ea typeface="標楷體" panose="03000509000000000000" pitchFamily="65" charset="-120"/>
              </a:rPr>
              <a:t>年</a:t>
            </a:r>
            <a:r>
              <a:rPr lang="en-US" altLang="zh-TW" sz="2400" dirty="0">
                <a:latin typeface="標楷體" panose="03000509000000000000" pitchFamily="65" charset="-120"/>
                <a:ea typeface="標楷體" panose="03000509000000000000" pitchFamily="65" charset="-120"/>
              </a:rPr>
              <a:t>8</a:t>
            </a:r>
            <a:r>
              <a:rPr lang="zh-TW" altLang="en-US" sz="2400" dirty="0">
                <a:latin typeface="標楷體" panose="03000509000000000000" pitchFamily="65" charset="-120"/>
                <a:ea typeface="標楷體" panose="03000509000000000000" pitchFamily="65" charset="-120"/>
              </a:rPr>
              <a:t>月</a:t>
            </a:r>
            <a:r>
              <a:rPr lang="en-US" altLang="zh-TW" sz="2400" dirty="0">
                <a:latin typeface="標楷體" panose="03000509000000000000" pitchFamily="65" charset="-120"/>
                <a:ea typeface="標楷體" panose="03000509000000000000" pitchFamily="65" charset="-120"/>
              </a:rPr>
              <a:t>1</a:t>
            </a:r>
            <a:r>
              <a:rPr lang="zh-TW" altLang="en-US" sz="2400" dirty="0">
                <a:latin typeface="標楷體" panose="03000509000000000000" pitchFamily="65" charset="-120"/>
                <a:ea typeface="標楷體" panose="03000509000000000000" pitchFamily="65" charset="-120"/>
              </a:rPr>
              <a:t>日起聘，鄭員職前曾任臺中市私立某國中代理教師年資為</a:t>
            </a:r>
            <a:r>
              <a:rPr lang="en-US" altLang="zh-TW" sz="2400" dirty="0">
                <a:latin typeface="標楷體" panose="03000509000000000000" pitchFamily="65" charset="-120"/>
                <a:ea typeface="標楷體" panose="03000509000000000000" pitchFamily="65" charset="-120"/>
              </a:rPr>
              <a:t>1000201</a:t>
            </a:r>
            <a:r>
              <a:rPr lang="zh-TW" altLang="en-US" sz="2400" dirty="0">
                <a:latin typeface="標楷體" panose="03000509000000000000" pitchFamily="65" charset="-120"/>
                <a:ea typeface="標楷體" panose="03000509000000000000" pitchFamily="65" charset="-120"/>
              </a:rPr>
              <a:t>至</a:t>
            </a:r>
            <a:r>
              <a:rPr lang="en-US" altLang="zh-TW" sz="2400" dirty="0">
                <a:latin typeface="標楷體" panose="03000509000000000000" pitchFamily="65" charset="-120"/>
                <a:ea typeface="標楷體" panose="03000509000000000000" pitchFamily="65" charset="-120"/>
              </a:rPr>
              <a:t>1000702</a:t>
            </a:r>
            <a:r>
              <a:rPr lang="zh-TW" altLang="en-US" sz="2400" dirty="0">
                <a:latin typeface="標楷體" panose="03000509000000000000" pitchFamily="65" charset="-120"/>
                <a:ea typeface="標楷體" panose="03000509000000000000" pitchFamily="65" charset="-120"/>
              </a:rPr>
              <a:t>及曾任臺北市立某國中代理教師年資為</a:t>
            </a:r>
            <a:r>
              <a:rPr lang="en-US" altLang="zh-TW" sz="2400" dirty="0">
                <a:latin typeface="標楷體" panose="03000509000000000000" pitchFamily="65" charset="-120"/>
                <a:ea typeface="標楷體" panose="03000509000000000000" pitchFamily="65" charset="-120"/>
              </a:rPr>
              <a:t>970901</a:t>
            </a:r>
            <a:r>
              <a:rPr lang="zh-TW" altLang="en-US" sz="2400" dirty="0">
                <a:latin typeface="標楷體" panose="03000509000000000000" pitchFamily="65" charset="-120"/>
                <a:ea typeface="標楷體" panose="03000509000000000000" pitchFamily="65" charset="-120"/>
              </a:rPr>
              <a:t>至</a:t>
            </a:r>
            <a:r>
              <a:rPr lang="en-US" altLang="zh-TW" sz="2400" dirty="0">
                <a:latin typeface="標楷體" panose="03000509000000000000" pitchFamily="65" charset="-120"/>
                <a:ea typeface="標楷體" panose="03000509000000000000" pitchFamily="65" charset="-120"/>
              </a:rPr>
              <a:t>980731</a:t>
            </a:r>
            <a:r>
              <a:rPr lang="zh-TW" altLang="en-US" sz="2400" dirty="0">
                <a:latin typeface="標楷體" panose="03000509000000000000" pitchFamily="65" charset="-120"/>
                <a:ea typeface="標楷體" panose="03000509000000000000" pitchFamily="65" charset="-120"/>
              </a:rPr>
              <a:t>、</a:t>
            </a:r>
            <a:r>
              <a:rPr lang="en-US" altLang="zh-TW" sz="2400" dirty="0">
                <a:latin typeface="標楷體" panose="03000509000000000000" pitchFamily="65" charset="-120"/>
                <a:ea typeface="標楷體" panose="03000509000000000000" pitchFamily="65" charset="-120"/>
              </a:rPr>
              <a:t>1010803</a:t>
            </a:r>
            <a:r>
              <a:rPr lang="zh-TW" altLang="en-US" sz="2400" dirty="0">
                <a:latin typeface="標楷體" panose="03000509000000000000" pitchFamily="65" charset="-120"/>
                <a:ea typeface="標楷體" panose="03000509000000000000" pitchFamily="65" charset="-120"/>
              </a:rPr>
              <a:t>至</a:t>
            </a:r>
            <a:r>
              <a:rPr lang="en-US" altLang="zh-TW" sz="2400" dirty="0">
                <a:latin typeface="標楷體" panose="03000509000000000000" pitchFamily="65" charset="-120"/>
                <a:ea typeface="標楷體" panose="03000509000000000000" pitchFamily="65" charset="-120"/>
              </a:rPr>
              <a:t>1020118</a:t>
            </a:r>
            <a:r>
              <a:rPr lang="zh-TW" altLang="en-US" sz="2400" dirty="0">
                <a:latin typeface="標楷體" panose="03000509000000000000" pitchFamily="65" charset="-120"/>
                <a:ea typeface="標楷體" panose="03000509000000000000" pitchFamily="65" charset="-120"/>
              </a:rPr>
              <a:t>，請問如何提敘薪級？</a:t>
            </a:r>
          </a:p>
          <a:p>
            <a:endParaRPr lang="zh-TW" altLang="en-US" sz="2400" dirty="0"/>
          </a:p>
        </p:txBody>
      </p:sp>
      <p:sp>
        <p:nvSpPr>
          <p:cNvPr id="4" name="文字方塊 3"/>
          <p:cNvSpPr txBox="1"/>
          <p:nvPr/>
        </p:nvSpPr>
        <p:spPr>
          <a:xfrm>
            <a:off x="1415298" y="2702859"/>
            <a:ext cx="9247094" cy="2477601"/>
          </a:xfrm>
          <a:prstGeom prst="rect">
            <a:avLst/>
          </a:prstGeom>
          <a:noFill/>
        </p:spPr>
        <p:txBody>
          <a:bodyPr wrap="square" rtlCol="0">
            <a:spAutoFit/>
          </a:bodyPr>
          <a:lstStyle/>
          <a:p>
            <a:pPr marL="274320" lvl="0" indent="-228600">
              <a:lnSpc>
                <a:spcPts val="2500"/>
              </a:lnSpc>
              <a:spcBef>
                <a:spcPts val="1800"/>
              </a:spcBef>
              <a:buClr>
                <a:prstClr val="black">
                  <a:lumMod val="75000"/>
                  <a:lumOff val="25000"/>
                </a:prstClr>
              </a:buClr>
              <a:buSzPct val="100000"/>
              <a:buFont typeface="微軟正黑體" panose="020B0604030504040204" pitchFamily="34" charset="-120"/>
              <a:buChar char="☆"/>
            </a:pPr>
            <a:r>
              <a:rPr lang="zh-TW" altLang="en-US" sz="2400" b="1" dirty="0">
                <a:solidFill>
                  <a:srgbClr val="7030A0"/>
                </a:solidFill>
                <a:latin typeface="標楷體" panose="03000509000000000000" pitchFamily="65" charset="-120"/>
                <a:ea typeface="標楷體" panose="03000509000000000000" pitchFamily="65" charset="-120"/>
              </a:rPr>
              <a:t>重點提示</a:t>
            </a:r>
            <a:r>
              <a:rPr lang="en-US" altLang="zh-TW" sz="2400" b="1" dirty="0">
                <a:solidFill>
                  <a:srgbClr val="7030A0"/>
                </a:solidFill>
                <a:latin typeface="標楷體" panose="03000509000000000000" pitchFamily="65" charset="-120"/>
                <a:ea typeface="標楷體" panose="03000509000000000000" pitchFamily="65" charset="-120"/>
              </a:rPr>
              <a:t>:</a:t>
            </a:r>
          </a:p>
          <a:p>
            <a:pPr marL="502920" lvl="0" indent="-457200">
              <a:lnSpc>
                <a:spcPts val="2500"/>
              </a:lnSpc>
              <a:spcBef>
                <a:spcPts val="1800"/>
              </a:spcBef>
              <a:buClr>
                <a:prstClr val="black">
                  <a:lumMod val="75000"/>
                  <a:lumOff val="25000"/>
                </a:prstClr>
              </a:buClr>
              <a:buSzPct val="100000"/>
              <a:buFont typeface="+mj-lt"/>
              <a:buAutoNum type="arabicPeriod"/>
            </a:pPr>
            <a:r>
              <a:rPr lang="zh-TW" altLang="en-US" sz="2400" dirty="0">
                <a:solidFill>
                  <a:srgbClr val="7030A0"/>
                </a:solidFill>
                <a:latin typeface="標楷體" panose="03000509000000000000" pitchFamily="65" charset="-120"/>
                <a:ea typeface="標楷體" panose="03000509000000000000" pitchFamily="65" charset="-120"/>
              </a:rPr>
              <a:t>曾任私立學校代理教師年資</a:t>
            </a:r>
            <a:r>
              <a:rPr lang="en-US" altLang="zh-TW" sz="2400" dirty="0">
                <a:solidFill>
                  <a:srgbClr val="7030A0"/>
                </a:solidFill>
                <a:latin typeface="標楷體" panose="03000509000000000000" pitchFamily="65" charset="-120"/>
                <a:ea typeface="標楷體" panose="03000509000000000000" pitchFamily="65" charset="-120"/>
              </a:rPr>
              <a:t>(1000201-1000702)</a:t>
            </a:r>
            <a:r>
              <a:rPr lang="zh-TW" altLang="en-US" sz="2400" dirty="0">
                <a:solidFill>
                  <a:srgbClr val="7030A0"/>
                </a:solidFill>
                <a:latin typeface="標楷體" panose="03000509000000000000" pitchFamily="65" charset="-120"/>
                <a:ea typeface="標楷體" panose="03000509000000000000" pitchFamily="65" charset="-120"/>
              </a:rPr>
              <a:t>採計為</a:t>
            </a:r>
            <a:r>
              <a:rPr lang="en-US" altLang="zh-TW" sz="2400" dirty="0">
                <a:solidFill>
                  <a:srgbClr val="7030A0"/>
                </a:solidFill>
                <a:latin typeface="標楷體" panose="03000509000000000000" pitchFamily="65" charset="-120"/>
                <a:ea typeface="標楷體" panose="03000509000000000000" pitchFamily="65" charset="-120"/>
              </a:rPr>
              <a:t>6</a:t>
            </a:r>
            <a:r>
              <a:rPr lang="zh-TW" altLang="en-US" sz="2400" dirty="0">
                <a:solidFill>
                  <a:srgbClr val="7030A0"/>
                </a:solidFill>
                <a:latin typeface="標楷體" panose="03000509000000000000" pitchFamily="65" charset="-120"/>
                <a:ea typeface="標楷體" panose="03000509000000000000" pitchFamily="65" charset="-120"/>
              </a:rPr>
              <a:t>個月，於公立學校代理教師年資</a:t>
            </a:r>
            <a:r>
              <a:rPr lang="en-US" altLang="zh-TW" sz="2400" dirty="0">
                <a:solidFill>
                  <a:srgbClr val="7030A0"/>
                </a:solidFill>
                <a:latin typeface="標楷體" panose="03000509000000000000" pitchFamily="65" charset="-120"/>
                <a:ea typeface="標楷體" panose="03000509000000000000" pitchFamily="65" charset="-120"/>
              </a:rPr>
              <a:t>(1010830-1020118)</a:t>
            </a:r>
            <a:r>
              <a:rPr lang="zh-TW" altLang="en-US" sz="2400" dirty="0">
                <a:solidFill>
                  <a:srgbClr val="7030A0"/>
                </a:solidFill>
                <a:latin typeface="標楷體" panose="03000509000000000000" pitchFamily="65" charset="-120"/>
                <a:ea typeface="標楷體" panose="03000509000000000000" pitchFamily="65" charset="-120"/>
              </a:rPr>
              <a:t>計為</a:t>
            </a:r>
            <a:r>
              <a:rPr lang="en-US" altLang="zh-TW" sz="2400" dirty="0">
                <a:solidFill>
                  <a:srgbClr val="7030A0"/>
                </a:solidFill>
                <a:latin typeface="標楷體" panose="03000509000000000000" pitchFamily="65" charset="-120"/>
                <a:ea typeface="標楷體" panose="03000509000000000000" pitchFamily="65" charset="-120"/>
              </a:rPr>
              <a:t>6</a:t>
            </a:r>
            <a:r>
              <a:rPr lang="zh-TW" altLang="en-US" sz="2400" dirty="0">
                <a:solidFill>
                  <a:srgbClr val="7030A0"/>
                </a:solidFill>
                <a:latin typeface="標楷體" panose="03000509000000000000" pitchFamily="65" charset="-120"/>
                <a:ea typeface="標楷體" panose="03000509000000000000" pitchFamily="65" charset="-120"/>
              </a:rPr>
              <a:t>個月，併計為</a:t>
            </a:r>
            <a:r>
              <a:rPr lang="en-US" altLang="zh-TW" sz="2400" dirty="0">
                <a:solidFill>
                  <a:srgbClr val="7030A0"/>
                </a:solidFill>
                <a:latin typeface="標楷體" panose="03000509000000000000" pitchFamily="65" charset="-120"/>
                <a:ea typeface="標楷體" panose="03000509000000000000" pitchFamily="65" charset="-120"/>
              </a:rPr>
              <a:t>1</a:t>
            </a:r>
            <a:r>
              <a:rPr lang="zh-TW" altLang="en-US" sz="2400" dirty="0">
                <a:solidFill>
                  <a:srgbClr val="7030A0"/>
                </a:solidFill>
                <a:latin typeface="標楷體" panose="03000509000000000000" pitchFamily="65" charset="-120"/>
                <a:ea typeface="標楷體" panose="03000509000000000000" pitchFamily="65" charset="-120"/>
              </a:rPr>
              <a:t>年，可採計年資</a:t>
            </a:r>
            <a:r>
              <a:rPr lang="en-US" altLang="zh-TW" sz="2400" dirty="0">
                <a:solidFill>
                  <a:srgbClr val="7030A0"/>
                </a:solidFill>
                <a:latin typeface="標楷體" panose="03000509000000000000" pitchFamily="65" charset="-120"/>
                <a:ea typeface="標楷體" panose="03000509000000000000" pitchFamily="65" charset="-120"/>
              </a:rPr>
              <a:t>1</a:t>
            </a:r>
            <a:r>
              <a:rPr lang="zh-TW" altLang="en-US" sz="2400" dirty="0">
                <a:solidFill>
                  <a:srgbClr val="7030A0"/>
                </a:solidFill>
                <a:latin typeface="標楷體" panose="03000509000000000000" pitchFamily="65" charset="-120"/>
                <a:ea typeface="標楷體" panose="03000509000000000000" pitchFamily="65" charset="-120"/>
              </a:rPr>
              <a:t>年；提敘</a:t>
            </a:r>
            <a:r>
              <a:rPr lang="en-US" altLang="zh-TW" sz="2400" dirty="0">
                <a:solidFill>
                  <a:srgbClr val="7030A0"/>
                </a:solidFill>
                <a:latin typeface="標楷體" panose="03000509000000000000" pitchFamily="65" charset="-120"/>
                <a:ea typeface="標楷體" panose="03000509000000000000" pitchFamily="65" charset="-120"/>
              </a:rPr>
              <a:t>1</a:t>
            </a:r>
            <a:r>
              <a:rPr lang="zh-TW" altLang="en-US" sz="2400" dirty="0">
                <a:solidFill>
                  <a:srgbClr val="7030A0"/>
                </a:solidFill>
                <a:latin typeface="標楷體" panose="03000509000000000000" pitchFamily="65" charset="-120"/>
                <a:ea typeface="標楷體" panose="03000509000000000000" pitchFamily="65" charset="-120"/>
              </a:rPr>
              <a:t>級。</a:t>
            </a:r>
            <a:endParaRPr lang="en-US" altLang="zh-TW" sz="2400" dirty="0">
              <a:solidFill>
                <a:srgbClr val="7030A0"/>
              </a:solidFill>
              <a:latin typeface="標楷體" panose="03000509000000000000" pitchFamily="65" charset="-120"/>
              <a:ea typeface="標楷體" panose="03000509000000000000" pitchFamily="65" charset="-120"/>
            </a:endParaRPr>
          </a:p>
          <a:p>
            <a:pPr marL="502920" lvl="0" indent="-457200">
              <a:lnSpc>
                <a:spcPts val="2500"/>
              </a:lnSpc>
              <a:spcBef>
                <a:spcPts val="1800"/>
              </a:spcBef>
              <a:buClr>
                <a:prstClr val="black">
                  <a:lumMod val="75000"/>
                  <a:lumOff val="25000"/>
                </a:prstClr>
              </a:buClr>
              <a:buSzPct val="100000"/>
              <a:buFont typeface="+mj-lt"/>
              <a:buAutoNum type="arabicPeriod"/>
            </a:pPr>
            <a:r>
              <a:rPr lang="zh-TW" altLang="en-US" sz="2400" dirty="0">
                <a:solidFill>
                  <a:srgbClr val="7030A0"/>
                </a:solidFill>
                <a:latin typeface="標楷體" panose="03000509000000000000" pitchFamily="65" charset="-120"/>
                <a:ea typeface="標楷體" panose="03000509000000000000" pitchFamily="65" charset="-120"/>
              </a:rPr>
              <a:t>臺北市立某國中代理教師年資為</a:t>
            </a:r>
            <a:r>
              <a:rPr lang="en-US" altLang="zh-TW" sz="2400" dirty="0">
                <a:solidFill>
                  <a:srgbClr val="7030A0"/>
                </a:solidFill>
                <a:latin typeface="標楷體" panose="03000509000000000000" pitchFamily="65" charset="-120"/>
                <a:ea typeface="標楷體" panose="03000509000000000000" pitchFamily="65" charset="-120"/>
              </a:rPr>
              <a:t>970901</a:t>
            </a:r>
            <a:r>
              <a:rPr lang="zh-TW" altLang="en-US" sz="2400" dirty="0">
                <a:solidFill>
                  <a:srgbClr val="7030A0"/>
                </a:solidFill>
                <a:latin typeface="標楷體" panose="03000509000000000000" pitchFamily="65" charset="-120"/>
                <a:ea typeface="標楷體" panose="03000509000000000000" pitchFamily="65" charset="-120"/>
              </a:rPr>
              <a:t>至</a:t>
            </a:r>
            <a:r>
              <a:rPr lang="en-US" altLang="zh-TW" sz="2400" dirty="0">
                <a:solidFill>
                  <a:srgbClr val="7030A0"/>
                </a:solidFill>
                <a:latin typeface="標楷體" panose="03000509000000000000" pitchFamily="65" charset="-120"/>
                <a:ea typeface="標楷體" panose="03000509000000000000" pitchFamily="65" charset="-120"/>
              </a:rPr>
              <a:t>980731</a:t>
            </a:r>
            <a:r>
              <a:rPr lang="zh-TW" altLang="en-US" sz="2400" dirty="0">
                <a:solidFill>
                  <a:srgbClr val="7030A0"/>
                </a:solidFill>
                <a:latin typeface="標楷體" panose="03000509000000000000" pitchFamily="65" charset="-120"/>
                <a:ea typeface="標楷體" panose="03000509000000000000" pitchFamily="65" charset="-120"/>
              </a:rPr>
              <a:t>，依教育部台人（一）字第</a:t>
            </a:r>
            <a:r>
              <a:rPr lang="en-US" altLang="zh-TW" sz="2400" dirty="0">
                <a:solidFill>
                  <a:srgbClr val="7030A0"/>
                </a:solidFill>
                <a:latin typeface="標楷體" panose="03000509000000000000" pitchFamily="65" charset="-120"/>
                <a:ea typeface="標楷體" panose="03000509000000000000" pitchFamily="65" charset="-120"/>
              </a:rPr>
              <a:t>0980179265</a:t>
            </a:r>
            <a:r>
              <a:rPr lang="zh-TW" altLang="en-US" sz="2400" dirty="0">
                <a:solidFill>
                  <a:srgbClr val="7030A0"/>
                </a:solidFill>
                <a:latin typeface="標楷體" panose="03000509000000000000" pitchFamily="65" charset="-120"/>
                <a:ea typeface="標楷體" panose="03000509000000000000" pitchFamily="65" charset="-120"/>
              </a:rPr>
              <a:t>號函視為</a:t>
            </a:r>
            <a:r>
              <a:rPr lang="en-US" altLang="zh-TW" sz="2400" dirty="0">
                <a:solidFill>
                  <a:srgbClr val="7030A0"/>
                </a:solidFill>
                <a:latin typeface="標楷體" panose="03000509000000000000" pitchFamily="65" charset="-120"/>
                <a:ea typeface="標楷體" panose="03000509000000000000" pitchFamily="65" charset="-120"/>
              </a:rPr>
              <a:t>1</a:t>
            </a:r>
            <a:r>
              <a:rPr lang="zh-TW" altLang="en-US" sz="2400" dirty="0">
                <a:solidFill>
                  <a:srgbClr val="7030A0"/>
                </a:solidFill>
                <a:latin typeface="標楷體" panose="03000509000000000000" pitchFamily="65" charset="-120"/>
                <a:ea typeface="標楷體" panose="03000509000000000000" pitchFamily="65" charset="-120"/>
              </a:rPr>
              <a:t>學年，採計年資</a:t>
            </a:r>
            <a:r>
              <a:rPr lang="en-US" altLang="zh-TW" sz="2400" dirty="0">
                <a:solidFill>
                  <a:srgbClr val="7030A0"/>
                </a:solidFill>
                <a:latin typeface="標楷體" panose="03000509000000000000" pitchFamily="65" charset="-120"/>
                <a:ea typeface="標楷體" panose="03000509000000000000" pitchFamily="65" charset="-120"/>
              </a:rPr>
              <a:t>1</a:t>
            </a:r>
            <a:r>
              <a:rPr lang="zh-TW" altLang="en-US" sz="2400" dirty="0">
                <a:solidFill>
                  <a:srgbClr val="7030A0"/>
                </a:solidFill>
                <a:latin typeface="標楷體" panose="03000509000000000000" pitchFamily="65" charset="-120"/>
                <a:ea typeface="標楷體" panose="03000509000000000000" pitchFamily="65" charset="-120"/>
              </a:rPr>
              <a:t>年，提敘</a:t>
            </a:r>
            <a:r>
              <a:rPr lang="en-US" altLang="zh-TW" sz="2400" dirty="0">
                <a:solidFill>
                  <a:srgbClr val="7030A0"/>
                </a:solidFill>
                <a:latin typeface="標楷體" panose="03000509000000000000" pitchFamily="65" charset="-120"/>
                <a:ea typeface="標楷體" panose="03000509000000000000" pitchFamily="65" charset="-120"/>
              </a:rPr>
              <a:t>1</a:t>
            </a:r>
            <a:r>
              <a:rPr lang="zh-TW" altLang="en-US" sz="2400" dirty="0">
                <a:solidFill>
                  <a:srgbClr val="7030A0"/>
                </a:solidFill>
                <a:latin typeface="標楷體" panose="03000509000000000000" pitchFamily="65" charset="-120"/>
                <a:ea typeface="標楷體" panose="03000509000000000000" pitchFamily="65" charset="-120"/>
              </a:rPr>
              <a:t>級。</a:t>
            </a:r>
          </a:p>
        </p:txBody>
      </p:sp>
      <p:sp>
        <p:nvSpPr>
          <p:cNvPr id="6" name="文字方塊 5"/>
          <p:cNvSpPr txBox="1"/>
          <p:nvPr/>
        </p:nvSpPr>
        <p:spPr>
          <a:xfrm>
            <a:off x="1549769" y="5331198"/>
            <a:ext cx="8616208" cy="461665"/>
          </a:xfrm>
          <a:prstGeom prst="rect">
            <a:avLst/>
          </a:prstGeom>
          <a:noFill/>
        </p:spPr>
        <p:txBody>
          <a:bodyPr wrap="square" rtlCol="0">
            <a:spAutoFit/>
          </a:bodyPr>
          <a:lstStyle/>
          <a:p>
            <a:r>
              <a:rPr lang="zh-TW" altLang="en-US" sz="2400" dirty="0">
                <a:latin typeface="標楷體" panose="03000509000000000000" pitchFamily="65" charset="-120"/>
                <a:ea typeface="標楷體" panose="03000509000000000000" pitchFamily="65" charset="-120"/>
              </a:rPr>
              <a:t>王師以碩士學歷自</a:t>
            </a:r>
            <a:r>
              <a:rPr lang="en-US" altLang="zh-TW" sz="2400" dirty="0">
                <a:latin typeface="標楷體" panose="03000509000000000000" pitchFamily="65" charset="-120"/>
                <a:ea typeface="標楷體" panose="03000509000000000000" pitchFamily="65" charset="-120"/>
              </a:rPr>
              <a:t>24</a:t>
            </a:r>
            <a:r>
              <a:rPr lang="zh-TW" altLang="en-US" sz="2400" dirty="0">
                <a:latin typeface="標楷體" panose="03000509000000000000" pitchFamily="65" charset="-120"/>
                <a:ea typeface="標楷體" panose="03000509000000000000" pitchFamily="65" charset="-120"/>
              </a:rPr>
              <a:t>級</a:t>
            </a:r>
            <a:r>
              <a:rPr lang="en-US" altLang="zh-TW" sz="2400" dirty="0">
                <a:latin typeface="標楷體" panose="03000509000000000000" pitchFamily="65" charset="-120"/>
                <a:ea typeface="標楷體" panose="03000509000000000000" pitchFamily="65" charset="-120"/>
              </a:rPr>
              <a:t>245</a:t>
            </a:r>
            <a:r>
              <a:rPr lang="zh-TW" altLang="en-US" sz="2400" dirty="0">
                <a:latin typeface="標楷體" panose="03000509000000000000" pitchFamily="65" charset="-120"/>
                <a:ea typeface="標楷體" panose="03000509000000000000" pitchFamily="65" charset="-120"/>
              </a:rPr>
              <a:t>薪點起敘，提敘</a:t>
            </a:r>
            <a:r>
              <a:rPr lang="en-US" altLang="zh-TW" sz="2400" dirty="0">
                <a:latin typeface="標楷體" panose="03000509000000000000" pitchFamily="65" charset="-120"/>
                <a:ea typeface="標楷體" panose="03000509000000000000" pitchFamily="65" charset="-120"/>
              </a:rPr>
              <a:t>2</a:t>
            </a:r>
            <a:r>
              <a:rPr lang="zh-TW" altLang="en-US" sz="2400" dirty="0">
                <a:latin typeface="標楷體" panose="03000509000000000000" pitchFamily="65" charset="-120"/>
                <a:ea typeface="標楷體" panose="03000509000000000000" pitchFamily="65" charset="-120"/>
              </a:rPr>
              <a:t>級，支</a:t>
            </a:r>
            <a:r>
              <a:rPr lang="en-US" altLang="zh-TW" sz="2400" dirty="0">
                <a:latin typeface="標楷體" panose="03000509000000000000" pitchFamily="65" charset="-120"/>
                <a:ea typeface="標楷體" panose="03000509000000000000" pitchFamily="65" charset="-120"/>
              </a:rPr>
              <a:t>22</a:t>
            </a:r>
            <a:r>
              <a:rPr lang="zh-TW" altLang="en-US" sz="2400" dirty="0">
                <a:latin typeface="標楷體" panose="03000509000000000000" pitchFamily="65" charset="-120"/>
                <a:ea typeface="標楷體" panose="03000509000000000000" pitchFamily="65" charset="-120"/>
              </a:rPr>
              <a:t>級</a:t>
            </a:r>
            <a:r>
              <a:rPr lang="en-US" altLang="zh-TW" sz="2400" dirty="0">
                <a:latin typeface="標楷體" panose="03000509000000000000" pitchFamily="65" charset="-120"/>
                <a:ea typeface="標楷體" panose="03000509000000000000" pitchFamily="65" charset="-120"/>
              </a:rPr>
              <a:t>275</a:t>
            </a:r>
            <a:r>
              <a:rPr lang="zh-TW" altLang="en-US" sz="2400" dirty="0">
                <a:latin typeface="標楷體" panose="03000509000000000000" pitchFamily="65" charset="-120"/>
                <a:ea typeface="標楷體" panose="03000509000000000000" pitchFamily="65" charset="-120"/>
              </a:rPr>
              <a:t>薪點。</a:t>
            </a:r>
          </a:p>
        </p:txBody>
      </p:sp>
    </p:spTree>
    <p:extLst>
      <p:ext uri="{BB962C8B-B14F-4D97-AF65-F5344CB8AC3E}">
        <p14:creationId xmlns:p14="http://schemas.microsoft.com/office/powerpoint/2010/main" val="6474173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500"/>
                                        <p:tgtEl>
                                          <p:spTgt spid="3">
                                            <p:txEl>
                                              <p:pRg st="0" end="0"/>
                                            </p:txEl>
                                          </p:spTgt>
                                        </p:tgtEl>
                                      </p:cBhvr>
                                    </p:animEffect>
                                    <p:anim calcmode="lin" valueType="num">
                                      <p:cBhvr>
                                        <p:cTn id="8" dur="25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25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100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1750"/>
                                        <p:tgtEl>
                                          <p:spTgt spid="4"/>
                                        </p:tgtEl>
                                      </p:cBhvr>
                                    </p:animEffect>
                                    <p:anim calcmode="lin" valueType="num">
                                      <p:cBhvr>
                                        <p:cTn id="15" dur="1750" fill="hold"/>
                                        <p:tgtEl>
                                          <p:spTgt spid="4"/>
                                        </p:tgtEl>
                                        <p:attrNameLst>
                                          <p:attrName>ppt_x</p:attrName>
                                        </p:attrNameLst>
                                      </p:cBhvr>
                                      <p:tavLst>
                                        <p:tav tm="0">
                                          <p:val>
                                            <p:strVal val="#ppt_x"/>
                                          </p:val>
                                        </p:tav>
                                        <p:tav tm="100000">
                                          <p:val>
                                            <p:strVal val="#ppt_x"/>
                                          </p:val>
                                        </p:tav>
                                      </p:tavLst>
                                    </p:anim>
                                    <p:anim calcmode="lin" valueType="num">
                                      <p:cBhvr>
                                        <p:cTn id="16" dur="175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1000"/>
                                  </p:stCondLst>
                                  <p:childTnLst>
                                    <p:set>
                                      <p:cBhvr>
                                        <p:cTn id="20" dur="1" fill="hold">
                                          <p:stCondLst>
                                            <p:cond delay="0"/>
                                          </p:stCondLst>
                                        </p:cTn>
                                        <p:tgtEl>
                                          <p:spTgt spid="6"/>
                                        </p:tgtEl>
                                        <p:attrNameLst>
                                          <p:attrName>style.visibility</p:attrName>
                                        </p:attrNameLst>
                                      </p:cBhvr>
                                      <p:to>
                                        <p:strVal val="visible"/>
                                      </p:to>
                                    </p:set>
                                    <p:animEffect transition="in" filter="fade">
                                      <p:cBhvr>
                                        <p:cTn id="21" dur="2000"/>
                                        <p:tgtEl>
                                          <p:spTgt spid="6"/>
                                        </p:tgtEl>
                                      </p:cBhvr>
                                    </p:animEffect>
                                    <p:anim calcmode="lin" valueType="num">
                                      <p:cBhvr>
                                        <p:cTn id="22" dur="2000" fill="hold"/>
                                        <p:tgtEl>
                                          <p:spTgt spid="6"/>
                                        </p:tgtEl>
                                        <p:attrNameLst>
                                          <p:attrName>ppt_x</p:attrName>
                                        </p:attrNameLst>
                                      </p:cBhvr>
                                      <p:tavLst>
                                        <p:tav tm="0">
                                          <p:val>
                                            <p:strVal val="#ppt_x"/>
                                          </p:val>
                                        </p:tav>
                                        <p:tav tm="100000">
                                          <p:val>
                                            <p:strVal val="#ppt_x"/>
                                          </p:val>
                                        </p:tav>
                                      </p:tavLst>
                                    </p:anim>
                                    <p:anim calcmode="lin" valueType="num">
                                      <p:cBhvr>
                                        <p:cTn id="23" dur="2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p:bldP spid="6" grpId="0"/>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fontScale="90000"/>
          </a:bodyPr>
          <a:lstStyle/>
          <a:p>
            <a:r>
              <a:rPr lang="zh-TW" altLang="en-US" sz="2400" dirty="0">
                <a:solidFill>
                  <a:srgbClr val="002060"/>
                </a:solidFill>
                <a:latin typeface="標楷體" panose="03000509000000000000" pitchFamily="65" charset="-120"/>
                <a:ea typeface="標楷體" panose="03000509000000000000" pitchFamily="65" charset="-120"/>
              </a:rPr>
              <a:t>案例：石師</a:t>
            </a:r>
            <a:r>
              <a:rPr lang="en-US" altLang="zh-TW" sz="2400" dirty="0">
                <a:solidFill>
                  <a:srgbClr val="002060"/>
                </a:solidFill>
                <a:latin typeface="標楷體" panose="03000509000000000000" pitchFamily="65" charset="-120"/>
                <a:ea typeface="標楷體" panose="03000509000000000000" pitchFamily="65" charset="-120"/>
              </a:rPr>
              <a:t>102</a:t>
            </a:r>
            <a:r>
              <a:rPr lang="zh-TW" altLang="en-US" sz="2400" dirty="0">
                <a:solidFill>
                  <a:srgbClr val="002060"/>
                </a:solidFill>
                <a:latin typeface="標楷體" panose="03000509000000000000" pitchFamily="65" charset="-120"/>
                <a:ea typeface="標楷體" panose="03000509000000000000" pitchFamily="65" charset="-120"/>
              </a:rPr>
              <a:t>年大學畢業</a:t>
            </a:r>
            <a:r>
              <a:rPr lang="en-US" altLang="zh-TW" sz="2400" dirty="0">
                <a:solidFill>
                  <a:srgbClr val="002060"/>
                </a:solidFill>
                <a:latin typeface="標楷體" panose="03000509000000000000" pitchFamily="65" charset="-120"/>
                <a:ea typeface="標楷體" panose="03000509000000000000" pitchFamily="65" charset="-120"/>
              </a:rPr>
              <a:t>,103</a:t>
            </a:r>
            <a:r>
              <a:rPr lang="zh-TW" altLang="en-US" sz="2400" dirty="0">
                <a:solidFill>
                  <a:srgbClr val="002060"/>
                </a:solidFill>
                <a:latin typeface="標楷體" panose="03000509000000000000" pitchFamily="65" charset="-120"/>
                <a:ea typeface="標楷體" panose="03000509000000000000" pitchFamily="65" charset="-120"/>
              </a:rPr>
              <a:t>年</a:t>
            </a:r>
            <a:r>
              <a:rPr lang="en-US" altLang="zh-TW" sz="2400" dirty="0">
                <a:solidFill>
                  <a:srgbClr val="002060"/>
                </a:solidFill>
                <a:latin typeface="標楷體" panose="03000509000000000000" pitchFamily="65" charset="-120"/>
                <a:ea typeface="標楷體" panose="03000509000000000000" pitchFamily="65" charset="-120"/>
              </a:rPr>
              <a:t>6</a:t>
            </a:r>
            <a:r>
              <a:rPr lang="zh-TW" altLang="en-US" sz="2400" dirty="0">
                <a:solidFill>
                  <a:srgbClr val="002060"/>
                </a:solidFill>
                <a:latin typeface="標楷體" panose="03000509000000000000" pitchFamily="65" charset="-120"/>
                <a:ea typeface="標楷體" panose="03000509000000000000" pitchFamily="65" charset="-120"/>
              </a:rPr>
              <a:t>月取得教育部國民小學教師證，自</a:t>
            </a:r>
            <a:r>
              <a:rPr lang="en-US" altLang="zh-TW" sz="2400" dirty="0">
                <a:solidFill>
                  <a:srgbClr val="002060"/>
                </a:solidFill>
                <a:latin typeface="標楷體" panose="03000509000000000000" pitchFamily="65" charset="-120"/>
                <a:ea typeface="標楷體" panose="03000509000000000000" pitchFamily="65" charset="-120"/>
              </a:rPr>
              <a:t>105</a:t>
            </a:r>
            <a:r>
              <a:rPr lang="zh-TW" altLang="en-US" sz="2400" dirty="0">
                <a:solidFill>
                  <a:srgbClr val="002060"/>
                </a:solidFill>
                <a:latin typeface="標楷體" panose="03000509000000000000" pitchFamily="65" charset="-120"/>
                <a:ea typeface="標楷體" panose="03000509000000000000" pitchFamily="65" charset="-120"/>
              </a:rPr>
              <a:t>學年度經公開甄選錄取，於</a:t>
            </a:r>
            <a:r>
              <a:rPr lang="en-US" altLang="zh-TW" sz="2400" dirty="0">
                <a:solidFill>
                  <a:srgbClr val="002060"/>
                </a:solidFill>
                <a:latin typeface="標楷體" panose="03000509000000000000" pitchFamily="65" charset="-120"/>
                <a:ea typeface="標楷體" panose="03000509000000000000" pitchFamily="65" charset="-120"/>
              </a:rPr>
              <a:t>105</a:t>
            </a:r>
            <a:r>
              <a:rPr lang="zh-TW" altLang="en-US" sz="2400" dirty="0">
                <a:solidFill>
                  <a:srgbClr val="002060"/>
                </a:solidFill>
                <a:latin typeface="標楷體" panose="03000509000000000000" pitchFamily="65" charset="-120"/>
                <a:ea typeface="標楷體" panose="03000509000000000000" pitchFamily="65" charset="-120"/>
              </a:rPr>
              <a:t>年</a:t>
            </a:r>
            <a:r>
              <a:rPr lang="en-US" altLang="zh-TW" sz="2400" dirty="0">
                <a:solidFill>
                  <a:srgbClr val="002060"/>
                </a:solidFill>
                <a:latin typeface="標楷體" panose="03000509000000000000" pitchFamily="65" charset="-120"/>
                <a:ea typeface="標楷體" panose="03000509000000000000" pitchFamily="65" charset="-120"/>
              </a:rPr>
              <a:t>8</a:t>
            </a:r>
            <a:r>
              <a:rPr lang="zh-TW" altLang="en-US" sz="2400" dirty="0">
                <a:solidFill>
                  <a:srgbClr val="002060"/>
                </a:solidFill>
                <a:latin typeface="標楷體" panose="03000509000000000000" pitchFamily="65" charset="-120"/>
                <a:ea typeface="標楷體" panose="03000509000000000000" pitchFamily="65" charset="-120"/>
              </a:rPr>
              <a:t>月</a:t>
            </a:r>
            <a:r>
              <a:rPr lang="en-US" altLang="zh-TW" sz="2400" dirty="0">
                <a:solidFill>
                  <a:srgbClr val="002060"/>
                </a:solidFill>
                <a:latin typeface="標楷體" panose="03000509000000000000" pitchFamily="65" charset="-120"/>
                <a:ea typeface="標楷體" panose="03000509000000000000" pitchFamily="65" charset="-120"/>
              </a:rPr>
              <a:t>1</a:t>
            </a:r>
            <a:r>
              <a:rPr lang="zh-TW" altLang="en-US" sz="2400" dirty="0">
                <a:solidFill>
                  <a:srgbClr val="002060"/>
                </a:solidFill>
                <a:latin typeface="標楷體" panose="03000509000000000000" pitchFamily="65" charset="-120"/>
                <a:ea typeface="標楷體" panose="03000509000000000000" pitchFamily="65" charset="-120"/>
              </a:rPr>
              <a:t>日起聘，並於</a:t>
            </a:r>
            <a:r>
              <a:rPr lang="en-US" altLang="zh-TW" sz="2400" dirty="0">
                <a:solidFill>
                  <a:srgbClr val="002060"/>
                </a:solidFill>
                <a:latin typeface="標楷體" panose="03000509000000000000" pitchFamily="65" charset="-120"/>
                <a:ea typeface="標楷體" panose="03000509000000000000" pitchFamily="65" charset="-120"/>
              </a:rPr>
              <a:t>105</a:t>
            </a:r>
            <a:r>
              <a:rPr lang="zh-TW" altLang="en-US" sz="2400" dirty="0">
                <a:solidFill>
                  <a:srgbClr val="002060"/>
                </a:solidFill>
                <a:latin typeface="標楷體" panose="03000509000000000000" pitchFamily="65" charset="-120"/>
                <a:ea typeface="標楷體" panose="03000509000000000000" pitchFamily="65" charset="-120"/>
              </a:rPr>
              <a:t>年</a:t>
            </a:r>
            <a:r>
              <a:rPr lang="en-US" altLang="zh-TW" sz="2400" dirty="0">
                <a:solidFill>
                  <a:srgbClr val="002060"/>
                </a:solidFill>
                <a:latin typeface="標楷體" panose="03000509000000000000" pitchFamily="65" charset="-120"/>
                <a:ea typeface="標楷體" panose="03000509000000000000" pitchFamily="65" charset="-120"/>
              </a:rPr>
              <a:t>8</a:t>
            </a:r>
            <a:r>
              <a:rPr lang="zh-TW" altLang="en-US" sz="2400" dirty="0">
                <a:solidFill>
                  <a:srgbClr val="002060"/>
                </a:solidFill>
                <a:latin typeface="標楷體" panose="03000509000000000000" pitchFamily="65" charset="-120"/>
                <a:ea typeface="標楷體" panose="03000509000000000000" pitchFamily="65" charset="-120"/>
              </a:rPr>
              <a:t>月</a:t>
            </a:r>
            <a:r>
              <a:rPr lang="en-US" altLang="zh-TW" sz="2400" dirty="0">
                <a:solidFill>
                  <a:srgbClr val="002060"/>
                </a:solidFill>
                <a:latin typeface="標楷體" panose="03000509000000000000" pitchFamily="65" charset="-120"/>
                <a:ea typeface="標楷體" panose="03000509000000000000" pitchFamily="65" charset="-120"/>
              </a:rPr>
              <a:t>24</a:t>
            </a:r>
            <a:r>
              <a:rPr lang="zh-TW" altLang="en-US" sz="2400" dirty="0">
                <a:solidFill>
                  <a:srgbClr val="002060"/>
                </a:solidFill>
                <a:latin typeface="標楷體" panose="03000509000000000000" pitchFamily="65" charset="-120"/>
                <a:ea typeface="標楷體" panose="03000509000000000000" pitchFamily="65" charset="-120"/>
              </a:rPr>
              <a:t>日取得碩士學位，其職前曾任</a:t>
            </a:r>
            <a:r>
              <a:rPr lang="en-US" altLang="zh-TW" sz="2400" dirty="0">
                <a:solidFill>
                  <a:srgbClr val="002060"/>
                </a:solidFill>
                <a:latin typeface="標楷體" panose="03000509000000000000" pitchFamily="65" charset="-120"/>
                <a:ea typeface="標楷體" panose="03000509000000000000" pitchFamily="65" charset="-120"/>
              </a:rPr>
              <a:t>A</a:t>
            </a:r>
            <a:r>
              <a:rPr lang="zh-TW" altLang="en-US" sz="2400" dirty="0">
                <a:solidFill>
                  <a:srgbClr val="002060"/>
                </a:solidFill>
                <a:latin typeface="標楷體" panose="03000509000000000000" pitchFamily="65" charset="-120"/>
                <a:ea typeface="標楷體" panose="03000509000000000000" pitchFamily="65" charset="-120"/>
              </a:rPr>
              <a:t>國小代理教師</a:t>
            </a:r>
            <a:r>
              <a:rPr lang="en-US" altLang="zh-TW" sz="2400" dirty="0">
                <a:solidFill>
                  <a:srgbClr val="002060"/>
                </a:solidFill>
                <a:latin typeface="標楷體" panose="03000509000000000000" pitchFamily="65" charset="-120"/>
                <a:ea typeface="標楷體" panose="03000509000000000000" pitchFamily="65" charset="-120"/>
              </a:rPr>
              <a:t>1030827-1040702</a:t>
            </a:r>
            <a:r>
              <a:rPr lang="zh-TW" altLang="en-US" sz="2400" dirty="0">
                <a:solidFill>
                  <a:srgbClr val="002060"/>
                </a:solidFill>
                <a:latin typeface="標楷體" panose="03000509000000000000" pitchFamily="65" charset="-120"/>
                <a:ea typeface="標楷體" panose="03000509000000000000" pitchFamily="65" charset="-120"/>
              </a:rPr>
              <a:t>及</a:t>
            </a:r>
            <a:r>
              <a:rPr lang="en-US" altLang="zh-TW" sz="2400" dirty="0">
                <a:solidFill>
                  <a:srgbClr val="002060"/>
                </a:solidFill>
                <a:latin typeface="標楷體" panose="03000509000000000000" pitchFamily="65" charset="-120"/>
                <a:ea typeface="標楷體" panose="03000509000000000000" pitchFamily="65" charset="-120"/>
              </a:rPr>
              <a:t>B</a:t>
            </a:r>
            <a:r>
              <a:rPr lang="zh-TW" altLang="en-US" sz="2400" dirty="0">
                <a:solidFill>
                  <a:srgbClr val="002060"/>
                </a:solidFill>
                <a:latin typeface="標楷體" panose="03000509000000000000" pitchFamily="65" charset="-120"/>
                <a:ea typeface="標楷體" panose="03000509000000000000" pitchFamily="65" charset="-120"/>
              </a:rPr>
              <a:t>國小代理教師年資</a:t>
            </a:r>
            <a:r>
              <a:rPr lang="en-US" altLang="zh-TW" sz="2400" dirty="0">
                <a:solidFill>
                  <a:srgbClr val="002060"/>
                </a:solidFill>
                <a:latin typeface="標楷體" panose="03000509000000000000" pitchFamily="65" charset="-120"/>
                <a:ea typeface="標楷體" panose="03000509000000000000" pitchFamily="65" charset="-120"/>
              </a:rPr>
              <a:t>1040827-1050131</a:t>
            </a:r>
            <a:r>
              <a:rPr lang="zh-TW" altLang="en-US" sz="2400" dirty="0">
                <a:solidFill>
                  <a:srgbClr val="002060"/>
                </a:solidFill>
                <a:latin typeface="標楷體" panose="03000509000000000000" pitchFamily="65" charset="-120"/>
                <a:ea typeface="標楷體" panose="03000509000000000000" pitchFamily="65" charset="-120"/>
              </a:rPr>
              <a:t>、</a:t>
            </a:r>
            <a:r>
              <a:rPr lang="en-US" altLang="zh-TW" sz="2400" dirty="0">
                <a:solidFill>
                  <a:srgbClr val="002060"/>
                </a:solidFill>
                <a:latin typeface="標楷體" panose="03000509000000000000" pitchFamily="65" charset="-120"/>
                <a:ea typeface="標楷體" panose="03000509000000000000" pitchFamily="65" charset="-120"/>
              </a:rPr>
              <a:t>1050211-1050702</a:t>
            </a:r>
            <a:r>
              <a:rPr lang="zh-TW" altLang="en-US" sz="2400" dirty="0">
                <a:solidFill>
                  <a:srgbClr val="002060"/>
                </a:solidFill>
                <a:latin typeface="標楷體" panose="03000509000000000000" pitchFamily="65" charset="-120"/>
                <a:ea typeface="標楷體" panose="03000509000000000000" pitchFamily="65" charset="-120"/>
              </a:rPr>
              <a:t>代理教師年資，請問如何提敘薪級？</a:t>
            </a:r>
            <a:endParaRPr lang="zh-TW" altLang="en-US" dirty="0">
              <a:solidFill>
                <a:srgbClr val="002060"/>
              </a:solidFill>
            </a:endParaRPr>
          </a:p>
        </p:txBody>
      </p:sp>
      <p:sp>
        <p:nvSpPr>
          <p:cNvPr id="4" name="日期版面配置區 3"/>
          <p:cNvSpPr>
            <a:spLocks noGrp="1"/>
          </p:cNvSpPr>
          <p:nvPr>
            <p:ph type="dt" sz="half" idx="10"/>
          </p:nvPr>
        </p:nvSpPr>
        <p:spPr/>
        <p:txBody>
          <a:bodyPr/>
          <a:lstStyle/>
          <a:p>
            <a:fld id="{30D3FCD7-10D2-4F5D-9AF8-B56042774ED3}" type="datetime1">
              <a:rPr lang="zh-TW" altLang="en-US" smtClean="0"/>
              <a:t>2019/8/19</a:t>
            </a:fld>
            <a:endParaRPr lang="zh-TW" altLang="en-US"/>
          </a:p>
        </p:txBody>
      </p:sp>
      <p:sp>
        <p:nvSpPr>
          <p:cNvPr id="5" name="投影片編號版面配置區 4"/>
          <p:cNvSpPr>
            <a:spLocks noGrp="1"/>
          </p:cNvSpPr>
          <p:nvPr>
            <p:ph type="sldNum" sz="quarter" idx="12"/>
          </p:nvPr>
        </p:nvSpPr>
        <p:spPr/>
        <p:txBody>
          <a:bodyPr/>
          <a:lstStyle/>
          <a:p>
            <a:fld id="{1CC926A1-394B-4F20-995A-14F0F6D274D9}" type="slidenum">
              <a:rPr lang="zh-TW" altLang="en-US" smtClean="0"/>
              <a:t>53</a:t>
            </a:fld>
            <a:endParaRPr lang="zh-TW" altLang="en-US"/>
          </a:p>
        </p:txBody>
      </p:sp>
      <p:sp>
        <p:nvSpPr>
          <p:cNvPr id="3" name="直排文字版面配置區 2"/>
          <p:cNvSpPr>
            <a:spLocks noGrp="1"/>
          </p:cNvSpPr>
          <p:nvPr>
            <p:ph type="body" orient="vert" idx="4294967295"/>
          </p:nvPr>
        </p:nvSpPr>
        <p:spPr>
          <a:xfrm>
            <a:off x="966158" y="2162762"/>
            <a:ext cx="10515600" cy="1279525"/>
          </a:xfrm>
        </p:spPr>
        <p:txBody>
          <a:bodyPr vert="horz"/>
          <a:lstStyle/>
          <a:p>
            <a:pPr marL="0" indent="0">
              <a:buNone/>
            </a:pPr>
            <a:r>
              <a:rPr lang="zh-TW" altLang="en-US" dirty="0">
                <a:solidFill>
                  <a:srgbClr val="7030A0"/>
                </a:solidFill>
                <a:latin typeface="標楷體" panose="03000509000000000000" pitchFamily="65" charset="-120"/>
                <a:ea typeface="標楷體" panose="03000509000000000000" pitchFamily="65" charset="-120"/>
              </a:rPr>
              <a:t>☆重點提示</a:t>
            </a:r>
            <a:r>
              <a:rPr lang="en-US" altLang="zh-TW" dirty="0">
                <a:solidFill>
                  <a:srgbClr val="7030A0"/>
                </a:solidFill>
                <a:latin typeface="標楷體" panose="03000509000000000000" pitchFamily="65" charset="-120"/>
                <a:ea typeface="標楷體" panose="03000509000000000000" pitchFamily="65" charset="-120"/>
              </a:rPr>
              <a:t>:</a:t>
            </a:r>
          </a:p>
          <a:p>
            <a:pPr marL="0" indent="0">
              <a:buNone/>
            </a:pPr>
            <a:r>
              <a:rPr lang="zh-TW" altLang="en-US" dirty="0">
                <a:solidFill>
                  <a:srgbClr val="7030A0"/>
                </a:solidFill>
                <a:latin typeface="標楷體" panose="03000509000000000000" pitchFamily="65" charset="-120"/>
                <a:ea typeface="標楷體" panose="03000509000000000000" pitchFamily="65" charset="-120"/>
              </a:rPr>
              <a:t>  以碩士學歷起支  </a:t>
            </a:r>
            <a:r>
              <a:rPr lang="en-US" altLang="zh-TW" dirty="0">
                <a:solidFill>
                  <a:srgbClr val="7030A0"/>
                </a:solidFill>
                <a:latin typeface="標楷體" panose="03000509000000000000" pitchFamily="65" charset="-120"/>
                <a:ea typeface="標楷體" panose="03000509000000000000" pitchFamily="65" charset="-120"/>
              </a:rPr>
              <a:t>or  </a:t>
            </a:r>
            <a:r>
              <a:rPr lang="zh-TW" altLang="en-US" dirty="0">
                <a:solidFill>
                  <a:srgbClr val="7030A0"/>
                </a:solidFill>
                <a:latin typeface="標楷體" panose="03000509000000000000" pitchFamily="65" charset="-120"/>
                <a:ea typeface="標楷體" panose="03000509000000000000" pitchFamily="65" charset="-120"/>
              </a:rPr>
              <a:t>以大學學歷起支再辦理碩士學歷改敘</a:t>
            </a:r>
            <a:endParaRPr lang="en-US" altLang="zh-TW" dirty="0">
              <a:solidFill>
                <a:srgbClr val="7030A0"/>
              </a:solidFill>
              <a:latin typeface="標楷體" panose="03000509000000000000" pitchFamily="65" charset="-120"/>
              <a:ea typeface="標楷體" panose="03000509000000000000" pitchFamily="65" charset="-120"/>
            </a:endParaRPr>
          </a:p>
          <a:p>
            <a:pPr marL="0" indent="0">
              <a:buNone/>
            </a:pPr>
            <a:endParaRPr lang="zh-TW" altLang="en-US" dirty="0"/>
          </a:p>
        </p:txBody>
      </p:sp>
      <p:sp>
        <p:nvSpPr>
          <p:cNvPr id="6" name="文字方塊 5"/>
          <p:cNvSpPr txBox="1"/>
          <p:nvPr/>
        </p:nvSpPr>
        <p:spPr>
          <a:xfrm>
            <a:off x="838200" y="3674853"/>
            <a:ext cx="10515600" cy="1569660"/>
          </a:xfrm>
          <a:prstGeom prst="rect">
            <a:avLst/>
          </a:prstGeom>
          <a:noFill/>
        </p:spPr>
        <p:txBody>
          <a:bodyPr wrap="square" rtlCol="0">
            <a:spAutoFit/>
          </a:bodyPr>
          <a:lstStyle/>
          <a:p>
            <a:pPr marL="342900" lvl="0" indent="-342900">
              <a:buFont typeface="+mj-lt"/>
              <a:buAutoNum type="arabicPeriod"/>
            </a:pPr>
            <a:r>
              <a:rPr lang="zh-TW" altLang="en-US" sz="2400" dirty="0">
                <a:solidFill>
                  <a:srgbClr val="D680A5">
                    <a:lumMod val="75000"/>
                  </a:srgbClr>
                </a:solidFill>
                <a:latin typeface="標楷體" panose="03000509000000000000" pitchFamily="65" charset="-120"/>
                <a:ea typeface="標楷體" panose="03000509000000000000" pitchFamily="65" charset="-120"/>
              </a:rPr>
              <a:t>依大學學歷</a:t>
            </a:r>
            <a:r>
              <a:rPr lang="en-US" altLang="zh-TW" sz="2400" dirty="0">
                <a:solidFill>
                  <a:srgbClr val="D680A5">
                    <a:lumMod val="75000"/>
                  </a:srgbClr>
                </a:solidFill>
                <a:latin typeface="標楷體" panose="03000509000000000000" pitchFamily="65" charset="-120"/>
                <a:ea typeface="標楷體" panose="03000509000000000000" pitchFamily="65" charset="-120"/>
              </a:rPr>
              <a:t>190</a:t>
            </a:r>
            <a:r>
              <a:rPr lang="zh-TW" altLang="en-US" sz="2400" dirty="0">
                <a:solidFill>
                  <a:srgbClr val="D680A5">
                    <a:lumMod val="75000"/>
                  </a:srgbClr>
                </a:solidFill>
                <a:latin typeface="標楷體" panose="03000509000000000000" pitchFamily="65" charset="-120"/>
                <a:ea typeface="標楷體" panose="03000509000000000000" pitchFamily="65" charset="-120"/>
              </a:rPr>
              <a:t>薪點起敘，採計其職前代理教師年資</a:t>
            </a:r>
            <a:r>
              <a:rPr lang="en-US" altLang="zh-TW" sz="2400" dirty="0">
                <a:solidFill>
                  <a:srgbClr val="D680A5">
                    <a:lumMod val="75000"/>
                  </a:srgbClr>
                </a:solidFill>
                <a:latin typeface="標楷體" panose="03000509000000000000" pitchFamily="65" charset="-120"/>
                <a:ea typeface="標楷體" panose="03000509000000000000" pitchFamily="65" charset="-120"/>
              </a:rPr>
              <a:t>2</a:t>
            </a:r>
            <a:r>
              <a:rPr lang="zh-TW" altLang="en-US" sz="2400" dirty="0">
                <a:solidFill>
                  <a:srgbClr val="D680A5">
                    <a:lumMod val="75000"/>
                  </a:srgbClr>
                </a:solidFill>
                <a:latin typeface="標楷體" panose="03000509000000000000" pitchFamily="65" charset="-120"/>
                <a:ea typeface="標楷體" panose="03000509000000000000" pitchFamily="65" charset="-120"/>
              </a:rPr>
              <a:t>年，提敘</a:t>
            </a:r>
            <a:r>
              <a:rPr lang="en-US" altLang="zh-TW" sz="2400" dirty="0">
                <a:solidFill>
                  <a:srgbClr val="D680A5">
                    <a:lumMod val="75000"/>
                  </a:srgbClr>
                </a:solidFill>
                <a:latin typeface="標楷體" panose="03000509000000000000" pitchFamily="65" charset="-120"/>
                <a:ea typeface="標楷體" panose="03000509000000000000" pitchFamily="65" charset="-120"/>
              </a:rPr>
              <a:t>2</a:t>
            </a:r>
            <a:r>
              <a:rPr lang="zh-TW" altLang="en-US" sz="2400" dirty="0">
                <a:solidFill>
                  <a:srgbClr val="D680A5">
                    <a:lumMod val="75000"/>
                  </a:srgbClr>
                </a:solidFill>
                <a:latin typeface="標楷體" panose="03000509000000000000" pitchFamily="65" charset="-120"/>
                <a:ea typeface="標楷體" panose="03000509000000000000" pitchFamily="65" charset="-120"/>
              </a:rPr>
              <a:t>級，支</a:t>
            </a:r>
            <a:r>
              <a:rPr lang="en-US" altLang="zh-TW" sz="2400" dirty="0">
                <a:solidFill>
                  <a:srgbClr val="D680A5">
                    <a:lumMod val="75000"/>
                  </a:srgbClr>
                </a:solidFill>
                <a:latin typeface="標楷體" panose="03000509000000000000" pitchFamily="65" charset="-120"/>
                <a:ea typeface="標楷體" panose="03000509000000000000" pitchFamily="65" charset="-120"/>
              </a:rPr>
              <a:t>27</a:t>
            </a:r>
            <a:r>
              <a:rPr lang="zh-TW" altLang="en-US" sz="2400" dirty="0">
                <a:solidFill>
                  <a:srgbClr val="D680A5">
                    <a:lumMod val="75000"/>
                  </a:srgbClr>
                </a:solidFill>
                <a:latin typeface="標楷體" panose="03000509000000000000" pitchFamily="65" charset="-120"/>
                <a:ea typeface="標楷體" panose="03000509000000000000" pitchFamily="65" charset="-120"/>
              </a:rPr>
              <a:t>級</a:t>
            </a:r>
            <a:r>
              <a:rPr lang="en-US" altLang="zh-TW" sz="2400" dirty="0">
                <a:solidFill>
                  <a:srgbClr val="D680A5">
                    <a:lumMod val="75000"/>
                  </a:srgbClr>
                </a:solidFill>
                <a:latin typeface="標楷體" panose="03000509000000000000" pitchFamily="65" charset="-120"/>
                <a:ea typeface="標楷體" panose="03000509000000000000" pitchFamily="65" charset="-120"/>
              </a:rPr>
              <a:t>210</a:t>
            </a:r>
            <a:r>
              <a:rPr lang="zh-TW" altLang="en-US" sz="2400" dirty="0">
                <a:solidFill>
                  <a:srgbClr val="D680A5">
                    <a:lumMod val="75000"/>
                  </a:srgbClr>
                </a:solidFill>
                <a:latin typeface="標楷體" panose="03000509000000000000" pitchFamily="65" charset="-120"/>
                <a:ea typeface="標楷體" panose="03000509000000000000" pitchFamily="65" charset="-120"/>
              </a:rPr>
              <a:t>薪點</a:t>
            </a:r>
            <a:endParaRPr lang="en-US" altLang="zh-TW" sz="2400" dirty="0">
              <a:solidFill>
                <a:srgbClr val="D680A5">
                  <a:lumMod val="75000"/>
                </a:srgbClr>
              </a:solidFill>
              <a:latin typeface="標楷體" panose="03000509000000000000" pitchFamily="65" charset="-120"/>
              <a:ea typeface="標楷體" panose="03000509000000000000" pitchFamily="65" charset="-120"/>
            </a:endParaRPr>
          </a:p>
          <a:p>
            <a:pPr marL="342900" lvl="0" indent="-342900">
              <a:buFont typeface="+mj-lt"/>
              <a:buAutoNum type="arabicPeriod"/>
            </a:pPr>
            <a:r>
              <a:rPr lang="zh-TW" altLang="en-US" sz="2400" dirty="0">
                <a:solidFill>
                  <a:srgbClr val="D680A5">
                    <a:lumMod val="75000"/>
                  </a:srgbClr>
                </a:solidFill>
                <a:latin typeface="標楷體" panose="03000509000000000000" pitchFamily="65" charset="-120"/>
                <a:ea typeface="標楷體" panose="03000509000000000000" pitchFamily="65" charset="-120"/>
              </a:rPr>
              <a:t>再以石師申請改敘日為改敘生效日，依教師待遇條例第</a:t>
            </a:r>
            <a:r>
              <a:rPr lang="en-US" altLang="zh-TW" sz="2400" dirty="0">
                <a:solidFill>
                  <a:srgbClr val="D680A5">
                    <a:lumMod val="75000"/>
                  </a:srgbClr>
                </a:solidFill>
                <a:latin typeface="標楷體" panose="03000509000000000000" pitchFamily="65" charset="-120"/>
                <a:ea typeface="標楷體" panose="03000509000000000000" pitchFamily="65" charset="-120"/>
              </a:rPr>
              <a:t>10</a:t>
            </a:r>
            <a:r>
              <a:rPr lang="zh-TW" altLang="en-US" sz="2400" dirty="0">
                <a:solidFill>
                  <a:srgbClr val="D680A5">
                    <a:lumMod val="75000"/>
                  </a:srgbClr>
                </a:solidFill>
                <a:latin typeface="標楷體" panose="03000509000000000000" pitchFamily="65" charset="-120"/>
                <a:ea typeface="標楷體" panose="03000509000000000000" pitchFamily="65" charset="-120"/>
              </a:rPr>
              <a:t>條規定辦理改敘，提敘三級至</a:t>
            </a:r>
            <a:r>
              <a:rPr lang="en-US" altLang="zh-TW" sz="2400" dirty="0">
                <a:solidFill>
                  <a:srgbClr val="D680A5">
                    <a:lumMod val="75000"/>
                  </a:srgbClr>
                </a:solidFill>
                <a:latin typeface="標楷體" panose="03000509000000000000" pitchFamily="65" charset="-120"/>
                <a:ea typeface="標楷體" panose="03000509000000000000" pitchFamily="65" charset="-120"/>
              </a:rPr>
              <a:t>245</a:t>
            </a:r>
            <a:r>
              <a:rPr lang="zh-TW" altLang="en-US" sz="2400" dirty="0">
                <a:solidFill>
                  <a:srgbClr val="D680A5">
                    <a:lumMod val="75000"/>
                  </a:srgbClr>
                </a:solidFill>
                <a:latin typeface="標楷體" panose="03000509000000000000" pitchFamily="65" charset="-120"/>
                <a:ea typeface="標楷體" panose="03000509000000000000" pitchFamily="65" charset="-120"/>
              </a:rPr>
              <a:t>薪點</a:t>
            </a:r>
          </a:p>
        </p:txBody>
      </p:sp>
    </p:spTree>
    <p:extLst>
      <p:ext uri="{BB962C8B-B14F-4D97-AF65-F5344CB8AC3E}">
        <p14:creationId xmlns:p14="http://schemas.microsoft.com/office/powerpoint/2010/main" val="27750800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anim calcmode="lin" valueType="num">
                                      <p:cBhvr>
                                        <p:cTn id="8" dur="2000" fill="hold"/>
                                        <p:tgtEl>
                                          <p:spTgt spid="2"/>
                                        </p:tgtEl>
                                        <p:attrNameLst>
                                          <p:attrName>ppt_x</p:attrName>
                                        </p:attrNameLst>
                                      </p:cBhvr>
                                      <p:tavLst>
                                        <p:tav tm="0">
                                          <p:val>
                                            <p:strVal val="#ppt_x"/>
                                          </p:val>
                                        </p:tav>
                                        <p:tav tm="100000">
                                          <p:val>
                                            <p:strVal val="#ppt_x"/>
                                          </p:val>
                                        </p:tav>
                                      </p:tavLst>
                                    </p:anim>
                                    <p:anim calcmode="lin" valueType="num">
                                      <p:cBhvr>
                                        <p:cTn id="9" dur="2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100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1750"/>
                                        <p:tgtEl>
                                          <p:spTgt spid="3">
                                            <p:txEl>
                                              <p:pRg st="0" end="0"/>
                                            </p:txEl>
                                          </p:spTgt>
                                        </p:tgtEl>
                                      </p:cBhvr>
                                    </p:animEffect>
                                    <p:anim calcmode="lin" valueType="num">
                                      <p:cBhvr>
                                        <p:cTn id="15" dur="175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6" dur="175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1000"/>
                                  </p:stCondLst>
                                  <p:childTnLst>
                                    <p:set>
                                      <p:cBhvr>
                                        <p:cTn id="20" dur="1" fill="hold">
                                          <p:stCondLst>
                                            <p:cond delay="0"/>
                                          </p:stCondLst>
                                        </p:cTn>
                                        <p:tgtEl>
                                          <p:spTgt spid="3">
                                            <p:txEl>
                                              <p:pRg st="1" end="1"/>
                                            </p:txEl>
                                          </p:spTgt>
                                        </p:tgtEl>
                                        <p:attrNameLst>
                                          <p:attrName>style.visibility</p:attrName>
                                        </p:attrNameLst>
                                      </p:cBhvr>
                                      <p:to>
                                        <p:strVal val="visible"/>
                                      </p:to>
                                    </p:set>
                                    <p:animEffect transition="in" filter="fade">
                                      <p:cBhvr>
                                        <p:cTn id="21" dur="1750"/>
                                        <p:tgtEl>
                                          <p:spTgt spid="3">
                                            <p:txEl>
                                              <p:pRg st="1" end="1"/>
                                            </p:txEl>
                                          </p:spTgt>
                                        </p:tgtEl>
                                      </p:cBhvr>
                                    </p:animEffect>
                                    <p:anim calcmode="lin" valueType="num">
                                      <p:cBhvr>
                                        <p:cTn id="22" dur="175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3" dur="175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500"/>
                                  </p:stCondLst>
                                  <p:childTnLst>
                                    <p:set>
                                      <p:cBhvr>
                                        <p:cTn id="27" dur="1" fill="hold">
                                          <p:stCondLst>
                                            <p:cond delay="0"/>
                                          </p:stCondLst>
                                        </p:cTn>
                                        <p:tgtEl>
                                          <p:spTgt spid="6"/>
                                        </p:tgtEl>
                                        <p:attrNameLst>
                                          <p:attrName>style.visibility</p:attrName>
                                        </p:attrNameLst>
                                      </p:cBhvr>
                                      <p:to>
                                        <p:strVal val="visible"/>
                                      </p:to>
                                    </p:set>
                                    <p:animEffect transition="in" filter="fade">
                                      <p:cBhvr>
                                        <p:cTn id="28" dur="1750"/>
                                        <p:tgtEl>
                                          <p:spTgt spid="6"/>
                                        </p:tgtEl>
                                      </p:cBhvr>
                                    </p:animEffect>
                                    <p:anim calcmode="lin" valueType="num">
                                      <p:cBhvr>
                                        <p:cTn id="29" dur="1750" fill="hold"/>
                                        <p:tgtEl>
                                          <p:spTgt spid="6"/>
                                        </p:tgtEl>
                                        <p:attrNameLst>
                                          <p:attrName>ppt_x</p:attrName>
                                        </p:attrNameLst>
                                      </p:cBhvr>
                                      <p:tavLst>
                                        <p:tav tm="0">
                                          <p:val>
                                            <p:strVal val="#ppt_x"/>
                                          </p:val>
                                        </p:tav>
                                        <p:tav tm="100000">
                                          <p:val>
                                            <p:strVal val="#ppt_x"/>
                                          </p:val>
                                        </p:tav>
                                      </p:tavLst>
                                    </p:anim>
                                    <p:anim calcmode="lin" valueType="num">
                                      <p:cBhvr>
                                        <p:cTn id="30" dur="175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6" grpId="0"/>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755008" y="362310"/>
            <a:ext cx="8297173" cy="608288"/>
          </a:xfrm>
        </p:spPr>
        <p:txBody>
          <a:bodyPr>
            <a:noAutofit/>
          </a:bodyPr>
          <a:lstStyle/>
          <a:p>
            <a:r>
              <a:rPr lang="zh-TW" altLang="en-US" sz="2800" dirty="0">
                <a:solidFill>
                  <a:srgbClr val="00B050"/>
                </a:solidFill>
                <a:latin typeface="華康勘亭流" panose="02010609010101010101" pitchFamily="49" charset="-120"/>
                <a:ea typeface="華康勘亭流" panose="02010609010101010101" pitchFamily="49" charset="-120"/>
              </a:rPr>
              <a:t>正式教師職前年資態樣</a:t>
            </a:r>
            <a:r>
              <a:rPr lang="en-US" altLang="zh-TW" sz="2800" dirty="0">
                <a:solidFill>
                  <a:srgbClr val="00B050"/>
                </a:solidFill>
                <a:latin typeface="華康勘亭流" panose="02010609010101010101" pitchFamily="49" charset="-120"/>
                <a:ea typeface="華康勘亭流" panose="02010609010101010101" pitchFamily="49" charset="-120"/>
              </a:rPr>
              <a:t>-</a:t>
            </a:r>
            <a:r>
              <a:rPr lang="zh-TW" altLang="en-US" sz="2800" dirty="0">
                <a:solidFill>
                  <a:srgbClr val="00B050"/>
                </a:solidFill>
                <a:latin typeface="華康勘亭流" panose="02010609010101010101" pitchFamily="49" charset="-120"/>
                <a:ea typeface="華康勘亭流" panose="02010609010101010101" pitchFamily="49" charset="-120"/>
              </a:rPr>
              <a:t>私校專任及技術教師年資</a:t>
            </a:r>
            <a:endParaRPr lang="zh-TW" altLang="en-US" sz="2800" dirty="0">
              <a:solidFill>
                <a:srgbClr val="00B050"/>
              </a:solidFill>
            </a:endParaRPr>
          </a:p>
        </p:txBody>
      </p:sp>
      <p:sp>
        <p:nvSpPr>
          <p:cNvPr id="3" name="內容版面配置區 2"/>
          <p:cNvSpPr>
            <a:spLocks noGrp="1"/>
          </p:cNvSpPr>
          <p:nvPr>
            <p:ph idx="4294967295"/>
          </p:nvPr>
        </p:nvSpPr>
        <p:spPr>
          <a:xfrm>
            <a:off x="1120140" y="1695720"/>
            <a:ext cx="9405938" cy="2073275"/>
          </a:xfrm>
        </p:spPr>
        <p:txBody>
          <a:bodyPr>
            <a:normAutofit/>
          </a:bodyPr>
          <a:lstStyle/>
          <a:p>
            <a:pPr>
              <a:buFont typeface="Wingdings" panose="05000000000000000000" pitchFamily="2" charset="2"/>
              <a:buChar char="u"/>
            </a:pPr>
            <a:r>
              <a:rPr lang="zh-TW" altLang="en-US" sz="2600" dirty="0">
                <a:latin typeface="標楷體" panose="03000509000000000000" pitchFamily="65" charset="-120"/>
                <a:ea typeface="標楷體" panose="03000509000000000000" pitchFamily="65" charset="-120"/>
              </a:rPr>
              <a:t>依據</a:t>
            </a:r>
            <a:r>
              <a:rPr kumimoji="1" lang="zh-TW" altLang="en-US" sz="2800" dirty="0">
                <a:solidFill>
                  <a:srgbClr val="FF0000"/>
                </a:solidFill>
                <a:latin typeface="標楷體" pitchFamily="65" charset="-120"/>
                <a:ea typeface="標楷體" pitchFamily="65" charset="-120"/>
              </a:rPr>
              <a:t>教師待遇</a:t>
            </a:r>
            <a:r>
              <a:rPr lang="zh-TW" altLang="en-US" sz="2800" dirty="0">
                <a:solidFill>
                  <a:srgbClr val="FF0000"/>
                </a:solidFill>
                <a:latin typeface="標楷體" pitchFamily="65" charset="-120"/>
                <a:ea typeface="標楷體" pitchFamily="65" charset="-120"/>
              </a:rPr>
              <a:t>條例第</a:t>
            </a:r>
            <a:r>
              <a:rPr lang="en-US" altLang="zh-TW" sz="2800" dirty="0">
                <a:solidFill>
                  <a:srgbClr val="FF0000"/>
                </a:solidFill>
                <a:latin typeface="標楷體" pitchFamily="65" charset="-120"/>
                <a:ea typeface="標楷體" pitchFamily="65" charset="-120"/>
              </a:rPr>
              <a:t>11</a:t>
            </a:r>
            <a:r>
              <a:rPr lang="zh-TW" altLang="en-US" sz="2800" dirty="0">
                <a:solidFill>
                  <a:srgbClr val="FF0000"/>
                </a:solidFill>
                <a:latin typeface="標楷體" pitchFamily="65" charset="-120"/>
                <a:ea typeface="標楷體" pitchFamily="65" charset="-120"/>
              </a:rPr>
              <a:t>條第</a:t>
            </a:r>
            <a:r>
              <a:rPr lang="en-US" altLang="zh-TW" sz="2800" dirty="0">
                <a:solidFill>
                  <a:srgbClr val="FF0000"/>
                </a:solidFill>
                <a:latin typeface="標楷體" pitchFamily="65" charset="-120"/>
                <a:ea typeface="標楷體" pitchFamily="65" charset="-120"/>
              </a:rPr>
              <a:t>2</a:t>
            </a:r>
            <a:r>
              <a:rPr lang="zh-TW" altLang="en-US" sz="2800" dirty="0">
                <a:solidFill>
                  <a:srgbClr val="FF0000"/>
                </a:solidFill>
                <a:latin typeface="標楷體" pitchFamily="65" charset="-120"/>
                <a:ea typeface="標楷體" pitchFamily="65" charset="-120"/>
              </a:rPr>
              <a:t>項第</a:t>
            </a:r>
            <a:r>
              <a:rPr lang="en-US" altLang="zh-TW" sz="2800" dirty="0">
                <a:solidFill>
                  <a:srgbClr val="FF0000"/>
                </a:solidFill>
                <a:latin typeface="標楷體" pitchFamily="65" charset="-120"/>
                <a:ea typeface="標楷體" pitchFamily="65" charset="-120"/>
              </a:rPr>
              <a:t>1</a:t>
            </a:r>
            <a:r>
              <a:rPr lang="zh-TW" altLang="en-US" sz="2800" dirty="0">
                <a:solidFill>
                  <a:srgbClr val="FF0000"/>
                </a:solidFill>
                <a:latin typeface="標楷體" pitchFamily="65" charset="-120"/>
                <a:ea typeface="標楷體" pitchFamily="65" charset="-120"/>
              </a:rPr>
              <a:t>款</a:t>
            </a:r>
            <a:endParaRPr lang="en-US" altLang="zh-TW" sz="2800" dirty="0">
              <a:solidFill>
                <a:srgbClr val="FF0000"/>
              </a:solidFill>
              <a:latin typeface="標楷體" pitchFamily="65" charset="-120"/>
              <a:ea typeface="標楷體" pitchFamily="65" charset="-120"/>
            </a:endParaRPr>
          </a:p>
          <a:p>
            <a:pPr marL="273050" indent="-9525">
              <a:buNone/>
            </a:pPr>
            <a:r>
              <a:rPr lang="zh-TW" altLang="en-US" sz="2600" dirty="0">
                <a:latin typeface="標楷體" pitchFamily="65" charset="-120"/>
                <a:ea typeface="標楷體" pitchFamily="65" charset="-120"/>
              </a:rPr>
              <a:t>私立中小學教師</a:t>
            </a:r>
            <a:r>
              <a:rPr lang="zh-TW" altLang="en-US" sz="2800" dirty="0">
                <a:latin typeface="標楷體" pitchFamily="65" charset="-120"/>
                <a:ea typeface="標楷體" pitchFamily="65" charset="-120"/>
              </a:rPr>
              <a:t>轉任公立學校教師時，</a:t>
            </a:r>
            <a:r>
              <a:rPr lang="zh-TW" altLang="en-US" sz="2600" dirty="0">
                <a:latin typeface="標楷體" pitchFamily="65" charset="-120"/>
                <a:ea typeface="標楷體" pitchFamily="65" charset="-120"/>
              </a:rPr>
              <a:t>按其</a:t>
            </a:r>
            <a:r>
              <a:rPr lang="zh-TW" altLang="en-US" sz="2600" dirty="0">
                <a:solidFill>
                  <a:srgbClr val="FF0000"/>
                </a:solidFill>
                <a:latin typeface="標楷體" pitchFamily="65" charset="-120"/>
                <a:ea typeface="標楷體" pitchFamily="65" charset="-120"/>
              </a:rPr>
              <a:t>初任教師之學歷</a:t>
            </a:r>
            <a:r>
              <a:rPr lang="zh-TW" altLang="en-US" sz="2600" dirty="0">
                <a:latin typeface="標楷體" pitchFamily="65" charset="-120"/>
                <a:ea typeface="標楷體" pitchFamily="65" charset="-120"/>
              </a:rPr>
              <a:t>依第</a:t>
            </a:r>
            <a:r>
              <a:rPr lang="en-US" altLang="zh-TW" sz="2600" dirty="0">
                <a:latin typeface="標楷體" pitchFamily="65" charset="-120"/>
                <a:ea typeface="標楷體" pitchFamily="65" charset="-120"/>
              </a:rPr>
              <a:t>8</a:t>
            </a:r>
            <a:r>
              <a:rPr lang="zh-TW" altLang="en-US" sz="2600" dirty="0">
                <a:latin typeface="標楷體" pitchFamily="65" charset="-120"/>
                <a:ea typeface="標楷體" pitchFamily="65" charset="-120"/>
              </a:rPr>
              <a:t>條第</a:t>
            </a:r>
            <a:r>
              <a:rPr lang="en-US" altLang="zh-TW" sz="2600" dirty="0">
                <a:latin typeface="標楷體" pitchFamily="65" charset="-120"/>
                <a:ea typeface="標楷體" pitchFamily="65" charset="-120"/>
              </a:rPr>
              <a:t>1</a:t>
            </a:r>
            <a:r>
              <a:rPr lang="zh-TW" altLang="en-US" sz="2600" dirty="0">
                <a:latin typeface="標楷體" pitchFamily="65" charset="-120"/>
                <a:ea typeface="標楷體" pitchFamily="65" charset="-120"/>
              </a:rPr>
              <a:t>項第</a:t>
            </a:r>
            <a:r>
              <a:rPr lang="en-US" altLang="zh-TW" sz="2600" dirty="0">
                <a:latin typeface="標楷體" pitchFamily="65" charset="-120"/>
                <a:ea typeface="標楷體" pitchFamily="65" charset="-120"/>
              </a:rPr>
              <a:t>1</a:t>
            </a:r>
            <a:r>
              <a:rPr lang="zh-TW" altLang="en-US" sz="2600" dirty="0">
                <a:latin typeface="標楷體" pitchFamily="65" charset="-120"/>
                <a:ea typeface="標楷體" pitchFamily="65" charset="-120"/>
              </a:rPr>
              <a:t>款規定起敘，並依第</a:t>
            </a:r>
            <a:r>
              <a:rPr lang="en-US" altLang="zh-TW" sz="2600" dirty="0">
                <a:latin typeface="標楷體" pitchFamily="65" charset="-120"/>
                <a:ea typeface="標楷體" pitchFamily="65" charset="-120"/>
              </a:rPr>
              <a:t>1</a:t>
            </a:r>
            <a:r>
              <a:rPr lang="zh-TW" altLang="en-US" sz="2600" dirty="0">
                <a:latin typeface="標楷體" pitchFamily="65" charset="-120"/>
                <a:ea typeface="標楷體" pitchFamily="65" charset="-120"/>
              </a:rPr>
              <a:t>項、第</a:t>
            </a:r>
            <a:r>
              <a:rPr lang="en-US" altLang="zh-TW" sz="2600" dirty="0">
                <a:latin typeface="標楷體" pitchFamily="65" charset="-120"/>
                <a:ea typeface="標楷體" pitchFamily="65" charset="-120"/>
              </a:rPr>
              <a:t>3</a:t>
            </a:r>
            <a:r>
              <a:rPr lang="zh-TW" altLang="en-US" sz="2600" dirty="0">
                <a:latin typeface="標楷體" pitchFamily="65" charset="-120"/>
                <a:ea typeface="標楷體" pitchFamily="65" charset="-120"/>
              </a:rPr>
              <a:t>項及第</a:t>
            </a:r>
            <a:r>
              <a:rPr lang="en-US" altLang="zh-TW" sz="2600" dirty="0">
                <a:latin typeface="標楷體" pitchFamily="65" charset="-120"/>
                <a:ea typeface="標楷體" pitchFamily="65" charset="-120"/>
              </a:rPr>
              <a:t>4</a:t>
            </a:r>
            <a:r>
              <a:rPr lang="zh-TW" altLang="en-US" sz="2600" dirty="0">
                <a:latin typeface="標楷體" pitchFamily="65" charset="-120"/>
                <a:ea typeface="標楷體" pitchFamily="65" charset="-120"/>
              </a:rPr>
              <a:t>項規定提敘薪級；其已取得較高學歷者，並依第</a:t>
            </a:r>
            <a:r>
              <a:rPr lang="en-US" altLang="zh-TW" sz="2600" dirty="0">
                <a:latin typeface="標楷體" pitchFamily="65" charset="-120"/>
                <a:ea typeface="標楷體" pitchFamily="65" charset="-120"/>
              </a:rPr>
              <a:t>10</a:t>
            </a:r>
            <a:r>
              <a:rPr lang="zh-TW" altLang="en-US" sz="2600" dirty="0">
                <a:latin typeface="標楷體" pitchFamily="65" charset="-120"/>
                <a:ea typeface="標楷體" pitchFamily="65" charset="-120"/>
              </a:rPr>
              <a:t>條規定辦理改敘。</a:t>
            </a:r>
            <a:endParaRPr lang="en-US" altLang="zh-TW" sz="2600" dirty="0">
              <a:solidFill>
                <a:srgbClr val="FF0000"/>
              </a:solidFill>
              <a:latin typeface="標楷體" pitchFamily="65" charset="-120"/>
              <a:ea typeface="標楷體" pitchFamily="65" charset="-120"/>
            </a:endParaRPr>
          </a:p>
        </p:txBody>
      </p:sp>
      <p:sp>
        <p:nvSpPr>
          <p:cNvPr id="4" name="文字方塊 3"/>
          <p:cNvSpPr txBox="1"/>
          <p:nvPr/>
        </p:nvSpPr>
        <p:spPr>
          <a:xfrm>
            <a:off x="1120140" y="4286250"/>
            <a:ext cx="9566910" cy="1200329"/>
          </a:xfrm>
          <a:prstGeom prst="rect">
            <a:avLst/>
          </a:prstGeom>
          <a:noFill/>
        </p:spPr>
        <p:txBody>
          <a:bodyPr wrap="square" rtlCol="0">
            <a:spAutoFit/>
          </a:bodyPr>
          <a:lstStyle/>
          <a:p>
            <a:pPr marL="263525"/>
            <a:r>
              <a:rPr lang="zh-TW" altLang="en-US" sz="2400" dirty="0">
                <a:solidFill>
                  <a:srgbClr val="7030A0"/>
                </a:solidFill>
                <a:latin typeface="標楷體" pitchFamily="65" charset="-120"/>
                <a:ea typeface="標楷體" pitchFamily="65" charset="-120"/>
              </a:rPr>
              <a:t>初任教師，係指公立及已立案之私立學校編制內專任教師，其第一次接受聘約為高級中等以下學校教師。</a:t>
            </a:r>
            <a:r>
              <a:rPr lang="en-US" altLang="zh-TW" sz="2400" dirty="0">
                <a:solidFill>
                  <a:srgbClr val="7030A0"/>
                </a:solidFill>
                <a:latin typeface="標楷體" pitchFamily="65" charset="-120"/>
                <a:ea typeface="標楷體" pitchFamily="65" charset="-120"/>
              </a:rPr>
              <a:t>(</a:t>
            </a:r>
            <a:r>
              <a:rPr lang="zh-TW" altLang="en-US" sz="2400" dirty="0">
                <a:solidFill>
                  <a:srgbClr val="7030A0"/>
                </a:solidFill>
                <a:latin typeface="標楷體" pitchFamily="65" charset="-120"/>
                <a:ea typeface="標楷體" pitchFamily="65" charset="-120"/>
              </a:rPr>
              <a:t>教師待遇條例施行細則第</a:t>
            </a:r>
            <a:r>
              <a:rPr lang="en-US" altLang="zh-TW" sz="2400" dirty="0">
                <a:solidFill>
                  <a:srgbClr val="7030A0"/>
                </a:solidFill>
                <a:latin typeface="標楷體" pitchFamily="65" charset="-120"/>
                <a:ea typeface="標楷體" pitchFamily="65" charset="-120"/>
              </a:rPr>
              <a:t>2</a:t>
            </a:r>
            <a:r>
              <a:rPr lang="zh-TW" altLang="en-US" sz="2400" dirty="0">
                <a:solidFill>
                  <a:srgbClr val="7030A0"/>
                </a:solidFill>
                <a:latin typeface="標楷體" pitchFamily="65" charset="-120"/>
                <a:ea typeface="標楷體" pitchFamily="65" charset="-120"/>
              </a:rPr>
              <a:t>條</a:t>
            </a:r>
            <a:r>
              <a:rPr lang="en-US" altLang="zh-TW" sz="2400" dirty="0">
                <a:solidFill>
                  <a:srgbClr val="7030A0"/>
                </a:solidFill>
                <a:latin typeface="標楷體" pitchFamily="65" charset="-120"/>
                <a:ea typeface="標楷體" pitchFamily="65" charset="-120"/>
              </a:rPr>
              <a:t>)</a:t>
            </a:r>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a:xfrm>
            <a:off x="716207" y="675018"/>
            <a:ext cx="10679287" cy="5763882"/>
          </a:xfrm>
        </p:spPr>
        <p:txBody>
          <a:bodyPr>
            <a:normAutofit/>
          </a:bodyPr>
          <a:lstStyle/>
          <a:p>
            <a:pPr>
              <a:buFont typeface="Wingdings" panose="05000000000000000000" pitchFamily="2" charset="2"/>
              <a:buChar char="u"/>
            </a:pPr>
            <a:r>
              <a:rPr lang="zh-TW" altLang="en-US" sz="2600" dirty="0">
                <a:solidFill>
                  <a:srgbClr val="FF0000"/>
                </a:solidFill>
                <a:latin typeface="標楷體" pitchFamily="65" charset="-120"/>
                <a:ea typeface="標楷體" pitchFamily="65" charset="-120"/>
              </a:rPr>
              <a:t>採計基本原則</a:t>
            </a:r>
            <a:endParaRPr lang="en-US" altLang="zh-TW" sz="2600" dirty="0">
              <a:solidFill>
                <a:srgbClr val="FF0000"/>
              </a:solidFill>
              <a:latin typeface="標楷體" pitchFamily="65" charset="-120"/>
              <a:ea typeface="標楷體" pitchFamily="65" charset="-120"/>
            </a:endParaRPr>
          </a:p>
          <a:p>
            <a:pPr marL="822960" lvl="1" indent="-457200">
              <a:buClr>
                <a:srgbClr val="00B050"/>
              </a:buClr>
              <a:buFont typeface="+mj-lt"/>
              <a:buAutoNum type="arabicPeriod"/>
            </a:pPr>
            <a:r>
              <a:rPr lang="zh-TW" altLang="en-US" sz="2200" b="1" dirty="0">
                <a:solidFill>
                  <a:srgbClr val="FF0000"/>
                </a:solidFill>
                <a:latin typeface="標楷體" pitchFamily="65" charset="-120"/>
                <a:ea typeface="標楷體" pitchFamily="65" charset="-120"/>
              </a:rPr>
              <a:t>須具備合格教師資格</a:t>
            </a:r>
            <a:r>
              <a:rPr lang="zh-TW" altLang="en-US" sz="2200" dirty="0">
                <a:latin typeface="標楷體" pitchFamily="65" charset="-120"/>
                <a:ea typeface="標楷體" pitchFamily="65" charset="-120"/>
              </a:rPr>
              <a:t>：</a:t>
            </a:r>
          </a:p>
          <a:p>
            <a:pPr marL="1143000" lvl="2" indent="-457200">
              <a:buClr>
                <a:srgbClr val="C00000"/>
              </a:buClr>
              <a:buFont typeface="+mj-lt"/>
              <a:buAutoNum type="arabicParenR"/>
            </a:pPr>
            <a:r>
              <a:rPr lang="zh-TW" altLang="zh-TW" sz="2200" kern="0" dirty="0">
                <a:latin typeface="標楷體" panose="03000509000000000000" pitchFamily="65" charset="-120"/>
                <a:ea typeface="標楷體" panose="03000509000000000000" pitchFamily="65" charset="-120"/>
              </a:rPr>
              <a:t>依「中小學教師登記及檢定辦法」聘任為專任合格教師或試用教師之年資，其採敘認定得分別以具有教師登記證書或試用教師登記證書之</a:t>
            </a:r>
            <a:r>
              <a:rPr lang="zh-TW" altLang="zh-TW" sz="2200" kern="0" dirty="0">
                <a:solidFill>
                  <a:srgbClr val="FF0000"/>
                </a:solidFill>
                <a:latin typeface="標楷體" panose="03000509000000000000" pitchFamily="65" charset="-120"/>
                <a:ea typeface="標楷體" panose="03000509000000000000" pitchFamily="65" charset="-120"/>
              </a:rPr>
              <a:t>當學年度起薪日起算</a:t>
            </a:r>
            <a:r>
              <a:rPr lang="zh-TW" altLang="zh-TW" sz="2200" kern="0" dirty="0">
                <a:latin typeface="標楷體" panose="03000509000000000000" pitchFamily="65" charset="-120"/>
                <a:ea typeface="標楷體" panose="03000509000000000000" pitchFamily="65" charset="-120"/>
              </a:rPr>
              <a:t>，每滿</a:t>
            </a:r>
            <a:r>
              <a:rPr lang="en-US" altLang="zh-TW" sz="2200" kern="0" dirty="0">
                <a:latin typeface="標楷體" panose="03000509000000000000" pitchFamily="65" charset="-120"/>
                <a:ea typeface="標楷體" panose="03000509000000000000" pitchFamily="65" charset="-120"/>
              </a:rPr>
              <a:t>1</a:t>
            </a:r>
            <a:r>
              <a:rPr lang="zh-TW" altLang="zh-TW" sz="2200" kern="0" dirty="0">
                <a:latin typeface="標楷體" panose="03000509000000000000" pitchFamily="65" charset="-120"/>
                <a:ea typeface="標楷體" panose="03000509000000000000" pitchFamily="65" charset="-120"/>
              </a:rPr>
              <a:t>年採計提敘</a:t>
            </a:r>
            <a:r>
              <a:rPr lang="en-US" altLang="zh-TW" sz="2200" kern="0" dirty="0">
                <a:latin typeface="標楷體" panose="03000509000000000000" pitchFamily="65" charset="-120"/>
                <a:ea typeface="標楷體" panose="03000509000000000000" pitchFamily="65" charset="-120"/>
              </a:rPr>
              <a:t>1</a:t>
            </a:r>
            <a:r>
              <a:rPr lang="zh-TW" altLang="zh-TW" sz="2200" kern="0" dirty="0">
                <a:latin typeface="標楷體" panose="03000509000000000000" pitchFamily="65" charset="-120"/>
                <a:ea typeface="標楷體" panose="03000509000000000000" pitchFamily="65" charset="-120"/>
              </a:rPr>
              <a:t>級。</a:t>
            </a:r>
          </a:p>
          <a:p>
            <a:pPr marL="1143000" lvl="2" indent="-457200">
              <a:buClr>
                <a:srgbClr val="C00000"/>
              </a:buClr>
              <a:buFont typeface="+mj-lt"/>
              <a:buAutoNum type="arabicParenR"/>
            </a:pPr>
            <a:r>
              <a:rPr lang="zh-TW" altLang="zh-TW" sz="2200" kern="0" dirty="0">
                <a:latin typeface="標楷體" panose="03000509000000000000" pitchFamily="65" charset="-120"/>
                <a:ea typeface="標楷體" panose="03000509000000000000" pitchFamily="65" charset="-120"/>
              </a:rPr>
              <a:t>依師資培育法之規定經初檢、教育實習、複檢程序取得合格教師證書後受聘擔任中小學專任合格教師之年資，</a:t>
            </a:r>
            <a:r>
              <a:rPr lang="zh-TW" altLang="zh-TW" sz="2200" kern="0" dirty="0">
                <a:solidFill>
                  <a:srgbClr val="FF0000"/>
                </a:solidFill>
                <a:latin typeface="標楷體" panose="03000509000000000000" pitchFamily="65" charset="-120"/>
                <a:ea typeface="標楷體" panose="03000509000000000000" pitchFamily="65" charset="-120"/>
              </a:rPr>
              <a:t>則以取得合格教師證書（證書所載日期）後之起薪日予以認定</a:t>
            </a:r>
            <a:r>
              <a:rPr lang="zh-TW" altLang="zh-TW" sz="2200" kern="0" dirty="0">
                <a:latin typeface="標楷體" panose="03000509000000000000" pitchFamily="65" charset="-120"/>
                <a:ea typeface="標楷體" panose="03000509000000000000" pitchFamily="65" charset="-120"/>
              </a:rPr>
              <a:t>。</a:t>
            </a:r>
            <a:endParaRPr lang="en-US" altLang="zh-TW" sz="2200" kern="0" dirty="0">
              <a:latin typeface="標楷體" panose="03000509000000000000" pitchFamily="65" charset="-120"/>
              <a:ea typeface="標楷體" panose="03000509000000000000" pitchFamily="65" charset="-120"/>
            </a:endParaRPr>
          </a:p>
          <a:p>
            <a:pPr marL="1143000" lvl="2" indent="-457200">
              <a:buClr>
                <a:srgbClr val="C00000"/>
              </a:buClr>
              <a:buFont typeface="+mj-lt"/>
              <a:buAutoNum type="arabicParenR"/>
            </a:pPr>
            <a:r>
              <a:rPr lang="zh-TW" altLang="en-US" sz="2200" dirty="0">
                <a:solidFill>
                  <a:srgbClr val="FF0000"/>
                </a:solidFill>
                <a:latin typeface="標楷體" pitchFamily="65" charset="-120"/>
                <a:ea typeface="標楷體" pitchFamily="65" charset="-120"/>
              </a:rPr>
              <a:t>未具合格教師證資格而擔任私校專任教師或技術教師的年資</a:t>
            </a:r>
            <a:r>
              <a:rPr lang="zh-TW" altLang="en-US" sz="2200" dirty="0">
                <a:latin typeface="標楷體" pitchFamily="65" charset="-120"/>
                <a:ea typeface="標楷體" pitchFamily="65" charset="-120"/>
              </a:rPr>
              <a:t>均不予採計提敘。</a:t>
            </a:r>
            <a:endParaRPr lang="en-US" altLang="zh-TW" sz="2200" dirty="0">
              <a:latin typeface="標楷體" pitchFamily="65" charset="-120"/>
              <a:ea typeface="標楷體" pitchFamily="65" charset="-120"/>
            </a:endParaRPr>
          </a:p>
          <a:p>
            <a:pPr marL="1143000" lvl="2" indent="-457200">
              <a:buClr>
                <a:srgbClr val="C00000"/>
              </a:buClr>
              <a:buFont typeface="+mj-lt"/>
              <a:buAutoNum type="arabicParenR"/>
            </a:pPr>
            <a:r>
              <a:rPr lang="zh-TW" altLang="en-US" sz="2200" dirty="0">
                <a:latin typeface="標楷體" pitchFamily="65" charset="-120"/>
                <a:ea typeface="標楷體" pitchFamily="65" charset="-120"/>
              </a:rPr>
              <a:t>曾任私校不合格教師年資不得比照曾任私校代理（課）教師年資採計提敘薪級。</a:t>
            </a:r>
            <a:endParaRPr lang="en-US" altLang="zh-TW" sz="2200" dirty="0">
              <a:latin typeface="標楷體" pitchFamily="65" charset="-120"/>
              <a:ea typeface="標楷體" pitchFamily="65" charset="-120"/>
            </a:endParaRPr>
          </a:p>
          <a:p>
            <a:pPr marL="822960" lvl="1" indent="-457200">
              <a:buClr>
                <a:srgbClr val="00B050"/>
              </a:buClr>
              <a:buFont typeface="+mj-lt"/>
              <a:buAutoNum type="arabicPeriod" startAt="2"/>
            </a:pPr>
            <a:r>
              <a:rPr lang="zh-TW" altLang="en-US" sz="2200" b="1" dirty="0">
                <a:solidFill>
                  <a:srgbClr val="FF0000"/>
                </a:solidFill>
                <a:latin typeface="標楷體" pitchFamily="65" charset="-120"/>
                <a:ea typeface="標楷體" pitchFamily="65" charset="-120"/>
              </a:rPr>
              <a:t>採計基準：</a:t>
            </a:r>
          </a:p>
          <a:p>
            <a:pPr lvl="2" indent="-457200">
              <a:buClr>
                <a:srgbClr val="C00000"/>
              </a:buClr>
              <a:buFont typeface="+mj-lt"/>
              <a:buAutoNum type="arabicParenR"/>
            </a:pPr>
            <a:r>
              <a:rPr lang="zh-TW" altLang="en-US" sz="2200" dirty="0">
                <a:solidFill>
                  <a:prstClr val="black"/>
                </a:solidFill>
                <a:latin typeface="標楷體" pitchFamily="65" charset="-120"/>
                <a:ea typeface="標楷體" pitchFamily="65" charset="-120"/>
              </a:rPr>
              <a:t>「</a:t>
            </a:r>
            <a:r>
              <a:rPr lang="zh-TW" altLang="en-US" sz="2200" b="1" u="sng" dirty="0">
                <a:solidFill>
                  <a:srgbClr val="FF0000"/>
                </a:solidFill>
                <a:latin typeface="標楷體" pitchFamily="65" charset="-120"/>
                <a:ea typeface="標楷體" pitchFamily="65" charset="-120"/>
              </a:rPr>
              <a:t>每滿</a:t>
            </a:r>
            <a:r>
              <a:rPr lang="en-US" altLang="zh-TW" sz="2200" b="1" u="sng" dirty="0">
                <a:solidFill>
                  <a:srgbClr val="FF0000"/>
                </a:solidFill>
                <a:latin typeface="標楷體" pitchFamily="65" charset="-120"/>
                <a:ea typeface="標楷體" pitchFamily="65" charset="-120"/>
              </a:rPr>
              <a:t>1</a:t>
            </a:r>
            <a:r>
              <a:rPr lang="zh-TW" altLang="en-US" sz="2200" b="1" u="sng" dirty="0">
                <a:solidFill>
                  <a:srgbClr val="FF0000"/>
                </a:solidFill>
                <a:latin typeface="標楷體" pitchFamily="65" charset="-120"/>
                <a:ea typeface="標楷體" pitchFamily="65" charset="-120"/>
              </a:rPr>
              <a:t>學年度</a:t>
            </a:r>
            <a:r>
              <a:rPr lang="zh-TW" altLang="en-US" sz="2200" dirty="0">
                <a:solidFill>
                  <a:prstClr val="black"/>
                </a:solidFill>
                <a:latin typeface="標楷體" pitchFamily="65" charset="-120"/>
                <a:ea typeface="標楷體" pitchFamily="65" charset="-120"/>
              </a:rPr>
              <a:t>」採計服務成績優良之年資，提敘</a:t>
            </a:r>
            <a:r>
              <a:rPr lang="en-US" altLang="zh-TW" sz="2200" dirty="0">
                <a:solidFill>
                  <a:prstClr val="black"/>
                </a:solidFill>
                <a:latin typeface="標楷體" pitchFamily="65" charset="-120"/>
                <a:ea typeface="標楷體" pitchFamily="65" charset="-120"/>
              </a:rPr>
              <a:t>1</a:t>
            </a:r>
            <a:r>
              <a:rPr lang="zh-TW" altLang="en-US" sz="2200" dirty="0">
                <a:solidFill>
                  <a:prstClr val="black"/>
                </a:solidFill>
                <a:latin typeface="標楷體" pitchFamily="65" charset="-120"/>
                <a:ea typeface="標楷體" pitchFamily="65" charset="-120"/>
              </a:rPr>
              <a:t>級至本職最高年功薪為止。</a:t>
            </a:r>
            <a:endParaRPr lang="en-US" altLang="zh-TW" sz="2200" dirty="0">
              <a:solidFill>
                <a:prstClr val="black"/>
              </a:solidFill>
              <a:latin typeface="標楷體" pitchFamily="65" charset="-120"/>
              <a:ea typeface="標楷體" pitchFamily="65" charset="-120"/>
            </a:endParaRPr>
          </a:p>
          <a:p>
            <a:pPr lvl="2" indent="-457200">
              <a:buClr>
                <a:srgbClr val="C00000"/>
              </a:buClr>
              <a:buFont typeface="+mj-lt"/>
              <a:buAutoNum type="arabicParenR"/>
            </a:pPr>
            <a:r>
              <a:rPr lang="zh-TW" altLang="en-US" sz="2200" dirty="0">
                <a:solidFill>
                  <a:prstClr val="black"/>
                </a:solidFill>
                <a:latin typeface="標楷體" pitchFamily="65" charset="-120"/>
                <a:ea typeface="標楷體" pitchFamily="65" charset="-120"/>
              </a:rPr>
              <a:t>同</a:t>
            </a:r>
            <a:r>
              <a:rPr lang="en-US" altLang="zh-TW" sz="2200" dirty="0">
                <a:solidFill>
                  <a:prstClr val="black"/>
                </a:solidFill>
                <a:latin typeface="標楷體" pitchFamily="65" charset="-120"/>
                <a:ea typeface="標楷體" pitchFamily="65" charset="-120"/>
              </a:rPr>
              <a:t>1</a:t>
            </a:r>
            <a:r>
              <a:rPr lang="zh-TW" altLang="en-US" sz="2200" dirty="0">
                <a:solidFill>
                  <a:prstClr val="black"/>
                </a:solidFill>
                <a:latin typeface="標楷體" pitchFamily="65" charset="-120"/>
                <a:ea typeface="標楷體" pitchFamily="65" charset="-120"/>
              </a:rPr>
              <a:t>學年任</a:t>
            </a:r>
            <a:r>
              <a:rPr lang="en-US" altLang="zh-TW" sz="2200" dirty="0">
                <a:solidFill>
                  <a:prstClr val="black"/>
                </a:solidFill>
                <a:latin typeface="標楷體" pitchFamily="65" charset="-120"/>
                <a:ea typeface="標楷體" pitchFamily="65" charset="-120"/>
              </a:rPr>
              <a:t>2</a:t>
            </a:r>
            <a:r>
              <a:rPr lang="zh-TW" altLang="en-US" sz="2200" dirty="0">
                <a:solidFill>
                  <a:prstClr val="black"/>
                </a:solidFill>
                <a:latin typeface="標楷體" pitchFamily="65" charset="-120"/>
                <a:ea typeface="標楷體" pitchFamily="65" charset="-120"/>
              </a:rPr>
              <a:t>所以上私立學校專任教師（或技術教師）年資，如其</a:t>
            </a:r>
            <a:r>
              <a:rPr lang="zh-TW" altLang="en-US" sz="2200" b="1" u="sng" dirty="0">
                <a:solidFill>
                  <a:srgbClr val="FF0000"/>
                </a:solidFill>
                <a:latin typeface="標楷體" pitchFamily="65" charset="-120"/>
                <a:ea typeface="標楷體" pitchFamily="65" charset="-120"/>
              </a:rPr>
              <a:t>到職日未曾中斷</a:t>
            </a:r>
            <a:r>
              <a:rPr lang="zh-TW" altLang="en-US" sz="2200" dirty="0">
                <a:solidFill>
                  <a:prstClr val="black"/>
                </a:solidFill>
                <a:latin typeface="標楷體" pitchFamily="65" charset="-120"/>
                <a:ea typeface="標楷體" pitchFamily="65" charset="-120"/>
              </a:rPr>
              <a:t>，且服務成績優良，得併計提敘薪級。</a:t>
            </a:r>
            <a:endParaRPr lang="en-US" altLang="zh-TW" sz="2200" dirty="0">
              <a:solidFill>
                <a:prstClr val="black"/>
              </a:solidFill>
              <a:latin typeface="標楷體" pitchFamily="65" charset="-120"/>
              <a:ea typeface="標楷體" pitchFamily="65" charset="-120"/>
            </a:endParaRPr>
          </a:p>
          <a:p>
            <a:pPr lvl="2" indent="-457200">
              <a:buClr>
                <a:srgbClr val="C00000"/>
              </a:buClr>
              <a:buFont typeface="+mj-lt"/>
              <a:buAutoNum type="arabicParenR"/>
            </a:pPr>
            <a:r>
              <a:rPr lang="zh-TW" altLang="en-US" sz="2200" dirty="0">
                <a:solidFill>
                  <a:prstClr val="black"/>
                </a:solidFill>
                <a:latin typeface="標楷體" pitchFamily="65" charset="-120"/>
                <a:ea typeface="標楷體" pitchFamily="65" charset="-120"/>
              </a:rPr>
              <a:t>該項年資</a:t>
            </a:r>
            <a:r>
              <a:rPr lang="zh-TW" altLang="en-US" sz="2200" b="1" u="sng" dirty="0">
                <a:solidFill>
                  <a:srgbClr val="FF0000"/>
                </a:solidFill>
                <a:latin typeface="標楷體" pitchFamily="65" charset="-120"/>
                <a:ea typeface="標楷體" pitchFamily="65" charset="-120"/>
              </a:rPr>
              <a:t>不得與其他性質年資併計</a:t>
            </a:r>
            <a:r>
              <a:rPr lang="zh-TW" altLang="en-US" sz="2200" dirty="0">
                <a:solidFill>
                  <a:prstClr val="black"/>
                </a:solidFill>
                <a:latin typeface="標楷體" pitchFamily="65" charset="-120"/>
                <a:ea typeface="標楷體" pitchFamily="65" charset="-120"/>
              </a:rPr>
              <a:t>提敘薪級</a:t>
            </a:r>
            <a:endParaRPr lang="en-US" altLang="zh-TW" sz="2200" dirty="0">
              <a:solidFill>
                <a:srgbClr val="FF0000"/>
              </a:solidFill>
              <a:latin typeface="標楷體" panose="03000509000000000000" pitchFamily="65" charset="-120"/>
              <a:ea typeface="標楷體" panose="03000509000000000000" pitchFamily="65" charset="-120"/>
            </a:endParaRPr>
          </a:p>
          <a:p>
            <a:endParaRPr lang="zh-TW" altLang="en-US" dirty="0"/>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838200" y="365125"/>
            <a:ext cx="10515600" cy="428505"/>
          </a:xfrm>
        </p:spPr>
        <p:txBody>
          <a:bodyPr>
            <a:normAutofit fontScale="90000"/>
          </a:bodyPr>
          <a:lstStyle/>
          <a:p>
            <a:r>
              <a:rPr lang="zh-TW" altLang="en-US" sz="3200" dirty="0">
                <a:latin typeface="標楷體" pitchFamily="65" charset="-120"/>
                <a:ea typeface="標楷體" pitchFamily="65" charset="-120"/>
              </a:rPr>
              <a:t>案例－未具合格教師證資格</a:t>
            </a:r>
          </a:p>
        </p:txBody>
      </p:sp>
      <p:sp>
        <p:nvSpPr>
          <p:cNvPr id="3" name="內容版面配置區 2"/>
          <p:cNvSpPr>
            <a:spLocks noGrp="1"/>
          </p:cNvSpPr>
          <p:nvPr>
            <p:ph idx="4294967295"/>
          </p:nvPr>
        </p:nvSpPr>
        <p:spPr>
          <a:xfrm>
            <a:off x="1003480" y="1034639"/>
            <a:ext cx="9998075" cy="1677987"/>
          </a:xfrm>
        </p:spPr>
        <p:txBody>
          <a:bodyPr>
            <a:normAutofit/>
          </a:bodyPr>
          <a:lstStyle/>
          <a:p>
            <a:pPr>
              <a:buClr>
                <a:srgbClr val="8305AB"/>
              </a:buClr>
              <a:buFont typeface="Wingdings" pitchFamily="2" charset="2"/>
              <a:buChar char="n"/>
              <a:defRPr/>
            </a:pPr>
            <a:r>
              <a:rPr lang="zh-TW" altLang="en-US" sz="2200" dirty="0">
                <a:latin typeface="標楷體" pitchFamily="65" charset="-120"/>
                <a:ea typeface="標楷體" pitchFamily="65" charset="-120"/>
              </a:rPr>
              <a:t>曾師</a:t>
            </a:r>
            <a:r>
              <a:rPr lang="en-US" altLang="zh-TW" sz="2200" dirty="0">
                <a:latin typeface="標楷體" pitchFamily="65" charset="-120"/>
                <a:ea typeface="標楷體" pitchFamily="65" charset="-120"/>
              </a:rPr>
              <a:t>101</a:t>
            </a:r>
            <a:r>
              <a:rPr lang="zh-TW" altLang="en-US" sz="2200" dirty="0">
                <a:latin typeface="標楷體" pitchFamily="65" charset="-120"/>
                <a:ea typeface="標楷體" pitchFamily="65" charset="-120"/>
              </a:rPr>
              <a:t>年</a:t>
            </a:r>
            <a:r>
              <a:rPr lang="en-US" altLang="zh-TW" sz="2200" dirty="0">
                <a:latin typeface="標楷體" pitchFamily="65" charset="-120"/>
                <a:ea typeface="標楷體" pitchFamily="65" charset="-120"/>
              </a:rPr>
              <a:t>7</a:t>
            </a:r>
            <a:r>
              <a:rPr lang="zh-TW" altLang="en-US" sz="2200" dirty="0">
                <a:latin typeface="標楷體" pitchFamily="65" charset="-120"/>
                <a:ea typeface="標楷體" pitchFamily="65" charset="-120"/>
              </a:rPr>
              <a:t>月自大學畢業，</a:t>
            </a:r>
            <a:r>
              <a:rPr lang="en-US" altLang="zh-TW" sz="2200" dirty="0">
                <a:latin typeface="標楷體" pitchFamily="65" charset="-120"/>
                <a:ea typeface="標楷體" pitchFamily="65" charset="-120"/>
              </a:rPr>
              <a:t>102</a:t>
            </a:r>
            <a:r>
              <a:rPr lang="zh-TW" altLang="en-US" sz="2200" dirty="0">
                <a:latin typeface="標楷體" pitchFamily="65" charset="-120"/>
                <a:ea typeface="標楷體" pitchFamily="65" charset="-120"/>
              </a:rPr>
              <a:t>年</a:t>
            </a:r>
            <a:r>
              <a:rPr kumimoji="1" lang="en-US" altLang="zh-TW" sz="2200" dirty="0">
                <a:solidFill>
                  <a:srgbClr val="002060"/>
                </a:solidFill>
                <a:latin typeface="標楷體" pitchFamily="65" charset="-120"/>
                <a:ea typeface="標楷體" pitchFamily="65" charset="-120"/>
              </a:rPr>
              <a:t>5</a:t>
            </a:r>
            <a:r>
              <a:rPr lang="zh-TW" altLang="en-US" sz="2200" dirty="0">
                <a:latin typeface="標楷體" pitchFamily="65" charset="-120"/>
                <a:ea typeface="標楷體" pitchFamily="65" charset="-120"/>
              </a:rPr>
              <a:t>月取得教育部中等學校教師證，於</a:t>
            </a:r>
            <a:r>
              <a:rPr lang="en-US" altLang="zh-TW" sz="2200" dirty="0">
                <a:latin typeface="標楷體" pitchFamily="65" charset="-120"/>
                <a:ea typeface="標楷體" pitchFamily="65" charset="-120"/>
              </a:rPr>
              <a:t>10</a:t>
            </a:r>
            <a:r>
              <a:rPr kumimoji="1" lang="en-US" altLang="zh-TW" sz="2200" dirty="0">
                <a:solidFill>
                  <a:srgbClr val="002060"/>
                </a:solidFill>
                <a:latin typeface="標楷體" pitchFamily="65" charset="-120"/>
                <a:ea typeface="標楷體" pitchFamily="65" charset="-120"/>
              </a:rPr>
              <a:t>5</a:t>
            </a:r>
            <a:r>
              <a:rPr lang="zh-TW" altLang="en-US" sz="2200" dirty="0">
                <a:latin typeface="標楷體" pitchFamily="65" charset="-120"/>
                <a:ea typeface="標楷體" pitchFamily="65" charset="-120"/>
              </a:rPr>
              <a:t>學年度經公開甄選錄取，林師職前曾任私立</a:t>
            </a:r>
            <a:r>
              <a:rPr lang="en-US" altLang="zh-TW" sz="2200" dirty="0">
                <a:latin typeface="標楷體" pitchFamily="65" charset="-120"/>
                <a:ea typeface="標楷體" pitchFamily="65" charset="-120"/>
              </a:rPr>
              <a:t>A</a:t>
            </a:r>
            <a:r>
              <a:rPr lang="zh-TW" altLang="en-US" sz="2200" dirty="0">
                <a:latin typeface="標楷體" pitchFamily="65" charset="-120"/>
                <a:ea typeface="標楷體" pitchFamily="65" charset="-120"/>
              </a:rPr>
              <a:t>高中專任教師年資</a:t>
            </a:r>
            <a:r>
              <a:rPr lang="en-US" altLang="zh-TW" sz="2200" dirty="0">
                <a:latin typeface="標楷體" pitchFamily="65" charset="-120"/>
                <a:ea typeface="標楷體" pitchFamily="65" charset="-120"/>
              </a:rPr>
              <a:t>1010801</a:t>
            </a:r>
            <a:r>
              <a:rPr lang="zh-TW" altLang="en-US" sz="2200" dirty="0">
                <a:latin typeface="標楷體" pitchFamily="65" charset="-120"/>
                <a:ea typeface="標楷體" pitchFamily="65" charset="-120"/>
              </a:rPr>
              <a:t>至</a:t>
            </a:r>
            <a:r>
              <a:rPr lang="en-US" altLang="zh-TW" sz="2200" dirty="0">
                <a:latin typeface="標楷體" pitchFamily="65" charset="-120"/>
                <a:ea typeface="標楷體" pitchFamily="65" charset="-120"/>
              </a:rPr>
              <a:t>1020731</a:t>
            </a:r>
            <a:r>
              <a:rPr lang="zh-TW" altLang="en-US" sz="2200" dirty="0">
                <a:latin typeface="標楷體" pitchFamily="65" charset="-120"/>
                <a:ea typeface="標楷體" pitchFamily="65" charset="-120"/>
              </a:rPr>
              <a:t>、某私立</a:t>
            </a:r>
            <a:r>
              <a:rPr lang="en-US" altLang="zh-TW" sz="2200" dirty="0">
                <a:latin typeface="標楷體" pitchFamily="65" charset="-120"/>
                <a:ea typeface="標楷體" pitchFamily="65" charset="-120"/>
              </a:rPr>
              <a:t>B</a:t>
            </a:r>
            <a:r>
              <a:rPr lang="zh-TW" altLang="en-US" sz="2200" dirty="0">
                <a:latin typeface="標楷體" pitchFamily="65" charset="-120"/>
                <a:ea typeface="標楷體" pitchFamily="65" charset="-120"/>
              </a:rPr>
              <a:t>高中專任教師年資為</a:t>
            </a:r>
            <a:r>
              <a:rPr lang="en-US" altLang="zh-TW" sz="2200" dirty="0">
                <a:latin typeface="標楷體" pitchFamily="65" charset="-120"/>
                <a:ea typeface="標楷體" pitchFamily="65" charset="-120"/>
              </a:rPr>
              <a:t>1020801</a:t>
            </a:r>
            <a:r>
              <a:rPr lang="zh-TW" altLang="en-US" sz="2200" dirty="0">
                <a:latin typeface="標楷體" pitchFamily="65" charset="-120"/>
                <a:ea typeface="標楷體" pitchFamily="65" charset="-120"/>
              </a:rPr>
              <a:t>至</a:t>
            </a:r>
            <a:r>
              <a:rPr lang="en-US" altLang="zh-TW" sz="2200" dirty="0">
                <a:latin typeface="標楷體" pitchFamily="65" charset="-120"/>
                <a:ea typeface="標楷體" pitchFamily="65" charset="-120"/>
              </a:rPr>
              <a:t>1030131</a:t>
            </a:r>
            <a:r>
              <a:rPr lang="zh-TW" altLang="en-US" sz="2200" dirty="0">
                <a:latin typeface="標楷體" pitchFamily="65" charset="-120"/>
                <a:ea typeface="標楷體" pitchFamily="65" charset="-120"/>
              </a:rPr>
              <a:t>、某私立</a:t>
            </a:r>
            <a:r>
              <a:rPr lang="en-US" altLang="zh-TW" sz="2200" dirty="0">
                <a:latin typeface="標楷體" pitchFamily="65" charset="-120"/>
                <a:ea typeface="標楷體" pitchFamily="65" charset="-120"/>
              </a:rPr>
              <a:t>C</a:t>
            </a:r>
            <a:r>
              <a:rPr lang="zh-TW" altLang="en-US" sz="2200" dirty="0">
                <a:latin typeface="標楷體" pitchFamily="65" charset="-120"/>
                <a:ea typeface="標楷體" pitchFamily="65" charset="-120"/>
              </a:rPr>
              <a:t>高中專任年資為</a:t>
            </a:r>
            <a:r>
              <a:rPr lang="en-US" altLang="zh-TW" sz="2200" dirty="0">
                <a:latin typeface="標楷體" pitchFamily="65" charset="-120"/>
                <a:ea typeface="標楷體" pitchFamily="65" charset="-120"/>
              </a:rPr>
              <a:t>1030201</a:t>
            </a:r>
            <a:r>
              <a:rPr lang="zh-TW" altLang="en-US" sz="2200" dirty="0">
                <a:latin typeface="標楷體" pitchFamily="65" charset="-120"/>
                <a:ea typeface="標楷體" pitchFamily="65" charset="-120"/>
              </a:rPr>
              <a:t>至</a:t>
            </a:r>
            <a:r>
              <a:rPr lang="en-US" altLang="zh-TW" sz="2200" dirty="0">
                <a:latin typeface="標楷體" pitchFamily="65" charset="-120"/>
                <a:ea typeface="標楷體" pitchFamily="65" charset="-120"/>
              </a:rPr>
              <a:t>1030731</a:t>
            </a:r>
            <a:r>
              <a:rPr lang="zh-TW" altLang="en-US" sz="2200" dirty="0">
                <a:latin typeface="標楷體" pitchFamily="65" charset="-120"/>
                <a:ea typeface="標楷體" pitchFamily="65" charset="-120"/>
              </a:rPr>
              <a:t>、某公立高中代理教師年資為</a:t>
            </a:r>
            <a:r>
              <a:rPr lang="en-US" altLang="zh-TW" sz="2200" dirty="0">
                <a:latin typeface="標楷體" pitchFamily="65" charset="-120"/>
                <a:ea typeface="標楷體" pitchFamily="65" charset="-120"/>
              </a:rPr>
              <a:t>1030827</a:t>
            </a:r>
            <a:r>
              <a:rPr lang="zh-TW" altLang="en-US" sz="2200" dirty="0">
                <a:latin typeface="標楷體" pitchFamily="65" charset="-120"/>
                <a:ea typeface="標楷體" pitchFamily="65" charset="-120"/>
              </a:rPr>
              <a:t>至</a:t>
            </a:r>
            <a:r>
              <a:rPr lang="en-US" altLang="zh-TW" sz="2200" dirty="0">
                <a:latin typeface="標楷體" pitchFamily="65" charset="-120"/>
                <a:ea typeface="標楷體" pitchFamily="65" charset="-120"/>
              </a:rPr>
              <a:t>1040702 (</a:t>
            </a:r>
            <a:r>
              <a:rPr lang="zh-TW" altLang="en-US" sz="2200" dirty="0">
                <a:latin typeface="標楷體" pitchFamily="65" charset="-120"/>
                <a:ea typeface="標楷體" pitchFamily="65" charset="-120"/>
              </a:rPr>
              <a:t>上述年資皆</a:t>
            </a:r>
            <a:r>
              <a:rPr lang="zh-TW" altLang="en-US" sz="2200" kern="0" dirty="0">
                <a:latin typeface="標楷體" panose="03000509000000000000" pitchFamily="65" charset="-120"/>
                <a:ea typeface="標楷體" panose="03000509000000000000" pitchFamily="65" charset="-120"/>
              </a:rPr>
              <a:t>服務成績優良</a:t>
            </a:r>
            <a:r>
              <a:rPr lang="en-US" altLang="zh-TW" sz="2200" kern="0" dirty="0">
                <a:solidFill>
                  <a:srgbClr val="800000"/>
                </a:solidFill>
                <a:latin typeface="標楷體" panose="03000509000000000000" pitchFamily="65" charset="-120"/>
                <a:ea typeface="標楷體" panose="03000509000000000000" pitchFamily="65" charset="-120"/>
              </a:rPr>
              <a:t>)</a:t>
            </a:r>
            <a:r>
              <a:rPr lang="zh-TW" altLang="en-US" sz="2200" dirty="0">
                <a:latin typeface="標楷體" pitchFamily="65" charset="-120"/>
                <a:ea typeface="標楷體" pitchFamily="65" charset="-120"/>
              </a:rPr>
              <a:t>，請問如何提敘薪級？</a:t>
            </a:r>
          </a:p>
          <a:p>
            <a:endParaRPr lang="zh-TW" altLang="en-US" dirty="0"/>
          </a:p>
        </p:txBody>
      </p:sp>
      <p:sp>
        <p:nvSpPr>
          <p:cNvPr id="6" name="文字方塊 5"/>
          <p:cNvSpPr txBox="1"/>
          <p:nvPr/>
        </p:nvSpPr>
        <p:spPr>
          <a:xfrm>
            <a:off x="1510666" y="2712626"/>
            <a:ext cx="9334500" cy="1323439"/>
          </a:xfrm>
          <a:prstGeom prst="rect">
            <a:avLst/>
          </a:prstGeom>
          <a:noFill/>
        </p:spPr>
        <p:txBody>
          <a:bodyPr wrap="square" rtlCol="0">
            <a:spAutoFit/>
          </a:bodyPr>
          <a:lstStyle/>
          <a:p>
            <a:pPr marL="180975" lvl="1">
              <a:buClr>
                <a:srgbClr val="4B8119"/>
              </a:buClr>
              <a:buFont typeface="標楷體" pitchFamily="65" charset="-120"/>
              <a:buChar char="☆"/>
              <a:defRPr/>
            </a:pPr>
            <a:r>
              <a:rPr lang="zh-TW" altLang="en-US" sz="2000" b="1" dirty="0">
                <a:solidFill>
                  <a:srgbClr val="7030A0"/>
                </a:solidFill>
                <a:latin typeface="標楷體" pitchFamily="65" charset="-120"/>
                <a:ea typeface="標楷體" pitchFamily="65" charset="-120"/>
              </a:rPr>
              <a:t>重點提示：</a:t>
            </a:r>
          </a:p>
          <a:p>
            <a:pPr marL="714375" lvl="2" indent="-352425">
              <a:buClr>
                <a:srgbClr val="FF0000"/>
              </a:buClr>
              <a:buFont typeface="+mj-lt"/>
              <a:buAutoNum type="arabicPeriod"/>
              <a:tabLst>
                <a:tab pos="3590925" algn="l"/>
              </a:tabLst>
              <a:defRPr/>
            </a:pPr>
            <a:r>
              <a:rPr lang="zh-TW" altLang="en-US" sz="2000" dirty="0">
                <a:solidFill>
                  <a:srgbClr val="7030A0"/>
                </a:solidFill>
                <a:latin typeface="標楷體" pitchFamily="65" charset="-120"/>
                <a:ea typeface="標楷體" pitchFamily="65" charset="-120"/>
              </a:rPr>
              <a:t>未具合格教師證資格而擔任私校專任教師或技術教師的年資均不予採計提敘。</a:t>
            </a:r>
            <a:endParaRPr lang="en-US" altLang="zh-TW" sz="2000" dirty="0">
              <a:solidFill>
                <a:srgbClr val="7030A0"/>
              </a:solidFill>
              <a:latin typeface="標楷體" pitchFamily="65" charset="-120"/>
              <a:ea typeface="標楷體" pitchFamily="65" charset="-120"/>
            </a:endParaRPr>
          </a:p>
          <a:p>
            <a:pPr marL="714375" lvl="2" indent="-352425">
              <a:buClr>
                <a:srgbClr val="FF0000"/>
              </a:buClr>
              <a:buFont typeface="+mj-lt"/>
              <a:buAutoNum type="arabicPeriod"/>
              <a:defRPr/>
            </a:pPr>
            <a:r>
              <a:rPr lang="zh-TW" altLang="en-US" sz="2000" dirty="0">
                <a:solidFill>
                  <a:srgbClr val="7030A0"/>
                </a:solidFill>
                <a:latin typeface="標楷體" pitchFamily="65" charset="-120"/>
                <a:ea typeface="標楷體" pitchFamily="65" charset="-120"/>
              </a:rPr>
              <a:t>同</a:t>
            </a:r>
            <a:r>
              <a:rPr lang="en-US" altLang="zh-TW" sz="2000" dirty="0">
                <a:solidFill>
                  <a:srgbClr val="7030A0"/>
                </a:solidFill>
                <a:latin typeface="標楷體" pitchFamily="65" charset="-120"/>
                <a:ea typeface="標楷體" pitchFamily="65" charset="-120"/>
              </a:rPr>
              <a:t>1</a:t>
            </a:r>
            <a:r>
              <a:rPr lang="zh-TW" altLang="en-US" sz="2000" dirty="0">
                <a:solidFill>
                  <a:srgbClr val="7030A0"/>
                </a:solidFill>
                <a:latin typeface="標楷體" pitchFamily="65" charset="-120"/>
                <a:ea typeface="標楷體" pitchFamily="65" charset="-120"/>
              </a:rPr>
              <a:t>學年任</a:t>
            </a:r>
            <a:r>
              <a:rPr lang="en-US" altLang="zh-TW" sz="2000" dirty="0">
                <a:solidFill>
                  <a:srgbClr val="7030A0"/>
                </a:solidFill>
                <a:latin typeface="標楷體" pitchFamily="65" charset="-120"/>
                <a:ea typeface="標楷體" pitchFamily="65" charset="-120"/>
              </a:rPr>
              <a:t>2</a:t>
            </a:r>
            <a:r>
              <a:rPr lang="zh-TW" altLang="en-US" sz="2000" dirty="0">
                <a:solidFill>
                  <a:srgbClr val="7030A0"/>
                </a:solidFill>
                <a:latin typeface="標楷體" pitchFamily="65" charset="-120"/>
                <a:ea typeface="標楷體" pitchFamily="65" charset="-120"/>
              </a:rPr>
              <a:t>所以上私立學校專任教師（或技術教師）年資，如其</a:t>
            </a:r>
            <a:r>
              <a:rPr lang="zh-TW" altLang="en-US" sz="2000" b="1" u="sng" dirty="0">
                <a:solidFill>
                  <a:srgbClr val="7030A0"/>
                </a:solidFill>
                <a:latin typeface="標楷體" pitchFamily="65" charset="-120"/>
                <a:ea typeface="標楷體" pitchFamily="65" charset="-120"/>
              </a:rPr>
              <a:t>到職日未曾中斷</a:t>
            </a:r>
            <a:r>
              <a:rPr lang="zh-TW" altLang="en-US" sz="2000" dirty="0">
                <a:solidFill>
                  <a:srgbClr val="7030A0"/>
                </a:solidFill>
                <a:latin typeface="標楷體" pitchFamily="65" charset="-120"/>
                <a:ea typeface="標楷體" pitchFamily="65" charset="-120"/>
              </a:rPr>
              <a:t>，且服務成績優良，得併計提敘薪級。</a:t>
            </a:r>
            <a:endParaRPr lang="en-US" altLang="zh-TW" sz="2000" dirty="0">
              <a:solidFill>
                <a:srgbClr val="7030A0"/>
              </a:solidFill>
              <a:latin typeface="標楷體" pitchFamily="65" charset="-120"/>
              <a:ea typeface="標楷體" pitchFamily="65" charset="-120"/>
            </a:endParaRPr>
          </a:p>
        </p:txBody>
      </p:sp>
      <p:sp>
        <p:nvSpPr>
          <p:cNvPr id="9" name="文字方塊 8"/>
          <p:cNvSpPr txBox="1"/>
          <p:nvPr/>
        </p:nvSpPr>
        <p:spPr>
          <a:xfrm>
            <a:off x="1490472" y="4390301"/>
            <a:ext cx="9248775" cy="1692771"/>
          </a:xfrm>
          <a:prstGeom prst="rect">
            <a:avLst/>
          </a:prstGeom>
          <a:noFill/>
        </p:spPr>
        <p:txBody>
          <a:bodyPr wrap="square" rtlCol="0">
            <a:spAutoFit/>
          </a:bodyPr>
          <a:lstStyle/>
          <a:p>
            <a:pPr marL="342900" indent="-342900">
              <a:buFont typeface="+mj-lt"/>
              <a:buAutoNum type="arabicPeriod"/>
            </a:pPr>
            <a:r>
              <a:rPr lang="en-US" altLang="zh-TW" sz="2000" dirty="0">
                <a:latin typeface="標楷體" pitchFamily="65" charset="-120"/>
                <a:ea typeface="標楷體" pitchFamily="65" charset="-120"/>
              </a:rPr>
              <a:t>A</a:t>
            </a:r>
            <a:r>
              <a:rPr lang="zh-TW" altLang="en-US" sz="2000" dirty="0">
                <a:latin typeface="標楷體" pitchFamily="65" charset="-120"/>
                <a:ea typeface="標楷體" pitchFamily="65" charset="-120"/>
              </a:rPr>
              <a:t>年資</a:t>
            </a:r>
            <a:r>
              <a:rPr lang="en-US" altLang="zh-TW" sz="2000" dirty="0">
                <a:latin typeface="標楷體" pitchFamily="65" charset="-120"/>
                <a:ea typeface="標楷體" pitchFamily="65" charset="-120"/>
              </a:rPr>
              <a:t>101/8/1</a:t>
            </a:r>
            <a:r>
              <a:rPr lang="zh-TW" altLang="en-US" sz="2000" dirty="0">
                <a:latin typeface="標楷體" pitchFamily="65" charset="-120"/>
                <a:ea typeface="標楷體" pitchFamily="65" charset="-120"/>
              </a:rPr>
              <a:t>至</a:t>
            </a:r>
            <a:r>
              <a:rPr lang="en-US" altLang="zh-TW" sz="2000" dirty="0">
                <a:latin typeface="標楷體" pitchFamily="65" charset="-120"/>
                <a:ea typeface="標楷體" pitchFamily="65" charset="-120"/>
              </a:rPr>
              <a:t>102/7/31</a:t>
            </a:r>
            <a:r>
              <a:rPr lang="zh-TW" altLang="en-US" sz="2000" dirty="0">
                <a:latin typeface="標楷體" pitchFamily="65" charset="-120"/>
                <a:ea typeface="標楷體" pitchFamily="65" charset="-120"/>
              </a:rPr>
              <a:t>，因未具合格教師證不予採計</a:t>
            </a:r>
            <a:endParaRPr lang="en-US" altLang="zh-TW" sz="2000" dirty="0">
              <a:latin typeface="標楷體" pitchFamily="65" charset="-120"/>
              <a:ea typeface="標楷體" pitchFamily="65" charset="-120"/>
            </a:endParaRPr>
          </a:p>
          <a:p>
            <a:pPr marL="342900" indent="-342900">
              <a:buFont typeface="+mj-lt"/>
              <a:buAutoNum type="arabicPeriod"/>
            </a:pPr>
            <a:r>
              <a:rPr lang="en-US" altLang="zh-TW" sz="2000" dirty="0">
                <a:latin typeface="標楷體" pitchFamily="65" charset="-120"/>
                <a:ea typeface="標楷體" pitchFamily="65" charset="-120"/>
              </a:rPr>
              <a:t>B</a:t>
            </a:r>
            <a:r>
              <a:rPr lang="zh-TW" altLang="en-US" sz="2000" dirty="0">
                <a:latin typeface="標楷體" pitchFamily="65" charset="-120"/>
                <a:ea typeface="標楷體" pitchFamily="65" charset="-120"/>
              </a:rPr>
              <a:t>年資</a:t>
            </a:r>
            <a:r>
              <a:rPr lang="en-US" altLang="zh-TW" sz="2000" dirty="0">
                <a:latin typeface="標楷體" pitchFamily="65" charset="-120"/>
                <a:ea typeface="標楷體" pitchFamily="65" charset="-120"/>
              </a:rPr>
              <a:t>102/8/1</a:t>
            </a:r>
            <a:r>
              <a:rPr lang="zh-TW" altLang="en-US" sz="2000" dirty="0">
                <a:latin typeface="標楷體" pitchFamily="65" charset="-120"/>
                <a:ea typeface="標楷體" pitchFamily="65" charset="-120"/>
              </a:rPr>
              <a:t>至</a:t>
            </a:r>
            <a:r>
              <a:rPr lang="en-US" altLang="zh-TW" sz="2000" dirty="0">
                <a:latin typeface="標楷體" pitchFamily="65" charset="-120"/>
                <a:ea typeface="標楷體" pitchFamily="65" charset="-120"/>
              </a:rPr>
              <a:t>103/1/31</a:t>
            </a:r>
            <a:r>
              <a:rPr lang="zh-TW" altLang="en-US" sz="2000" dirty="0">
                <a:latin typeface="標楷體" pitchFamily="65" charset="-120"/>
                <a:ea typeface="標楷體" pitchFamily="65" charset="-120"/>
              </a:rPr>
              <a:t>與</a:t>
            </a:r>
            <a:r>
              <a:rPr lang="en-US" altLang="zh-TW" sz="2000" dirty="0">
                <a:latin typeface="標楷體" pitchFamily="65" charset="-120"/>
                <a:ea typeface="標楷體" pitchFamily="65" charset="-120"/>
              </a:rPr>
              <a:t>C</a:t>
            </a:r>
            <a:r>
              <a:rPr lang="zh-TW" altLang="en-US" sz="2000" dirty="0">
                <a:latin typeface="標楷體" pitchFamily="65" charset="-120"/>
                <a:ea typeface="標楷體" pitchFamily="65" charset="-120"/>
              </a:rPr>
              <a:t>年資</a:t>
            </a:r>
            <a:r>
              <a:rPr lang="en-US" altLang="zh-TW" sz="2000" dirty="0">
                <a:latin typeface="標楷體" pitchFamily="65" charset="-120"/>
                <a:ea typeface="標楷體" pitchFamily="65" charset="-120"/>
              </a:rPr>
              <a:t>103/2/1</a:t>
            </a:r>
            <a:r>
              <a:rPr lang="zh-TW" altLang="en-US" sz="2000" dirty="0">
                <a:latin typeface="標楷體" pitchFamily="65" charset="-120"/>
                <a:ea typeface="標楷體" pitchFamily="65" charset="-120"/>
              </a:rPr>
              <a:t>至</a:t>
            </a:r>
            <a:r>
              <a:rPr lang="en-US" altLang="zh-TW" sz="2000" dirty="0">
                <a:latin typeface="標楷體" pitchFamily="65" charset="-120"/>
                <a:ea typeface="標楷體" pitchFamily="65" charset="-120"/>
              </a:rPr>
              <a:t>103/7/31</a:t>
            </a:r>
            <a:r>
              <a:rPr lang="zh-TW" altLang="en-US" sz="2000" dirty="0">
                <a:latin typeface="標楷體" pitchFamily="65" charset="-120"/>
                <a:ea typeface="標楷體" pitchFamily="65" charset="-120"/>
              </a:rPr>
              <a:t>，因</a:t>
            </a:r>
            <a:r>
              <a:rPr lang="zh-TW" altLang="en-US" sz="2000" b="1" u="sng" dirty="0">
                <a:solidFill>
                  <a:srgbClr val="FF0000"/>
                </a:solidFill>
                <a:latin typeface="標楷體" pitchFamily="65" charset="-120"/>
                <a:ea typeface="標楷體" pitchFamily="65" charset="-120"/>
              </a:rPr>
              <a:t>到職日未曾中斷</a:t>
            </a:r>
            <a:r>
              <a:rPr lang="zh-TW" altLang="en-US" sz="2000" dirty="0">
                <a:latin typeface="標楷體" pitchFamily="65" charset="-120"/>
                <a:ea typeface="標楷體" pitchFamily="65" charset="-120"/>
              </a:rPr>
              <a:t>，得併計</a:t>
            </a:r>
            <a:r>
              <a:rPr lang="en-US" altLang="zh-TW" sz="2000" dirty="0">
                <a:latin typeface="標楷體" pitchFamily="65" charset="-120"/>
                <a:ea typeface="標楷體" pitchFamily="65" charset="-120"/>
              </a:rPr>
              <a:t>1</a:t>
            </a:r>
            <a:r>
              <a:rPr lang="zh-TW" altLang="en-US" sz="2000" dirty="0">
                <a:latin typeface="標楷體" pitchFamily="65" charset="-120"/>
                <a:ea typeface="標楷體" pitchFamily="65" charset="-120"/>
              </a:rPr>
              <a:t>年</a:t>
            </a:r>
            <a:endParaRPr lang="en-US" altLang="zh-TW" sz="2000" dirty="0">
              <a:latin typeface="標楷體" pitchFamily="65" charset="-120"/>
              <a:ea typeface="標楷體" pitchFamily="65" charset="-120"/>
            </a:endParaRPr>
          </a:p>
          <a:p>
            <a:pPr marL="342900" indent="-342900">
              <a:buFont typeface="+mj-lt"/>
              <a:buAutoNum type="arabicPeriod"/>
            </a:pPr>
            <a:r>
              <a:rPr lang="zh-TW" altLang="en-US" sz="2000" dirty="0">
                <a:latin typeface="標楷體" pitchFamily="65" charset="-120"/>
                <a:ea typeface="標楷體" pitchFamily="65" charset="-120"/>
              </a:rPr>
              <a:t>代理教師年資為</a:t>
            </a:r>
            <a:r>
              <a:rPr lang="en-US" altLang="zh-TW" sz="2000" dirty="0">
                <a:latin typeface="標楷體" pitchFamily="65" charset="-120"/>
                <a:ea typeface="標楷體" pitchFamily="65" charset="-120"/>
              </a:rPr>
              <a:t>103/8/27</a:t>
            </a:r>
            <a:r>
              <a:rPr lang="zh-TW" altLang="en-US" sz="2000" dirty="0">
                <a:latin typeface="標楷體" pitchFamily="65" charset="-120"/>
                <a:ea typeface="標楷體" pitchFamily="65" charset="-120"/>
              </a:rPr>
              <a:t>至</a:t>
            </a:r>
            <a:r>
              <a:rPr lang="en-US" altLang="zh-TW" sz="2000" dirty="0">
                <a:latin typeface="標楷體" pitchFamily="65" charset="-120"/>
                <a:ea typeface="標楷體" pitchFamily="65" charset="-120"/>
              </a:rPr>
              <a:t>104/7/2</a:t>
            </a:r>
            <a:r>
              <a:rPr lang="zh-TW" altLang="en-US" sz="2000" dirty="0">
                <a:latin typeface="標楷體" pitchFamily="65" charset="-120"/>
                <a:ea typeface="標楷體" pitchFamily="65" charset="-120"/>
              </a:rPr>
              <a:t>，採計</a:t>
            </a:r>
            <a:r>
              <a:rPr lang="en-US" altLang="zh-TW" sz="2000" dirty="0">
                <a:latin typeface="標楷體" pitchFamily="65" charset="-120"/>
                <a:ea typeface="標楷體" pitchFamily="65" charset="-120"/>
              </a:rPr>
              <a:t>1</a:t>
            </a:r>
            <a:r>
              <a:rPr lang="zh-TW" altLang="en-US" sz="2000" dirty="0">
                <a:latin typeface="標楷體" pitchFamily="65" charset="-120"/>
                <a:ea typeface="標楷體" pitchFamily="65" charset="-120"/>
              </a:rPr>
              <a:t>年</a:t>
            </a:r>
            <a:endParaRPr lang="en-US" altLang="zh-TW" sz="2000" dirty="0">
              <a:latin typeface="標楷體" pitchFamily="65" charset="-120"/>
              <a:ea typeface="標楷體" pitchFamily="65" charset="-120"/>
            </a:endParaRPr>
          </a:p>
          <a:p>
            <a:pPr marL="342900" indent="-342900"/>
            <a:r>
              <a:rPr lang="zh-TW" altLang="en-US" sz="2400" dirty="0">
                <a:latin typeface="標楷體" pitchFamily="65" charset="-120"/>
                <a:ea typeface="標楷體" pitchFamily="65" charset="-120"/>
              </a:rPr>
              <a:t>曾師大學畢業自</a:t>
            </a:r>
            <a:r>
              <a:rPr lang="en-US" altLang="zh-TW" sz="2400" dirty="0">
                <a:latin typeface="標楷體" pitchFamily="65" charset="-120"/>
                <a:ea typeface="標楷體" pitchFamily="65" charset="-120"/>
              </a:rPr>
              <a:t>190</a:t>
            </a:r>
            <a:r>
              <a:rPr lang="zh-TW" altLang="en-US" sz="2400" dirty="0">
                <a:latin typeface="標楷體" pitchFamily="65" charset="-120"/>
                <a:ea typeface="標楷體" pitchFamily="65" charset="-120"/>
              </a:rPr>
              <a:t>薪點起敘，採計</a:t>
            </a:r>
            <a:r>
              <a:rPr lang="en-US" altLang="zh-TW" sz="2400" dirty="0">
                <a:latin typeface="標楷體" pitchFamily="65" charset="-120"/>
                <a:ea typeface="標楷體" pitchFamily="65" charset="-120"/>
              </a:rPr>
              <a:t>2</a:t>
            </a:r>
            <a:r>
              <a:rPr lang="zh-TW" altLang="en-US" sz="2400" dirty="0">
                <a:latin typeface="標楷體" pitchFamily="65" charset="-120"/>
                <a:ea typeface="標楷體" pitchFamily="65" charset="-120"/>
              </a:rPr>
              <a:t>年，提敘</a:t>
            </a:r>
            <a:r>
              <a:rPr lang="en-US" altLang="zh-TW" sz="2400" dirty="0">
                <a:latin typeface="標楷體" pitchFamily="65" charset="-120"/>
                <a:ea typeface="標楷體" pitchFamily="65" charset="-120"/>
              </a:rPr>
              <a:t>2</a:t>
            </a:r>
            <a:r>
              <a:rPr lang="zh-TW" altLang="en-US" sz="2400" dirty="0">
                <a:latin typeface="標楷體" pitchFamily="65" charset="-120"/>
                <a:ea typeface="標楷體" pitchFamily="65" charset="-120"/>
              </a:rPr>
              <a:t>級，支本薪</a:t>
            </a:r>
            <a:r>
              <a:rPr lang="en-US" altLang="zh-TW" sz="2400" dirty="0">
                <a:latin typeface="標楷體" pitchFamily="65" charset="-120"/>
                <a:ea typeface="標楷體" pitchFamily="65" charset="-120"/>
              </a:rPr>
              <a:t>210</a:t>
            </a:r>
            <a:r>
              <a:rPr lang="zh-TW" altLang="en-US" sz="2400" dirty="0">
                <a:latin typeface="標楷體" pitchFamily="65" charset="-120"/>
                <a:ea typeface="標楷體" pitchFamily="65" charset="-120"/>
              </a:rPr>
              <a:t>薪點</a:t>
            </a:r>
            <a:r>
              <a:rPr lang="zh-TW" altLang="en-US" sz="2000" dirty="0"/>
              <a:t>。</a:t>
            </a:r>
            <a:endParaRPr lang="en-US" altLang="zh-TW" sz="2000" dirty="0">
              <a:latin typeface="標楷體" pitchFamily="65" charset="-120"/>
              <a:ea typeface="標楷體" pitchFamily="65" charset="-12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1750"/>
                                        <p:tgtEl>
                                          <p:spTgt spid="3">
                                            <p:txEl>
                                              <p:pRg st="0" end="0"/>
                                            </p:txEl>
                                          </p:spTgt>
                                        </p:tgtEl>
                                      </p:cBhvr>
                                    </p:animEffect>
                                    <p:anim calcmode="lin" valueType="num">
                                      <p:cBhvr>
                                        <p:cTn id="15" dur="175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6" dur="175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1000"/>
                                  </p:stCondLst>
                                  <p:childTnLst>
                                    <p:set>
                                      <p:cBhvr>
                                        <p:cTn id="20" dur="1" fill="hold">
                                          <p:stCondLst>
                                            <p:cond delay="0"/>
                                          </p:stCondLst>
                                        </p:cTn>
                                        <p:tgtEl>
                                          <p:spTgt spid="6"/>
                                        </p:tgtEl>
                                        <p:attrNameLst>
                                          <p:attrName>style.visibility</p:attrName>
                                        </p:attrNameLst>
                                      </p:cBhvr>
                                      <p:to>
                                        <p:strVal val="visible"/>
                                      </p:to>
                                    </p:set>
                                    <p:animEffect transition="in" filter="fade">
                                      <p:cBhvr>
                                        <p:cTn id="21" dur="1500"/>
                                        <p:tgtEl>
                                          <p:spTgt spid="6"/>
                                        </p:tgtEl>
                                      </p:cBhvr>
                                    </p:animEffect>
                                    <p:anim calcmode="lin" valueType="num">
                                      <p:cBhvr>
                                        <p:cTn id="22" dur="1500" fill="hold"/>
                                        <p:tgtEl>
                                          <p:spTgt spid="6"/>
                                        </p:tgtEl>
                                        <p:attrNameLst>
                                          <p:attrName>ppt_x</p:attrName>
                                        </p:attrNameLst>
                                      </p:cBhvr>
                                      <p:tavLst>
                                        <p:tav tm="0">
                                          <p:val>
                                            <p:strVal val="#ppt_x"/>
                                          </p:val>
                                        </p:tav>
                                        <p:tav tm="100000">
                                          <p:val>
                                            <p:strVal val="#ppt_x"/>
                                          </p:val>
                                        </p:tav>
                                      </p:tavLst>
                                    </p:anim>
                                    <p:anim calcmode="lin" valueType="num">
                                      <p:cBhvr>
                                        <p:cTn id="23" dur="15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1250"/>
                                  </p:stCondLst>
                                  <p:childTnLst>
                                    <p:set>
                                      <p:cBhvr>
                                        <p:cTn id="27" dur="1" fill="hold">
                                          <p:stCondLst>
                                            <p:cond delay="0"/>
                                          </p:stCondLst>
                                        </p:cTn>
                                        <p:tgtEl>
                                          <p:spTgt spid="9"/>
                                        </p:tgtEl>
                                        <p:attrNameLst>
                                          <p:attrName>style.visibility</p:attrName>
                                        </p:attrNameLst>
                                      </p:cBhvr>
                                      <p:to>
                                        <p:strVal val="visible"/>
                                      </p:to>
                                    </p:set>
                                    <p:animEffect transition="in" filter="fade">
                                      <p:cBhvr>
                                        <p:cTn id="28" dur="1750"/>
                                        <p:tgtEl>
                                          <p:spTgt spid="9"/>
                                        </p:tgtEl>
                                      </p:cBhvr>
                                    </p:animEffect>
                                    <p:anim calcmode="lin" valueType="num">
                                      <p:cBhvr>
                                        <p:cTn id="29" dur="1750" fill="hold"/>
                                        <p:tgtEl>
                                          <p:spTgt spid="9"/>
                                        </p:tgtEl>
                                        <p:attrNameLst>
                                          <p:attrName>ppt_x</p:attrName>
                                        </p:attrNameLst>
                                      </p:cBhvr>
                                      <p:tavLst>
                                        <p:tav tm="0">
                                          <p:val>
                                            <p:strVal val="#ppt_x"/>
                                          </p:val>
                                        </p:tav>
                                        <p:tav tm="100000">
                                          <p:val>
                                            <p:strVal val="#ppt_x"/>
                                          </p:val>
                                        </p:tav>
                                      </p:tavLst>
                                    </p:anim>
                                    <p:anim calcmode="lin" valueType="num">
                                      <p:cBhvr>
                                        <p:cTn id="30" dur="175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6" grpId="0"/>
      <p:bldP spid="9" grpId="0"/>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724819" y="414068"/>
            <a:ext cx="10515600" cy="950722"/>
          </a:xfrm>
        </p:spPr>
        <p:txBody>
          <a:bodyPr/>
          <a:lstStyle/>
          <a:p>
            <a:r>
              <a:rPr lang="zh-TW" altLang="en-US" sz="3600" dirty="0">
                <a:latin typeface="標楷體" pitchFamily="65" charset="-120"/>
                <a:ea typeface="標楷體" pitchFamily="65" charset="-120"/>
              </a:rPr>
              <a:t>案例－取得碩士</a:t>
            </a:r>
            <a:endParaRPr lang="zh-TW" altLang="en-US" dirty="0"/>
          </a:p>
        </p:txBody>
      </p:sp>
      <p:sp>
        <p:nvSpPr>
          <p:cNvPr id="3" name="內容版面配置區 2"/>
          <p:cNvSpPr>
            <a:spLocks noGrp="1"/>
          </p:cNvSpPr>
          <p:nvPr>
            <p:ph idx="4294967295"/>
          </p:nvPr>
        </p:nvSpPr>
        <p:spPr>
          <a:xfrm>
            <a:off x="1122362" y="1414886"/>
            <a:ext cx="9947275" cy="1212850"/>
          </a:xfrm>
        </p:spPr>
        <p:txBody>
          <a:bodyPr>
            <a:normAutofit fontScale="92500"/>
          </a:bodyPr>
          <a:lstStyle/>
          <a:p>
            <a:pPr marL="273050" indent="1588">
              <a:buNone/>
            </a:pPr>
            <a:r>
              <a:rPr lang="zh-TW" altLang="en-US" sz="2400" dirty="0">
                <a:latin typeface="標楷體" pitchFamily="65" charset="-120"/>
                <a:ea typeface="標楷體" pitchFamily="65" charset="-120"/>
              </a:rPr>
              <a:t>邱師</a:t>
            </a:r>
            <a:r>
              <a:rPr lang="en-US" altLang="zh-TW" sz="2400" dirty="0">
                <a:latin typeface="標楷體" pitchFamily="65" charset="-120"/>
                <a:ea typeface="標楷體" pitchFamily="65" charset="-120"/>
              </a:rPr>
              <a:t>101</a:t>
            </a:r>
            <a:r>
              <a:rPr lang="zh-TW" altLang="en-US" sz="2400" dirty="0">
                <a:latin typeface="標楷體" pitchFamily="65" charset="-120"/>
                <a:ea typeface="標楷體" pitchFamily="65" charset="-120"/>
              </a:rPr>
              <a:t>年</a:t>
            </a:r>
            <a:r>
              <a:rPr lang="en-US" altLang="zh-TW" sz="2400" dirty="0">
                <a:latin typeface="標楷體" pitchFamily="65" charset="-120"/>
                <a:ea typeface="標楷體" pitchFamily="65" charset="-120"/>
              </a:rPr>
              <a:t>7</a:t>
            </a:r>
            <a:r>
              <a:rPr lang="zh-TW" altLang="en-US" sz="2400" dirty="0">
                <a:latin typeface="標楷體" pitchFamily="65" charset="-120"/>
                <a:ea typeface="標楷體" pitchFamily="65" charset="-120"/>
              </a:rPr>
              <a:t>月大學畢業，</a:t>
            </a:r>
            <a:r>
              <a:rPr lang="en-US" altLang="zh-TW" sz="2400" dirty="0">
                <a:latin typeface="標楷體" pitchFamily="65" charset="-120"/>
                <a:ea typeface="標楷體" pitchFamily="65" charset="-120"/>
              </a:rPr>
              <a:t>102</a:t>
            </a:r>
            <a:r>
              <a:rPr lang="zh-TW" altLang="en-US" sz="2400" dirty="0">
                <a:latin typeface="標楷體" pitchFamily="65" charset="-120"/>
                <a:ea typeface="標楷體" pitchFamily="65" charset="-120"/>
              </a:rPr>
              <a:t>年</a:t>
            </a:r>
            <a:r>
              <a:rPr kumimoji="1" lang="en-US" altLang="zh-TW" sz="2400" dirty="0">
                <a:latin typeface="標楷體" pitchFamily="65" charset="-120"/>
                <a:ea typeface="標楷體" pitchFamily="65" charset="-120"/>
              </a:rPr>
              <a:t>5</a:t>
            </a:r>
            <a:r>
              <a:rPr lang="zh-TW" altLang="en-US" sz="2400" dirty="0">
                <a:latin typeface="標楷體" pitchFamily="65" charset="-120"/>
                <a:ea typeface="標楷體" pitchFamily="65" charset="-120"/>
              </a:rPr>
              <a:t>月取得教育部中等學校教師證，職前曾任私立國中專任教師年資</a:t>
            </a:r>
            <a:r>
              <a:rPr lang="en-US" altLang="zh-TW" sz="2400" dirty="0">
                <a:latin typeface="標楷體" pitchFamily="65" charset="-120"/>
                <a:ea typeface="標楷體" pitchFamily="65" charset="-120"/>
              </a:rPr>
              <a:t>1020801</a:t>
            </a:r>
            <a:r>
              <a:rPr lang="zh-TW" altLang="en-US" sz="2400" dirty="0">
                <a:latin typeface="標楷體" pitchFamily="65" charset="-120"/>
                <a:ea typeface="標楷體" pitchFamily="65" charset="-120"/>
              </a:rPr>
              <a:t>至</a:t>
            </a:r>
            <a:r>
              <a:rPr lang="en-US" altLang="zh-TW" sz="2400" dirty="0">
                <a:latin typeface="標楷體" pitchFamily="65" charset="-120"/>
                <a:ea typeface="標楷體" pitchFamily="65" charset="-120"/>
              </a:rPr>
              <a:t>10</a:t>
            </a:r>
            <a:r>
              <a:rPr kumimoji="1" lang="en-US" altLang="zh-TW" sz="2400" dirty="0">
                <a:latin typeface="標楷體" pitchFamily="65" charset="-120"/>
                <a:ea typeface="標楷體" pitchFamily="65" charset="-120"/>
              </a:rPr>
              <a:t>50731</a:t>
            </a:r>
            <a:r>
              <a:rPr lang="zh-TW" altLang="en-US" sz="2400" dirty="0">
                <a:latin typeface="標楷體" pitchFamily="65" charset="-120"/>
                <a:ea typeface="標楷體" pitchFamily="65" charset="-120"/>
              </a:rPr>
              <a:t>，並</a:t>
            </a:r>
            <a:r>
              <a:rPr lang="zh-TW" altLang="en-US" sz="2400" kern="0" dirty="0">
                <a:latin typeface="標楷體" panose="03000509000000000000" pitchFamily="65" charset="-120"/>
                <a:ea typeface="標楷體" panose="03000509000000000000" pitchFamily="65" charset="-120"/>
              </a:rPr>
              <a:t>於</a:t>
            </a:r>
            <a:r>
              <a:rPr lang="en-US" altLang="zh-TW" sz="2400" kern="0" dirty="0">
                <a:latin typeface="標楷體" panose="03000509000000000000" pitchFamily="65" charset="-120"/>
                <a:ea typeface="標楷體" panose="03000509000000000000" pitchFamily="65" charset="-120"/>
              </a:rPr>
              <a:t>103</a:t>
            </a:r>
            <a:r>
              <a:rPr lang="zh-TW" altLang="en-US" sz="2400" kern="0" dirty="0">
                <a:latin typeface="標楷體" panose="03000509000000000000" pitchFamily="65" charset="-120"/>
                <a:ea typeface="標楷體" panose="03000509000000000000" pitchFamily="65" charset="-120"/>
              </a:rPr>
              <a:t>學年度起進修</a:t>
            </a:r>
            <a:r>
              <a:rPr lang="zh-TW" altLang="en-US" sz="2400" dirty="0">
                <a:latin typeface="標楷體" pitchFamily="65" charset="-120"/>
                <a:ea typeface="標楷體" pitchFamily="65" charset="-120"/>
              </a:rPr>
              <a:t>碩士並於</a:t>
            </a:r>
            <a:r>
              <a:rPr lang="en-US" altLang="zh-TW" sz="2400" dirty="0">
                <a:latin typeface="標楷體" pitchFamily="65" charset="-120"/>
                <a:ea typeface="標楷體" pitchFamily="65" charset="-120"/>
              </a:rPr>
              <a:t>10506</a:t>
            </a:r>
            <a:r>
              <a:rPr lang="zh-TW" altLang="en-US" sz="2400" dirty="0">
                <a:latin typeface="標楷體" pitchFamily="65" charset="-120"/>
                <a:ea typeface="標楷體" pitchFamily="65" charset="-120"/>
              </a:rPr>
              <a:t>畢業，於</a:t>
            </a:r>
            <a:r>
              <a:rPr lang="en-US" altLang="zh-TW" sz="2400" dirty="0">
                <a:latin typeface="標楷體" pitchFamily="65" charset="-120"/>
                <a:ea typeface="標楷體" pitchFamily="65" charset="-120"/>
              </a:rPr>
              <a:t>10</a:t>
            </a:r>
            <a:r>
              <a:rPr kumimoji="1" lang="en-US" altLang="zh-TW" sz="2400" dirty="0">
                <a:latin typeface="標楷體" pitchFamily="65" charset="-120"/>
                <a:ea typeface="標楷體" pitchFamily="65" charset="-120"/>
              </a:rPr>
              <a:t>5</a:t>
            </a:r>
            <a:r>
              <a:rPr lang="zh-TW" altLang="en-US" sz="2400" dirty="0">
                <a:latin typeface="標楷體" pitchFamily="65" charset="-120"/>
                <a:ea typeface="標楷體" pitchFamily="65" charset="-120"/>
              </a:rPr>
              <a:t>學年度經公開甄選錄取公立國中，請問如何提敘薪級？</a:t>
            </a:r>
          </a:p>
        </p:txBody>
      </p:sp>
      <p:sp>
        <p:nvSpPr>
          <p:cNvPr id="4" name="文字方塊 3"/>
          <p:cNvSpPr txBox="1"/>
          <p:nvPr/>
        </p:nvSpPr>
        <p:spPr>
          <a:xfrm>
            <a:off x="1274826" y="4123765"/>
            <a:ext cx="9540240" cy="1569660"/>
          </a:xfrm>
          <a:prstGeom prst="rect">
            <a:avLst/>
          </a:prstGeom>
          <a:noFill/>
        </p:spPr>
        <p:txBody>
          <a:bodyPr wrap="square" rtlCol="0">
            <a:spAutoFit/>
          </a:bodyPr>
          <a:lstStyle/>
          <a:p>
            <a:r>
              <a:rPr lang="zh-TW" altLang="en-US" sz="2400" dirty="0">
                <a:latin typeface="標楷體" pitchFamily="65" charset="-120"/>
                <a:ea typeface="標楷體" pitchFamily="65" charset="-120"/>
              </a:rPr>
              <a:t>邱師得按私校初任教師之大學學歷，應自</a:t>
            </a:r>
            <a:r>
              <a:rPr lang="en-US" altLang="zh-TW" sz="2400" dirty="0">
                <a:latin typeface="標楷體" pitchFamily="65" charset="-120"/>
                <a:ea typeface="標楷體" pitchFamily="65" charset="-120"/>
              </a:rPr>
              <a:t>190</a:t>
            </a:r>
            <a:r>
              <a:rPr lang="zh-TW" altLang="en-US" sz="2400" dirty="0">
                <a:latin typeface="標楷體" pitchFamily="65" charset="-120"/>
                <a:ea typeface="標楷體" pitchFamily="65" charset="-120"/>
              </a:rPr>
              <a:t>薪點起敘，採計其職前私校專任教師年資</a:t>
            </a:r>
            <a:r>
              <a:rPr lang="en-US" altLang="zh-TW" sz="2400" dirty="0">
                <a:latin typeface="標楷體" pitchFamily="65" charset="-120"/>
                <a:ea typeface="標楷體" pitchFamily="65" charset="-120"/>
              </a:rPr>
              <a:t>102/8/1</a:t>
            </a:r>
            <a:r>
              <a:rPr lang="zh-TW" altLang="en-US" sz="2400" dirty="0">
                <a:latin typeface="標楷體" pitchFamily="65" charset="-120"/>
                <a:ea typeface="標楷體" pitchFamily="65" charset="-120"/>
              </a:rPr>
              <a:t>至</a:t>
            </a:r>
            <a:r>
              <a:rPr lang="en-US" altLang="zh-TW" sz="2400" dirty="0">
                <a:latin typeface="標楷體" pitchFamily="65" charset="-120"/>
                <a:ea typeface="標楷體" pitchFamily="65" charset="-120"/>
              </a:rPr>
              <a:t>10</a:t>
            </a:r>
            <a:r>
              <a:rPr kumimoji="1" lang="en-US" altLang="zh-TW" sz="2400" dirty="0">
                <a:latin typeface="標楷體" pitchFamily="65" charset="-120"/>
                <a:ea typeface="標楷體" pitchFamily="65" charset="-120"/>
              </a:rPr>
              <a:t>5</a:t>
            </a:r>
            <a:r>
              <a:rPr lang="en-US" altLang="zh-TW" sz="2400" dirty="0">
                <a:latin typeface="標楷體" pitchFamily="65" charset="-120"/>
                <a:ea typeface="標楷體" pitchFamily="65" charset="-120"/>
              </a:rPr>
              <a:t>/7/31(3</a:t>
            </a:r>
            <a:r>
              <a:rPr lang="zh-TW" altLang="en-US" sz="2400" dirty="0">
                <a:latin typeface="標楷體" pitchFamily="65" charset="-120"/>
                <a:ea typeface="標楷體" pitchFamily="65" charset="-120"/>
              </a:rPr>
              <a:t>年</a:t>
            </a:r>
            <a:r>
              <a:rPr lang="en-US" altLang="zh-TW" sz="2400" dirty="0">
                <a:latin typeface="標楷體" pitchFamily="65" charset="-120"/>
                <a:ea typeface="標楷體" pitchFamily="65" charset="-120"/>
              </a:rPr>
              <a:t>)</a:t>
            </a:r>
            <a:r>
              <a:rPr lang="zh-TW" altLang="en-US" sz="2400" dirty="0">
                <a:latin typeface="標楷體" pitchFamily="65" charset="-120"/>
                <a:ea typeface="標楷體" pitchFamily="65" charset="-120"/>
              </a:rPr>
              <a:t>，再依教師待遇條例第</a:t>
            </a:r>
            <a:r>
              <a:rPr lang="en-US" altLang="zh-TW" sz="2400" dirty="0">
                <a:latin typeface="標楷體" pitchFamily="65" charset="-120"/>
                <a:ea typeface="標楷體" pitchFamily="65" charset="-120"/>
              </a:rPr>
              <a:t>10</a:t>
            </a:r>
            <a:r>
              <a:rPr lang="zh-TW" altLang="en-US" sz="2400" dirty="0">
                <a:latin typeface="標楷體" pitchFamily="65" charset="-120"/>
                <a:ea typeface="標楷體" pitchFamily="65" charset="-120"/>
              </a:rPr>
              <a:t>條規定，以現敘薪級為基準</a:t>
            </a:r>
            <a:r>
              <a:rPr lang="en-US" altLang="zh-TW" sz="2400" dirty="0">
                <a:latin typeface="標楷體" pitchFamily="65" charset="-120"/>
                <a:ea typeface="標楷體" pitchFamily="65" charset="-120"/>
              </a:rPr>
              <a:t>(220</a:t>
            </a:r>
            <a:r>
              <a:rPr lang="zh-TW" altLang="en-US" sz="2400" dirty="0">
                <a:latin typeface="標楷體" pitchFamily="65" charset="-120"/>
                <a:ea typeface="標楷體" pitchFamily="65" charset="-120"/>
              </a:rPr>
              <a:t>薪點</a:t>
            </a:r>
            <a:r>
              <a:rPr lang="en-US" altLang="zh-TW" sz="2400" dirty="0">
                <a:latin typeface="標楷體" pitchFamily="65" charset="-120"/>
                <a:ea typeface="標楷體" pitchFamily="65" charset="-120"/>
              </a:rPr>
              <a:t>)</a:t>
            </a:r>
            <a:r>
              <a:rPr lang="zh-TW" altLang="en-US" sz="2400" dirty="0">
                <a:latin typeface="標楷體" pitchFamily="65" charset="-120"/>
                <a:ea typeface="標楷體" pitchFamily="65" charset="-120"/>
              </a:rPr>
              <a:t>碩士學歷提敘三級，改敘為</a:t>
            </a:r>
            <a:r>
              <a:rPr lang="en-US" altLang="zh-TW" sz="2400" dirty="0">
                <a:latin typeface="標楷體" pitchFamily="65" charset="-120"/>
                <a:ea typeface="標楷體" pitchFamily="65" charset="-120"/>
              </a:rPr>
              <a:t>2</a:t>
            </a:r>
            <a:r>
              <a:rPr lang="en-US" altLang="zh-TW" sz="2400" kern="0" dirty="0">
                <a:latin typeface="標楷體" pitchFamily="65" charset="-120"/>
                <a:ea typeface="標楷體" pitchFamily="65" charset="-120"/>
              </a:rPr>
              <a:t>6</a:t>
            </a:r>
            <a:r>
              <a:rPr lang="en-US" altLang="zh-TW" sz="2400" dirty="0">
                <a:latin typeface="標楷體" pitchFamily="65" charset="-120"/>
                <a:ea typeface="標楷體" pitchFamily="65" charset="-120"/>
              </a:rPr>
              <a:t>0</a:t>
            </a:r>
            <a:r>
              <a:rPr lang="zh-TW" altLang="en-US" sz="2400" dirty="0">
                <a:latin typeface="標楷體" pitchFamily="65" charset="-120"/>
                <a:ea typeface="標楷體" pitchFamily="65" charset="-120"/>
              </a:rPr>
              <a:t> 薪點</a:t>
            </a:r>
            <a:endParaRPr lang="en-US" altLang="zh-TW" sz="2400" dirty="0">
              <a:latin typeface="標楷體" pitchFamily="65" charset="-120"/>
              <a:ea typeface="標楷體" pitchFamily="65" charset="-120"/>
            </a:endParaRPr>
          </a:p>
        </p:txBody>
      </p:sp>
      <p:sp>
        <p:nvSpPr>
          <p:cNvPr id="5" name="文字方塊 4"/>
          <p:cNvSpPr txBox="1"/>
          <p:nvPr/>
        </p:nvSpPr>
        <p:spPr>
          <a:xfrm>
            <a:off x="1274826" y="2775586"/>
            <a:ext cx="9415586" cy="1200329"/>
          </a:xfrm>
          <a:prstGeom prst="rect">
            <a:avLst/>
          </a:prstGeom>
          <a:noFill/>
        </p:spPr>
        <p:txBody>
          <a:bodyPr wrap="square" rtlCol="0">
            <a:spAutoFit/>
          </a:bodyPr>
          <a:lstStyle/>
          <a:p>
            <a:r>
              <a:rPr lang="zh-TW" altLang="en-US" sz="2400" dirty="0">
                <a:solidFill>
                  <a:srgbClr val="7030A0"/>
                </a:solidFill>
                <a:latin typeface="標楷體" panose="03000509000000000000" pitchFamily="65" charset="-120"/>
                <a:ea typeface="標楷體" panose="03000509000000000000" pitchFamily="65" charset="-120"/>
              </a:rPr>
              <a:t>☆重點提示</a:t>
            </a:r>
            <a:endParaRPr lang="en-US" altLang="zh-TW" sz="2400" dirty="0">
              <a:solidFill>
                <a:srgbClr val="7030A0"/>
              </a:solidFill>
              <a:latin typeface="標楷體" panose="03000509000000000000" pitchFamily="65" charset="-120"/>
              <a:ea typeface="標楷體" panose="03000509000000000000" pitchFamily="65" charset="-120"/>
            </a:endParaRPr>
          </a:p>
          <a:p>
            <a:r>
              <a:rPr lang="zh-TW" altLang="en-US" sz="2400" dirty="0">
                <a:solidFill>
                  <a:srgbClr val="7030A0"/>
                </a:solidFill>
                <a:latin typeface="標楷體" panose="03000509000000000000" pitchFamily="65" charset="-120"/>
                <a:ea typeface="標楷體" panose="03000509000000000000" pitchFamily="65" charset="-120"/>
              </a:rPr>
              <a:t>私立中小學教師轉任公立學校教師時，按其初任教師之學歷起敘薪級；其已取得較高學歷者，並依教師待遇條例第</a:t>
            </a:r>
            <a:r>
              <a:rPr lang="en-US" altLang="zh-TW" sz="2400" dirty="0">
                <a:solidFill>
                  <a:srgbClr val="7030A0"/>
                </a:solidFill>
                <a:latin typeface="標楷體" panose="03000509000000000000" pitchFamily="65" charset="-120"/>
                <a:ea typeface="標楷體" panose="03000509000000000000" pitchFamily="65" charset="-120"/>
              </a:rPr>
              <a:t>10</a:t>
            </a:r>
            <a:r>
              <a:rPr lang="zh-TW" altLang="en-US" sz="2400" dirty="0">
                <a:solidFill>
                  <a:srgbClr val="7030A0"/>
                </a:solidFill>
                <a:latin typeface="標楷體" panose="03000509000000000000" pitchFamily="65" charset="-120"/>
                <a:ea typeface="標楷體" panose="03000509000000000000" pitchFamily="65" charset="-120"/>
              </a:rPr>
              <a:t>條規定辦理改敘。</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50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1750"/>
                                        <p:tgtEl>
                                          <p:spTgt spid="3">
                                            <p:txEl>
                                              <p:pRg st="0" end="0"/>
                                            </p:txEl>
                                          </p:spTgt>
                                        </p:tgtEl>
                                      </p:cBhvr>
                                    </p:animEffect>
                                    <p:anim calcmode="lin" valueType="num">
                                      <p:cBhvr>
                                        <p:cTn id="15" dur="175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6" dur="175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1000"/>
                                  </p:stCondLst>
                                  <p:childTnLst>
                                    <p:set>
                                      <p:cBhvr>
                                        <p:cTn id="20" dur="1" fill="hold">
                                          <p:stCondLst>
                                            <p:cond delay="0"/>
                                          </p:stCondLst>
                                        </p:cTn>
                                        <p:tgtEl>
                                          <p:spTgt spid="5"/>
                                        </p:tgtEl>
                                        <p:attrNameLst>
                                          <p:attrName>style.visibility</p:attrName>
                                        </p:attrNameLst>
                                      </p:cBhvr>
                                      <p:to>
                                        <p:strVal val="visible"/>
                                      </p:to>
                                    </p:set>
                                    <p:animEffect transition="in" filter="fade">
                                      <p:cBhvr>
                                        <p:cTn id="21" dur="1500"/>
                                        <p:tgtEl>
                                          <p:spTgt spid="5"/>
                                        </p:tgtEl>
                                      </p:cBhvr>
                                    </p:animEffect>
                                    <p:anim calcmode="lin" valueType="num">
                                      <p:cBhvr>
                                        <p:cTn id="22" dur="1500" fill="hold"/>
                                        <p:tgtEl>
                                          <p:spTgt spid="5"/>
                                        </p:tgtEl>
                                        <p:attrNameLst>
                                          <p:attrName>ppt_x</p:attrName>
                                        </p:attrNameLst>
                                      </p:cBhvr>
                                      <p:tavLst>
                                        <p:tav tm="0">
                                          <p:val>
                                            <p:strVal val="#ppt_x"/>
                                          </p:val>
                                        </p:tav>
                                        <p:tav tm="100000">
                                          <p:val>
                                            <p:strVal val="#ppt_x"/>
                                          </p:val>
                                        </p:tav>
                                      </p:tavLst>
                                    </p:anim>
                                    <p:anim calcmode="lin" valueType="num">
                                      <p:cBhvr>
                                        <p:cTn id="23" dur="15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4"/>
                                        </p:tgtEl>
                                        <p:attrNameLst>
                                          <p:attrName>style.visibility</p:attrName>
                                        </p:attrNameLst>
                                      </p:cBhvr>
                                      <p:to>
                                        <p:strVal val="visible"/>
                                      </p:to>
                                    </p:set>
                                    <p:animEffect transition="in" filter="fade">
                                      <p:cBhvr>
                                        <p:cTn id="28" dur="1750"/>
                                        <p:tgtEl>
                                          <p:spTgt spid="4"/>
                                        </p:tgtEl>
                                      </p:cBhvr>
                                    </p:animEffect>
                                    <p:anim calcmode="lin" valueType="num">
                                      <p:cBhvr>
                                        <p:cTn id="29" dur="1750" fill="hold"/>
                                        <p:tgtEl>
                                          <p:spTgt spid="4"/>
                                        </p:tgtEl>
                                        <p:attrNameLst>
                                          <p:attrName>ppt_x</p:attrName>
                                        </p:attrNameLst>
                                      </p:cBhvr>
                                      <p:tavLst>
                                        <p:tav tm="0">
                                          <p:val>
                                            <p:strVal val="#ppt_x"/>
                                          </p:val>
                                        </p:tav>
                                        <p:tav tm="100000">
                                          <p:val>
                                            <p:strVal val="#ppt_x"/>
                                          </p:val>
                                        </p:tav>
                                      </p:tavLst>
                                    </p:anim>
                                    <p:anim calcmode="lin" valueType="num">
                                      <p:cBhvr>
                                        <p:cTn id="30" dur="175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4" grpId="0"/>
      <p:bldP spid="5" grpId="0"/>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807288" y="580785"/>
            <a:ext cx="10515600" cy="1325563"/>
          </a:xfrm>
        </p:spPr>
        <p:txBody>
          <a:bodyPr>
            <a:normAutofit fontScale="90000"/>
          </a:bodyPr>
          <a:lstStyle/>
          <a:p>
            <a:r>
              <a:rPr lang="zh-TW" altLang="en-US" sz="2400" dirty="0">
                <a:solidFill>
                  <a:srgbClr val="D680A5">
                    <a:lumMod val="50000"/>
                  </a:srgbClr>
                </a:solidFill>
                <a:latin typeface="標楷體" pitchFamily="65" charset="-120"/>
                <a:ea typeface="標楷體" pitchFamily="65" charset="-120"/>
              </a:rPr>
              <a:t>案例：林師</a:t>
            </a:r>
            <a:r>
              <a:rPr lang="en-US" altLang="zh-TW" sz="2400" dirty="0">
                <a:solidFill>
                  <a:srgbClr val="D680A5">
                    <a:lumMod val="50000"/>
                  </a:srgbClr>
                </a:solidFill>
                <a:latin typeface="標楷體" pitchFamily="65" charset="-120"/>
                <a:ea typeface="標楷體" pitchFamily="65" charset="-120"/>
              </a:rPr>
              <a:t>92</a:t>
            </a:r>
            <a:r>
              <a:rPr lang="zh-TW" altLang="en-US" sz="2400" dirty="0">
                <a:solidFill>
                  <a:srgbClr val="D680A5">
                    <a:lumMod val="50000"/>
                  </a:srgbClr>
                </a:solidFill>
                <a:latin typeface="標楷體" pitchFamily="65" charset="-120"/>
                <a:ea typeface="標楷體" pitchFamily="65" charset="-120"/>
              </a:rPr>
              <a:t>年</a:t>
            </a:r>
            <a:r>
              <a:rPr lang="en-US" altLang="zh-TW" sz="2400" dirty="0">
                <a:solidFill>
                  <a:srgbClr val="D680A5">
                    <a:lumMod val="50000"/>
                  </a:srgbClr>
                </a:solidFill>
                <a:latin typeface="標楷體" pitchFamily="65" charset="-120"/>
                <a:ea typeface="標楷體" pitchFamily="65" charset="-120"/>
              </a:rPr>
              <a:t>6</a:t>
            </a:r>
            <a:r>
              <a:rPr lang="zh-TW" altLang="en-US" sz="2400" dirty="0">
                <a:solidFill>
                  <a:srgbClr val="D680A5">
                    <a:lumMod val="50000"/>
                  </a:srgbClr>
                </a:solidFill>
                <a:latin typeface="標楷體" pitchFamily="65" charset="-120"/>
                <a:ea typeface="標楷體" pitchFamily="65" charset="-120"/>
              </a:rPr>
              <a:t>月大學畢業，</a:t>
            </a:r>
            <a:r>
              <a:rPr lang="en-US" altLang="zh-TW" sz="2400" dirty="0">
                <a:solidFill>
                  <a:srgbClr val="D680A5">
                    <a:lumMod val="50000"/>
                  </a:srgbClr>
                </a:solidFill>
                <a:latin typeface="標楷體" pitchFamily="65" charset="-120"/>
                <a:ea typeface="標楷體" pitchFamily="65" charset="-120"/>
              </a:rPr>
              <a:t>93</a:t>
            </a:r>
            <a:r>
              <a:rPr lang="zh-TW" altLang="en-US" sz="2400" dirty="0">
                <a:solidFill>
                  <a:srgbClr val="D680A5">
                    <a:lumMod val="50000"/>
                  </a:srgbClr>
                </a:solidFill>
                <a:latin typeface="標楷體" pitchFamily="65" charset="-120"/>
                <a:ea typeface="標楷體" pitchFamily="65" charset="-120"/>
              </a:rPr>
              <a:t>年</a:t>
            </a:r>
            <a:r>
              <a:rPr lang="en-US" altLang="zh-TW" sz="2400" dirty="0">
                <a:solidFill>
                  <a:srgbClr val="D680A5">
                    <a:lumMod val="50000"/>
                  </a:srgbClr>
                </a:solidFill>
                <a:latin typeface="標楷體" pitchFamily="65" charset="-120"/>
                <a:ea typeface="標楷體" pitchFamily="65" charset="-120"/>
              </a:rPr>
              <a:t>7</a:t>
            </a:r>
            <a:r>
              <a:rPr lang="zh-TW" altLang="en-US" sz="2400" dirty="0">
                <a:solidFill>
                  <a:srgbClr val="D680A5">
                    <a:lumMod val="50000"/>
                  </a:srgbClr>
                </a:solidFill>
                <a:latin typeface="標楷體" pitchFamily="65" charset="-120"/>
                <a:ea typeface="標楷體" pitchFamily="65" charset="-120"/>
              </a:rPr>
              <a:t>月取得教育部國民小學教師證，職前曾任私立國小專任教師年資</a:t>
            </a:r>
            <a:r>
              <a:rPr lang="en-US" altLang="zh-TW" sz="2400" dirty="0">
                <a:solidFill>
                  <a:srgbClr val="D680A5">
                    <a:lumMod val="50000"/>
                  </a:srgbClr>
                </a:solidFill>
                <a:latin typeface="標楷體" pitchFamily="65" charset="-120"/>
                <a:ea typeface="標楷體" pitchFamily="65" charset="-120"/>
              </a:rPr>
              <a:t>930801</a:t>
            </a:r>
            <a:r>
              <a:rPr lang="zh-TW" altLang="en-US" sz="2400" dirty="0">
                <a:solidFill>
                  <a:srgbClr val="D680A5">
                    <a:lumMod val="50000"/>
                  </a:srgbClr>
                </a:solidFill>
                <a:latin typeface="標楷體" pitchFamily="65" charset="-120"/>
                <a:ea typeface="標楷體" pitchFamily="65" charset="-120"/>
              </a:rPr>
              <a:t>至</a:t>
            </a:r>
            <a:r>
              <a:rPr lang="en-US" altLang="zh-TW" sz="2400" dirty="0">
                <a:solidFill>
                  <a:srgbClr val="D680A5">
                    <a:lumMod val="50000"/>
                  </a:srgbClr>
                </a:solidFill>
                <a:latin typeface="標楷體" pitchFamily="65" charset="-120"/>
                <a:ea typeface="標楷體" pitchFamily="65" charset="-120"/>
              </a:rPr>
              <a:t>940731</a:t>
            </a:r>
            <a:r>
              <a:rPr lang="zh-TW" altLang="en-US" sz="2400" dirty="0">
                <a:solidFill>
                  <a:srgbClr val="D680A5">
                    <a:lumMod val="50000"/>
                  </a:srgbClr>
                </a:solidFill>
                <a:latin typeface="標楷體" pitchFamily="65" charset="-120"/>
                <a:ea typeface="標楷體" pitchFamily="65" charset="-120"/>
              </a:rPr>
              <a:t>，並</a:t>
            </a:r>
            <a:r>
              <a:rPr lang="zh-TW" altLang="en-US" sz="2400" kern="0" dirty="0">
                <a:solidFill>
                  <a:srgbClr val="D680A5">
                    <a:lumMod val="50000"/>
                  </a:srgbClr>
                </a:solidFill>
                <a:latin typeface="標楷體" panose="03000509000000000000" pitchFamily="65" charset="-120"/>
                <a:ea typeface="標楷體" panose="03000509000000000000" pitchFamily="65" charset="-120"/>
              </a:rPr>
              <a:t>於</a:t>
            </a:r>
            <a:r>
              <a:rPr lang="en-US" altLang="zh-TW" sz="2400" kern="0" dirty="0">
                <a:solidFill>
                  <a:srgbClr val="D680A5">
                    <a:lumMod val="50000"/>
                  </a:srgbClr>
                </a:solidFill>
                <a:latin typeface="標楷體" panose="03000509000000000000" pitchFamily="65" charset="-120"/>
                <a:ea typeface="標楷體" panose="03000509000000000000" pitchFamily="65" charset="-120"/>
              </a:rPr>
              <a:t>99</a:t>
            </a:r>
            <a:r>
              <a:rPr lang="zh-TW" altLang="en-US" sz="2400" kern="0" dirty="0">
                <a:solidFill>
                  <a:srgbClr val="D680A5">
                    <a:lumMod val="50000"/>
                  </a:srgbClr>
                </a:solidFill>
                <a:latin typeface="標楷體" panose="03000509000000000000" pitchFamily="65" charset="-120"/>
                <a:ea typeface="標楷體" panose="03000509000000000000" pitchFamily="65" charset="-120"/>
              </a:rPr>
              <a:t>年</a:t>
            </a:r>
            <a:r>
              <a:rPr lang="en-US" altLang="zh-TW" sz="2400" kern="0" dirty="0">
                <a:solidFill>
                  <a:srgbClr val="D680A5">
                    <a:lumMod val="50000"/>
                  </a:srgbClr>
                </a:solidFill>
                <a:latin typeface="標楷體" panose="03000509000000000000" pitchFamily="65" charset="-120"/>
                <a:ea typeface="標楷體" panose="03000509000000000000" pitchFamily="65" charset="-120"/>
              </a:rPr>
              <a:t>6</a:t>
            </a:r>
            <a:r>
              <a:rPr lang="zh-TW" altLang="en-US" sz="2400" kern="0" dirty="0">
                <a:solidFill>
                  <a:srgbClr val="D680A5">
                    <a:lumMod val="50000"/>
                  </a:srgbClr>
                </a:solidFill>
                <a:latin typeface="標楷體" panose="03000509000000000000" pitchFamily="65" charset="-120"/>
                <a:ea typeface="標楷體" panose="03000509000000000000" pitchFamily="65" charset="-120"/>
              </a:rPr>
              <a:t>月取得</a:t>
            </a:r>
            <a:r>
              <a:rPr lang="zh-TW" altLang="en-US" sz="2400" dirty="0">
                <a:solidFill>
                  <a:srgbClr val="D680A5">
                    <a:lumMod val="50000"/>
                  </a:srgbClr>
                </a:solidFill>
                <a:latin typeface="標楷體" pitchFamily="65" charset="-120"/>
                <a:ea typeface="標楷體" pitchFamily="65" charset="-120"/>
              </a:rPr>
              <a:t>碩士學位，又曾任公立學校代理教師年資</a:t>
            </a:r>
            <a:r>
              <a:rPr lang="en-US" altLang="zh-TW" sz="2400" dirty="0">
                <a:solidFill>
                  <a:srgbClr val="D680A5">
                    <a:lumMod val="50000"/>
                  </a:srgbClr>
                </a:solidFill>
                <a:latin typeface="標楷體" pitchFamily="65" charset="-120"/>
                <a:ea typeface="標楷體" pitchFamily="65" charset="-120"/>
              </a:rPr>
              <a:t>1040828</a:t>
            </a:r>
            <a:r>
              <a:rPr lang="zh-TW" altLang="en-US" sz="2400" dirty="0">
                <a:solidFill>
                  <a:srgbClr val="D680A5">
                    <a:lumMod val="50000"/>
                  </a:srgbClr>
                </a:solidFill>
                <a:latin typeface="標楷體" pitchFamily="65" charset="-120"/>
                <a:ea typeface="標楷體" pitchFamily="65" charset="-120"/>
              </a:rPr>
              <a:t>至</a:t>
            </a:r>
            <a:r>
              <a:rPr lang="en-US" altLang="zh-TW" sz="2400" dirty="0">
                <a:solidFill>
                  <a:srgbClr val="D680A5">
                    <a:lumMod val="50000"/>
                  </a:srgbClr>
                </a:solidFill>
                <a:latin typeface="標楷體" pitchFamily="65" charset="-120"/>
                <a:ea typeface="標楷體" pitchFamily="65" charset="-120"/>
              </a:rPr>
              <a:t>1050701</a:t>
            </a:r>
            <a:r>
              <a:rPr lang="zh-TW" altLang="en-US" sz="2400" dirty="0">
                <a:solidFill>
                  <a:srgbClr val="D680A5">
                    <a:lumMod val="50000"/>
                  </a:srgbClr>
                </a:solidFill>
                <a:latin typeface="標楷體" pitchFamily="65" charset="-120"/>
                <a:ea typeface="標楷體" pitchFamily="65" charset="-120"/>
              </a:rPr>
              <a:t>，於</a:t>
            </a:r>
            <a:r>
              <a:rPr lang="en-US" altLang="zh-TW" sz="2400" dirty="0">
                <a:solidFill>
                  <a:srgbClr val="D680A5">
                    <a:lumMod val="50000"/>
                  </a:srgbClr>
                </a:solidFill>
                <a:latin typeface="標楷體" pitchFamily="65" charset="-120"/>
                <a:ea typeface="標楷體" pitchFamily="65" charset="-120"/>
              </a:rPr>
              <a:t>10</a:t>
            </a:r>
            <a:r>
              <a:rPr kumimoji="1" lang="en-US" altLang="zh-TW" sz="2400" dirty="0">
                <a:solidFill>
                  <a:srgbClr val="D680A5">
                    <a:lumMod val="50000"/>
                  </a:srgbClr>
                </a:solidFill>
                <a:latin typeface="標楷體" pitchFamily="65" charset="-120"/>
                <a:ea typeface="標楷體" pitchFamily="65" charset="-120"/>
              </a:rPr>
              <a:t>5</a:t>
            </a:r>
            <a:r>
              <a:rPr lang="zh-TW" altLang="en-US" sz="2400" dirty="0">
                <a:solidFill>
                  <a:srgbClr val="D680A5">
                    <a:lumMod val="50000"/>
                  </a:srgbClr>
                </a:solidFill>
                <a:latin typeface="標楷體" pitchFamily="65" charset="-120"/>
                <a:ea typeface="標楷體" pitchFamily="65" charset="-120"/>
              </a:rPr>
              <a:t>學年度經公開甄選錄取公立國小，請問如何提敘薪級？</a:t>
            </a:r>
            <a:endParaRPr lang="zh-TW" altLang="en-US" dirty="0"/>
          </a:p>
        </p:txBody>
      </p:sp>
      <p:sp>
        <p:nvSpPr>
          <p:cNvPr id="3" name="日期版面配置區 2"/>
          <p:cNvSpPr>
            <a:spLocks noGrp="1"/>
          </p:cNvSpPr>
          <p:nvPr>
            <p:ph type="dt" sz="half" idx="10"/>
          </p:nvPr>
        </p:nvSpPr>
        <p:spPr/>
        <p:txBody>
          <a:bodyPr/>
          <a:lstStyle/>
          <a:p>
            <a:fld id="{66886985-4E88-4091-ACE9-453EE9A2D0AF}" type="datetime1">
              <a:rPr lang="zh-TW" altLang="en-US" smtClean="0"/>
              <a:t>2019/8/19</a:t>
            </a:fld>
            <a:endParaRPr lang="zh-TW" altLang="en-US"/>
          </a:p>
        </p:txBody>
      </p:sp>
      <p:sp>
        <p:nvSpPr>
          <p:cNvPr id="4" name="投影片編號版面配置區 3"/>
          <p:cNvSpPr>
            <a:spLocks noGrp="1"/>
          </p:cNvSpPr>
          <p:nvPr>
            <p:ph type="sldNum" sz="quarter" idx="12"/>
          </p:nvPr>
        </p:nvSpPr>
        <p:spPr/>
        <p:txBody>
          <a:bodyPr/>
          <a:lstStyle/>
          <a:p>
            <a:fld id="{1CC926A1-394B-4F20-995A-14F0F6D274D9}" type="slidenum">
              <a:rPr lang="zh-TW" altLang="en-US" smtClean="0"/>
              <a:t>58</a:t>
            </a:fld>
            <a:endParaRPr lang="zh-TW" altLang="en-US"/>
          </a:p>
        </p:txBody>
      </p:sp>
      <p:sp>
        <p:nvSpPr>
          <p:cNvPr id="5" name="文字方塊 4"/>
          <p:cNvSpPr txBox="1"/>
          <p:nvPr/>
        </p:nvSpPr>
        <p:spPr>
          <a:xfrm>
            <a:off x="838201" y="2078966"/>
            <a:ext cx="10255370" cy="1200329"/>
          </a:xfrm>
          <a:prstGeom prst="rect">
            <a:avLst/>
          </a:prstGeom>
          <a:noFill/>
        </p:spPr>
        <p:txBody>
          <a:bodyPr wrap="square" rtlCol="0">
            <a:spAutoFit/>
          </a:bodyPr>
          <a:lstStyle/>
          <a:p>
            <a:r>
              <a:rPr lang="zh-TW" altLang="en-US" sz="2400" dirty="0">
                <a:solidFill>
                  <a:srgbClr val="7030A0"/>
                </a:solidFill>
                <a:latin typeface="標楷體" panose="03000509000000000000" pitchFamily="65" charset="-120"/>
                <a:ea typeface="標楷體" panose="03000509000000000000" pitchFamily="65" charset="-120"/>
              </a:rPr>
              <a:t>☆重點提示</a:t>
            </a:r>
          </a:p>
          <a:p>
            <a:r>
              <a:rPr lang="zh-TW" altLang="en-US" sz="2400" dirty="0">
                <a:solidFill>
                  <a:srgbClr val="7030A0"/>
                </a:solidFill>
                <a:latin typeface="標楷體" panose="03000509000000000000" pitchFamily="65" charset="-120"/>
                <a:ea typeface="標楷體" panose="03000509000000000000" pitchFamily="65" charset="-120"/>
              </a:rPr>
              <a:t>私立中小學教師轉任公立學校教師時，按其初任教師之學歷起敘薪級；其已取得較高學歷者，並依教師待遇條例第</a:t>
            </a:r>
            <a:r>
              <a:rPr lang="en-US" altLang="zh-TW" sz="2400" dirty="0">
                <a:solidFill>
                  <a:srgbClr val="7030A0"/>
                </a:solidFill>
                <a:latin typeface="標楷體" panose="03000509000000000000" pitchFamily="65" charset="-120"/>
                <a:ea typeface="標楷體" panose="03000509000000000000" pitchFamily="65" charset="-120"/>
              </a:rPr>
              <a:t>10</a:t>
            </a:r>
            <a:r>
              <a:rPr lang="zh-TW" altLang="en-US" sz="2400" dirty="0">
                <a:solidFill>
                  <a:srgbClr val="7030A0"/>
                </a:solidFill>
                <a:latin typeface="標楷體" panose="03000509000000000000" pitchFamily="65" charset="-120"/>
                <a:ea typeface="標楷體" panose="03000509000000000000" pitchFamily="65" charset="-120"/>
              </a:rPr>
              <a:t>條規定辦理改敘。</a:t>
            </a:r>
          </a:p>
        </p:txBody>
      </p:sp>
      <p:sp>
        <p:nvSpPr>
          <p:cNvPr id="6" name="文字方塊 5"/>
          <p:cNvSpPr txBox="1"/>
          <p:nvPr/>
        </p:nvSpPr>
        <p:spPr>
          <a:xfrm>
            <a:off x="1017917" y="3494332"/>
            <a:ext cx="9100868" cy="1938992"/>
          </a:xfrm>
          <a:prstGeom prst="rect">
            <a:avLst/>
          </a:prstGeom>
          <a:noFill/>
        </p:spPr>
        <p:txBody>
          <a:bodyPr wrap="square" rtlCol="0">
            <a:spAutoFit/>
          </a:bodyPr>
          <a:lstStyle/>
          <a:p>
            <a:pPr lvl="0"/>
            <a:r>
              <a:rPr lang="zh-TW" altLang="en-US" sz="2400" dirty="0">
                <a:solidFill>
                  <a:srgbClr val="D680A5">
                    <a:lumMod val="50000"/>
                  </a:srgbClr>
                </a:solidFill>
                <a:latin typeface="標楷體" pitchFamily="65" charset="-120"/>
                <a:ea typeface="標楷體" pitchFamily="65" charset="-120"/>
              </a:rPr>
              <a:t>林師得按私校初任教師之大學學歷，應自</a:t>
            </a:r>
            <a:r>
              <a:rPr lang="en-US" altLang="zh-TW" sz="2400" dirty="0">
                <a:solidFill>
                  <a:srgbClr val="D680A5">
                    <a:lumMod val="50000"/>
                  </a:srgbClr>
                </a:solidFill>
                <a:latin typeface="標楷體" pitchFamily="65" charset="-120"/>
                <a:ea typeface="標楷體" pitchFamily="65" charset="-120"/>
              </a:rPr>
              <a:t>190</a:t>
            </a:r>
            <a:r>
              <a:rPr lang="zh-TW" altLang="en-US" sz="2400" dirty="0">
                <a:solidFill>
                  <a:srgbClr val="D680A5">
                    <a:lumMod val="50000"/>
                  </a:srgbClr>
                </a:solidFill>
                <a:latin typeface="標楷體" pitchFamily="65" charset="-120"/>
                <a:ea typeface="標楷體" pitchFamily="65" charset="-120"/>
              </a:rPr>
              <a:t>薪點起敘，採計其職前私校專任教師年資</a:t>
            </a:r>
            <a:r>
              <a:rPr lang="en-US" altLang="zh-TW" sz="2400" dirty="0">
                <a:solidFill>
                  <a:srgbClr val="D680A5">
                    <a:lumMod val="50000"/>
                  </a:srgbClr>
                </a:solidFill>
                <a:latin typeface="標楷體" pitchFamily="65" charset="-120"/>
                <a:ea typeface="標楷體" pitchFamily="65" charset="-120"/>
              </a:rPr>
              <a:t>930801</a:t>
            </a:r>
            <a:r>
              <a:rPr lang="zh-TW" altLang="en-US" sz="2400" dirty="0">
                <a:solidFill>
                  <a:srgbClr val="D680A5">
                    <a:lumMod val="50000"/>
                  </a:srgbClr>
                </a:solidFill>
                <a:latin typeface="標楷體" pitchFamily="65" charset="-120"/>
                <a:ea typeface="標楷體" pitchFamily="65" charset="-120"/>
              </a:rPr>
              <a:t>至</a:t>
            </a:r>
            <a:r>
              <a:rPr lang="en-US" altLang="zh-TW" sz="2400" dirty="0">
                <a:solidFill>
                  <a:srgbClr val="D680A5">
                    <a:lumMod val="50000"/>
                  </a:srgbClr>
                </a:solidFill>
                <a:latin typeface="標楷體" pitchFamily="65" charset="-120"/>
                <a:ea typeface="標楷體" pitchFamily="65" charset="-120"/>
              </a:rPr>
              <a:t>940731(1</a:t>
            </a:r>
            <a:r>
              <a:rPr lang="zh-TW" altLang="en-US" sz="2400" dirty="0">
                <a:solidFill>
                  <a:srgbClr val="D680A5">
                    <a:lumMod val="50000"/>
                  </a:srgbClr>
                </a:solidFill>
                <a:latin typeface="標楷體" pitchFamily="65" charset="-120"/>
                <a:ea typeface="標楷體" pitchFamily="65" charset="-120"/>
              </a:rPr>
              <a:t>年</a:t>
            </a:r>
            <a:r>
              <a:rPr lang="en-US" altLang="zh-TW" sz="2400" dirty="0">
                <a:solidFill>
                  <a:srgbClr val="D680A5">
                    <a:lumMod val="50000"/>
                  </a:srgbClr>
                </a:solidFill>
                <a:latin typeface="標楷體" pitchFamily="65" charset="-120"/>
                <a:ea typeface="標楷體" pitchFamily="65" charset="-120"/>
              </a:rPr>
              <a:t>)</a:t>
            </a:r>
            <a:r>
              <a:rPr lang="zh-TW" altLang="en-US" sz="2400" dirty="0">
                <a:solidFill>
                  <a:srgbClr val="D680A5">
                    <a:lumMod val="50000"/>
                  </a:srgbClr>
                </a:solidFill>
                <a:latin typeface="標楷體" pitchFamily="65" charset="-120"/>
                <a:ea typeface="標楷體" pitchFamily="65" charset="-120"/>
              </a:rPr>
              <a:t>，公立學校代理教師年資</a:t>
            </a:r>
            <a:r>
              <a:rPr lang="en-US" altLang="zh-TW" sz="2400" dirty="0">
                <a:solidFill>
                  <a:srgbClr val="D680A5">
                    <a:lumMod val="50000"/>
                  </a:srgbClr>
                </a:solidFill>
                <a:latin typeface="標楷體" pitchFamily="65" charset="-120"/>
                <a:ea typeface="標楷體" pitchFamily="65" charset="-120"/>
              </a:rPr>
              <a:t>1040828</a:t>
            </a:r>
            <a:r>
              <a:rPr lang="zh-TW" altLang="en-US" sz="2400" dirty="0">
                <a:solidFill>
                  <a:srgbClr val="D680A5">
                    <a:lumMod val="50000"/>
                  </a:srgbClr>
                </a:solidFill>
                <a:latin typeface="標楷體" pitchFamily="65" charset="-120"/>
                <a:ea typeface="標楷體" pitchFamily="65" charset="-120"/>
              </a:rPr>
              <a:t>至</a:t>
            </a:r>
            <a:r>
              <a:rPr lang="en-US" altLang="zh-TW" sz="2400" dirty="0">
                <a:solidFill>
                  <a:srgbClr val="D680A5">
                    <a:lumMod val="50000"/>
                  </a:srgbClr>
                </a:solidFill>
                <a:latin typeface="標楷體" pitchFamily="65" charset="-120"/>
                <a:ea typeface="標楷體" pitchFamily="65" charset="-120"/>
              </a:rPr>
              <a:t>1050701(1</a:t>
            </a:r>
            <a:r>
              <a:rPr lang="zh-TW" altLang="en-US" sz="2400" dirty="0">
                <a:solidFill>
                  <a:srgbClr val="D680A5">
                    <a:lumMod val="50000"/>
                  </a:srgbClr>
                </a:solidFill>
                <a:latin typeface="標楷體" pitchFamily="65" charset="-120"/>
                <a:ea typeface="標楷體" pitchFamily="65" charset="-120"/>
              </a:rPr>
              <a:t>年</a:t>
            </a:r>
            <a:r>
              <a:rPr lang="en-US" altLang="zh-TW" sz="2400" dirty="0">
                <a:solidFill>
                  <a:srgbClr val="D680A5">
                    <a:lumMod val="50000"/>
                  </a:srgbClr>
                </a:solidFill>
                <a:latin typeface="標楷體" pitchFamily="65" charset="-120"/>
                <a:ea typeface="標楷體" pitchFamily="65" charset="-120"/>
              </a:rPr>
              <a:t>)</a:t>
            </a:r>
            <a:r>
              <a:rPr lang="zh-TW" altLang="en-US" sz="2400" dirty="0">
                <a:solidFill>
                  <a:srgbClr val="D680A5">
                    <a:lumMod val="50000"/>
                  </a:srgbClr>
                </a:solidFill>
                <a:latin typeface="標楷體" pitchFamily="65" charset="-120"/>
                <a:ea typeface="標楷體" pitchFamily="65" charset="-120"/>
              </a:rPr>
              <a:t>，再依教師待遇條例第</a:t>
            </a:r>
            <a:r>
              <a:rPr lang="en-US" altLang="zh-TW" sz="2400" dirty="0">
                <a:solidFill>
                  <a:srgbClr val="D680A5">
                    <a:lumMod val="50000"/>
                  </a:srgbClr>
                </a:solidFill>
                <a:latin typeface="標楷體" pitchFamily="65" charset="-120"/>
                <a:ea typeface="標楷體" pitchFamily="65" charset="-120"/>
              </a:rPr>
              <a:t>10</a:t>
            </a:r>
            <a:r>
              <a:rPr lang="zh-TW" altLang="en-US" sz="2400" dirty="0">
                <a:solidFill>
                  <a:srgbClr val="D680A5">
                    <a:lumMod val="50000"/>
                  </a:srgbClr>
                </a:solidFill>
                <a:latin typeface="標楷體" pitchFamily="65" charset="-120"/>
                <a:ea typeface="標楷體" pitchFamily="65" charset="-120"/>
              </a:rPr>
              <a:t>條規定，以現敘薪級為基準</a:t>
            </a:r>
            <a:r>
              <a:rPr lang="en-US" altLang="zh-TW" sz="2400" dirty="0">
                <a:solidFill>
                  <a:srgbClr val="D680A5">
                    <a:lumMod val="50000"/>
                  </a:srgbClr>
                </a:solidFill>
                <a:latin typeface="標楷體" pitchFamily="65" charset="-120"/>
                <a:ea typeface="標楷體" pitchFamily="65" charset="-120"/>
              </a:rPr>
              <a:t>(210</a:t>
            </a:r>
            <a:r>
              <a:rPr lang="zh-TW" altLang="en-US" sz="2400" dirty="0">
                <a:solidFill>
                  <a:srgbClr val="D680A5">
                    <a:lumMod val="50000"/>
                  </a:srgbClr>
                </a:solidFill>
                <a:latin typeface="標楷體" pitchFamily="65" charset="-120"/>
                <a:ea typeface="標楷體" pitchFamily="65" charset="-120"/>
              </a:rPr>
              <a:t>薪點</a:t>
            </a:r>
            <a:r>
              <a:rPr lang="en-US" altLang="zh-TW" sz="2400" dirty="0">
                <a:solidFill>
                  <a:srgbClr val="D680A5">
                    <a:lumMod val="50000"/>
                  </a:srgbClr>
                </a:solidFill>
                <a:latin typeface="標楷體" pitchFamily="65" charset="-120"/>
                <a:ea typeface="標楷體" pitchFamily="65" charset="-120"/>
              </a:rPr>
              <a:t>)</a:t>
            </a:r>
            <a:r>
              <a:rPr lang="zh-TW" altLang="en-US" sz="2400" dirty="0">
                <a:solidFill>
                  <a:srgbClr val="D680A5">
                    <a:lumMod val="50000"/>
                  </a:srgbClr>
                </a:solidFill>
                <a:latin typeface="標楷體" pitchFamily="65" charset="-120"/>
                <a:ea typeface="標楷體" pitchFamily="65" charset="-120"/>
              </a:rPr>
              <a:t>碩士學歷提敘三級，共提敘</a:t>
            </a:r>
            <a:r>
              <a:rPr lang="en-US" altLang="zh-TW" sz="2400" dirty="0">
                <a:solidFill>
                  <a:srgbClr val="D680A5">
                    <a:lumMod val="50000"/>
                  </a:srgbClr>
                </a:solidFill>
                <a:latin typeface="標楷體" pitchFamily="65" charset="-120"/>
                <a:ea typeface="標楷體" pitchFamily="65" charset="-120"/>
              </a:rPr>
              <a:t>5</a:t>
            </a:r>
            <a:r>
              <a:rPr lang="zh-TW" altLang="en-US" sz="2400" dirty="0">
                <a:solidFill>
                  <a:srgbClr val="D680A5">
                    <a:lumMod val="50000"/>
                  </a:srgbClr>
                </a:solidFill>
                <a:latin typeface="標楷體" pitchFamily="65" charset="-120"/>
                <a:ea typeface="標楷體" pitchFamily="65" charset="-120"/>
              </a:rPr>
              <a:t>級，改敘為</a:t>
            </a:r>
            <a:r>
              <a:rPr lang="en-US" altLang="zh-TW" sz="2400" dirty="0">
                <a:solidFill>
                  <a:srgbClr val="D680A5">
                    <a:lumMod val="50000"/>
                  </a:srgbClr>
                </a:solidFill>
                <a:latin typeface="標楷體" pitchFamily="65" charset="-120"/>
                <a:ea typeface="標楷體" pitchFamily="65" charset="-120"/>
              </a:rPr>
              <a:t>245</a:t>
            </a:r>
            <a:r>
              <a:rPr lang="zh-TW" altLang="en-US" sz="2400" dirty="0">
                <a:solidFill>
                  <a:srgbClr val="D680A5">
                    <a:lumMod val="50000"/>
                  </a:srgbClr>
                </a:solidFill>
                <a:latin typeface="標楷體" pitchFamily="65" charset="-120"/>
                <a:ea typeface="標楷體" pitchFamily="65" charset="-120"/>
              </a:rPr>
              <a:t>薪點</a:t>
            </a:r>
            <a:endParaRPr lang="en-US" altLang="zh-TW" sz="2400" dirty="0">
              <a:solidFill>
                <a:srgbClr val="D680A5">
                  <a:lumMod val="50000"/>
                </a:srgbClr>
              </a:solidFill>
              <a:latin typeface="標楷體" pitchFamily="65" charset="-120"/>
              <a:ea typeface="標楷體" pitchFamily="65" charset="-120"/>
            </a:endParaRPr>
          </a:p>
        </p:txBody>
      </p:sp>
    </p:spTree>
    <p:extLst>
      <p:ext uri="{BB962C8B-B14F-4D97-AF65-F5344CB8AC3E}">
        <p14:creationId xmlns:p14="http://schemas.microsoft.com/office/powerpoint/2010/main" val="23095044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anim calcmode="lin" valueType="num">
                                      <p:cBhvr>
                                        <p:cTn id="8" dur="2000" fill="hold"/>
                                        <p:tgtEl>
                                          <p:spTgt spid="2"/>
                                        </p:tgtEl>
                                        <p:attrNameLst>
                                          <p:attrName>ppt_x</p:attrName>
                                        </p:attrNameLst>
                                      </p:cBhvr>
                                      <p:tavLst>
                                        <p:tav tm="0">
                                          <p:val>
                                            <p:strVal val="#ppt_x"/>
                                          </p:val>
                                        </p:tav>
                                        <p:tav tm="100000">
                                          <p:val>
                                            <p:strVal val="#ppt_x"/>
                                          </p:val>
                                        </p:tav>
                                      </p:tavLst>
                                    </p:anim>
                                    <p:anim calcmode="lin" valueType="num">
                                      <p:cBhvr>
                                        <p:cTn id="9" dur="2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75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2000"/>
                                        <p:tgtEl>
                                          <p:spTgt spid="5"/>
                                        </p:tgtEl>
                                      </p:cBhvr>
                                    </p:animEffect>
                                    <p:anim calcmode="lin" valueType="num">
                                      <p:cBhvr>
                                        <p:cTn id="15" dur="2000" fill="hold"/>
                                        <p:tgtEl>
                                          <p:spTgt spid="5"/>
                                        </p:tgtEl>
                                        <p:attrNameLst>
                                          <p:attrName>ppt_x</p:attrName>
                                        </p:attrNameLst>
                                      </p:cBhvr>
                                      <p:tavLst>
                                        <p:tav tm="0">
                                          <p:val>
                                            <p:strVal val="#ppt_x"/>
                                          </p:val>
                                        </p:tav>
                                        <p:tav tm="100000">
                                          <p:val>
                                            <p:strVal val="#ppt_x"/>
                                          </p:val>
                                        </p:tav>
                                      </p:tavLst>
                                    </p:anim>
                                    <p:anim calcmode="lin" valueType="num">
                                      <p:cBhvr>
                                        <p:cTn id="16" dur="2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1000"/>
                                  </p:stCondLst>
                                  <p:childTnLst>
                                    <p:set>
                                      <p:cBhvr>
                                        <p:cTn id="20" dur="1" fill="hold">
                                          <p:stCondLst>
                                            <p:cond delay="0"/>
                                          </p:stCondLst>
                                        </p:cTn>
                                        <p:tgtEl>
                                          <p:spTgt spid="6"/>
                                        </p:tgtEl>
                                        <p:attrNameLst>
                                          <p:attrName>style.visibility</p:attrName>
                                        </p:attrNameLst>
                                      </p:cBhvr>
                                      <p:to>
                                        <p:strVal val="visible"/>
                                      </p:to>
                                    </p:set>
                                    <p:animEffect transition="in" filter="fade">
                                      <p:cBhvr>
                                        <p:cTn id="21" dur="2500"/>
                                        <p:tgtEl>
                                          <p:spTgt spid="6"/>
                                        </p:tgtEl>
                                      </p:cBhvr>
                                    </p:animEffect>
                                    <p:anim calcmode="lin" valueType="num">
                                      <p:cBhvr>
                                        <p:cTn id="22" dur="2500" fill="hold"/>
                                        <p:tgtEl>
                                          <p:spTgt spid="6"/>
                                        </p:tgtEl>
                                        <p:attrNameLst>
                                          <p:attrName>ppt_x</p:attrName>
                                        </p:attrNameLst>
                                      </p:cBhvr>
                                      <p:tavLst>
                                        <p:tav tm="0">
                                          <p:val>
                                            <p:strVal val="#ppt_x"/>
                                          </p:val>
                                        </p:tav>
                                        <p:tav tm="100000">
                                          <p:val>
                                            <p:strVal val="#ppt_x"/>
                                          </p:val>
                                        </p:tav>
                                      </p:tavLst>
                                    </p:anim>
                                    <p:anim calcmode="lin" valueType="num">
                                      <p:cBhvr>
                                        <p:cTn id="23" dur="25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P spid="6" grpId="0"/>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838200" y="365125"/>
            <a:ext cx="10515600" cy="1558566"/>
          </a:xfrm>
        </p:spPr>
        <p:txBody>
          <a:bodyPr>
            <a:normAutofit fontScale="90000"/>
          </a:bodyPr>
          <a:lstStyle/>
          <a:p>
            <a:r>
              <a:rPr lang="zh-TW" altLang="en-US" sz="2400" dirty="0">
                <a:solidFill>
                  <a:srgbClr val="C44475">
                    <a:lumMod val="75000"/>
                  </a:srgbClr>
                </a:solidFill>
                <a:latin typeface="標楷體" panose="03000509000000000000" pitchFamily="65" charset="-120"/>
                <a:ea typeface="標楷體" panose="03000509000000000000" pitchFamily="65" charset="-120"/>
              </a:rPr>
              <a:t>案例：</a:t>
            </a:r>
            <a:r>
              <a:rPr lang="zh-TW" altLang="en-US" sz="2400" dirty="0">
                <a:solidFill>
                  <a:srgbClr val="D680A5">
                    <a:lumMod val="50000"/>
                  </a:srgbClr>
                </a:solidFill>
                <a:latin typeface="標楷體" pitchFamily="65" charset="-120"/>
                <a:ea typeface="標楷體" pitchFamily="65" charset="-120"/>
              </a:rPr>
              <a:t>劉師</a:t>
            </a:r>
            <a:r>
              <a:rPr lang="en-US" altLang="zh-TW" sz="2400" dirty="0">
                <a:solidFill>
                  <a:srgbClr val="D680A5">
                    <a:lumMod val="50000"/>
                  </a:srgbClr>
                </a:solidFill>
                <a:latin typeface="標楷體" pitchFamily="65" charset="-120"/>
                <a:ea typeface="標楷體" pitchFamily="65" charset="-120"/>
              </a:rPr>
              <a:t>96</a:t>
            </a:r>
            <a:r>
              <a:rPr lang="zh-TW" altLang="en-US" sz="2400" dirty="0">
                <a:solidFill>
                  <a:srgbClr val="D680A5">
                    <a:lumMod val="50000"/>
                  </a:srgbClr>
                </a:solidFill>
                <a:latin typeface="標楷體" pitchFamily="65" charset="-120"/>
                <a:ea typeface="標楷體" pitchFamily="65" charset="-120"/>
              </a:rPr>
              <a:t>年</a:t>
            </a:r>
            <a:r>
              <a:rPr lang="en-US" altLang="zh-TW" sz="2400" dirty="0">
                <a:solidFill>
                  <a:srgbClr val="D680A5">
                    <a:lumMod val="50000"/>
                  </a:srgbClr>
                </a:solidFill>
                <a:latin typeface="標楷體" pitchFamily="65" charset="-120"/>
                <a:ea typeface="標楷體" pitchFamily="65" charset="-120"/>
              </a:rPr>
              <a:t>6</a:t>
            </a:r>
            <a:r>
              <a:rPr lang="zh-TW" altLang="en-US" sz="2400" dirty="0">
                <a:solidFill>
                  <a:srgbClr val="D680A5">
                    <a:lumMod val="50000"/>
                  </a:srgbClr>
                </a:solidFill>
                <a:latin typeface="標楷體" pitchFamily="65" charset="-120"/>
                <a:ea typeface="標楷體" pitchFamily="65" charset="-120"/>
              </a:rPr>
              <a:t>月碩士畢業，</a:t>
            </a:r>
            <a:r>
              <a:rPr lang="en-US" altLang="zh-TW" sz="2400" dirty="0">
                <a:solidFill>
                  <a:srgbClr val="D680A5">
                    <a:lumMod val="50000"/>
                  </a:srgbClr>
                </a:solidFill>
                <a:latin typeface="標楷體" pitchFamily="65" charset="-120"/>
                <a:ea typeface="標楷體" pitchFamily="65" charset="-120"/>
              </a:rPr>
              <a:t>91</a:t>
            </a:r>
            <a:r>
              <a:rPr lang="zh-TW" altLang="en-US" sz="2400" dirty="0">
                <a:solidFill>
                  <a:srgbClr val="D680A5">
                    <a:lumMod val="50000"/>
                  </a:srgbClr>
                </a:solidFill>
                <a:latin typeface="標楷體" pitchFamily="65" charset="-120"/>
                <a:ea typeface="標楷體" pitchFamily="65" charset="-120"/>
              </a:rPr>
              <a:t>年</a:t>
            </a:r>
            <a:r>
              <a:rPr lang="en-US" altLang="zh-TW" sz="2400" dirty="0">
                <a:solidFill>
                  <a:srgbClr val="D680A5">
                    <a:lumMod val="50000"/>
                  </a:srgbClr>
                </a:solidFill>
                <a:latin typeface="標楷體" pitchFamily="65" charset="-120"/>
                <a:ea typeface="標楷體" pitchFamily="65" charset="-120"/>
              </a:rPr>
              <a:t>7</a:t>
            </a:r>
            <a:r>
              <a:rPr lang="zh-TW" altLang="en-US" sz="2400" dirty="0">
                <a:solidFill>
                  <a:srgbClr val="D680A5">
                    <a:lumMod val="50000"/>
                  </a:srgbClr>
                </a:solidFill>
                <a:latin typeface="標楷體" pitchFamily="65" charset="-120"/>
                <a:ea typeface="標楷體" pitchFamily="65" charset="-120"/>
              </a:rPr>
              <a:t>月取得教育部中等學校美術工藝科教師證，並於</a:t>
            </a:r>
            <a:r>
              <a:rPr lang="en-US" altLang="zh-TW" sz="2400" dirty="0">
                <a:solidFill>
                  <a:srgbClr val="D680A5">
                    <a:lumMod val="50000"/>
                  </a:srgbClr>
                </a:solidFill>
                <a:latin typeface="標楷體" pitchFamily="65" charset="-120"/>
                <a:ea typeface="標楷體" pitchFamily="65" charset="-120"/>
              </a:rPr>
              <a:t>101</a:t>
            </a:r>
            <a:r>
              <a:rPr lang="zh-TW" altLang="en-US" sz="2400" dirty="0">
                <a:solidFill>
                  <a:srgbClr val="D680A5">
                    <a:lumMod val="50000"/>
                  </a:srgbClr>
                </a:solidFill>
                <a:latin typeface="標楷體" pitchFamily="65" charset="-120"/>
                <a:ea typeface="標楷體" pitchFamily="65" charset="-120"/>
              </a:rPr>
              <a:t>年</a:t>
            </a:r>
            <a:r>
              <a:rPr lang="en-US" altLang="zh-TW" sz="2400" dirty="0">
                <a:solidFill>
                  <a:srgbClr val="D680A5">
                    <a:lumMod val="50000"/>
                  </a:srgbClr>
                </a:solidFill>
                <a:latin typeface="標楷體" pitchFamily="65" charset="-120"/>
                <a:ea typeface="標楷體" pitchFamily="65" charset="-120"/>
              </a:rPr>
              <a:t>5</a:t>
            </a:r>
            <a:r>
              <a:rPr lang="zh-TW" altLang="en-US" sz="2400" dirty="0">
                <a:solidFill>
                  <a:srgbClr val="D680A5">
                    <a:lumMod val="50000"/>
                  </a:srgbClr>
                </a:solidFill>
                <a:latin typeface="標楷體" pitchFamily="65" charset="-120"/>
                <a:ea typeface="標楷體" pitchFamily="65" charset="-120"/>
              </a:rPr>
              <a:t>月取得中等學校廣告設計科、美術科教師證，職前曾任私立學校廣告設計科專任教師年資</a:t>
            </a:r>
            <a:r>
              <a:rPr lang="en-US" altLang="zh-TW" sz="2400" dirty="0">
                <a:solidFill>
                  <a:srgbClr val="D680A5">
                    <a:lumMod val="50000"/>
                  </a:srgbClr>
                </a:solidFill>
                <a:latin typeface="標楷體" pitchFamily="65" charset="-120"/>
                <a:ea typeface="標楷體" pitchFamily="65" charset="-120"/>
              </a:rPr>
              <a:t>910801</a:t>
            </a:r>
            <a:r>
              <a:rPr lang="zh-TW" altLang="en-US" sz="2400" dirty="0">
                <a:solidFill>
                  <a:srgbClr val="D680A5">
                    <a:lumMod val="50000"/>
                  </a:srgbClr>
                </a:solidFill>
                <a:latin typeface="標楷體" pitchFamily="65" charset="-120"/>
                <a:ea typeface="標楷體" pitchFamily="65" charset="-120"/>
              </a:rPr>
              <a:t>至</a:t>
            </a:r>
            <a:r>
              <a:rPr lang="en-US" altLang="zh-TW" sz="2400" dirty="0">
                <a:solidFill>
                  <a:srgbClr val="D680A5">
                    <a:lumMod val="50000"/>
                  </a:srgbClr>
                </a:solidFill>
                <a:latin typeface="標楷體" pitchFamily="65" charset="-120"/>
                <a:ea typeface="標楷體" pitchFamily="65" charset="-120"/>
              </a:rPr>
              <a:t>940731</a:t>
            </a:r>
            <a:r>
              <a:rPr lang="zh-TW" altLang="en-US" sz="2400" dirty="0">
                <a:solidFill>
                  <a:srgbClr val="D680A5">
                    <a:lumMod val="50000"/>
                  </a:srgbClr>
                </a:solidFill>
                <a:latin typeface="標楷體" pitchFamily="65" charset="-120"/>
                <a:ea typeface="標楷體" pitchFamily="65" charset="-120"/>
              </a:rPr>
              <a:t>、私立高中美術科專任教師</a:t>
            </a:r>
            <a:r>
              <a:rPr lang="en-US" altLang="zh-TW" sz="2400" dirty="0">
                <a:solidFill>
                  <a:srgbClr val="D680A5">
                    <a:lumMod val="50000"/>
                  </a:srgbClr>
                </a:solidFill>
                <a:latin typeface="標楷體" pitchFamily="65" charset="-120"/>
                <a:ea typeface="標楷體" pitchFamily="65" charset="-120"/>
              </a:rPr>
              <a:t>990801</a:t>
            </a:r>
            <a:r>
              <a:rPr lang="zh-TW" altLang="en-US" sz="2400" dirty="0">
                <a:solidFill>
                  <a:srgbClr val="D680A5">
                    <a:lumMod val="50000"/>
                  </a:srgbClr>
                </a:solidFill>
                <a:latin typeface="標楷體" pitchFamily="65" charset="-120"/>
                <a:ea typeface="標楷體" pitchFamily="65" charset="-120"/>
              </a:rPr>
              <a:t>至</a:t>
            </a:r>
            <a:r>
              <a:rPr lang="en-US" altLang="zh-TW" sz="2400" dirty="0">
                <a:solidFill>
                  <a:srgbClr val="D680A5">
                    <a:lumMod val="50000"/>
                  </a:srgbClr>
                </a:solidFill>
                <a:latin typeface="標楷體" pitchFamily="65" charset="-120"/>
                <a:ea typeface="標楷體" pitchFamily="65" charset="-120"/>
              </a:rPr>
              <a:t>1030731</a:t>
            </a:r>
            <a:r>
              <a:rPr lang="zh-TW" altLang="en-US" sz="2400" dirty="0">
                <a:solidFill>
                  <a:srgbClr val="D680A5">
                    <a:lumMod val="50000"/>
                  </a:srgbClr>
                </a:solidFill>
                <a:latin typeface="標楷體" pitchFamily="65" charset="-120"/>
                <a:ea typeface="標楷體" pitchFamily="65" charset="-120"/>
              </a:rPr>
              <a:t>，又曾任公立學校代理教師年資</a:t>
            </a:r>
            <a:r>
              <a:rPr lang="en-US" altLang="zh-TW" sz="2400" dirty="0">
                <a:solidFill>
                  <a:srgbClr val="D680A5">
                    <a:lumMod val="50000"/>
                  </a:srgbClr>
                </a:solidFill>
                <a:latin typeface="標楷體" pitchFamily="65" charset="-120"/>
                <a:ea typeface="標楷體" pitchFamily="65" charset="-120"/>
              </a:rPr>
              <a:t>1040828</a:t>
            </a:r>
            <a:r>
              <a:rPr lang="zh-TW" altLang="en-US" sz="2400" dirty="0">
                <a:solidFill>
                  <a:srgbClr val="D680A5">
                    <a:lumMod val="50000"/>
                  </a:srgbClr>
                </a:solidFill>
                <a:latin typeface="標楷體" pitchFamily="65" charset="-120"/>
                <a:ea typeface="標楷體" pitchFamily="65" charset="-120"/>
              </a:rPr>
              <a:t>至</a:t>
            </a:r>
            <a:r>
              <a:rPr lang="en-US" altLang="zh-TW" sz="2400" dirty="0">
                <a:solidFill>
                  <a:srgbClr val="D680A5">
                    <a:lumMod val="50000"/>
                  </a:srgbClr>
                </a:solidFill>
                <a:latin typeface="標楷體" pitchFamily="65" charset="-120"/>
                <a:ea typeface="標楷體" pitchFamily="65" charset="-120"/>
              </a:rPr>
              <a:t>1050701</a:t>
            </a:r>
            <a:r>
              <a:rPr lang="zh-TW" altLang="en-US" sz="2400" dirty="0">
                <a:solidFill>
                  <a:srgbClr val="D680A5">
                    <a:lumMod val="50000"/>
                  </a:srgbClr>
                </a:solidFill>
                <a:latin typeface="標楷體" pitchFamily="65" charset="-120"/>
                <a:ea typeface="標楷體" pitchFamily="65" charset="-120"/>
              </a:rPr>
              <a:t>，於</a:t>
            </a:r>
            <a:r>
              <a:rPr lang="en-US" altLang="zh-TW" sz="2400" dirty="0">
                <a:solidFill>
                  <a:srgbClr val="D680A5">
                    <a:lumMod val="50000"/>
                  </a:srgbClr>
                </a:solidFill>
                <a:latin typeface="標楷體" pitchFamily="65" charset="-120"/>
                <a:ea typeface="標楷體" pitchFamily="65" charset="-120"/>
              </a:rPr>
              <a:t>10</a:t>
            </a:r>
            <a:r>
              <a:rPr kumimoji="1" lang="en-US" altLang="zh-TW" sz="2400" dirty="0">
                <a:solidFill>
                  <a:srgbClr val="D680A5">
                    <a:lumMod val="50000"/>
                  </a:srgbClr>
                </a:solidFill>
                <a:latin typeface="標楷體" pitchFamily="65" charset="-120"/>
                <a:ea typeface="標楷體" pitchFamily="65" charset="-120"/>
              </a:rPr>
              <a:t>5</a:t>
            </a:r>
            <a:r>
              <a:rPr lang="zh-TW" altLang="en-US" sz="2400" dirty="0">
                <a:solidFill>
                  <a:srgbClr val="D680A5">
                    <a:lumMod val="50000"/>
                  </a:srgbClr>
                </a:solidFill>
                <a:latin typeface="標楷體" pitchFamily="65" charset="-120"/>
                <a:ea typeface="標楷體" pitchFamily="65" charset="-120"/>
              </a:rPr>
              <a:t>學年度經公開甄選錄取公立高中，如何提敘薪級？</a:t>
            </a:r>
            <a:endParaRPr lang="zh-TW" altLang="en-US" dirty="0"/>
          </a:p>
        </p:txBody>
      </p:sp>
      <p:sp>
        <p:nvSpPr>
          <p:cNvPr id="4" name="日期版面配置區 3"/>
          <p:cNvSpPr>
            <a:spLocks noGrp="1"/>
          </p:cNvSpPr>
          <p:nvPr>
            <p:ph type="dt" sz="half" idx="10"/>
          </p:nvPr>
        </p:nvSpPr>
        <p:spPr/>
        <p:txBody>
          <a:bodyPr/>
          <a:lstStyle/>
          <a:p>
            <a:fld id="{A34686D2-04CB-4EF5-B3B5-3E8DB7F49CC7}" type="datetime1">
              <a:rPr lang="zh-CN" altLang="en-US" smtClean="0">
                <a:solidFill>
                  <a:prstClr val="black">
                    <a:tint val="75000"/>
                  </a:prstClr>
                </a:solidFill>
              </a:rPr>
              <a:t>2019/8/19</a:t>
            </a:fld>
            <a:endParaRPr lang="zh-CN" altLang="en-US">
              <a:solidFill>
                <a:prstClr val="black">
                  <a:tint val="75000"/>
                </a:prstClr>
              </a:solidFill>
            </a:endParaRPr>
          </a:p>
        </p:txBody>
      </p:sp>
      <p:sp>
        <p:nvSpPr>
          <p:cNvPr id="5" name="投影片編號版面配置區 4"/>
          <p:cNvSpPr>
            <a:spLocks noGrp="1"/>
          </p:cNvSpPr>
          <p:nvPr>
            <p:ph type="sldNum" sz="quarter" idx="12"/>
          </p:nvPr>
        </p:nvSpPr>
        <p:spPr/>
        <p:txBody>
          <a:bodyPr/>
          <a:lstStyle/>
          <a:p>
            <a:fld id="{AA4E786F-588D-4932-A7B2-AE3451FA4ACA}" type="slidenum">
              <a:rPr lang="zh-CN" altLang="en-US" smtClean="0">
                <a:solidFill>
                  <a:prstClr val="black">
                    <a:tint val="75000"/>
                  </a:prstClr>
                </a:solidFill>
              </a:rPr>
              <a:pPr/>
              <a:t>59</a:t>
            </a:fld>
            <a:endParaRPr lang="zh-CN" altLang="en-US">
              <a:solidFill>
                <a:prstClr val="black">
                  <a:tint val="75000"/>
                </a:prstClr>
              </a:solidFill>
            </a:endParaRPr>
          </a:p>
        </p:txBody>
      </p:sp>
      <p:sp>
        <p:nvSpPr>
          <p:cNvPr id="3" name="內容版面配置區 2"/>
          <p:cNvSpPr>
            <a:spLocks noGrp="1"/>
          </p:cNvSpPr>
          <p:nvPr>
            <p:ph idx="4294967295"/>
          </p:nvPr>
        </p:nvSpPr>
        <p:spPr>
          <a:xfrm>
            <a:off x="931653" y="1985169"/>
            <a:ext cx="10515600" cy="1358900"/>
          </a:xfrm>
        </p:spPr>
        <p:txBody>
          <a:bodyPr/>
          <a:lstStyle/>
          <a:p>
            <a:pPr marL="0" lvl="0" indent="0">
              <a:lnSpc>
                <a:spcPct val="100000"/>
              </a:lnSpc>
              <a:spcBef>
                <a:spcPts val="0"/>
              </a:spcBef>
              <a:buNone/>
            </a:pPr>
            <a:r>
              <a:rPr lang="zh-TW" altLang="en-US" sz="2000" dirty="0">
                <a:solidFill>
                  <a:srgbClr val="7030A0"/>
                </a:solidFill>
                <a:latin typeface="標楷體" panose="03000509000000000000" pitchFamily="65" charset="-120"/>
                <a:ea typeface="標楷體" panose="03000509000000000000" pitchFamily="65" charset="-120"/>
              </a:rPr>
              <a:t>☆重點提示</a:t>
            </a:r>
            <a:endParaRPr lang="en-US" altLang="zh-TW" sz="2000" dirty="0">
              <a:solidFill>
                <a:srgbClr val="7030A0"/>
              </a:solidFill>
              <a:latin typeface="標楷體" panose="03000509000000000000" pitchFamily="65" charset="-120"/>
              <a:ea typeface="標楷體" panose="03000509000000000000" pitchFamily="65" charset="-120"/>
            </a:endParaRPr>
          </a:p>
          <a:p>
            <a:pPr marL="0" lvl="0" indent="0">
              <a:lnSpc>
                <a:spcPct val="100000"/>
              </a:lnSpc>
              <a:spcBef>
                <a:spcPts val="0"/>
              </a:spcBef>
              <a:buNone/>
            </a:pPr>
            <a:r>
              <a:rPr lang="zh-TW" altLang="en-US" sz="2000" dirty="0">
                <a:solidFill>
                  <a:srgbClr val="7030A0"/>
                </a:solidFill>
                <a:latin typeface="標楷體" panose="03000509000000000000" pitchFamily="65" charset="-120"/>
                <a:ea typeface="標楷體" panose="03000509000000000000" pitchFamily="65" charset="-120"/>
              </a:rPr>
              <a:t>依據較育部國民及學前教育署臺教國署人字第</a:t>
            </a:r>
            <a:r>
              <a:rPr lang="en-US" altLang="zh-TW" sz="2000" dirty="0">
                <a:solidFill>
                  <a:srgbClr val="7030A0"/>
                </a:solidFill>
                <a:latin typeface="標楷體" panose="03000509000000000000" pitchFamily="65" charset="-120"/>
                <a:ea typeface="標楷體" panose="03000509000000000000" pitchFamily="65" charset="-120"/>
              </a:rPr>
              <a:t>1050140380</a:t>
            </a:r>
            <a:r>
              <a:rPr lang="zh-TW" altLang="en-US" sz="2000" dirty="0">
                <a:solidFill>
                  <a:srgbClr val="7030A0"/>
                </a:solidFill>
                <a:latin typeface="標楷體" panose="03000509000000000000" pitchFamily="65" charset="-120"/>
                <a:ea typeface="標楷體" panose="03000509000000000000" pitchFamily="65" charset="-120"/>
              </a:rPr>
              <a:t>號函規定，教師待遇條例第</a:t>
            </a:r>
            <a:r>
              <a:rPr lang="en-US" altLang="zh-TW" sz="2000" dirty="0">
                <a:solidFill>
                  <a:srgbClr val="7030A0"/>
                </a:solidFill>
                <a:latin typeface="標楷體" panose="03000509000000000000" pitchFamily="65" charset="-120"/>
                <a:ea typeface="標楷體" panose="03000509000000000000" pitchFamily="65" charset="-120"/>
              </a:rPr>
              <a:t>9</a:t>
            </a:r>
            <a:r>
              <a:rPr lang="zh-TW" altLang="en-US" sz="2000" dirty="0">
                <a:solidFill>
                  <a:srgbClr val="7030A0"/>
                </a:solidFill>
                <a:latin typeface="標楷體" panose="03000509000000000000" pitchFamily="65" charset="-120"/>
                <a:ea typeface="標楷體" panose="03000509000000000000" pitchFamily="65" charset="-120"/>
              </a:rPr>
              <a:t>條所定教師採計提敘薪級之職前年資中之私立學校教師，其任用資格應依教育人員任用條例規定</a:t>
            </a:r>
            <a:r>
              <a:rPr lang="en-US" altLang="zh-TW" sz="2000" dirty="0">
                <a:solidFill>
                  <a:srgbClr val="7030A0"/>
                </a:solidFill>
                <a:latin typeface="標楷體" panose="03000509000000000000" pitchFamily="65" charset="-120"/>
                <a:ea typeface="標楷體" panose="03000509000000000000" pitchFamily="65" charset="-120"/>
              </a:rPr>
              <a:t>(</a:t>
            </a:r>
            <a:r>
              <a:rPr lang="zh-TW" altLang="en-US" sz="2000" dirty="0">
                <a:solidFill>
                  <a:srgbClr val="7030A0"/>
                </a:solidFill>
                <a:latin typeface="標楷體" panose="03000509000000000000" pitchFamily="65" charset="-120"/>
                <a:ea typeface="標楷體" panose="03000509000000000000" pitchFamily="65" charset="-120"/>
              </a:rPr>
              <a:t>聘任教師應以審查合格之等級或檢定之類科為準</a:t>
            </a:r>
            <a:r>
              <a:rPr lang="en-US" altLang="zh-TW" sz="2000" dirty="0">
                <a:solidFill>
                  <a:srgbClr val="7030A0"/>
                </a:solidFill>
                <a:latin typeface="標楷體" panose="03000509000000000000" pitchFamily="65" charset="-120"/>
                <a:ea typeface="標楷體" panose="03000509000000000000" pitchFamily="65" charset="-120"/>
              </a:rPr>
              <a:t>)</a:t>
            </a:r>
            <a:r>
              <a:rPr lang="zh-TW" altLang="en-US" sz="2000" dirty="0">
                <a:solidFill>
                  <a:srgbClr val="7030A0"/>
                </a:solidFill>
                <a:latin typeface="標楷體" panose="03000509000000000000" pitchFamily="65" charset="-120"/>
                <a:ea typeface="標楷體" panose="03000509000000000000" pitchFamily="65" charset="-120"/>
              </a:rPr>
              <a:t>辦理。</a:t>
            </a:r>
          </a:p>
          <a:p>
            <a:endParaRPr lang="zh-TW" altLang="en-US" dirty="0"/>
          </a:p>
        </p:txBody>
      </p:sp>
      <p:sp>
        <p:nvSpPr>
          <p:cNvPr id="6" name="文字方塊 5"/>
          <p:cNvSpPr txBox="1"/>
          <p:nvPr/>
        </p:nvSpPr>
        <p:spPr>
          <a:xfrm>
            <a:off x="1173192" y="3668390"/>
            <a:ext cx="10032521" cy="2363638"/>
          </a:xfrm>
          <a:prstGeom prst="rect">
            <a:avLst/>
          </a:prstGeom>
          <a:noFill/>
        </p:spPr>
        <p:txBody>
          <a:bodyPr wrap="square" rtlCol="0">
            <a:spAutoFit/>
          </a:bodyPr>
          <a:lstStyle/>
          <a:p>
            <a:pPr marL="457200" lvl="0" indent="-457200">
              <a:lnSpc>
                <a:spcPts val="900"/>
              </a:lnSpc>
              <a:spcBef>
                <a:spcPts val="1800"/>
              </a:spcBef>
              <a:buClr>
                <a:srgbClr val="D680A5"/>
              </a:buClr>
              <a:buSzPct val="90000"/>
              <a:buFont typeface="+mj-lt"/>
              <a:buAutoNum type="arabicPeriod"/>
            </a:pPr>
            <a:r>
              <a:rPr lang="zh-TW" altLang="en-US" sz="2400" dirty="0">
                <a:solidFill>
                  <a:srgbClr val="000000"/>
                </a:solidFill>
                <a:latin typeface="標楷體" panose="03000509000000000000" pitchFamily="65" charset="-120"/>
                <a:ea typeface="標楷體" panose="03000509000000000000" pitchFamily="65" charset="-120"/>
              </a:rPr>
              <a:t>不予採計之年資</a:t>
            </a:r>
            <a:r>
              <a:rPr lang="en-US" altLang="zh-TW" sz="2400" dirty="0">
                <a:solidFill>
                  <a:srgbClr val="000000"/>
                </a:solidFill>
                <a:latin typeface="標楷體" panose="03000509000000000000" pitchFamily="65" charset="-120"/>
                <a:ea typeface="標楷體" panose="03000509000000000000" pitchFamily="65" charset="-120"/>
              </a:rPr>
              <a:t>(</a:t>
            </a:r>
            <a:r>
              <a:rPr lang="zh-TW" altLang="en-US" sz="2400" dirty="0">
                <a:solidFill>
                  <a:srgbClr val="FF0000"/>
                </a:solidFill>
                <a:latin typeface="標楷體" panose="03000509000000000000" pitchFamily="65" charset="-120"/>
                <a:ea typeface="標楷體" panose="03000509000000000000" pitchFamily="65" charset="-120"/>
              </a:rPr>
              <a:t>該段專任年資未取得合格教師證</a:t>
            </a:r>
            <a:r>
              <a:rPr lang="en-US" altLang="zh-TW" sz="2400" dirty="0">
                <a:solidFill>
                  <a:srgbClr val="000000"/>
                </a:solidFill>
                <a:latin typeface="標楷體" panose="03000509000000000000" pitchFamily="65" charset="-120"/>
                <a:ea typeface="標楷體" panose="03000509000000000000" pitchFamily="65" charset="-120"/>
              </a:rPr>
              <a:t>)</a:t>
            </a:r>
          </a:p>
          <a:p>
            <a:pPr marL="457200" lvl="0" indent="-457200">
              <a:lnSpc>
                <a:spcPts val="900"/>
              </a:lnSpc>
              <a:spcBef>
                <a:spcPts val="1800"/>
              </a:spcBef>
              <a:buClr>
                <a:srgbClr val="D680A5"/>
              </a:buClr>
              <a:buSzPct val="90000"/>
              <a:buFont typeface="Wingdings" panose="05000000000000000000" pitchFamily="2" charset="2"/>
              <a:buAutoNum type="circleNumWdWhitePlain"/>
            </a:pPr>
            <a:r>
              <a:rPr lang="en-US" altLang="zh-TW" sz="2400" dirty="0">
                <a:solidFill>
                  <a:srgbClr val="000000"/>
                </a:solidFill>
                <a:latin typeface="標楷體" panose="03000509000000000000" pitchFamily="65" charset="-120"/>
                <a:ea typeface="標楷體" panose="03000509000000000000" pitchFamily="65" charset="-120"/>
              </a:rPr>
              <a:t>910801</a:t>
            </a:r>
            <a:r>
              <a:rPr lang="zh-TW" altLang="en-US" sz="2400" dirty="0">
                <a:solidFill>
                  <a:srgbClr val="000000"/>
                </a:solidFill>
                <a:latin typeface="標楷體" panose="03000509000000000000" pitchFamily="65" charset="-120"/>
                <a:ea typeface="標楷體" panose="03000509000000000000" pitchFamily="65" charset="-120"/>
              </a:rPr>
              <a:t>至</a:t>
            </a:r>
            <a:r>
              <a:rPr lang="en-US" altLang="zh-TW" sz="2400" dirty="0">
                <a:solidFill>
                  <a:srgbClr val="000000"/>
                </a:solidFill>
                <a:latin typeface="標楷體" panose="03000509000000000000" pitchFamily="65" charset="-120"/>
                <a:ea typeface="標楷體" panose="03000509000000000000" pitchFamily="65" charset="-120"/>
              </a:rPr>
              <a:t>940731</a:t>
            </a:r>
            <a:r>
              <a:rPr lang="zh-TW" altLang="en-US" sz="2400" dirty="0">
                <a:solidFill>
                  <a:srgbClr val="000000"/>
                </a:solidFill>
                <a:latin typeface="標楷體" panose="03000509000000000000" pitchFamily="65" charset="-120"/>
                <a:ea typeface="標楷體" panose="03000509000000000000" pitchFamily="65" charset="-120"/>
              </a:rPr>
              <a:t>未具廣告設計科教師證。</a:t>
            </a:r>
            <a:endParaRPr lang="en-US" altLang="zh-TW" sz="2400" dirty="0">
              <a:solidFill>
                <a:srgbClr val="000000"/>
              </a:solidFill>
              <a:latin typeface="標楷體" panose="03000509000000000000" pitchFamily="65" charset="-120"/>
              <a:ea typeface="標楷體" panose="03000509000000000000" pitchFamily="65" charset="-120"/>
            </a:endParaRPr>
          </a:p>
          <a:p>
            <a:pPr marL="457200" lvl="0" indent="-457200">
              <a:lnSpc>
                <a:spcPts val="900"/>
              </a:lnSpc>
              <a:spcBef>
                <a:spcPts val="1800"/>
              </a:spcBef>
              <a:buClr>
                <a:srgbClr val="D680A5"/>
              </a:buClr>
              <a:buSzPct val="90000"/>
              <a:buFont typeface="Wingdings" panose="05000000000000000000" pitchFamily="2" charset="2"/>
              <a:buAutoNum type="circleNumWdWhitePlain"/>
            </a:pPr>
            <a:r>
              <a:rPr lang="zh-TW" altLang="en-US" sz="2400" dirty="0">
                <a:solidFill>
                  <a:srgbClr val="000000"/>
                </a:solidFill>
                <a:latin typeface="標楷體" panose="03000509000000000000" pitchFamily="65" charset="-120"/>
                <a:ea typeface="標楷體" panose="03000509000000000000" pitchFamily="65" charset="-120"/>
              </a:rPr>
              <a:t> </a:t>
            </a:r>
            <a:r>
              <a:rPr lang="en-US" altLang="zh-TW" sz="2400" dirty="0">
                <a:solidFill>
                  <a:srgbClr val="000000"/>
                </a:solidFill>
                <a:latin typeface="標楷體" panose="03000509000000000000" pitchFamily="65" charset="-120"/>
                <a:ea typeface="標楷體" panose="03000509000000000000" pitchFamily="65" charset="-120"/>
              </a:rPr>
              <a:t>990801</a:t>
            </a:r>
            <a:r>
              <a:rPr lang="zh-TW" altLang="en-US" sz="2400" dirty="0">
                <a:solidFill>
                  <a:srgbClr val="000000"/>
                </a:solidFill>
                <a:latin typeface="標楷體" panose="03000509000000000000" pitchFamily="65" charset="-120"/>
                <a:ea typeface="標楷體" panose="03000509000000000000" pitchFamily="65" charset="-120"/>
              </a:rPr>
              <a:t>至</a:t>
            </a:r>
            <a:r>
              <a:rPr lang="en-US" altLang="zh-TW" sz="2400" dirty="0">
                <a:solidFill>
                  <a:srgbClr val="000000"/>
                </a:solidFill>
                <a:latin typeface="標楷體" panose="03000509000000000000" pitchFamily="65" charset="-120"/>
                <a:ea typeface="標楷體" panose="03000509000000000000" pitchFamily="65" charset="-120"/>
              </a:rPr>
              <a:t>10105</a:t>
            </a:r>
            <a:r>
              <a:rPr lang="zh-TW" altLang="en-US" sz="2400" dirty="0">
                <a:solidFill>
                  <a:srgbClr val="000000"/>
                </a:solidFill>
                <a:latin typeface="標楷體" panose="03000509000000000000" pitchFamily="65" charset="-120"/>
                <a:ea typeface="標楷體" panose="03000509000000000000" pitchFamily="65" charset="-120"/>
              </a:rPr>
              <a:t>未具美術科教師證。   </a:t>
            </a:r>
            <a:endParaRPr lang="en-US" altLang="zh-TW" sz="2400" dirty="0">
              <a:solidFill>
                <a:srgbClr val="000000"/>
              </a:solidFill>
              <a:latin typeface="標楷體" panose="03000509000000000000" pitchFamily="65" charset="-120"/>
              <a:ea typeface="標楷體" panose="03000509000000000000" pitchFamily="65" charset="-120"/>
            </a:endParaRPr>
          </a:p>
          <a:p>
            <a:pPr marL="457200" lvl="0" indent="-457200">
              <a:lnSpc>
                <a:spcPts val="900"/>
              </a:lnSpc>
              <a:spcBef>
                <a:spcPts val="1800"/>
              </a:spcBef>
              <a:buClr>
                <a:srgbClr val="D680A5"/>
              </a:buClr>
              <a:buSzPct val="90000"/>
              <a:buFont typeface="+mj-lt"/>
              <a:buAutoNum type="arabicPeriod" startAt="2"/>
            </a:pPr>
            <a:r>
              <a:rPr lang="zh-TW" altLang="en-US" sz="2400" dirty="0">
                <a:solidFill>
                  <a:srgbClr val="000000"/>
                </a:solidFill>
                <a:latin typeface="標楷體" panose="03000509000000000000" pitchFamily="65" charset="-120"/>
                <a:ea typeface="標楷體" panose="03000509000000000000" pitchFamily="65" charset="-120"/>
              </a:rPr>
              <a:t>採計年資</a:t>
            </a:r>
            <a:endParaRPr lang="en-US" altLang="zh-TW" sz="2400" dirty="0">
              <a:solidFill>
                <a:srgbClr val="000000"/>
              </a:solidFill>
              <a:latin typeface="標楷體" panose="03000509000000000000" pitchFamily="65" charset="-120"/>
              <a:ea typeface="標楷體" panose="03000509000000000000" pitchFamily="65" charset="-120"/>
            </a:endParaRPr>
          </a:p>
          <a:p>
            <a:pPr marL="342900" lvl="0" indent="-342900">
              <a:lnSpc>
                <a:spcPts val="900"/>
              </a:lnSpc>
              <a:spcBef>
                <a:spcPts val="1800"/>
              </a:spcBef>
              <a:buClr>
                <a:srgbClr val="D680A5"/>
              </a:buClr>
              <a:buSzPct val="90000"/>
              <a:buFont typeface="Wingdings" panose="05000000000000000000" pitchFamily="2" charset="2"/>
              <a:buAutoNum type="circleNumWdWhitePlain"/>
            </a:pPr>
            <a:r>
              <a:rPr lang="zh-TW" altLang="en-US" sz="2400" dirty="0">
                <a:solidFill>
                  <a:srgbClr val="000000"/>
                </a:solidFill>
                <a:latin typeface="標楷體" panose="03000509000000000000" pitchFamily="65" charset="-120"/>
                <a:ea typeface="標楷體" panose="03000509000000000000" pitchFamily="65" charset="-120"/>
              </a:rPr>
              <a:t>具美術科教師證之私校專任教師年資</a:t>
            </a:r>
            <a:r>
              <a:rPr lang="en-US" altLang="zh-TW" sz="2400" dirty="0">
                <a:solidFill>
                  <a:srgbClr val="000000"/>
                </a:solidFill>
                <a:latin typeface="標楷體" panose="03000509000000000000" pitchFamily="65" charset="-120"/>
                <a:ea typeface="標楷體" panose="03000509000000000000" pitchFamily="65" charset="-120"/>
              </a:rPr>
              <a:t>(10105</a:t>
            </a:r>
            <a:r>
              <a:rPr lang="zh-TW" altLang="en-US" sz="2400" dirty="0">
                <a:solidFill>
                  <a:srgbClr val="000000"/>
                </a:solidFill>
                <a:latin typeface="標楷體" panose="03000509000000000000" pitchFamily="65" charset="-120"/>
                <a:ea typeface="標楷體" panose="03000509000000000000" pitchFamily="65" charset="-120"/>
              </a:rPr>
              <a:t>至</a:t>
            </a:r>
            <a:r>
              <a:rPr lang="en-US" altLang="zh-TW" sz="2400" dirty="0">
                <a:solidFill>
                  <a:srgbClr val="000000"/>
                </a:solidFill>
                <a:latin typeface="標楷體" panose="03000509000000000000" pitchFamily="65" charset="-120"/>
                <a:ea typeface="標楷體" panose="03000509000000000000" pitchFamily="65" charset="-120"/>
              </a:rPr>
              <a:t>1030731)</a:t>
            </a:r>
            <a:r>
              <a:rPr lang="zh-TW" altLang="en-US" sz="2400" dirty="0">
                <a:solidFill>
                  <a:srgbClr val="000000"/>
                </a:solidFill>
                <a:latin typeface="標楷體" panose="03000509000000000000" pitchFamily="65" charset="-120"/>
                <a:ea typeface="標楷體" panose="03000509000000000000" pitchFamily="65" charset="-120"/>
              </a:rPr>
              <a:t>計</a:t>
            </a:r>
            <a:r>
              <a:rPr lang="en-US" altLang="zh-TW" sz="2400" dirty="0">
                <a:solidFill>
                  <a:srgbClr val="000000"/>
                </a:solidFill>
                <a:latin typeface="標楷體" panose="03000509000000000000" pitchFamily="65" charset="-120"/>
                <a:ea typeface="標楷體" panose="03000509000000000000" pitchFamily="65" charset="-120"/>
              </a:rPr>
              <a:t>2</a:t>
            </a:r>
            <a:r>
              <a:rPr lang="zh-TW" altLang="en-US" sz="2400" dirty="0">
                <a:solidFill>
                  <a:srgbClr val="000000"/>
                </a:solidFill>
                <a:latin typeface="標楷體" panose="03000509000000000000" pitchFamily="65" charset="-120"/>
                <a:ea typeface="標楷體" panose="03000509000000000000" pitchFamily="65" charset="-120"/>
              </a:rPr>
              <a:t>年</a:t>
            </a:r>
            <a:r>
              <a:rPr lang="en-US" altLang="zh-TW" sz="2400" dirty="0">
                <a:solidFill>
                  <a:srgbClr val="000000"/>
                </a:solidFill>
                <a:latin typeface="標楷體" panose="03000509000000000000" pitchFamily="65" charset="-120"/>
                <a:ea typeface="標楷體" panose="03000509000000000000" pitchFamily="65" charset="-120"/>
              </a:rPr>
              <a:t>3</a:t>
            </a:r>
            <a:r>
              <a:rPr lang="zh-TW" altLang="en-US" sz="2400" dirty="0">
                <a:solidFill>
                  <a:srgbClr val="000000"/>
                </a:solidFill>
                <a:latin typeface="標楷體" panose="03000509000000000000" pitchFamily="65" charset="-120"/>
                <a:ea typeface="標楷體" panose="03000509000000000000" pitchFamily="65" charset="-120"/>
              </a:rPr>
              <a:t>個月</a:t>
            </a:r>
            <a:endParaRPr lang="en-US" altLang="zh-TW" sz="2400" dirty="0">
              <a:solidFill>
                <a:srgbClr val="000000"/>
              </a:solidFill>
              <a:latin typeface="標楷體" panose="03000509000000000000" pitchFamily="65" charset="-120"/>
              <a:ea typeface="標楷體" panose="03000509000000000000" pitchFamily="65" charset="-120"/>
            </a:endParaRPr>
          </a:p>
          <a:p>
            <a:pPr marL="342900" lvl="0" indent="-342900">
              <a:lnSpc>
                <a:spcPts val="900"/>
              </a:lnSpc>
              <a:spcBef>
                <a:spcPts val="1800"/>
              </a:spcBef>
              <a:buClr>
                <a:srgbClr val="D680A5"/>
              </a:buClr>
              <a:buSzPct val="90000"/>
              <a:buFont typeface="Wingdings" panose="05000000000000000000" pitchFamily="2" charset="2"/>
              <a:buAutoNum type="circleNumWdWhitePlain"/>
            </a:pPr>
            <a:r>
              <a:rPr lang="zh-TW" altLang="en-US" sz="2400" dirty="0">
                <a:solidFill>
                  <a:srgbClr val="000000"/>
                </a:solidFill>
                <a:latin typeface="標楷體" panose="03000509000000000000" pitchFamily="65" charset="-120"/>
                <a:ea typeface="標楷體" panose="03000509000000000000" pitchFamily="65" charset="-120"/>
              </a:rPr>
              <a:t>公立學校代理教師年資</a:t>
            </a:r>
            <a:r>
              <a:rPr lang="en-US" altLang="zh-TW" sz="2400" dirty="0">
                <a:solidFill>
                  <a:srgbClr val="000000"/>
                </a:solidFill>
                <a:latin typeface="標楷體" panose="03000509000000000000" pitchFamily="65" charset="-120"/>
                <a:ea typeface="標楷體" panose="03000509000000000000" pitchFamily="65" charset="-120"/>
              </a:rPr>
              <a:t>(1040828</a:t>
            </a:r>
            <a:r>
              <a:rPr lang="zh-TW" altLang="en-US" sz="2400" dirty="0">
                <a:solidFill>
                  <a:srgbClr val="000000"/>
                </a:solidFill>
                <a:latin typeface="標楷體" panose="03000509000000000000" pitchFamily="65" charset="-120"/>
                <a:ea typeface="標楷體" panose="03000509000000000000" pitchFamily="65" charset="-120"/>
              </a:rPr>
              <a:t>至</a:t>
            </a:r>
            <a:r>
              <a:rPr lang="en-US" altLang="zh-TW" sz="2400" dirty="0">
                <a:solidFill>
                  <a:srgbClr val="000000"/>
                </a:solidFill>
                <a:latin typeface="標楷體" panose="03000509000000000000" pitchFamily="65" charset="-120"/>
                <a:ea typeface="標楷體" panose="03000509000000000000" pitchFamily="65" charset="-120"/>
              </a:rPr>
              <a:t>1050701)</a:t>
            </a:r>
            <a:r>
              <a:rPr lang="zh-TW" altLang="en-US" sz="2400" dirty="0">
                <a:solidFill>
                  <a:srgbClr val="000000"/>
                </a:solidFill>
                <a:latin typeface="標楷體" panose="03000509000000000000" pitchFamily="65" charset="-120"/>
                <a:ea typeface="標楷體" panose="03000509000000000000" pitchFamily="65" charset="-120"/>
              </a:rPr>
              <a:t>計</a:t>
            </a:r>
            <a:r>
              <a:rPr lang="en-US" altLang="zh-TW" sz="2400" dirty="0">
                <a:solidFill>
                  <a:srgbClr val="000000"/>
                </a:solidFill>
                <a:latin typeface="標楷體" panose="03000509000000000000" pitchFamily="65" charset="-120"/>
                <a:ea typeface="標楷體" panose="03000509000000000000" pitchFamily="65" charset="-120"/>
              </a:rPr>
              <a:t>1</a:t>
            </a:r>
            <a:r>
              <a:rPr lang="zh-TW" altLang="en-US" sz="2400" dirty="0">
                <a:solidFill>
                  <a:srgbClr val="000000"/>
                </a:solidFill>
                <a:latin typeface="標楷體" panose="03000509000000000000" pitchFamily="65" charset="-120"/>
                <a:ea typeface="標楷體" panose="03000509000000000000" pitchFamily="65" charset="-120"/>
              </a:rPr>
              <a:t>年</a:t>
            </a:r>
            <a:endParaRPr lang="en-US" altLang="zh-TW" sz="2400" dirty="0">
              <a:solidFill>
                <a:srgbClr val="000000"/>
              </a:solidFill>
              <a:latin typeface="標楷體" panose="03000509000000000000" pitchFamily="65" charset="-120"/>
              <a:ea typeface="標楷體" panose="03000509000000000000" pitchFamily="65" charset="-120"/>
            </a:endParaRPr>
          </a:p>
          <a:p>
            <a:pPr lvl="0">
              <a:lnSpc>
                <a:spcPts val="900"/>
              </a:lnSpc>
              <a:spcBef>
                <a:spcPts val="1800"/>
              </a:spcBef>
              <a:buClr>
                <a:srgbClr val="D680A5"/>
              </a:buClr>
              <a:buSzPct val="90000"/>
            </a:pPr>
            <a:r>
              <a:rPr lang="zh-TW" altLang="en-US" sz="2400" dirty="0">
                <a:solidFill>
                  <a:srgbClr val="000000"/>
                </a:solidFill>
                <a:latin typeface="標楷體" panose="03000509000000000000" pitchFamily="65" charset="-120"/>
                <a:ea typeface="標楷體" panose="03000509000000000000" pitchFamily="65" charset="-120"/>
              </a:rPr>
              <a:t>劉師以碩士學歷</a:t>
            </a:r>
            <a:r>
              <a:rPr lang="en-US" altLang="zh-TW" sz="2400" dirty="0">
                <a:solidFill>
                  <a:srgbClr val="000000"/>
                </a:solidFill>
                <a:latin typeface="標楷體" panose="03000509000000000000" pitchFamily="65" charset="-120"/>
                <a:ea typeface="標楷體" panose="03000509000000000000" pitchFamily="65" charset="-120"/>
              </a:rPr>
              <a:t>(245</a:t>
            </a:r>
            <a:r>
              <a:rPr lang="zh-TW" altLang="en-US" sz="2400" dirty="0">
                <a:solidFill>
                  <a:srgbClr val="000000"/>
                </a:solidFill>
                <a:latin typeface="標楷體" panose="03000509000000000000" pitchFamily="65" charset="-120"/>
                <a:ea typeface="標楷體" panose="03000509000000000000" pitchFamily="65" charset="-120"/>
              </a:rPr>
              <a:t>薪點</a:t>
            </a:r>
            <a:r>
              <a:rPr lang="en-US" altLang="zh-TW" sz="2400" dirty="0">
                <a:solidFill>
                  <a:srgbClr val="000000"/>
                </a:solidFill>
                <a:latin typeface="標楷體" panose="03000509000000000000" pitchFamily="65" charset="-120"/>
                <a:ea typeface="標楷體" panose="03000509000000000000" pitchFamily="65" charset="-120"/>
              </a:rPr>
              <a:t>)</a:t>
            </a:r>
            <a:r>
              <a:rPr lang="zh-TW" altLang="en-US" sz="2400" dirty="0">
                <a:solidFill>
                  <a:srgbClr val="000000"/>
                </a:solidFill>
                <a:latin typeface="標楷體" panose="03000509000000000000" pitchFamily="65" charset="-120"/>
                <a:ea typeface="標楷體" panose="03000509000000000000" pitchFamily="65" charset="-120"/>
              </a:rPr>
              <a:t>起支，採計</a:t>
            </a:r>
            <a:r>
              <a:rPr lang="en-US" altLang="zh-TW" sz="2400" dirty="0">
                <a:solidFill>
                  <a:srgbClr val="000000"/>
                </a:solidFill>
                <a:latin typeface="標楷體" panose="03000509000000000000" pitchFamily="65" charset="-120"/>
                <a:ea typeface="標楷體" panose="03000509000000000000" pitchFamily="65" charset="-120"/>
              </a:rPr>
              <a:t>3</a:t>
            </a:r>
            <a:r>
              <a:rPr lang="zh-TW" altLang="en-US" sz="2400" dirty="0">
                <a:solidFill>
                  <a:srgbClr val="000000"/>
                </a:solidFill>
                <a:latin typeface="標楷體" panose="03000509000000000000" pitchFamily="65" charset="-120"/>
                <a:ea typeface="標楷體" panose="03000509000000000000" pitchFamily="65" charset="-120"/>
              </a:rPr>
              <a:t>年，應敘</a:t>
            </a:r>
            <a:r>
              <a:rPr lang="en-US" altLang="zh-TW" sz="2400" dirty="0">
                <a:solidFill>
                  <a:srgbClr val="000000"/>
                </a:solidFill>
                <a:latin typeface="標楷體" panose="03000509000000000000" pitchFamily="65" charset="-120"/>
                <a:ea typeface="標楷體" panose="03000509000000000000" pitchFamily="65" charset="-120"/>
              </a:rPr>
              <a:t>290</a:t>
            </a:r>
            <a:r>
              <a:rPr lang="zh-TW" altLang="en-US" sz="2400" dirty="0">
                <a:solidFill>
                  <a:srgbClr val="000000"/>
                </a:solidFill>
                <a:latin typeface="標楷體" panose="03000509000000000000" pitchFamily="65" charset="-120"/>
                <a:ea typeface="標楷體" panose="03000509000000000000" pitchFamily="65" charset="-120"/>
              </a:rPr>
              <a:t>薪點</a:t>
            </a:r>
          </a:p>
        </p:txBody>
      </p:sp>
    </p:spTree>
    <p:extLst>
      <p:ext uri="{BB962C8B-B14F-4D97-AF65-F5344CB8AC3E}">
        <p14:creationId xmlns:p14="http://schemas.microsoft.com/office/powerpoint/2010/main" val="18062893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anim calcmode="lin" valueType="num">
                                      <p:cBhvr>
                                        <p:cTn id="8" dur="2000" fill="hold"/>
                                        <p:tgtEl>
                                          <p:spTgt spid="2"/>
                                        </p:tgtEl>
                                        <p:attrNameLst>
                                          <p:attrName>ppt_x</p:attrName>
                                        </p:attrNameLst>
                                      </p:cBhvr>
                                      <p:tavLst>
                                        <p:tav tm="0">
                                          <p:val>
                                            <p:strVal val="#ppt_x"/>
                                          </p:val>
                                        </p:tav>
                                        <p:tav tm="100000">
                                          <p:val>
                                            <p:strVal val="#ppt_x"/>
                                          </p:val>
                                        </p:tav>
                                      </p:tavLst>
                                    </p:anim>
                                    <p:anim calcmode="lin" valueType="num">
                                      <p:cBhvr>
                                        <p:cTn id="9" dur="2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100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1750"/>
                                        <p:tgtEl>
                                          <p:spTgt spid="3">
                                            <p:txEl>
                                              <p:pRg st="0" end="0"/>
                                            </p:txEl>
                                          </p:spTgt>
                                        </p:tgtEl>
                                      </p:cBhvr>
                                    </p:animEffect>
                                    <p:anim calcmode="lin" valueType="num">
                                      <p:cBhvr>
                                        <p:cTn id="15" dur="175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6" dur="175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1000"/>
                                  </p:stCondLst>
                                  <p:childTnLst>
                                    <p:set>
                                      <p:cBhvr>
                                        <p:cTn id="20" dur="1" fill="hold">
                                          <p:stCondLst>
                                            <p:cond delay="0"/>
                                          </p:stCondLst>
                                        </p:cTn>
                                        <p:tgtEl>
                                          <p:spTgt spid="3">
                                            <p:txEl>
                                              <p:pRg st="1" end="1"/>
                                            </p:txEl>
                                          </p:spTgt>
                                        </p:tgtEl>
                                        <p:attrNameLst>
                                          <p:attrName>style.visibility</p:attrName>
                                        </p:attrNameLst>
                                      </p:cBhvr>
                                      <p:to>
                                        <p:strVal val="visible"/>
                                      </p:to>
                                    </p:set>
                                    <p:animEffect transition="in" filter="fade">
                                      <p:cBhvr>
                                        <p:cTn id="21" dur="1750"/>
                                        <p:tgtEl>
                                          <p:spTgt spid="3">
                                            <p:txEl>
                                              <p:pRg st="1" end="1"/>
                                            </p:txEl>
                                          </p:spTgt>
                                        </p:tgtEl>
                                      </p:cBhvr>
                                    </p:animEffect>
                                    <p:anim calcmode="lin" valueType="num">
                                      <p:cBhvr>
                                        <p:cTn id="22" dur="175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3" dur="175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6"/>
                                        </p:tgtEl>
                                        <p:attrNameLst>
                                          <p:attrName>style.visibility</p:attrName>
                                        </p:attrNameLst>
                                      </p:cBhvr>
                                      <p:to>
                                        <p:strVal val="visible"/>
                                      </p:to>
                                    </p:set>
                                    <p:animEffect transition="in" filter="fade">
                                      <p:cBhvr>
                                        <p:cTn id="28" dur="1000"/>
                                        <p:tgtEl>
                                          <p:spTgt spid="6"/>
                                        </p:tgtEl>
                                      </p:cBhvr>
                                    </p:animEffect>
                                    <p:anim calcmode="lin" valueType="num">
                                      <p:cBhvr>
                                        <p:cTn id="29" dur="1000" fill="hold"/>
                                        <p:tgtEl>
                                          <p:spTgt spid="6"/>
                                        </p:tgtEl>
                                        <p:attrNameLst>
                                          <p:attrName>ppt_x</p:attrName>
                                        </p:attrNameLst>
                                      </p:cBhvr>
                                      <p:tavLst>
                                        <p:tav tm="0">
                                          <p:val>
                                            <p:strVal val="#ppt_x"/>
                                          </p:val>
                                        </p:tav>
                                        <p:tav tm="100000">
                                          <p:val>
                                            <p:strVal val="#ppt_x"/>
                                          </p:val>
                                        </p:tav>
                                      </p:tavLst>
                                    </p:anim>
                                    <p:anim calcmode="lin" valueType="num">
                                      <p:cBhvr>
                                        <p:cTn id="30"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6"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4294967295"/>
          </p:nvPr>
        </p:nvSpPr>
        <p:spPr>
          <a:xfrm>
            <a:off x="1102386" y="1525288"/>
            <a:ext cx="9134475" cy="4676775"/>
          </a:xfrm>
        </p:spPr>
        <p:txBody>
          <a:bodyPr>
            <a:normAutofit/>
          </a:bodyPr>
          <a:lstStyle/>
          <a:p>
            <a:pPr lvl="0">
              <a:spcBef>
                <a:spcPct val="20000"/>
              </a:spcBef>
              <a:buClr>
                <a:srgbClr val="EB7F23"/>
              </a:buClr>
              <a:buSzPct val="90000"/>
              <a:buFont typeface="Wingdings" panose="05000000000000000000" pitchFamily="2" charset="2"/>
              <a:buChar char="l"/>
            </a:pPr>
            <a:r>
              <a:rPr lang="zh-TW" altLang="en-US" sz="2200" dirty="0">
                <a:solidFill>
                  <a:prstClr val="black"/>
                </a:solidFill>
                <a:latin typeface="標楷體" panose="03000509000000000000" pitchFamily="65" charset="-120"/>
                <a:ea typeface="標楷體" panose="03000509000000000000" pitchFamily="65" charset="-120"/>
              </a:rPr>
              <a:t>先具有合格教師資格，始得參加甄試錄取分發。</a:t>
            </a:r>
            <a:endParaRPr lang="en-US" altLang="zh-TW" sz="2200" dirty="0">
              <a:solidFill>
                <a:prstClr val="black"/>
              </a:solidFill>
              <a:latin typeface="標楷體" panose="03000509000000000000" pitchFamily="65" charset="-120"/>
              <a:ea typeface="標楷體" panose="03000509000000000000" pitchFamily="65" charset="-120"/>
            </a:endParaRPr>
          </a:p>
          <a:p>
            <a:pPr lvl="0">
              <a:spcBef>
                <a:spcPct val="20000"/>
              </a:spcBef>
              <a:buClr>
                <a:srgbClr val="EB7F23"/>
              </a:buClr>
              <a:buSzPct val="90000"/>
              <a:buFont typeface="Wingdings" panose="05000000000000000000" pitchFamily="2" charset="2"/>
              <a:buChar char="l"/>
            </a:pPr>
            <a:r>
              <a:rPr lang="zh-TW" altLang="en-US" sz="2200" dirty="0">
                <a:solidFill>
                  <a:prstClr val="black"/>
                </a:solidFill>
                <a:latin typeface="標楷體" panose="03000509000000000000" pitchFamily="65" charset="-120"/>
                <a:ea typeface="標楷體" panose="03000509000000000000" pitchFamily="65" charset="-120"/>
              </a:rPr>
              <a:t>舊檢定制</a:t>
            </a:r>
            <a:endParaRPr lang="en-US" altLang="zh-TW" sz="2200" dirty="0">
              <a:solidFill>
                <a:prstClr val="black"/>
              </a:solidFill>
              <a:latin typeface="標楷體" panose="03000509000000000000" pitchFamily="65" charset="-120"/>
              <a:ea typeface="標楷體" panose="03000509000000000000" pitchFamily="65" charset="-120"/>
            </a:endParaRPr>
          </a:p>
          <a:p>
            <a:pPr marL="502920" lvl="0" indent="-457200">
              <a:spcBef>
                <a:spcPct val="20000"/>
              </a:spcBef>
              <a:buClr>
                <a:srgbClr val="EB7F23"/>
              </a:buClr>
              <a:buSzPct val="90000"/>
              <a:buFont typeface="+mj-lt"/>
              <a:buAutoNum type="arabicPeriod"/>
            </a:pPr>
            <a:r>
              <a:rPr lang="zh-TW" altLang="en-US" sz="2200" dirty="0">
                <a:solidFill>
                  <a:prstClr val="black"/>
                </a:solidFill>
                <a:latin typeface="標楷體" panose="03000509000000000000" pitchFamily="65" charset="-120"/>
                <a:ea typeface="標楷體" panose="03000509000000000000" pitchFamily="65" charset="-120"/>
              </a:rPr>
              <a:t>依據「高級中等以下學校及幼稚園教師資格檢定及教育實習辦法」辦理</a:t>
            </a:r>
            <a:endParaRPr lang="en-US" altLang="zh-TW" sz="2200" dirty="0">
              <a:solidFill>
                <a:prstClr val="black"/>
              </a:solidFill>
              <a:latin typeface="標楷體" panose="03000509000000000000" pitchFamily="65" charset="-120"/>
              <a:ea typeface="標楷體" panose="03000509000000000000" pitchFamily="65" charset="-120"/>
            </a:endParaRPr>
          </a:p>
          <a:p>
            <a:pPr marL="502920" lvl="0" indent="-457200">
              <a:spcBef>
                <a:spcPct val="20000"/>
              </a:spcBef>
              <a:buClr>
                <a:srgbClr val="EB7F23"/>
              </a:buClr>
              <a:buSzPct val="90000"/>
              <a:buFont typeface="+mj-lt"/>
              <a:buAutoNum type="arabicPeriod"/>
            </a:pPr>
            <a:r>
              <a:rPr lang="zh-TW" altLang="en-US" sz="2200" dirty="0">
                <a:solidFill>
                  <a:prstClr val="black"/>
                </a:solidFill>
                <a:latin typeface="標楷體" panose="03000509000000000000" pitchFamily="65" charset="-120"/>
                <a:ea typeface="標楷體" panose="03000509000000000000" pitchFamily="65" charset="-120"/>
              </a:rPr>
              <a:t>程序</a:t>
            </a:r>
            <a:endParaRPr lang="en-US" altLang="zh-TW" sz="2200" dirty="0">
              <a:solidFill>
                <a:prstClr val="black"/>
              </a:solidFill>
              <a:latin typeface="標楷體" panose="03000509000000000000" pitchFamily="65" charset="-120"/>
              <a:ea typeface="標楷體" panose="03000509000000000000" pitchFamily="65" charset="-120"/>
            </a:endParaRPr>
          </a:p>
          <a:p>
            <a:pPr marL="502920" lvl="0" indent="-457200">
              <a:spcBef>
                <a:spcPct val="20000"/>
              </a:spcBef>
              <a:buClr>
                <a:srgbClr val="EB7F23"/>
              </a:buClr>
              <a:buSzPct val="90000"/>
              <a:buFont typeface="+mj-lt"/>
              <a:buAutoNum type="arabicPeriod"/>
            </a:pPr>
            <a:endParaRPr lang="en-US" altLang="zh-TW" sz="2200" dirty="0">
              <a:solidFill>
                <a:prstClr val="black"/>
              </a:solidFill>
              <a:latin typeface="標楷體" panose="03000509000000000000" pitchFamily="65" charset="-120"/>
              <a:ea typeface="標楷體" panose="03000509000000000000" pitchFamily="65" charset="-120"/>
            </a:endParaRPr>
          </a:p>
          <a:p>
            <a:pPr marL="502920" lvl="0" indent="-457200">
              <a:spcBef>
                <a:spcPct val="20000"/>
              </a:spcBef>
              <a:buClr>
                <a:srgbClr val="EB7F23"/>
              </a:buClr>
              <a:buSzPct val="90000"/>
              <a:buFont typeface="+mj-lt"/>
              <a:buAutoNum type="arabicPeriod"/>
            </a:pPr>
            <a:endParaRPr lang="en-US" altLang="zh-TW" sz="2200" dirty="0">
              <a:solidFill>
                <a:prstClr val="black"/>
              </a:solidFill>
              <a:latin typeface="標楷體" panose="03000509000000000000" pitchFamily="65" charset="-120"/>
              <a:ea typeface="標楷體" panose="03000509000000000000" pitchFamily="65" charset="-120"/>
            </a:endParaRPr>
          </a:p>
          <a:p>
            <a:pPr marL="502920" lvl="0" indent="-457200">
              <a:spcBef>
                <a:spcPct val="20000"/>
              </a:spcBef>
              <a:buClr>
                <a:srgbClr val="EB7F23"/>
              </a:buClr>
              <a:buSzPct val="90000"/>
              <a:buFont typeface="+mj-lt"/>
              <a:buAutoNum type="arabicPeriod"/>
            </a:pPr>
            <a:endParaRPr lang="en-US" altLang="zh-TW" sz="2200" dirty="0">
              <a:solidFill>
                <a:prstClr val="black"/>
              </a:solidFill>
              <a:latin typeface="標楷體" panose="03000509000000000000" pitchFamily="65" charset="-120"/>
              <a:ea typeface="標楷體" panose="03000509000000000000" pitchFamily="65" charset="-120"/>
            </a:endParaRPr>
          </a:p>
          <a:p>
            <a:pPr marL="502920" lvl="0" indent="-457200">
              <a:spcBef>
                <a:spcPct val="20000"/>
              </a:spcBef>
              <a:buClr>
                <a:srgbClr val="EB7F23"/>
              </a:buClr>
              <a:buSzPct val="90000"/>
              <a:buFont typeface="+mj-lt"/>
              <a:buAutoNum type="arabicPeriod"/>
            </a:pPr>
            <a:endParaRPr lang="en-US" altLang="zh-TW" sz="2200" dirty="0">
              <a:solidFill>
                <a:prstClr val="black"/>
              </a:solidFill>
              <a:latin typeface="標楷體" panose="03000509000000000000" pitchFamily="65" charset="-120"/>
              <a:ea typeface="標楷體" panose="03000509000000000000" pitchFamily="65" charset="-120"/>
            </a:endParaRPr>
          </a:p>
          <a:p>
            <a:endParaRPr lang="zh-TW" altLang="en-US" dirty="0"/>
          </a:p>
        </p:txBody>
      </p:sp>
      <p:graphicFrame>
        <p:nvGraphicFramePr>
          <p:cNvPr id="4" name="資料庫圖表 3"/>
          <p:cNvGraphicFramePr/>
          <p:nvPr>
            <p:extLst>
              <p:ext uri="{D42A27DB-BD31-4B8C-83A1-F6EECF244321}">
                <p14:modId xmlns:p14="http://schemas.microsoft.com/office/powerpoint/2010/main" val="2591034465"/>
              </p:ext>
            </p:extLst>
          </p:nvPr>
        </p:nvGraphicFramePr>
        <p:xfrm>
          <a:off x="1352551" y="3476625"/>
          <a:ext cx="9610724" cy="219074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文字方塊 1"/>
          <p:cNvSpPr txBox="1"/>
          <p:nvPr/>
        </p:nvSpPr>
        <p:spPr>
          <a:xfrm>
            <a:off x="1104182" y="362310"/>
            <a:ext cx="4666890" cy="878702"/>
          </a:xfrm>
          <a:prstGeom prst="rect">
            <a:avLst/>
          </a:prstGeom>
          <a:noFill/>
        </p:spPr>
        <p:txBody>
          <a:bodyPr wrap="square" rtlCol="0">
            <a:spAutoFit/>
          </a:bodyPr>
          <a:lstStyle/>
          <a:p>
            <a:pPr lvl="0">
              <a:lnSpc>
                <a:spcPct val="90000"/>
              </a:lnSpc>
              <a:spcBef>
                <a:spcPct val="20000"/>
              </a:spcBef>
              <a:buClr>
                <a:srgbClr val="954F72"/>
              </a:buClr>
              <a:buSzPct val="90000"/>
            </a:pPr>
            <a:r>
              <a:rPr lang="zh-TW" altLang="en-US" sz="2800" dirty="0">
                <a:solidFill>
                  <a:srgbClr val="00B050"/>
                </a:solidFill>
                <a:latin typeface="華康勘亭流(P)" panose="02010600010101010101" pitchFamily="2" charset="-120"/>
                <a:ea typeface="華康勘亭流(P)" panose="02010600010101010101" pitchFamily="2" charset="-120"/>
              </a:rPr>
              <a:t>檢定制</a:t>
            </a:r>
            <a:r>
              <a:rPr lang="en-US" altLang="zh-TW" sz="2800" dirty="0">
                <a:solidFill>
                  <a:srgbClr val="00B050"/>
                </a:solidFill>
                <a:latin typeface="華康勘亭流(P)" panose="02010600010101010101" pitchFamily="2" charset="-120"/>
                <a:ea typeface="華康勘亭流(P)" panose="02010600010101010101" pitchFamily="2" charset="-120"/>
              </a:rPr>
              <a:t/>
            </a:r>
            <a:br>
              <a:rPr lang="en-US" altLang="zh-TW" sz="2800" dirty="0">
                <a:solidFill>
                  <a:srgbClr val="00B050"/>
                </a:solidFill>
                <a:latin typeface="華康勘亭流(P)" panose="02010600010101010101" pitchFamily="2" charset="-120"/>
                <a:ea typeface="華康勘亭流(P)" panose="02010600010101010101" pitchFamily="2" charset="-120"/>
              </a:rPr>
            </a:br>
            <a:r>
              <a:rPr lang="zh-TW" altLang="en-US" sz="2800" dirty="0">
                <a:solidFill>
                  <a:srgbClr val="00B050"/>
                </a:solidFill>
                <a:latin typeface="華康勘亭流(P)" panose="02010600010101010101" pitchFamily="2" charset="-120"/>
                <a:ea typeface="華康勘亭流(P)" panose="02010600010101010101" pitchFamily="2" charset="-120"/>
              </a:rPr>
              <a:t>（新制，小字第或小檢字第）</a:t>
            </a:r>
            <a:endParaRPr lang="en-US" altLang="zh-TW" sz="2800" dirty="0">
              <a:solidFill>
                <a:srgbClr val="00B050"/>
              </a:solidFill>
              <a:latin typeface="華康勘亭流(P)" panose="02010600010101010101" pitchFamily="2" charset="-120"/>
              <a:ea typeface="華康勘亭流(P)" panose="02010600010101010101" pitchFamily="2" charset="-120"/>
            </a:endParaRPr>
          </a:p>
        </p:txBody>
      </p:sp>
    </p:spTree>
    <p:extLst>
      <p:ext uri="{BB962C8B-B14F-4D97-AF65-F5344CB8AC3E}">
        <p14:creationId xmlns:p14="http://schemas.microsoft.com/office/powerpoint/2010/main" val="39999834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2192547" y="258792"/>
            <a:ext cx="7762336" cy="629729"/>
          </a:xfrm>
        </p:spPr>
        <p:txBody>
          <a:bodyPr>
            <a:noAutofit/>
          </a:bodyPr>
          <a:lstStyle/>
          <a:p>
            <a:r>
              <a:rPr lang="zh-TW" altLang="en-US" sz="3200" dirty="0">
                <a:solidFill>
                  <a:srgbClr val="00B050"/>
                </a:solidFill>
                <a:latin typeface="華康勘亭流" panose="02010609010101010101" pitchFamily="49" charset="-120"/>
                <a:ea typeface="華康勘亭流" panose="02010609010101010101" pitchFamily="49" charset="-120"/>
              </a:rPr>
              <a:t>正式教師職前年資態樣</a:t>
            </a:r>
            <a:r>
              <a:rPr lang="en-US" altLang="zh-TW" sz="3200" dirty="0">
                <a:solidFill>
                  <a:srgbClr val="00B050"/>
                </a:solidFill>
                <a:latin typeface="華康勘亭流" panose="02010609010101010101" pitchFamily="49" charset="-120"/>
                <a:ea typeface="華康勘亭流" panose="02010609010101010101" pitchFamily="49" charset="-120"/>
              </a:rPr>
              <a:t>-</a:t>
            </a:r>
            <a:r>
              <a:rPr lang="zh-TW" altLang="en-US" sz="3200" dirty="0">
                <a:solidFill>
                  <a:srgbClr val="00B050"/>
                </a:solidFill>
                <a:latin typeface="華康勘亭流" panose="02010609010101010101" pitchFamily="49" charset="-120"/>
                <a:ea typeface="華康勘亭流" panose="02010609010101010101" pitchFamily="49" charset="-120"/>
              </a:rPr>
              <a:t>公務人員年資</a:t>
            </a:r>
          </a:p>
        </p:txBody>
      </p:sp>
      <p:sp>
        <p:nvSpPr>
          <p:cNvPr id="3" name="內容版面配置區 2"/>
          <p:cNvSpPr>
            <a:spLocks noGrp="1"/>
          </p:cNvSpPr>
          <p:nvPr>
            <p:ph idx="4294967295"/>
          </p:nvPr>
        </p:nvSpPr>
        <p:spPr>
          <a:xfrm>
            <a:off x="1461998" y="1651599"/>
            <a:ext cx="9496425" cy="4692650"/>
          </a:xfrm>
        </p:spPr>
        <p:txBody>
          <a:bodyPr>
            <a:noAutofit/>
          </a:bodyPr>
          <a:lstStyle/>
          <a:p>
            <a:pPr>
              <a:buFont typeface="Wingdings" panose="05000000000000000000" pitchFamily="2" charset="2"/>
              <a:buChar char="u"/>
            </a:pPr>
            <a:r>
              <a:rPr lang="zh-TW" altLang="en-US" dirty="0">
                <a:solidFill>
                  <a:srgbClr val="FF0000"/>
                </a:solidFill>
                <a:latin typeface="標楷體" panose="03000509000000000000" pitchFamily="65" charset="-120"/>
                <a:ea typeface="標楷體" panose="03000509000000000000" pitchFamily="65" charset="-120"/>
              </a:rPr>
              <a:t>採計原則</a:t>
            </a:r>
            <a:endParaRPr lang="en-US" altLang="zh-TW" dirty="0">
              <a:solidFill>
                <a:srgbClr val="FF0000"/>
              </a:solidFill>
              <a:latin typeface="標楷體" panose="03000509000000000000" pitchFamily="65" charset="-120"/>
              <a:ea typeface="標楷體" panose="03000509000000000000" pitchFamily="65" charset="-120"/>
            </a:endParaRPr>
          </a:p>
          <a:p>
            <a:pPr marL="502920" indent="-457200">
              <a:spcBef>
                <a:spcPct val="20000"/>
              </a:spcBef>
              <a:buClr>
                <a:schemeClr val="accent1"/>
              </a:buClr>
              <a:buSzPct val="90000"/>
              <a:buFont typeface="+mj-lt"/>
              <a:buAutoNum type="arabicPeriod"/>
            </a:pPr>
            <a:r>
              <a:rPr lang="zh-TW" altLang="en-US" dirty="0">
                <a:latin typeface="標楷體" panose="03000509000000000000" pitchFamily="65" charset="-120"/>
                <a:ea typeface="標楷體" panose="03000509000000000000" pitchFamily="65" charset="-120"/>
              </a:rPr>
              <a:t>按學歷起敘</a:t>
            </a:r>
            <a:endParaRPr lang="en-US" altLang="zh-TW" dirty="0">
              <a:latin typeface="標楷體" panose="03000509000000000000" pitchFamily="65" charset="-120"/>
              <a:ea typeface="標楷體" panose="03000509000000000000" pitchFamily="65" charset="-120"/>
            </a:endParaRPr>
          </a:p>
          <a:p>
            <a:pPr marL="502920" indent="-457200">
              <a:spcBef>
                <a:spcPct val="20000"/>
              </a:spcBef>
              <a:buClr>
                <a:schemeClr val="accent1"/>
              </a:buClr>
              <a:buSzPct val="90000"/>
              <a:buFont typeface="+mj-lt"/>
              <a:buAutoNum type="arabicPeriod"/>
            </a:pPr>
            <a:r>
              <a:rPr lang="zh-TW" altLang="en-US" dirty="0">
                <a:solidFill>
                  <a:schemeClr val="tx2"/>
                </a:solidFill>
                <a:latin typeface="標楷體" panose="03000509000000000000" pitchFamily="65" charset="-120"/>
                <a:ea typeface="標楷體" panose="03000509000000000000" pitchFamily="65" charset="-120"/>
              </a:rPr>
              <a:t>再採計曾任公務人員與現職職務等級相當且需符合年終考績考列乙等或</a:t>
            </a:r>
            <a:r>
              <a:rPr lang="en-US" altLang="zh-TW" dirty="0">
                <a:solidFill>
                  <a:schemeClr val="tx2"/>
                </a:solidFill>
                <a:latin typeface="標楷體" panose="03000509000000000000" pitchFamily="65" charset="-120"/>
                <a:ea typeface="標楷體" panose="03000509000000000000" pitchFamily="65" charset="-120"/>
              </a:rPr>
              <a:t>70</a:t>
            </a:r>
            <a:r>
              <a:rPr lang="zh-TW" altLang="en-US" dirty="0">
                <a:solidFill>
                  <a:schemeClr val="tx2"/>
                </a:solidFill>
                <a:latin typeface="標楷體" panose="03000509000000000000" pitchFamily="65" charset="-120"/>
                <a:ea typeface="標楷體" panose="03000509000000000000" pitchFamily="65" charset="-120"/>
              </a:rPr>
              <a:t>分以上之年資</a:t>
            </a:r>
            <a:r>
              <a:rPr lang="en-US" altLang="zh-TW" dirty="0">
                <a:solidFill>
                  <a:schemeClr val="tx2"/>
                </a:solidFill>
                <a:latin typeface="標楷體" panose="03000509000000000000" pitchFamily="65" charset="-120"/>
                <a:ea typeface="標楷體" panose="03000509000000000000" pitchFamily="65" charset="-120"/>
              </a:rPr>
              <a:t>(</a:t>
            </a:r>
            <a:r>
              <a:rPr lang="zh-TW" altLang="en-US" dirty="0">
                <a:solidFill>
                  <a:schemeClr val="tx2"/>
                </a:solidFill>
                <a:latin typeface="標楷體" panose="03000509000000000000" pitchFamily="65" charset="-120"/>
                <a:ea typeface="標楷體" panose="03000509000000000000" pitchFamily="65" charset="-120"/>
              </a:rPr>
              <a:t>低於依學歷起敘之薪額者，不予提敘薪級</a:t>
            </a:r>
            <a:r>
              <a:rPr lang="en-US" altLang="zh-TW" dirty="0">
                <a:solidFill>
                  <a:schemeClr val="tx2"/>
                </a:solidFill>
                <a:latin typeface="標楷體" panose="03000509000000000000" pitchFamily="65" charset="-120"/>
                <a:ea typeface="標楷體" panose="03000509000000000000" pitchFamily="65" charset="-120"/>
              </a:rPr>
              <a:t>)</a:t>
            </a:r>
            <a:r>
              <a:rPr lang="en-US" altLang="zh-TW" dirty="0">
                <a:latin typeface="標楷體" panose="03000509000000000000" pitchFamily="65" charset="-120"/>
                <a:ea typeface="標楷體" panose="03000509000000000000" pitchFamily="65" charset="-120"/>
              </a:rPr>
              <a:t> </a:t>
            </a:r>
            <a:r>
              <a:rPr lang="zh-TW" altLang="en-US" dirty="0">
                <a:latin typeface="標楷體" panose="03000509000000000000" pitchFamily="65" charset="-120"/>
                <a:ea typeface="標楷體" panose="03000509000000000000" pitchFamily="65" charset="-120"/>
              </a:rPr>
              <a:t>。</a:t>
            </a:r>
            <a:endParaRPr lang="en-US" altLang="zh-TW" dirty="0">
              <a:latin typeface="標楷體" panose="03000509000000000000" pitchFamily="65" charset="-120"/>
              <a:ea typeface="標楷體" panose="03000509000000000000" pitchFamily="65" charset="-120"/>
            </a:endParaRPr>
          </a:p>
        </p:txBody>
      </p:sp>
    </p:spTree>
    <p:extLst>
      <p:ext uri="{BB962C8B-B14F-4D97-AF65-F5344CB8AC3E}">
        <p14:creationId xmlns:p14="http://schemas.microsoft.com/office/powerpoint/2010/main" val="1028342914"/>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投影片編號版面配置區 4"/>
          <p:cNvSpPr>
            <a:spLocks noGrp="1"/>
          </p:cNvSpPr>
          <p:nvPr>
            <p:ph type="sldNum" sz="quarter" idx="12"/>
          </p:nvPr>
        </p:nvSpPr>
        <p:spPr/>
        <p:txBody>
          <a:bodyPr/>
          <a:lstStyle/>
          <a:p>
            <a:fld id="{AA4E786F-588D-4932-A7B2-AE3451FA4ACA}" type="slidenum">
              <a:rPr lang="zh-CN" altLang="en-US" smtClean="0">
                <a:solidFill>
                  <a:prstClr val="black">
                    <a:tint val="75000"/>
                  </a:prstClr>
                </a:solidFill>
              </a:rPr>
              <a:pPr/>
              <a:t>61</a:t>
            </a:fld>
            <a:endParaRPr lang="zh-CN" altLang="en-US">
              <a:solidFill>
                <a:prstClr val="black">
                  <a:tint val="75000"/>
                </a:prstClr>
              </a:solidFill>
            </a:endParaRPr>
          </a:p>
        </p:txBody>
      </p:sp>
      <p:sp>
        <p:nvSpPr>
          <p:cNvPr id="2" name="標題 1"/>
          <p:cNvSpPr>
            <a:spLocks noGrp="1"/>
          </p:cNvSpPr>
          <p:nvPr>
            <p:ph type="title" idx="4294967295"/>
          </p:nvPr>
        </p:nvSpPr>
        <p:spPr>
          <a:xfrm>
            <a:off x="1086631" y="504469"/>
            <a:ext cx="5139559" cy="650164"/>
          </a:xfrm>
        </p:spPr>
        <p:txBody>
          <a:bodyPr>
            <a:normAutofit fontScale="90000"/>
          </a:bodyPr>
          <a:lstStyle/>
          <a:p>
            <a:r>
              <a:rPr lang="zh-TW" altLang="en-US" dirty="0">
                <a:solidFill>
                  <a:srgbClr val="00B050"/>
                </a:solidFill>
                <a:latin typeface="華康勘亭流" panose="02010609010101010101" pitchFamily="49" charset="-120"/>
                <a:ea typeface="華康勘亭流" panose="02010609010101010101" pitchFamily="49" charset="-120"/>
              </a:rPr>
              <a:t>公務人員服務年資</a:t>
            </a:r>
          </a:p>
        </p:txBody>
      </p:sp>
      <p:sp>
        <p:nvSpPr>
          <p:cNvPr id="3" name="內容版面配置區 2"/>
          <p:cNvSpPr>
            <a:spLocks noGrp="1"/>
          </p:cNvSpPr>
          <p:nvPr>
            <p:ph idx="4294967295"/>
          </p:nvPr>
        </p:nvSpPr>
        <p:spPr>
          <a:xfrm>
            <a:off x="1166648" y="1699501"/>
            <a:ext cx="10515600" cy="3786899"/>
          </a:xfrm>
        </p:spPr>
        <p:txBody>
          <a:bodyPr/>
          <a:lstStyle/>
          <a:p>
            <a:pPr marL="502920" lvl="0" indent="-457200">
              <a:spcBef>
                <a:spcPct val="20000"/>
              </a:spcBef>
              <a:buClr>
                <a:srgbClr val="C44475"/>
              </a:buClr>
              <a:buSzPct val="90000"/>
              <a:buFont typeface="+mj-lt"/>
              <a:buAutoNum type="arabicPeriod"/>
            </a:pPr>
            <a:r>
              <a:rPr lang="zh-TW" altLang="en-US" dirty="0">
                <a:solidFill>
                  <a:srgbClr val="000000"/>
                </a:solidFill>
                <a:latin typeface="標楷體" panose="03000509000000000000" pitchFamily="65" charset="-120"/>
                <a:ea typeface="標楷體" panose="03000509000000000000" pitchFamily="65" charset="-120"/>
              </a:rPr>
              <a:t>服務年資以考績年度為標準，不同考績年度無法併計提敘。</a:t>
            </a:r>
            <a:endParaRPr lang="en-US" altLang="zh-TW" dirty="0">
              <a:solidFill>
                <a:srgbClr val="000000"/>
              </a:solidFill>
              <a:latin typeface="標楷體" panose="03000509000000000000" pitchFamily="65" charset="-120"/>
              <a:ea typeface="標楷體" panose="03000509000000000000" pitchFamily="65" charset="-120"/>
            </a:endParaRPr>
          </a:p>
          <a:p>
            <a:pPr marL="502920" lvl="0" indent="-457200">
              <a:spcBef>
                <a:spcPct val="20000"/>
              </a:spcBef>
              <a:buClr>
                <a:srgbClr val="C44475"/>
              </a:buClr>
              <a:buSzPct val="90000"/>
              <a:buFont typeface="+mj-lt"/>
              <a:buAutoNum type="arabicPeriod"/>
            </a:pPr>
            <a:r>
              <a:rPr lang="zh-TW" altLang="en-US" dirty="0">
                <a:solidFill>
                  <a:srgbClr val="000000"/>
                </a:solidFill>
                <a:latin typeface="標楷體" panose="03000509000000000000" pitchFamily="65" charset="-120"/>
                <a:ea typeface="標楷體" panose="03000509000000000000" pitchFamily="65" charset="-120"/>
              </a:rPr>
              <a:t>以考試及格資格起敘</a:t>
            </a:r>
            <a:r>
              <a:rPr lang="en-US" altLang="zh-TW" dirty="0">
                <a:solidFill>
                  <a:srgbClr val="000000"/>
                </a:solidFill>
                <a:latin typeface="標楷體" panose="03000509000000000000" pitchFamily="65" charset="-120"/>
                <a:ea typeface="標楷體" panose="03000509000000000000" pitchFamily="65" charset="-120"/>
              </a:rPr>
              <a:t>(</a:t>
            </a:r>
            <a:r>
              <a:rPr lang="zh-TW" altLang="en-US" dirty="0">
                <a:solidFill>
                  <a:srgbClr val="000000"/>
                </a:solidFill>
                <a:latin typeface="標楷體" panose="03000509000000000000" pitchFamily="65" charset="-120"/>
                <a:ea typeface="標楷體" panose="03000509000000000000" pitchFamily="65" charset="-120"/>
              </a:rPr>
              <a:t>惟考試及格前之年資不予採計</a:t>
            </a:r>
            <a:r>
              <a:rPr lang="en-US" altLang="zh-TW" dirty="0">
                <a:solidFill>
                  <a:srgbClr val="000000"/>
                </a:solidFill>
                <a:latin typeface="標楷體" panose="03000509000000000000" pitchFamily="65" charset="-120"/>
                <a:ea typeface="標楷體" panose="03000509000000000000" pitchFamily="65" charset="-120"/>
              </a:rPr>
              <a:t>)</a:t>
            </a:r>
            <a:r>
              <a:rPr lang="zh-TW" altLang="en-US" dirty="0">
                <a:solidFill>
                  <a:srgbClr val="000000"/>
                </a:solidFill>
                <a:latin typeface="標楷體" panose="03000509000000000000" pitchFamily="65" charset="-120"/>
                <a:ea typeface="標楷體" panose="03000509000000000000" pitchFamily="65" charset="-120"/>
              </a:rPr>
              <a:t>。 </a:t>
            </a:r>
            <a:endParaRPr lang="en-US" altLang="zh-TW" dirty="0">
              <a:solidFill>
                <a:srgbClr val="000000"/>
              </a:solidFill>
              <a:latin typeface="標楷體" panose="03000509000000000000" pitchFamily="65" charset="-120"/>
              <a:ea typeface="標楷體" panose="03000509000000000000" pitchFamily="65" charset="-120"/>
            </a:endParaRPr>
          </a:p>
          <a:p>
            <a:pPr marL="502920" lvl="0" indent="-457200">
              <a:spcBef>
                <a:spcPct val="20000"/>
              </a:spcBef>
              <a:buClr>
                <a:srgbClr val="C44475"/>
              </a:buClr>
              <a:buSzPct val="90000"/>
              <a:buFont typeface="+mj-lt"/>
              <a:buAutoNum type="arabicPeriod"/>
            </a:pPr>
            <a:r>
              <a:rPr lang="zh-TW" altLang="en-US" dirty="0">
                <a:solidFill>
                  <a:srgbClr val="000000"/>
                </a:solidFill>
                <a:latin typeface="標楷體" pitchFamily="65" charset="-120"/>
                <a:ea typeface="標楷體" pitchFamily="65" charset="-120"/>
              </a:rPr>
              <a:t>依規定不予採計年資為：</a:t>
            </a:r>
            <a:endParaRPr lang="en-US" altLang="zh-TW" dirty="0">
              <a:solidFill>
                <a:srgbClr val="000000"/>
              </a:solidFill>
              <a:latin typeface="標楷體" pitchFamily="65" charset="-120"/>
              <a:ea typeface="標楷體" pitchFamily="65" charset="-120"/>
            </a:endParaRPr>
          </a:p>
          <a:p>
            <a:pPr marL="501650" lvl="0" indent="-58738">
              <a:spcBef>
                <a:spcPct val="20000"/>
              </a:spcBef>
              <a:buClr>
                <a:srgbClr val="C44475"/>
              </a:buClr>
              <a:buSzPct val="90000"/>
              <a:buFont typeface="+mj-lt"/>
              <a:buAutoNum type="arabicParenR"/>
            </a:pPr>
            <a:r>
              <a:rPr lang="zh-TW" altLang="en-US" dirty="0">
                <a:solidFill>
                  <a:srgbClr val="000000"/>
                </a:solidFill>
                <a:latin typeface="標楷體" panose="03000509000000000000" pitchFamily="65" charset="-120"/>
                <a:ea typeface="標楷體" panose="03000509000000000000" pitchFamily="65" charset="-120"/>
              </a:rPr>
              <a:t>考試及格分發實務訓練期間之年資。</a:t>
            </a:r>
          </a:p>
          <a:p>
            <a:pPr marL="501650" lvl="0" indent="-58738">
              <a:spcBef>
                <a:spcPct val="20000"/>
              </a:spcBef>
              <a:buClr>
                <a:srgbClr val="C44475"/>
              </a:buClr>
              <a:buSzPct val="90000"/>
              <a:buFont typeface="+mj-lt"/>
              <a:buAutoNum type="arabicParenR"/>
            </a:pPr>
            <a:r>
              <a:rPr lang="zh-TW" altLang="en-US" dirty="0">
                <a:solidFill>
                  <a:srgbClr val="000000"/>
                </a:solidFill>
                <a:latin typeface="標楷體" panose="03000509000000000000" pitchFamily="65" charset="-120"/>
                <a:ea typeface="標楷體" panose="03000509000000000000" pitchFamily="65" charset="-120"/>
              </a:rPr>
              <a:t>試用期間，不滿</a:t>
            </a:r>
            <a:r>
              <a:rPr lang="en-US" altLang="zh-TW" dirty="0">
                <a:solidFill>
                  <a:srgbClr val="000000"/>
                </a:solidFill>
                <a:latin typeface="標楷體" panose="03000509000000000000" pitchFamily="65" charset="-120"/>
                <a:ea typeface="標楷體" panose="03000509000000000000" pitchFamily="65" charset="-120"/>
              </a:rPr>
              <a:t>1</a:t>
            </a:r>
            <a:r>
              <a:rPr lang="zh-TW" altLang="en-US" dirty="0">
                <a:solidFill>
                  <a:srgbClr val="000000"/>
                </a:solidFill>
                <a:latin typeface="標楷體" panose="03000509000000000000" pitchFamily="65" charset="-120"/>
                <a:ea typeface="標楷體" panose="03000509000000000000" pitchFamily="65" charset="-120"/>
              </a:rPr>
              <a:t>年。</a:t>
            </a:r>
          </a:p>
          <a:p>
            <a:pPr marL="501650" lvl="0" indent="-58738">
              <a:spcBef>
                <a:spcPct val="20000"/>
              </a:spcBef>
              <a:buClr>
                <a:srgbClr val="C44475"/>
              </a:buClr>
              <a:buSzPct val="90000"/>
              <a:buFont typeface="+mj-lt"/>
              <a:buAutoNum type="arabicParenR"/>
            </a:pPr>
            <a:r>
              <a:rPr lang="zh-TW" altLang="en-US" dirty="0">
                <a:solidFill>
                  <a:srgbClr val="000000"/>
                </a:solidFill>
                <a:latin typeface="標楷體" panose="03000509000000000000" pitchFamily="65" charset="-120"/>
                <a:ea typeface="標楷體" panose="03000509000000000000" pitchFamily="65" charset="-120"/>
              </a:rPr>
              <a:t>合格實授後至</a:t>
            </a:r>
            <a:r>
              <a:rPr lang="en-US" altLang="zh-TW" dirty="0">
                <a:solidFill>
                  <a:srgbClr val="000000"/>
                </a:solidFill>
                <a:latin typeface="標楷體" panose="03000509000000000000" pitchFamily="65" charset="-120"/>
                <a:ea typeface="標楷體" panose="03000509000000000000" pitchFamily="65" charset="-120"/>
              </a:rPr>
              <a:t>12</a:t>
            </a:r>
            <a:r>
              <a:rPr lang="zh-TW" altLang="en-US" dirty="0">
                <a:solidFill>
                  <a:srgbClr val="000000"/>
                </a:solidFill>
                <a:latin typeface="標楷體" panose="03000509000000000000" pitchFamily="65" charset="-120"/>
                <a:ea typeface="標楷體" panose="03000509000000000000" pitchFamily="65" charset="-120"/>
              </a:rPr>
              <a:t>月</a:t>
            </a:r>
            <a:r>
              <a:rPr lang="en-US" altLang="zh-TW" dirty="0">
                <a:solidFill>
                  <a:srgbClr val="000000"/>
                </a:solidFill>
                <a:latin typeface="標楷體" panose="03000509000000000000" pitchFamily="65" charset="-120"/>
                <a:ea typeface="標楷體" panose="03000509000000000000" pitchFamily="65" charset="-120"/>
              </a:rPr>
              <a:t>31</a:t>
            </a:r>
            <a:r>
              <a:rPr lang="zh-TW" altLang="en-US" dirty="0">
                <a:solidFill>
                  <a:srgbClr val="000000"/>
                </a:solidFill>
                <a:latin typeface="標楷體" panose="03000509000000000000" pitchFamily="65" charset="-120"/>
                <a:ea typeface="標楷體" panose="03000509000000000000" pitchFamily="65" charset="-120"/>
              </a:rPr>
              <a:t>日及轉任當年年資，各段未任職滿</a:t>
            </a:r>
            <a:r>
              <a:rPr lang="en-US" altLang="zh-TW" dirty="0">
                <a:solidFill>
                  <a:srgbClr val="000000"/>
                </a:solidFill>
                <a:latin typeface="標楷體" panose="03000509000000000000" pitchFamily="65" charset="-120"/>
                <a:ea typeface="標楷體" panose="03000509000000000000" pitchFamily="65" charset="-120"/>
              </a:rPr>
              <a:t>1</a:t>
            </a:r>
            <a:r>
              <a:rPr lang="zh-TW" altLang="en-US" dirty="0">
                <a:solidFill>
                  <a:srgbClr val="000000"/>
                </a:solidFill>
                <a:latin typeface="標楷體" panose="03000509000000000000" pitchFamily="65" charset="-120"/>
                <a:ea typeface="標楷體" panose="03000509000000000000" pitchFamily="65" charset="-120"/>
              </a:rPr>
              <a:t>年（以考績年度為標準），無法併計提敘。</a:t>
            </a:r>
            <a:r>
              <a:rPr lang="zh-TW" altLang="en-US" dirty="0">
                <a:solidFill>
                  <a:srgbClr val="000000"/>
                </a:solidFill>
                <a:latin typeface="新細明體" panose="02020500000000000000" pitchFamily="18" charset="-120"/>
                <a:ea typeface="新細明體" panose="02020500000000000000" pitchFamily="18" charset="-120"/>
              </a:rPr>
              <a:t/>
            </a:r>
            <a:br>
              <a:rPr lang="zh-TW" altLang="en-US" dirty="0">
                <a:solidFill>
                  <a:srgbClr val="000000"/>
                </a:solidFill>
                <a:latin typeface="新細明體" panose="02020500000000000000" pitchFamily="18" charset="-120"/>
                <a:ea typeface="新細明體" panose="02020500000000000000" pitchFamily="18" charset="-120"/>
              </a:rPr>
            </a:br>
            <a:endParaRPr lang="zh-TW" altLang="en-US" dirty="0">
              <a:solidFill>
                <a:srgbClr val="000000"/>
              </a:solidFill>
              <a:latin typeface="新細明體" panose="02020500000000000000" pitchFamily="18" charset="-120"/>
              <a:ea typeface="新細明體" panose="02020500000000000000" pitchFamily="18" charset="-120"/>
            </a:endParaRPr>
          </a:p>
          <a:p>
            <a:endParaRPr lang="zh-TW" altLang="en-US" dirty="0"/>
          </a:p>
        </p:txBody>
      </p:sp>
      <p:sp>
        <p:nvSpPr>
          <p:cNvPr id="4" name="日期版面配置區 3"/>
          <p:cNvSpPr>
            <a:spLocks noGrp="1"/>
          </p:cNvSpPr>
          <p:nvPr>
            <p:ph type="dt" sz="half" idx="4294967295"/>
          </p:nvPr>
        </p:nvSpPr>
        <p:spPr>
          <a:xfrm>
            <a:off x="0" y="6356350"/>
            <a:ext cx="2743200" cy="365125"/>
          </a:xfrm>
        </p:spPr>
        <p:txBody>
          <a:bodyPr/>
          <a:lstStyle/>
          <a:p>
            <a:fld id="{278258E3-E02A-4B85-89EC-8D03B6736E3C}" type="datetime1">
              <a:rPr lang="zh-CN" altLang="en-US" smtClean="0">
                <a:solidFill>
                  <a:prstClr val="black">
                    <a:tint val="75000"/>
                  </a:prstClr>
                </a:solidFill>
              </a:rPr>
              <a:t>2019/8/19</a:t>
            </a:fld>
            <a:endParaRPr lang="zh-CN" altLang="en-US">
              <a:solidFill>
                <a:prstClr val="black">
                  <a:tint val="75000"/>
                </a:prstClr>
              </a:solidFill>
            </a:endParaRPr>
          </a:p>
        </p:txBody>
      </p:sp>
    </p:spTree>
    <p:extLst>
      <p:ext uri="{BB962C8B-B14F-4D97-AF65-F5344CB8AC3E}">
        <p14:creationId xmlns:p14="http://schemas.microsoft.com/office/powerpoint/2010/main" val="2984456089"/>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4294967295"/>
          </p:nvPr>
        </p:nvSpPr>
        <p:spPr>
          <a:xfrm>
            <a:off x="905065" y="636533"/>
            <a:ext cx="9663112" cy="1050925"/>
          </a:xfrm>
        </p:spPr>
        <p:txBody>
          <a:bodyPr>
            <a:normAutofit/>
          </a:bodyPr>
          <a:lstStyle/>
          <a:p>
            <a:pPr marL="714375" indent="-714375">
              <a:buNone/>
              <a:tabLst>
                <a:tab pos="361950" algn="l"/>
              </a:tabLst>
            </a:pPr>
            <a:r>
              <a:rPr lang="en-US" altLang="zh-TW" dirty="0">
                <a:solidFill>
                  <a:srgbClr val="C44475">
                    <a:lumMod val="75000"/>
                  </a:srgbClr>
                </a:solidFill>
                <a:latin typeface="標楷體" panose="03000509000000000000" pitchFamily="65" charset="-120"/>
                <a:ea typeface="標楷體" panose="03000509000000000000" pitchFamily="65" charset="-120"/>
                <a:cs typeface="+mj-cs"/>
              </a:rPr>
              <a:t>Q:</a:t>
            </a:r>
            <a:r>
              <a:rPr lang="zh-TW" altLang="en-US" dirty="0">
                <a:solidFill>
                  <a:srgbClr val="0070C0"/>
                </a:solidFill>
                <a:latin typeface="標楷體" panose="03000509000000000000" pitchFamily="65" charset="-120"/>
                <a:ea typeface="標楷體" panose="03000509000000000000" pitchFamily="65" charset="-120"/>
                <a:cs typeface="+mj-cs"/>
              </a:rPr>
              <a:t>教師所敘薪級若低於原經銓敘審定有案公務人員之俸級，得否依原銓敘之俸級核敘</a:t>
            </a:r>
            <a:r>
              <a:rPr lang="en-US" altLang="zh-TW" dirty="0">
                <a:solidFill>
                  <a:srgbClr val="0070C0"/>
                </a:solidFill>
                <a:latin typeface="標楷體" panose="03000509000000000000" pitchFamily="65" charset="-120"/>
                <a:ea typeface="標楷體" panose="03000509000000000000" pitchFamily="65" charset="-120"/>
                <a:cs typeface="+mj-cs"/>
              </a:rPr>
              <a:t>?</a:t>
            </a:r>
            <a:endParaRPr lang="en-US" altLang="zh-TW" dirty="0">
              <a:solidFill>
                <a:srgbClr val="0070C0"/>
              </a:solidFill>
              <a:latin typeface="標楷體" panose="03000509000000000000" pitchFamily="65" charset="-120"/>
              <a:ea typeface="標楷體" panose="03000509000000000000" pitchFamily="65" charset="-120"/>
            </a:endParaRPr>
          </a:p>
          <a:p>
            <a:endParaRPr lang="zh-TW" altLang="en-US" dirty="0"/>
          </a:p>
        </p:txBody>
      </p:sp>
      <p:sp>
        <p:nvSpPr>
          <p:cNvPr id="4" name="文字方塊 3"/>
          <p:cNvSpPr txBox="1"/>
          <p:nvPr/>
        </p:nvSpPr>
        <p:spPr>
          <a:xfrm>
            <a:off x="1433321" y="2140498"/>
            <a:ext cx="9134856" cy="3046988"/>
          </a:xfrm>
          <a:prstGeom prst="rect">
            <a:avLst/>
          </a:prstGeom>
          <a:noFill/>
        </p:spPr>
        <p:txBody>
          <a:bodyPr wrap="square" rtlCol="0">
            <a:spAutoFit/>
          </a:bodyPr>
          <a:lstStyle/>
          <a:p>
            <a:r>
              <a:rPr lang="zh-TW" altLang="en-US" sz="2400" dirty="0">
                <a:solidFill>
                  <a:srgbClr val="FF0000"/>
                </a:solidFill>
                <a:latin typeface="標楷體" panose="03000509000000000000" pitchFamily="65" charset="-120"/>
                <a:ea typeface="標楷體" panose="03000509000000000000" pitchFamily="65" charset="-120"/>
              </a:rPr>
              <a:t>依教育部</a:t>
            </a:r>
            <a:r>
              <a:rPr lang="en-US" altLang="zh-TW" sz="2400" dirty="0">
                <a:solidFill>
                  <a:srgbClr val="FF0000"/>
                </a:solidFill>
                <a:latin typeface="標楷體" panose="03000509000000000000" pitchFamily="65" charset="-120"/>
                <a:ea typeface="標楷體" panose="03000509000000000000" pitchFamily="65" charset="-120"/>
              </a:rPr>
              <a:t>106</a:t>
            </a:r>
            <a:r>
              <a:rPr lang="zh-TW" altLang="en-US" sz="2400" dirty="0">
                <a:solidFill>
                  <a:srgbClr val="FF0000"/>
                </a:solidFill>
                <a:latin typeface="標楷體" panose="03000509000000000000" pitchFamily="65" charset="-120"/>
                <a:ea typeface="標楷體" panose="03000509000000000000" pitchFamily="65" charset="-120"/>
              </a:rPr>
              <a:t>年</a:t>
            </a:r>
            <a:r>
              <a:rPr lang="en-US" altLang="zh-TW" sz="2400" dirty="0">
                <a:solidFill>
                  <a:srgbClr val="FF0000"/>
                </a:solidFill>
                <a:latin typeface="標楷體" panose="03000509000000000000" pitchFamily="65" charset="-120"/>
                <a:ea typeface="標楷體" panose="03000509000000000000" pitchFamily="65" charset="-120"/>
              </a:rPr>
              <a:t>2</a:t>
            </a:r>
            <a:r>
              <a:rPr lang="zh-TW" altLang="en-US" sz="2400" dirty="0">
                <a:solidFill>
                  <a:srgbClr val="FF0000"/>
                </a:solidFill>
                <a:latin typeface="標楷體" panose="03000509000000000000" pitchFamily="65" charset="-120"/>
                <a:ea typeface="標楷體" panose="03000509000000000000" pitchFamily="65" charset="-120"/>
              </a:rPr>
              <a:t>月</a:t>
            </a:r>
            <a:r>
              <a:rPr lang="en-US" altLang="zh-TW" sz="2400" dirty="0">
                <a:solidFill>
                  <a:srgbClr val="FF0000"/>
                </a:solidFill>
                <a:latin typeface="標楷體" panose="03000509000000000000" pitchFamily="65" charset="-120"/>
                <a:ea typeface="標楷體" panose="03000509000000000000" pitchFamily="65" charset="-120"/>
              </a:rPr>
              <a:t>17</a:t>
            </a:r>
            <a:r>
              <a:rPr lang="zh-TW" altLang="en-US" sz="2400" dirty="0">
                <a:solidFill>
                  <a:srgbClr val="FF0000"/>
                </a:solidFill>
                <a:latin typeface="標楷體" panose="03000509000000000000" pitchFamily="65" charset="-120"/>
                <a:ea typeface="標楷體" panose="03000509000000000000" pitchFamily="65" charset="-120"/>
              </a:rPr>
              <a:t>日臺教人</a:t>
            </a:r>
            <a:r>
              <a:rPr lang="en-US" altLang="zh-TW" sz="2400" dirty="0">
                <a:solidFill>
                  <a:srgbClr val="FF0000"/>
                </a:solidFill>
                <a:latin typeface="標楷體" panose="03000509000000000000" pitchFamily="65" charset="-120"/>
                <a:ea typeface="標楷體" panose="03000509000000000000" pitchFamily="65" charset="-120"/>
              </a:rPr>
              <a:t>(</a:t>
            </a:r>
            <a:r>
              <a:rPr lang="zh-TW" altLang="en-US" sz="2400" dirty="0">
                <a:solidFill>
                  <a:srgbClr val="FF0000"/>
                </a:solidFill>
                <a:latin typeface="標楷體" panose="03000509000000000000" pitchFamily="65" charset="-120"/>
                <a:ea typeface="標楷體" panose="03000509000000000000" pitchFamily="65" charset="-120"/>
              </a:rPr>
              <a:t>二</a:t>
            </a:r>
            <a:r>
              <a:rPr lang="en-US" altLang="zh-TW" sz="2400" dirty="0">
                <a:solidFill>
                  <a:srgbClr val="FF0000"/>
                </a:solidFill>
                <a:latin typeface="標楷體" panose="03000509000000000000" pitchFamily="65" charset="-120"/>
                <a:ea typeface="標楷體" panose="03000509000000000000" pitchFamily="65" charset="-120"/>
              </a:rPr>
              <a:t>)</a:t>
            </a:r>
            <a:r>
              <a:rPr lang="zh-TW" altLang="en-US" sz="2400" dirty="0">
                <a:solidFill>
                  <a:srgbClr val="FF0000"/>
                </a:solidFill>
                <a:latin typeface="標楷體" panose="03000509000000000000" pitchFamily="65" charset="-120"/>
                <a:ea typeface="標楷體" panose="03000509000000000000" pitchFamily="65" charset="-120"/>
              </a:rPr>
              <a:t>字第</a:t>
            </a:r>
            <a:r>
              <a:rPr lang="en-US" altLang="zh-TW" sz="2400" dirty="0">
                <a:solidFill>
                  <a:srgbClr val="FF0000"/>
                </a:solidFill>
                <a:latin typeface="標楷體" panose="03000509000000000000" pitchFamily="65" charset="-120"/>
                <a:ea typeface="標楷體" panose="03000509000000000000" pitchFamily="65" charset="-120"/>
              </a:rPr>
              <a:t>1050174135</a:t>
            </a:r>
            <a:r>
              <a:rPr lang="zh-TW" altLang="en-US" sz="2400" dirty="0">
                <a:solidFill>
                  <a:srgbClr val="FF0000"/>
                </a:solidFill>
                <a:latin typeface="標楷體" panose="03000509000000000000" pitchFamily="65" charset="-120"/>
                <a:ea typeface="標楷體" panose="03000509000000000000" pitchFamily="65" charset="-120"/>
              </a:rPr>
              <a:t>號函規定</a:t>
            </a:r>
            <a:endParaRPr lang="en-US" altLang="zh-TW" sz="2400" dirty="0">
              <a:solidFill>
                <a:srgbClr val="FF0000"/>
              </a:solidFill>
              <a:latin typeface="標楷體" panose="03000509000000000000" pitchFamily="65" charset="-120"/>
              <a:ea typeface="標楷體" panose="03000509000000000000" pitchFamily="65" charset="-120"/>
            </a:endParaRPr>
          </a:p>
          <a:p>
            <a:pPr marL="457200" indent="-457200">
              <a:buFont typeface="+mj-lt"/>
              <a:buAutoNum type="arabicPeriod"/>
            </a:pPr>
            <a:r>
              <a:rPr lang="zh-TW" altLang="en-US" sz="2400" dirty="0">
                <a:solidFill>
                  <a:srgbClr val="FF0000"/>
                </a:solidFill>
                <a:latin typeface="標楷體" panose="03000509000000000000" pitchFamily="65" charset="-120"/>
                <a:ea typeface="標楷體" panose="03000509000000000000" pitchFamily="65" charset="-120"/>
              </a:rPr>
              <a:t>依教師待遇條例規定，</a:t>
            </a:r>
            <a:r>
              <a:rPr lang="zh-TW" altLang="en-US" sz="2400" dirty="0">
                <a:solidFill>
                  <a:schemeClr val="tx2"/>
                </a:solidFill>
                <a:latin typeface="標楷體" panose="03000509000000000000" pitchFamily="65" charset="-120"/>
                <a:ea typeface="標楷體" panose="03000509000000000000" pitchFamily="65" charset="-120"/>
              </a:rPr>
              <a:t>初任教師薪級之核敘，應依該條例第</a:t>
            </a:r>
            <a:r>
              <a:rPr lang="en-US" altLang="zh-TW" sz="2400" dirty="0">
                <a:solidFill>
                  <a:schemeClr val="tx2"/>
                </a:solidFill>
                <a:latin typeface="標楷體" panose="03000509000000000000" pitchFamily="65" charset="-120"/>
                <a:ea typeface="標楷體" panose="03000509000000000000" pitchFamily="65" charset="-120"/>
              </a:rPr>
              <a:t>8</a:t>
            </a:r>
            <a:r>
              <a:rPr lang="zh-TW" altLang="en-US" sz="2400" dirty="0">
                <a:solidFill>
                  <a:schemeClr val="tx2"/>
                </a:solidFill>
                <a:latin typeface="標楷體" panose="03000509000000000000" pitchFamily="65" charset="-120"/>
                <a:ea typeface="標楷體" panose="03000509000000000000" pitchFamily="65" charset="-120"/>
              </a:rPr>
              <a:t>條規定起敘，並依第</a:t>
            </a:r>
            <a:r>
              <a:rPr lang="en-US" altLang="zh-TW" sz="2400" dirty="0">
                <a:solidFill>
                  <a:schemeClr val="tx2"/>
                </a:solidFill>
                <a:latin typeface="標楷體" panose="03000509000000000000" pitchFamily="65" charset="-120"/>
                <a:ea typeface="標楷體" panose="03000509000000000000" pitchFamily="65" charset="-120"/>
              </a:rPr>
              <a:t>9</a:t>
            </a:r>
            <a:r>
              <a:rPr lang="zh-TW" altLang="en-US" sz="2400" dirty="0">
                <a:solidFill>
                  <a:schemeClr val="tx2"/>
                </a:solidFill>
                <a:latin typeface="標楷體" panose="03000509000000000000" pitchFamily="65" charset="-120"/>
                <a:ea typeface="標楷體" panose="03000509000000000000" pitchFamily="65" charset="-120"/>
              </a:rPr>
              <a:t>條規定採計職前年資提敘薪級。</a:t>
            </a:r>
            <a:endParaRPr lang="en-US" altLang="zh-TW" sz="2400" dirty="0">
              <a:solidFill>
                <a:schemeClr val="tx2"/>
              </a:solidFill>
              <a:latin typeface="標楷體" panose="03000509000000000000" pitchFamily="65" charset="-120"/>
              <a:ea typeface="標楷體" panose="03000509000000000000" pitchFamily="65" charset="-120"/>
            </a:endParaRPr>
          </a:p>
          <a:p>
            <a:pPr marL="457200" indent="-457200">
              <a:buFont typeface="+mj-lt"/>
              <a:buAutoNum type="arabicPeriod"/>
            </a:pPr>
            <a:r>
              <a:rPr lang="zh-TW" altLang="en-US" sz="2400" dirty="0">
                <a:solidFill>
                  <a:schemeClr val="tx2"/>
                </a:solidFill>
                <a:latin typeface="標楷體" panose="03000509000000000000" pitchFamily="65" charset="-120"/>
                <a:ea typeface="標楷體" panose="03000509000000000000" pitchFamily="65" charset="-120"/>
              </a:rPr>
              <a:t>廢止原教育部台（</a:t>
            </a:r>
            <a:r>
              <a:rPr lang="en-US" altLang="zh-TW" sz="2400" dirty="0">
                <a:solidFill>
                  <a:schemeClr val="tx2"/>
                </a:solidFill>
                <a:latin typeface="標楷體" panose="03000509000000000000" pitchFamily="65" charset="-120"/>
                <a:ea typeface="標楷體" panose="03000509000000000000" pitchFamily="65" charset="-120"/>
              </a:rPr>
              <a:t>80</a:t>
            </a:r>
            <a:r>
              <a:rPr lang="zh-TW" altLang="en-US" sz="2400" dirty="0">
                <a:solidFill>
                  <a:schemeClr val="tx2"/>
                </a:solidFill>
                <a:latin typeface="標楷體" panose="03000509000000000000" pitchFamily="65" charset="-120"/>
                <a:ea typeface="標楷體" panose="03000509000000000000" pitchFamily="65" charset="-120"/>
              </a:rPr>
              <a:t>）人字第</a:t>
            </a:r>
            <a:r>
              <a:rPr lang="en-US" altLang="zh-TW" sz="2400" dirty="0">
                <a:solidFill>
                  <a:schemeClr val="tx2"/>
                </a:solidFill>
                <a:latin typeface="標楷體" panose="03000509000000000000" pitchFamily="65" charset="-120"/>
                <a:ea typeface="標楷體" panose="03000509000000000000" pitchFamily="65" charset="-120"/>
              </a:rPr>
              <a:t>22515</a:t>
            </a:r>
            <a:r>
              <a:rPr lang="zh-TW" altLang="en-US" sz="2400" dirty="0">
                <a:solidFill>
                  <a:schemeClr val="tx2"/>
                </a:solidFill>
                <a:latin typeface="標楷體" panose="03000509000000000000" pitchFamily="65" charset="-120"/>
                <a:ea typeface="標楷體" panose="03000509000000000000" pitchFamily="65" charset="-120"/>
              </a:rPr>
              <a:t>號函、</a:t>
            </a:r>
            <a:r>
              <a:rPr lang="en-US" altLang="zh-TW" sz="2400" dirty="0">
                <a:solidFill>
                  <a:schemeClr val="tx2"/>
                </a:solidFill>
                <a:latin typeface="標楷體" panose="03000509000000000000" pitchFamily="65" charset="-120"/>
                <a:ea typeface="標楷體" panose="03000509000000000000" pitchFamily="65" charset="-120"/>
              </a:rPr>
              <a:t>102</a:t>
            </a:r>
            <a:r>
              <a:rPr lang="zh-TW" altLang="en-US" sz="2400" dirty="0">
                <a:solidFill>
                  <a:schemeClr val="tx2"/>
                </a:solidFill>
                <a:latin typeface="標楷體" panose="03000509000000000000" pitchFamily="65" charset="-120"/>
                <a:ea typeface="標楷體" panose="03000509000000000000" pitchFamily="65" charset="-120"/>
              </a:rPr>
              <a:t>年</a:t>
            </a:r>
            <a:r>
              <a:rPr lang="en-US" altLang="zh-TW" sz="2400" dirty="0">
                <a:solidFill>
                  <a:schemeClr val="tx2"/>
                </a:solidFill>
                <a:latin typeface="標楷體" panose="03000509000000000000" pitchFamily="65" charset="-120"/>
                <a:ea typeface="標楷體" panose="03000509000000000000" pitchFamily="65" charset="-120"/>
              </a:rPr>
              <a:t>09</a:t>
            </a:r>
            <a:r>
              <a:rPr lang="zh-TW" altLang="en-US" sz="2400" dirty="0">
                <a:solidFill>
                  <a:schemeClr val="tx2"/>
                </a:solidFill>
                <a:latin typeface="標楷體" panose="03000509000000000000" pitchFamily="65" charset="-120"/>
                <a:ea typeface="標楷體" panose="03000509000000000000" pitchFamily="65" charset="-120"/>
              </a:rPr>
              <a:t>月</a:t>
            </a:r>
            <a:r>
              <a:rPr lang="en-US" altLang="zh-TW" sz="2400" dirty="0">
                <a:solidFill>
                  <a:schemeClr val="tx2"/>
                </a:solidFill>
                <a:latin typeface="標楷體" panose="03000509000000000000" pitchFamily="65" charset="-120"/>
                <a:ea typeface="標楷體" panose="03000509000000000000" pitchFamily="65" charset="-120"/>
              </a:rPr>
              <a:t>13</a:t>
            </a:r>
            <a:r>
              <a:rPr lang="zh-TW" altLang="en-US" sz="2400" dirty="0">
                <a:solidFill>
                  <a:schemeClr val="tx2"/>
                </a:solidFill>
                <a:latin typeface="標楷體" panose="03000509000000000000" pitchFamily="65" charset="-120"/>
                <a:ea typeface="標楷體" panose="03000509000000000000" pitchFamily="65" charset="-120"/>
              </a:rPr>
              <a:t>日 臺教人</a:t>
            </a:r>
            <a:r>
              <a:rPr lang="en-US" altLang="zh-TW" sz="2400" dirty="0">
                <a:solidFill>
                  <a:schemeClr val="tx2"/>
                </a:solidFill>
                <a:latin typeface="標楷體" panose="03000509000000000000" pitchFamily="65" charset="-120"/>
                <a:ea typeface="標楷體" panose="03000509000000000000" pitchFamily="65" charset="-120"/>
              </a:rPr>
              <a:t>(</a:t>
            </a:r>
            <a:r>
              <a:rPr lang="zh-TW" altLang="en-US" sz="2400" dirty="0">
                <a:solidFill>
                  <a:schemeClr val="tx2"/>
                </a:solidFill>
                <a:latin typeface="標楷體" panose="03000509000000000000" pitchFamily="65" charset="-120"/>
                <a:ea typeface="標楷體" panose="03000509000000000000" pitchFamily="65" charset="-120"/>
              </a:rPr>
              <a:t>二</a:t>
            </a:r>
            <a:r>
              <a:rPr lang="en-US" altLang="zh-TW" sz="2400" dirty="0">
                <a:solidFill>
                  <a:schemeClr val="tx2"/>
                </a:solidFill>
                <a:latin typeface="標楷體" panose="03000509000000000000" pitchFamily="65" charset="-120"/>
                <a:ea typeface="標楷體" panose="03000509000000000000" pitchFamily="65" charset="-120"/>
              </a:rPr>
              <a:t>)</a:t>
            </a:r>
            <a:r>
              <a:rPr lang="zh-TW" altLang="en-US" sz="2400" dirty="0">
                <a:solidFill>
                  <a:schemeClr val="tx2"/>
                </a:solidFill>
                <a:latin typeface="標楷體" panose="03000509000000000000" pitchFamily="65" charset="-120"/>
                <a:ea typeface="標楷體" panose="03000509000000000000" pitchFamily="65" charset="-120"/>
              </a:rPr>
              <a:t>字第</a:t>
            </a:r>
            <a:r>
              <a:rPr lang="en-US" altLang="zh-TW" sz="2400" dirty="0">
                <a:solidFill>
                  <a:schemeClr val="tx2"/>
                </a:solidFill>
                <a:latin typeface="標楷體" panose="03000509000000000000" pitchFamily="65" charset="-120"/>
                <a:ea typeface="標楷體" panose="03000509000000000000" pitchFamily="65" charset="-120"/>
              </a:rPr>
              <a:t>1020129698</a:t>
            </a:r>
            <a:r>
              <a:rPr lang="zh-TW" altLang="en-US" sz="2400" dirty="0">
                <a:solidFill>
                  <a:schemeClr val="tx2"/>
                </a:solidFill>
                <a:latin typeface="標楷體" panose="03000509000000000000" pitchFamily="65" charset="-120"/>
                <a:ea typeface="標楷體" panose="03000509000000000000" pitchFamily="65" charset="-120"/>
              </a:rPr>
              <a:t>號函有關公務人員轉任公立學校教師，如低於原銓敘有案薪級，得在本職最高年功薪範圍內，以銓敘有案之俸級換敘支薪。</a:t>
            </a:r>
          </a:p>
          <a:p>
            <a:pPr marL="342900" lvl="0" indent="-342900" fontAlgn="base">
              <a:spcBef>
                <a:spcPct val="0"/>
              </a:spcBef>
              <a:spcAft>
                <a:spcPct val="0"/>
              </a:spcAft>
              <a:buFont typeface="Wingdings" panose="05000000000000000000" pitchFamily="2" charset="2"/>
              <a:buChar char="n"/>
              <a:tabLst>
                <a:tab pos="265113" algn="l"/>
              </a:tabLst>
              <a:defRPr/>
            </a:pPr>
            <a:endParaRPr kumimoji="1" lang="zh-TW" altLang="en-US" sz="2400" dirty="0">
              <a:solidFill>
                <a:srgbClr val="002060"/>
              </a:solidFill>
              <a:latin typeface="標楷體" pitchFamily="65" charset="-120"/>
              <a:ea typeface="標楷體" pitchFamily="65" charset="-120"/>
            </a:endParaRPr>
          </a:p>
        </p:txBody>
      </p:sp>
    </p:spTree>
    <p:extLst>
      <p:ext uri="{BB962C8B-B14F-4D97-AF65-F5344CB8AC3E}">
        <p14:creationId xmlns:p14="http://schemas.microsoft.com/office/powerpoint/2010/main" val="6506207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anim calcmode="lin" valueType="num">
                                      <p:cBhvr>
                                        <p:cTn id="8" dur="2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2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3000"/>
                                        <p:tgtEl>
                                          <p:spTgt spid="4"/>
                                        </p:tgtEl>
                                      </p:cBhvr>
                                    </p:animEffect>
                                    <p:anim calcmode="lin" valueType="num">
                                      <p:cBhvr>
                                        <p:cTn id="15" dur="3000" fill="hold"/>
                                        <p:tgtEl>
                                          <p:spTgt spid="4"/>
                                        </p:tgtEl>
                                        <p:attrNameLst>
                                          <p:attrName>ppt_x</p:attrName>
                                        </p:attrNameLst>
                                      </p:cBhvr>
                                      <p:tavLst>
                                        <p:tav tm="0">
                                          <p:val>
                                            <p:strVal val="#ppt_x"/>
                                          </p:val>
                                        </p:tav>
                                        <p:tav tm="100000">
                                          <p:val>
                                            <p:strVal val="#ppt_x"/>
                                          </p:val>
                                        </p:tav>
                                      </p:tavLst>
                                    </p:anim>
                                    <p:anim calcmode="lin" valueType="num">
                                      <p:cBhvr>
                                        <p:cTn id="16" dur="3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fontScale="90000"/>
          </a:bodyPr>
          <a:lstStyle/>
          <a:p>
            <a:r>
              <a:rPr lang="zh-TW" altLang="en-US" sz="2400" dirty="0">
                <a:solidFill>
                  <a:srgbClr val="D680A5">
                    <a:lumMod val="50000"/>
                  </a:srgbClr>
                </a:solidFill>
                <a:latin typeface="標楷體" pitchFamily="65" charset="-120"/>
                <a:ea typeface="標楷體" pitchFamily="65" charset="-120"/>
              </a:rPr>
              <a:t>案例：張師</a:t>
            </a:r>
            <a:r>
              <a:rPr lang="en-US" altLang="zh-TW" sz="2400" dirty="0">
                <a:solidFill>
                  <a:srgbClr val="D680A5">
                    <a:lumMod val="50000"/>
                  </a:srgbClr>
                </a:solidFill>
                <a:latin typeface="標楷體" pitchFamily="65" charset="-120"/>
                <a:ea typeface="標楷體" pitchFamily="65" charset="-120"/>
              </a:rPr>
              <a:t>99</a:t>
            </a:r>
            <a:r>
              <a:rPr lang="zh-TW" altLang="en-US" sz="2400" dirty="0">
                <a:solidFill>
                  <a:srgbClr val="D680A5">
                    <a:lumMod val="50000"/>
                  </a:srgbClr>
                </a:solidFill>
                <a:latin typeface="標楷體" pitchFamily="65" charset="-120"/>
                <a:ea typeface="標楷體" pitchFamily="65" charset="-120"/>
              </a:rPr>
              <a:t>年</a:t>
            </a:r>
            <a:r>
              <a:rPr lang="en-US" altLang="zh-TW" sz="2400" dirty="0">
                <a:solidFill>
                  <a:srgbClr val="D680A5">
                    <a:lumMod val="50000"/>
                  </a:srgbClr>
                </a:solidFill>
                <a:latin typeface="標楷體" pitchFamily="65" charset="-120"/>
                <a:ea typeface="標楷體" pitchFamily="65" charset="-120"/>
              </a:rPr>
              <a:t>6</a:t>
            </a:r>
            <a:r>
              <a:rPr lang="zh-TW" altLang="en-US" sz="2400" dirty="0">
                <a:solidFill>
                  <a:srgbClr val="D680A5">
                    <a:lumMod val="50000"/>
                  </a:srgbClr>
                </a:solidFill>
                <a:latin typeface="標楷體" pitchFamily="65" charset="-120"/>
                <a:ea typeface="標楷體" pitchFamily="65" charset="-120"/>
              </a:rPr>
              <a:t>月碩士畢業，</a:t>
            </a:r>
            <a:r>
              <a:rPr lang="en-US" altLang="zh-TW" sz="2400" dirty="0">
                <a:solidFill>
                  <a:srgbClr val="D680A5">
                    <a:lumMod val="50000"/>
                  </a:srgbClr>
                </a:solidFill>
                <a:latin typeface="標楷體" pitchFamily="65" charset="-120"/>
                <a:ea typeface="標楷體" pitchFamily="65" charset="-120"/>
              </a:rPr>
              <a:t>96</a:t>
            </a:r>
            <a:r>
              <a:rPr lang="zh-TW" altLang="en-US" sz="2400" dirty="0">
                <a:solidFill>
                  <a:srgbClr val="D680A5">
                    <a:lumMod val="50000"/>
                  </a:srgbClr>
                </a:solidFill>
                <a:latin typeface="標楷體" pitchFamily="65" charset="-120"/>
                <a:ea typeface="標楷體" pitchFamily="65" charset="-120"/>
              </a:rPr>
              <a:t>年</a:t>
            </a:r>
            <a:r>
              <a:rPr kumimoji="1" lang="en-US" altLang="zh-TW" sz="2400" dirty="0">
                <a:solidFill>
                  <a:srgbClr val="D680A5">
                    <a:lumMod val="50000"/>
                  </a:srgbClr>
                </a:solidFill>
                <a:latin typeface="標楷體" pitchFamily="65" charset="-120"/>
                <a:ea typeface="標楷體" pitchFamily="65" charset="-120"/>
              </a:rPr>
              <a:t>7</a:t>
            </a:r>
            <a:r>
              <a:rPr lang="zh-TW" altLang="en-US" sz="2400" dirty="0">
                <a:solidFill>
                  <a:srgbClr val="D680A5">
                    <a:lumMod val="50000"/>
                  </a:srgbClr>
                </a:solidFill>
                <a:latin typeface="標楷體" pitchFamily="65" charset="-120"/>
                <a:ea typeface="標楷體" pitchFamily="65" charset="-120"/>
              </a:rPr>
              <a:t>月取得教育部國民小學教師證，職前曾任代理教師年資</a:t>
            </a:r>
            <a:r>
              <a:rPr lang="en-US" altLang="zh-TW" sz="2400" dirty="0">
                <a:solidFill>
                  <a:srgbClr val="D680A5">
                    <a:lumMod val="50000"/>
                  </a:srgbClr>
                </a:solidFill>
                <a:latin typeface="標楷體" pitchFamily="65" charset="-120"/>
                <a:ea typeface="標楷體" pitchFamily="65" charset="-120"/>
              </a:rPr>
              <a:t>(960827-97</a:t>
            </a:r>
            <a:r>
              <a:rPr kumimoji="1" lang="en-US" altLang="zh-TW" sz="2400" dirty="0">
                <a:solidFill>
                  <a:srgbClr val="D680A5">
                    <a:lumMod val="50000"/>
                  </a:srgbClr>
                </a:solidFill>
                <a:latin typeface="標楷體" pitchFamily="65" charset="-120"/>
                <a:ea typeface="標楷體" pitchFamily="65" charset="-120"/>
              </a:rPr>
              <a:t>0702)(970827-980702)</a:t>
            </a:r>
            <a:r>
              <a:rPr lang="zh-TW" altLang="en-US" sz="2400" dirty="0">
                <a:solidFill>
                  <a:srgbClr val="D680A5">
                    <a:lumMod val="50000"/>
                  </a:srgbClr>
                </a:solidFill>
                <a:latin typeface="標楷體" pitchFamily="65" charset="-120"/>
                <a:ea typeface="標楷體" pitchFamily="65" charset="-120"/>
              </a:rPr>
              <a:t>，並參加</a:t>
            </a:r>
            <a:r>
              <a:rPr lang="en-US" altLang="zh-TW" sz="2400" kern="0" dirty="0">
                <a:solidFill>
                  <a:srgbClr val="D680A5">
                    <a:lumMod val="50000"/>
                  </a:srgbClr>
                </a:solidFill>
                <a:latin typeface="標楷體" panose="03000509000000000000" pitchFamily="65" charset="-120"/>
                <a:ea typeface="標楷體" panose="03000509000000000000" pitchFamily="65" charset="-120"/>
              </a:rPr>
              <a:t>102</a:t>
            </a:r>
            <a:r>
              <a:rPr lang="zh-TW" altLang="en-US" sz="2400" kern="0" dirty="0">
                <a:solidFill>
                  <a:srgbClr val="D680A5">
                    <a:lumMod val="50000"/>
                  </a:srgbClr>
                </a:solidFill>
                <a:latin typeface="標楷體" panose="03000509000000000000" pitchFamily="65" charset="-120"/>
                <a:ea typeface="標楷體" panose="03000509000000000000" pitchFamily="65" charset="-120"/>
              </a:rPr>
              <a:t>年公務人員普通考試錄取</a:t>
            </a:r>
            <a:r>
              <a:rPr lang="zh-TW" altLang="en-US" sz="2400" dirty="0">
                <a:solidFill>
                  <a:srgbClr val="D680A5">
                    <a:lumMod val="50000"/>
                  </a:srgbClr>
                </a:solidFill>
                <a:latin typeface="標楷體" pitchFamily="65" charset="-120"/>
                <a:ea typeface="標楷體" pitchFamily="65" charset="-120"/>
              </a:rPr>
              <a:t>，實務訓練期間為</a:t>
            </a:r>
            <a:r>
              <a:rPr lang="en-US" altLang="zh-TW" sz="2400" dirty="0">
                <a:solidFill>
                  <a:srgbClr val="D680A5">
                    <a:lumMod val="50000"/>
                  </a:srgbClr>
                </a:solidFill>
                <a:latin typeface="標楷體" pitchFamily="65" charset="-120"/>
                <a:ea typeface="標楷體" pitchFamily="65" charset="-120"/>
              </a:rPr>
              <a:t>1021018-1030217</a:t>
            </a:r>
            <a:r>
              <a:rPr lang="zh-TW" altLang="en-US" sz="2400" dirty="0">
                <a:solidFill>
                  <a:srgbClr val="D680A5">
                    <a:lumMod val="50000"/>
                  </a:srgbClr>
                </a:solidFill>
                <a:latin typeface="標楷體" pitchFamily="65" charset="-120"/>
                <a:ea typeface="標楷體" pitchFamily="65" charset="-120"/>
              </a:rPr>
              <a:t>，其辦事員年資為</a:t>
            </a:r>
            <a:r>
              <a:rPr lang="en-US" altLang="zh-TW" sz="2400" dirty="0">
                <a:solidFill>
                  <a:srgbClr val="D680A5">
                    <a:lumMod val="50000"/>
                  </a:srgbClr>
                </a:solidFill>
                <a:latin typeface="標楷體" pitchFamily="65" charset="-120"/>
                <a:ea typeface="標楷體" pitchFamily="65" charset="-120"/>
              </a:rPr>
              <a:t>1030218-1060731</a:t>
            </a:r>
            <a:r>
              <a:rPr lang="zh-TW" altLang="en-US" sz="2400" dirty="0">
                <a:solidFill>
                  <a:srgbClr val="D680A5">
                    <a:lumMod val="50000"/>
                  </a:srgbClr>
                </a:solidFill>
                <a:latin typeface="標楷體" pitchFamily="65" charset="-120"/>
                <a:ea typeface="標楷體" pitchFamily="65" charset="-120"/>
              </a:rPr>
              <a:t>，並於</a:t>
            </a:r>
            <a:r>
              <a:rPr lang="en-US" altLang="zh-TW" sz="2400" dirty="0">
                <a:solidFill>
                  <a:srgbClr val="D680A5">
                    <a:lumMod val="50000"/>
                  </a:srgbClr>
                </a:solidFill>
                <a:latin typeface="標楷體" pitchFamily="65" charset="-120"/>
                <a:ea typeface="標楷體" pitchFamily="65" charset="-120"/>
              </a:rPr>
              <a:t>106</a:t>
            </a:r>
            <a:r>
              <a:rPr lang="zh-TW" altLang="en-US" sz="2400" dirty="0">
                <a:solidFill>
                  <a:srgbClr val="D680A5">
                    <a:lumMod val="50000"/>
                  </a:srgbClr>
                </a:solidFill>
                <a:latin typeface="標楷體" pitchFamily="65" charset="-120"/>
                <a:ea typeface="標楷體" pitchFamily="65" charset="-120"/>
              </a:rPr>
              <a:t>學年度參加教師甄試，錄取成為正式教師，請問如何提敘薪級？</a:t>
            </a:r>
            <a:endParaRPr lang="zh-TW" altLang="en-US" dirty="0"/>
          </a:p>
        </p:txBody>
      </p:sp>
      <p:sp>
        <p:nvSpPr>
          <p:cNvPr id="3" name="日期版面配置區 2"/>
          <p:cNvSpPr>
            <a:spLocks noGrp="1"/>
          </p:cNvSpPr>
          <p:nvPr>
            <p:ph type="dt" sz="half" idx="10"/>
          </p:nvPr>
        </p:nvSpPr>
        <p:spPr/>
        <p:txBody>
          <a:bodyPr/>
          <a:lstStyle/>
          <a:p>
            <a:fld id="{E7486BF1-CB8C-4F48-B406-3F6192997D79}" type="datetime1">
              <a:rPr lang="zh-TW" altLang="en-US" smtClean="0"/>
              <a:t>2019/8/19</a:t>
            </a:fld>
            <a:endParaRPr lang="zh-TW" altLang="en-US"/>
          </a:p>
        </p:txBody>
      </p:sp>
      <p:sp>
        <p:nvSpPr>
          <p:cNvPr id="4" name="投影片編號版面配置區 3"/>
          <p:cNvSpPr>
            <a:spLocks noGrp="1"/>
          </p:cNvSpPr>
          <p:nvPr>
            <p:ph type="sldNum" sz="quarter" idx="12"/>
          </p:nvPr>
        </p:nvSpPr>
        <p:spPr/>
        <p:txBody>
          <a:bodyPr/>
          <a:lstStyle/>
          <a:p>
            <a:fld id="{1CC926A1-394B-4F20-995A-14F0F6D274D9}" type="slidenum">
              <a:rPr lang="zh-TW" altLang="en-US" smtClean="0"/>
              <a:t>63</a:t>
            </a:fld>
            <a:endParaRPr lang="zh-TW" altLang="en-US"/>
          </a:p>
        </p:txBody>
      </p:sp>
      <p:sp>
        <p:nvSpPr>
          <p:cNvPr id="5" name="文字方塊 4"/>
          <p:cNvSpPr txBox="1"/>
          <p:nvPr/>
        </p:nvSpPr>
        <p:spPr>
          <a:xfrm>
            <a:off x="980090" y="2033512"/>
            <a:ext cx="10231820" cy="1200329"/>
          </a:xfrm>
          <a:prstGeom prst="rect">
            <a:avLst/>
          </a:prstGeom>
          <a:noFill/>
        </p:spPr>
        <p:txBody>
          <a:bodyPr wrap="square" rtlCol="0">
            <a:spAutoFit/>
          </a:bodyPr>
          <a:lstStyle/>
          <a:p>
            <a:pPr lvl="0"/>
            <a:r>
              <a:rPr lang="zh-TW" altLang="en-US" sz="2400" dirty="0">
                <a:solidFill>
                  <a:srgbClr val="7030A0"/>
                </a:solidFill>
                <a:latin typeface="標楷體" panose="03000509000000000000" pitchFamily="65" charset="-120"/>
                <a:ea typeface="標楷體" panose="03000509000000000000" pitchFamily="65" charset="-120"/>
              </a:rPr>
              <a:t>☆重點提示</a:t>
            </a:r>
            <a:endParaRPr lang="en-US" altLang="zh-TW" sz="2400" dirty="0">
              <a:solidFill>
                <a:srgbClr val="7030A0"/>
              </a:solidFill>
              <a:latin typeface="標楷體" panose="03000509000000000000" pitchFamily="65" charset="-120"/>
              <a:ea typeface="標楷體" panose="03000509000000000000" pitchFamily="65" charset="-120"/>
            </a:endParaRPr>
          </a:p>
          <a:p>
            <a:pPr lvl="0"/>
            <a:r>
              <a:rPr lang="zh-TW" altLang="en-US" sz="2400" dirty="0">
                <a:solidFill>
                  <a:srgbClr val="7030A0"/>
                </a:solidFill>
                <a:latin typeface="標楷體" panose="03000509000000000000" pitchFamily="65" charset="-120"/>
                <a:ea typeface="標楷體" panose="03000509000000000000" pitchFamily="65" charset="-120"/>
              </a:rPr>
              <a:t>依教師待遇條例第</a:t>
            </a:r>
            <a:r>
              <a:rPr lang="en-US" altLang="zh-TW" sz="2400" dirty="0">
                <a:solidFill>
                  <a:srgbClr val="7030A0"/>
                </a:solidFill>
                <a:latin typeface="標楷體" panose="03000509000000000000" pitchFamily="65" charset="-120"/>
                <a:ea typeface="標楷體" panose="03000509000000000000" pitchFamily="65" charset="-120"/>
              </a:rPr>
              <a:t>8</a:t>
            </a:r>
            <a:r>
              <a:rPr lang="zh-TW" altLang="en-US" sz="2400" dirty="0">
                <a:solidFill>
                  <a:srgbClr val="7030A0"/>
                </a:solidFill>
                <a:latin typeface="標楷體" panose="03000509000000000000" pitchFamily="65" charset="-120"/>
                <a:ea typeface="標楷體" panose="03000509000000000000" pitchFamily="65" charset="-120"/>
              </a:rPr>
              <a:t>條依學歷起敘，再依第</a:t>
            </a:r>
            <a:r>
              <a:rPr lang="en-US" altLang="zh-TW" sz="2400" dirty="0">
                <a:solidFill>
                  <a:srgbClr val="7030A0"/>
                </a:solidFill>
                <a:latin typeface="標楷體" panose="03000509000000000000" pitchFamily="65" charset="-120"/>
                <a:ea typeface="標楷體" panose="03000509000000000000" pitchFamily="65" charset="-120"/>
              </a:rPr>
              <a:t>9</a:t>
            </a:r>
            <a:r>
              <a:rPr lang="zh-TW" altLang="en-US" sz="2400" dirty="0">
                <a:solidFill>
                  <a:srgbClr val="7030A0"/>
                </a:solidFill>
                <a:latin typeface="標楷體" panose="03000509000000000000" pitchFamily="65" charset="-120"/>
                <a:ea typeface="標楷體" panose="03000509000000000000" pitchFamily="65" charset="-120"/>
              </a:rPr>
              <a:t>條採計其職務等級相當之服務優良年資</a:t>
            </a:r>
          </a:p>
        </p:txBody>
      </p:sp>
      <p:sp>
        <p:nvSpPr>
          <p:cNvPr id="6" name="文字方塊 5"/>
          <p:cNvSpPr txBox="1"/>
          <p:nvPr/>
        </p:nvSpPr>
        <p:spPr>
          <a:xfrm>
            <a:off x="961697" y="3375970"/>
            <a:ext cx="9948041" cy="2696123"/>
          </a:xfrm>
          <a:prstGeom prst="rect">
            <a:avLst/>
          </a:prstGeom>
          <a:noFill/>
        </p:spPr>
        <p:txBody>
          <a:bodyPr wrap="square" rtlCol="0">
            <a:spAutoFit/>
          </a:bodyPr>
          <a:lstStyle/>
          <a:p>
            <a:pPr marL="457200" lvl="0" indent="-457200">
              <a:lnSpc>
                <a:spcPct val="110000"/>
              </a:lnSpc>
              <a:spcBef>
                <a:spcPts val="1800"/>
              </a:spcBef>
              <a:buClr>
                <a:srgbClr val="D680A5"/>
              </a:buClr>
              <a:buSzPct val="90000"/>
              <a:buFont typeface="+mj-lt"/>
              <a:buAutoNum type="arabicPeriod"/>
            </a:pPr>
            <a:r>
              <a:rPr lang="zh-TW" altLang="en-US" sz="2400" dirty="0">
                <a:solidFill>
                  <a:srgbClr val="000000"/>
                </a:solidFill>
                <a:latin typeface="標楷體" panose="03000509000000000000" pitchFamily="65" charset="-120"/>
                <a:ea typeface="標楷體" panose="03000509000000000000" pitchFamily="65" charset="-120"/>
              </a:rPr>
              <a:t>張師得按初任教師之碩士學歷，應自</a:t>
            </a:r>
            <a:r>
              <a:rPr lang="en-US" altLang="zh-TW" sz="2400" dirty="0">
                <a:solidFill>
                  <a:srgbClr val="000000"/>
                </a:solidFill>
                <a:latin typeface="標楷體" panose="03000509000000000000" pitchFamily="65" charset="-120"/>
                <a:ea typeface="標楷體" panose="03000509000000000000" pitchFamily="65" charset="-120"/>
              </a:rPr>
              <a:t>245</a:t>
            </a:r>
            <a:r>
              <a:rPr lang="zh-TW" altLang="en-US" sz="2400" dirty="0">
                <a:solidFill>
                  <a:srgbClr val="000000"/>
                </a:solidFill>
                <a:latin typeface="標楷體" panose="03000509000000000000" pitchFamily="65" charset="-120"/>
                <a:ea typeface="標楷體" panose="03000509000000000000" pitchFamily="65" charset="-120"/>
              </a:rPr>
              <a:t>薪點起敘，採計其職前代理教師年資</a:t>
            </a:r>
            <a:r>
              <a:rPr lang="en-US" altLang="zh-TW" sz="2400" dirty="0">
                <a:solidFill>
                  <a:srgbClr val="000000"/>
                </a:solidFill>
                <a:latin typeface="標楷體" panose="03000509000000000000" pitchFamily="65" charset="-120"/>
                <a:ea typeface="標楷體" panose="03000509000000000000" pitchFamily="65" charset="-120"/>
              </a:rPr>
              <a:t>(960827-970702)(970827-980702)</a:t>
            </a:r>
            <a:r>
              <a:rPr lang="zh-TW" altLang="en-US" sz="2400" dirty="0">
                <a:solidFill>
                  <a:srgbClr val="000000"/>
                </a:solidFill>
                <a:latin typeface="標楷體" panose="03000509000000000000" pitchFamily="65" charset="-120"/>
                <a:ea typeface="標楷體" panose="03000509000000000000" pitchFamily="65" charset="-120"/>
              </a:rPr>
              <a:t>共</a:t>
            </a:r>
            <a:r>
              <a:rPr lang="en-US" altLang="zh-TW" sz="2400" dirty="0">
                <a:solidFill>
                  <a:srgbClr val="000000"/>
                </a:solidFill>
                <a:latin typeface="標楷體" panose="03000509000000000000" pitchFamily="65" charset="-120"/>
                <a:ea typeface="標楷體" panose="03000509000000000000" pitchFamily="65" charset="-120"/>
              </a:rPr>
              <a:t>2</a:t>
            </a:r>
            <a:r>
              <a:rPr lang="zh-TW" altLang="en-US" sz="2400" dirty="0">
                <a:solidFill>
                  <a:srgbClr val="000000"/>
                </a:solidFill>
                <a:latin typeface="標楷體" panose="03000509000000000000" pitchFamily="65" charset="-120"/>
                <a:ea typeface="標楷體" panose="03000509000000000000" pitchFamily="65" charset="-120"/>
              </a:rPr>
              <a:t>年。</a:t>
            </a:r>
            <a:endParaRPr lang="en-US" altLang="zh-TW" sz="2400" dirty="0">
              <a:solidFill>
                <a:srgbClr val="000000"/>
              </a:solidFill>
              <a:latin typeface="標楷體" panose="03000509000000000000" pitchFamily="65" charset="-120"/>
              <a:ea typeface="標楷體" panose="03000509000000000000" pitchFamily="65" charset="-120"/>
            </a:endParaRPr>
          </a:p>
          <a:p>
            <a:pPr marL="457200" lvl="0" indent="-457200">
              <a:lnSpc>
                <a:spcPct val="90000"/>
              </a:lnSpc>
              <a:spcBef>
                <a:spcPts val="1800"/>
              </a:spcBef>
              <a:buClr>
                <a:srgbClr val="D680A5"/>
              </a:buClr>
              <a:buSzPct val="90000"/>
              <a:buFont typeface="+mj-lt"/>
              <a:buAutoNum type="arabicPeriod"/>
            </a:pPr>
            <a:r>
              <a:rPr lang="zh-TW" altLang="en-US" sz="2400" dirty="0">
                <a:solidFill>
                  <a:srgbClr val="000000"/>
                </a:solidFill>
                <a:latin typeface="標楷體" panose="03000509000000000000" pitchFamily="65" charset="-120"/>
                <a:ea typeface="標楷體" panose="03000509000000000000" pitchFamily="65" charset="-120"/>
              </a:rPr>
              <a:t>張師曾任公務人員年資</a:t>
            </a:r>
            <a:r>
              <a:rPr lang="en-US" altLang="zh-TW" sz="2400" dirty="0">
                <a:solidFill>
                  <a:srgbClr val="000000"/>
                </a:solidFill>
                <a:latin typeface="標楷體" panose="03000509000000000000" pitchFamily="65" charset="-120"/>
                <a:ea typeface="標楷體" panose="03000509000000000000" pitchFamily="65" charset="-120"/>
              </a:rPr>
              <a:t>(1030218-1060731)</a:t>
            </a:r>
            <a:r>
              <a:rPr lang="zh-TW" altLang="en-US" sz="2400" dirty="0">
                <a:solidFill>
                  <a:srgbClr val="000000"/>
                </a:solidFill>
                <a:latin typeface="標楷體" panose="03000509000000000000" pitchFamily="65" charset="-120"/>
                <a:ea typeface="標楷體" panose="03000509000000000000" pitchFamily="65" charset="-120"/>
                <a:hlinkClick r:id="rId2" action="ppaction://hlinkfile"/>
              </a:rPr>
              <a:t>因職務等級不相當</a:t>
            </a:r>
            <a:r>
              <a:rPr lang="zh-TW" altLang="en-US" sz="2400" dirty="0">
                <a:solidFill>
                  <a:srgbClr val="000000"/>
                </a:solidFill>
                <a:latin typeface="標楷體" panose="03000509000000000000" pitchFamily="65" charset="-120"/>
                <a:ea typeface="標楷體" panose="03000509000000000000" pitchFamily="65" charset="-120"/>
              </a:rPr>
              <a:t>，不予採計。</a:t>
            </a:r>
            <a:endParaRPr lang="en-US" altLang="zh-TW" sz="2400" dirty="0">
              <a:solidFill>
                <a:srgbClr val="000000"/>
              </a:solidFill>
              <a:latin typeface="標楷體" panose="03000509000000000000" pitchFamily="65" charset="-120"/>
              <a:ea typeface="標楷體" panose="03000509000000000000" pitchFamily="65" charset="-120"/>
            </a:endParaRPr>
          </a:p>
          <a:p>
            <a:pPr marL="457200" lvl="0" indent="-457200">
              <a:lnSpc>
                <a:spcPct val="90000"/>
              </a:lnSpc>
              <a:spcBef>
                <a:spcPts val="1800"/>
              </a:spcBef>
              <a:buClr>
                <a:srgbClr val="D680A5"/>
              </a:buClr>
              <a:buSzPct val="90000"/>
              <a:buFont typeface="+mj-lt"/>
              <a:buAutoNum type="arabicPeriod"/>
            </a:pPr>
            <a:r>
              <a:rPr lang="zh-TW" altLang="en-US" sz="2400" dirty="0">
                <a:solidFill>
                  <a:srgbClr val="000000"/>
                </a:solidFill>
                <a:latin typeface="標楷體" panose="03000509000000000000" pitchFamily="65" charset="-120"/>
                <a:ea typeface="標楷體" panose="03000509000000000000" pitchFamily="65" charset="-120"/>
              </a:rPr>
              <a:t>張師曾任公務人員實務訓練年資</a:t>
            </a:r>
            <a:r>
              <a:rPr lang="en-US" altLang="zh-TW" sz="2400" dirty="0">
                <a:solidFill>
                  <a:srgbClr val="000000"/>
                </a:solidFill>
                <a:latin typeface="標楷體" panose="03000509000000000000" pitchFamily="65" charset="-120"/>
                <a:ea typeface="標楷體" panose="03000509000000000000" pitchFamily="65" charset="-120"/>
              </a:rPr>
              <a:t>(1021018-1030217)</a:t>
            </a:r>
            <a:r>
              <a:rPr lang="zh-TW" altLang="en-US" sz="2400" dirty="0">
                <a:solidFill>
                  <a:srgbClr val="000000"/>
                </a:solidFill>
                <a:latin typeface="標楷體" panose="03000509000000000000" pitchFamily="65" charset="-120"/>
                <a:ea typeface="標楷體" panose="03000509000000000000" pitchFamily="65" charset="-120"/>
              </a:rPr>
              <a:t>，因未具公務人員任用資格，不與採計。</a:t>
            </a:r>
          </a:p>
        </p:txBody>
      </p:sp>
    </p:spTree>
    <p:extLst>
      <p:ext uri="{BB962C8B-B14F-4D97-AF65-F5344CB8AC3E}">
        <p14:creationId xmlns:p14="http://schemas.microsoft.com/office/powerpoint/2010/main" val="41604528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anim calcmode="lin" valueType="num">
                                      <p:cBhvr>
                                        <p:cTn id="8" dur="2000" fill="hold"/>
                                        <p:tgtEl>
                                          <p:spTgt spid="2"/>
                                        </p:tgtEl>
                                        <p:attrNameLst>
                                          <p:attrName>ppt_x</p:attrName>
                                        </p:attrNameLst>
                                      </p:cBhvr>
                                      <p:tavLst>
                                        <p:tav tm="0">
                                          <p:val>
                                            <p:strVal val="#ppt_x"/>
                                          </p:val>
                                        </p:tav>
                                        <p:tav tm="100000">
                                          <p:val>
                                            <p:strVal val="#ppt_x"/>
                                          </p:val>
                                        </p:tav>
                                      </p:tavLst>
                                    </p:anim>
                                    <p:anim calcmode="lin" valueType="num">
                                      <p:cBhvr>
                                        <p:cTn id="9" dur="2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100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2000"/>
                                        <p:tgtEl>
                                          <p:spTgt spid="5"/>
                                        </p:tgtEl>
                                      </p:cBhvr>
                                    </p:animEffect>
                                    <p:anim calcmode="lin" valueType="num">
                                      <p:cBhvr>
                                        <p:cTn id="15" dur="2000" fill="hold"/>
                                        <p:tgtEl>
                                          <p:spTgt spid="5"/>
                                        </p:tgtEl>
                                        <p:attrNameLst>
                                          <p:attrName>ppt_x</p:attrName>
                                        </p:attrNameLst>
                                      </p:cBhvr>
                                      <p:tavLst>
                                        <p:tav tm="0">
                                          <p:val>
                                            <p:strVal val="#ppt_x"/>
                                          </p:val>
                                        </p:tav>
                                        <p:tav tm="100000">
                                          <p:val>
                                            <p:strVal val="#ppt_x"/>
                                          </p:val>
                                        </p:tav>
                                      </p:tavLst>
                                    </p:anim>
                                    <p:anim calcmode="lin" valueType="num">
                                      <p:cBhvr>
                                        <p:cTn id="16" dur="2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1500"/>
                                  </p:stCondLst>
                                  <p:childTnLst>
                                    <p:set>
                                      <p:cBhvr>
                                        <p:cTn id="20" dur="1" fill="hold">
                                          <p:stCondLst>
                                            <p:cond delay="0"/>
                                          </p:stCondLst>
                                        </p:cTn>
                                        <p:tgtEl>
                                          <p:spTgt spid="6"/>
                                        </p:tgtEl>
                                        <p:attrNameLst>
                                          <p:attrName>style.visibility</p:attrName>
                                        </p:attrNameLst>
                                      </p:cBhvr>
                                      <p:to>
                                        <p:strVal val="visible"/>
                                      </p:to>
                                    </p:set>
                                    <p:animEffect transition="in" filter="fade">
                                      <p:cBhvr>
                                        <p:cTn id="21" dur="2500"/>
                                        <p:tgtEl>
                                          <p:spTgt spid="6"/>
                                        </p:tgtEl>
                                      </p:cBhvr>
                                    </p:animEffect>
                                    <p:anim calcmode="lin" valueType="num">
                                      <p:cBhvr>
                                        <p:cTn id="22" dur="2500" fill="hold"/>
                                        <p:tgtEl>
                                          <p:spTgt spid="6"/>
                                        </p:tgtEl>
                                        <p:attrNameLst>
                                          <p:attrName>ppt_x</p:attrName>
                                        </p:attrNameLst>
                                      </p:cBhvr>
                                      <p:tavLst>
                                        <p:tav tm="0">
                                          <p:val>
                                            <p:strVal val="#ppt_x"/>
                                          </p:val>
                                        </p:tav>
                                        <p:tav tm="100000">
                                          <p:val>
                                            <p:strVal val="#ppt_x"/>
                                          </p:val>
                                        </p:tav>
                                      </p:tavLst>
                                    </p:anim>
                                    <p:anim calcmode="lin" valueType="num">
                                      <p:cBhvr>
                                        <p:cTn id="23" dur="25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P spid="6" grpId="0"/>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968260" y="396814"/>
            <a:ext cx="7607061" cy="573783"/>
          </a:xfrm>
        </p:spPr>
        <p:txBody>
          <a:bodyPr>
            <a:noAutofit/>
          </a:bodyPr>
          <a:lstStyle/>
          <a:p>
            <a:r>
              <a:rPr lang="zh-TW" altLang="en-US" sz="3200" dirty="0">
                <a:solidFill>
                  <a:srgbClr val="00B050"/>
                </a:solidFill>
                <a:latin typeface="華康勘亭流" panose="02010609010101010101" pitchFamily="49" charset="-120"/>
                <a:ea typeface="華康勘亭流" panose="02010609010101010101" pitchFamily="49" charset="-120"/>
              </a:rPr>
              <a:t>正式教師職前年資態樣</a:t>
            </a:r>
            <a:r>
              <a:rPr lang="en-US" altLang="zh-TW" sz="3200" dirty="0">
                <a:solidFill>
                  <a:srgbClr val="00B050"/>
                </a:solidFill>
                <a:latin typeface="華康勘亭流" panose="02010609010101010101" pitchFamily="49" charset="-120"/>
                <a:ea typeface="華康勘亭流" panose="02010609010101010101" pitchFamily="49" charset="-120"/>
              </a:rPr>
              <a:t>-</a:t>
            </a:r>
            <a:r>
              <a:rPr lang="zh-TW" altLang="en-US" sz="3200" dirty="0">
                <a:solidFill>
                  <a:srgbClr val="00B050"/>
                </a:solidFill>
                <a:latin typeface="華康勘亭流" panose="02010609010101010101" pitchFamily="49" charset="-120"/>
                <a:ea typeface="華康勘亭流" panose="02010609010101010101" pitchFamily="49" charset="-120"/>
              </a:rPr>
              <a:t>約聘僱人員年資</a:t>
            </a:r>
            <a:endParaRPr lang="zh-TW" altLang="en-US" sz="3200" dirty="0">
              <a:solidFill>
                <a:srgbClr val="00B050"/>
              </a:solidFill>
            </a:endParaRPr>
          </a:p>
        </p:txBody>
      </p:sp>
      <p:sp>
        <p:nvSpPr>
          <p:cNvPr id="3" name="內容版面配置區 2"/>
          <p:cNvSpPr>
            <a:spLocks noGrp="1"/>
          </p:cNvSpPr>
          <p:nvPr>
            <p:ph idx="4294967295"/>
          </p:nvPr>
        </p:nvSpPr>
        <p:spPr>
          <a:xfrm>
            <a:off x="1500996" y="1644470"/>
            <a:ext cx="10515600" cy="4351338"/>
          </a:xfrm>
        </p:spPr>
        <p:txBody>
          <a:bodyPr>
            <a:normAutofit/>
          </a:bodyPr>
          <a:lstStyle/>
          <a:p>
            <a:pPr>
              <a:lnSpc>
                <a:spcPct val="90000"/>
              </a:lnSpc>
              <a:defRPr/>
            </a:pPr>
            <a:r>
              <a:rPr lang="zh-TW" altLang="en-US" sz="2400" b="1" kern="0" dirty="0">
                <a:solidFill>
                  <a:srgbClr val="800000"/>
                </a:solidFill>
                <a:latin typeface="標楷體" pitchFamily="65" charset="-120"/>
                <a:ea typeface="標楷體" pitchFamily="65" charset="-120"/>
              </a:rPr>
              <a:t>約僱人員（含約僱專任運動教練）年資</a:t>
            </a:r>
            <a:r>
              <a:rPr lang="zh-TW" altLang="en-US" sz="2400" kern="0" dirty="0">
                <a:solidFill>
                  <a:srgbClr val="800000"/>
                </a:solidFill>
                <a:latin typeface="標楷體" pitchFamily="65" charset="-120"/>
                <a:ea typeface="標楷體" pitchFamily="65" charset="-120"/>
              </a:rPr>
              <a:t>：</a:t>
            </a:r>
            <a:endParaRPr lang="en-US" altLang="zh-TW" sz="2400" kern="0" dirty="0">
              <a:solidFill>
                <a:srgbClr val="800000"/>
              </a:solidFill>
              <a:latin typeface="標楷體" pitchFamily="65" charset="-120"/>
              <a:ea typeface="標楷體" pitchFamily="65" charset="-120"/>
            </a:endParaRPr>
          </a:p>
          <a:p>
            <a:pPr marL="822960" lvl="1" indent="-457200">
              <a:spcBef>
                <a:spcPts val="1200"/>
              </a:spcBef>
              <a:buClr>
                <a:srgbClr val="D680A5"/>
              </a:buClr>
              <a:buSzPct val="90000"/>
              <a:buFont typeface="+mj-lt"/>
              <a:buAutoNum type="arabicPeriod"/>
              <a:defRPr/>
            </a:pPr>
            <a:r>
              <a:rPr lang="zh-TW" altLang="en-US" sz="2800" kern="0" dirty="0">
                <a:solidFill>
                  <a:srgbClr val="000000"/>
                </a:solidFill>
                <a:latin typeface="標楷體" pitchFamily="65" charset="-120"/>
                <a:ea typeface="標楷體" pitchFamily="65" charset="-120"/>
              </a:rPr>
              <a:t>依「行政院暨所屬機關約僱人員僱用辦法」進用。</a:t>
            </a:r>
            <a:endParaRPr lang="en-US" altLang="zh-TW" sz="2800" kern="0" dirty="0">
              <a:solidFill>
                <a:srgbClr val="000000"/>
              </a:solidFill>
              <a:latin typeface="標楷體" pitchFamily="65" charset="-120"/>
              <a:ea typeface="標楷體" pitchFamily="65" charset="-120"/>
            </a:endParaRPr>
          </a:p>
          <a:p>
            <a:pPr marL="822960" lvl="1" indent="-457200">
              <a:spcBef>
                <a:spcPts val="1200"/>
              </a:spcBef>
              <a:buClr>
                <a:srgbClr val="D680A5"/>
              </a:buClr>
              <a:buSzPct val="90000"/>
              <a:buFont typeface="+mj-lt"/>
              <a:buAutoNum type="arabicPeriod"/>
              <a:defRPr/>
            </a:pPr>
            <a:r>
              <a:rPr lang="zh-TW" altLang="en-US" sz="2800" kern="0" dirty="0">
                <a:solidFill>
                  <a:srgbClr val="000000"/>
                </a:solidFill>
                <a:latin typeface="標楷體" pitchFamily="65" charset="-120"/>
                <a:ea typeface="標楷體" pitchFamily="65" charset="-120"/>
              </a:rPr>
              <a:t>採計與「現職」職務等級相當且服務成績優良之年資。</a:t>
            </a:r>
            <a:endParaRPr lang="en-US" altLang="zh-TW" sz="2800" kern="0" dirty="0">
              <a:solidFill>
                <a:srgbClr val="000000"/>
              </a:solidFill>
              <a:latin typeface="標楷體" pitchFamily="65" charset="-120"/>
              <a:ea typeface="標楷體" pitchFamily="65" charset="-120"/>
            </a:endParaRPr>
          </a:p>
          <a:p>
            <a:pPr marL="822960" lvl="1" indent="-457200">
              <a:spcBef>
                <a:spcPts val="1200"/>
              </a:spcBef>
              <a:buClr>
                <a:srgbClr val="D680A5"/>
              </a:buClr>
              <a:buSzPct val="90000"/>
              <a:buFont typeface="+mj-lt"/>
              <a:buAutoNum type="arabicPeriod"/>
              <a:defRPr/>
            </a:pPr>
            <a:r>
              <a:rPr lang="zh-TW" altLang="en-US" sz="2800" kern="0" dirty="0">
                <a:solidFill>
                  <a:srgbClr val="000000"/>
                </a:solidFill>
                <a:latin typeface="標楷體" pitchFamily="65" charset="-120"/>
                <a:ea typeface="標楷體" pitchFamily="65" charset="-120"/>
              </a:rPr>
              <a:t>每滿</a:t>
            </a:r>
            <a:r>
              <a:rPr lang="en-US" altLang="zh-TW" sz="2800" kern="0" dirty="0">
                <a:solidFill>
                  <a:srgbClr val="000000"/>
                </a:solidFill>
                <a:latin typeface="標楷體" pitchFamily="65" charset="-120"/>
                <a:ea typeface="標楷體" pitchFamily="65" charset="-120"/>
              </a:rPr>
              <a:t>1</a:t>
            </a:r>
            <a:r>
              <a:rPr lang="zh-TW" altLang="en-US" sz="2800" kern="0" dirty="0">
                <a:solidFill>
                  <a:srgbClr val="000000"/>
                </a:solidFill>
                <a:latin typeface="標楷體" pitchFamily="65" charset="-120"/>
                <a:ea typeface="標楷體" pitchFamily="65" charset="-120"/>
              </a:rPr>
              <a:t>年提敘</a:t>
            </a:r>
            <a:r>
              <a:rPr lang="en-US" altLang="zh-TW" sz="2800" kern="0" dirty="0">
                <a:solidFill>
                  <a:srgbClr val="000000"/>
                </a:solidFill>
                <a:latin typeface="標楷體" pitchFamily="65" charset="-120"/>
                <a:ea typeface="標楷體" pitchFamily="65" charset="-120"/>
              </a:rPr>
              <a:t>1</a:t>
            </a:r>
            <a:r>
              <a:rPr lang="zh-TW" altLang="en-US" sz="2800" kern="0" dirty="0">
                <a:solidFill>
                  <a:srgbClr val="000000"/>
                </a:solidFill>
                <a:latin typeface="標楷體" pitchFamily="65" charset="-120"/>
                <a:ea typeface="標楷體" pitchFamily="65" charset="-120"/>
              </a:rPr>
              <a:t>級。</a:t>
            </a:r>
            <a:endParaRPr lang="en-US" altLang="zh-TW" sz="2800" kern="0" dirty="0">
              <a:solidFill>
                <a:srgbClr val="000000"/>
              </a:solidFill>
              <a:latin typeface="標楷體" pitchFamily="65" charset="-120"/>
              <a:ea typeface="標楷體" pitchFamily="65" charset="-120"/>
            </a:endParaRPr>
          </a:p>
          <a:p>
            <a:endParaRPr lang="zh-TW" altLang="en-US" sz="2400" dirty="0"/>
          </a:p>
        </p:txBody>
      </p:sp>
    </p:spTree>
    <p:extLst>
      <p:ext uri="{BB962C8B-B14F-4D97-AF65-F5344CB8AC3E}">
        <p14:creationId xmlns:p14="http://schemas.microsoft.com/office/powerpoint/2010/main" val="621026433"/>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3" name="內容版面配置區 2"/>
          <p:cNvSpPr>
            <a:spLocks noGrp="1"/>
          </p:cNvSpPr>
          <p:nvPr>
            <p:ph idx="1"/>
          </p:nvPr>
        </p:nvSpPr>
        <p:spPr/>
        <p:txBody>
          <a:bodyPr>
            <a:normAutofit/>
          </a:bodyPr>
          <a:lstStyle/>
          <a:p>
            <a:pPr lvl="0">
              <a:lnSpc>
                <a:spcPct val="90000"/>
              </a:lnSpc>
              <a:buClr>
                <a:prstClr val="black">
                  <a:lumMod val="75000"/>
                  <a:lumOff val="25000"/>
                </a:prstClr>
              </a:buClr>
              <a:defRPr/>
            </a:pPr>
            <a:r>
              <a:rPr lang="zh-TW" altLang="en-US" sz="2400" b="1" kern="0" dirty="0">
                <a:solidFill>
                  <a:srgbClr val="800000"/>
                </a:solidFill>
                <a:latin typeface="標楷體" pitchFamily="65" charset="-120"/>
                <a:ea typeface="標楷體" pitchFamily="65" charset="-120"/>
              </a:rPr>
              <a:t>約聘人員（含約聘專任運動教練）年資</a:t>
            </a:r>
            <a:r>
              <a:rPr lang="zh-TW" altLang="en-US" sz="2400" kern="0" dirty="0">
                <a:solidFill>
                  <a:srgbClr val="800000"/>
                </a:solidFill>
                <a:latin typeface="標楷體" pitchFamily="65" charset="-120"/>
                <a:ea typeface="標楷體" pitchFamily="65" charset="-120"/>
              </a:rPr>
              <a:t>：</a:t>
            </a:r>
            <a:endParaRPr lang="en-US" altLang="zh-TW" sz="2400" kern="0" dirty="0">
              <a:solidFill>
                <a:srgbClr val="800000"/>
              </a:solidFill>
              <a:latin typeface="標楷體" pitchFamily="65" charset="-120"/>
              <a:ea typeface="標楷體" pitchFamily="65" charset="-120"/>
            </a:endParaRPr>
          </a:p>
          <a:p>
            <a:pPr marL="822960" lvl="1" indent="-457200">
              <a:lnSpc>
                <a:spcPct val="90000"/>
              </a:lnSpc>
              <a:buClr>
                <a:prstClr val="black">
                  <a:lumMod val="75000"/>
                  <a:lumOff val="25000"/>
                </a:prstClr>
              </a:buClr>
              <a:buFont typeface="+mj-lt"/>
              <a:buAutoNum type="arabicPeriod"/>
              <a:defRPr/>
            </a:pPr>
            <a:r>
              <a:rPr lang="zh-TW" altLang="en-US" sz="2400" kern="0" dirty="0">
                <a:solidFill>
                  <a:prstClr val="black"/>
                </a:solidFill>
                <a:latin typeface="標楷體" pitchFamily="65" charset="-120"/>
                <a:ea typeface="標楷體" pitchFamily="65" charset="-120"/>
              </a:rPr>
              <a:t>依「聘用人員聘用條例」及「行政院暨所屬各級機關聘用人員注意事項」進用。</a:t>
            </a:r>
            <a:endParaRPr lang="en-US" altLang="zh-TW" sz="2400" kern="0" dirty="0">
              <a:solidFill>
                <a:prstClr val="black"/>
              </a:solidFill>
              <a:latin typeface="標楷體" pitchFamily="65" charset="-120"/>
              <a:ea typeface="標楷體" pitchFamily="65" charset="-120"/>
            </a:endParaRPr>
          </a:p>
          <a:p>
            <a:pPr marL="822960" lvl="1" indent="-457200">
              <a:lnSpc>
                <a:spcPct val="90000"/>
              </a:lnSpc>
              <a:buClr>
                <a:prstClr val="black">
                  <a:lumMod val="75000"/>
                  <a:lumOff val="25000"/>
                </a:prstClr>
              </a:buClr>
              <a:buFont typeface="+mj-lt"/>
              <a:buAutoNum type="arabicPeriod"/>
              <a:defRPr/>
            </a:pPr>
            <a:r>
              <a:rPr lang="zh-TW" altLang="en-US" sz="2400" kern="0" dirty="0">
                <a:solidFill>
                  <a:prstClr val="black"/>
                </a:solidFill>
                <a:latin typeface="標楷體" pitchFamily="65" charset="-120"/>
                <a:ea typeface="標楷體" pitchFamily="65" charset="-120"/>
              </a:rPr>
              <a:t>銓敘部登記備查有案。</a:t>
            </a:r>
            <a:endParaRPr lang="en-US" altLang="zh-TW" sz="2400" kern="0" dirty="0">
              <a:solidFill>
                <a:prstClr val="black"/>
              </a:solidFill>
              <a:latin typeface="標楷體" pitchFamily="65" charset="-120"/>
              <a:ea typeface="標楷體" pitchFamily="65" charset="-120"/>
            </a:endParaRPr>
          </a:p>
          <a:p>
            <a:pPr marL="822960" lvl="1" indent="-457200">
              <a:lnSpc>
                <a:spcPct val="90000"/>
              </a:lnSpc>
              <a:buClr>
                <a:prstClr val="black">
                  <a:lumMod val="75000"/>
                  <a:lumOff val="25000"/>
                </a:prstClr>
              </a:buClr>
              <a:buFont typeface="+mj-lt"/>
              <a:buAutoNum type="arabicPeriod"/>
              <a:defRPr/>
            </a:pPr>
            <a:r>
              <a:rPr lang="zh-TW" altLang="en-US" sz="2400" kern="0" dirty="0">
                <a:solidFill>
                  <a:prstClr val="black"/>
                </a:solidFill>
                <a:latin typeface="標楷體" pitchFamily="65" charset="-120"/>
                <a:ea typeface="標楷體" pitchFamily="65" charset="-120"/>
              </a:rPr>
              <a:t>採計與「現職」職務等級相當且服務成績優良之年資。</a:t>
            </a:r>
            <a:endParaRPr lang="en-US" altLang="zh-TW" sz="2400" kern="0" dirty="0">
              <a:solidFill>
                <a:prstClr val="black"/>
              </a:solidFill>
              <a:latin typeface="標楷體" pitchFamily="65" charset="-120"/>
              <a:ea typeface="標楷體" pitchFamily="65" charset="-120"/>
            </a:endParaRPr>
          </a:p>
          <a:p>
            <a:pPr marL="822960" lvl="1" indent="-457200">
              <a:lnSpc>
                <a:spcPct val="90000"/>
              </a:lnSpc>
              <a:buClr>
                <a:prstClr val="black">
                  <a:lumMod val="75000"/>
                  <a:lumOff val="25000"/>
                </a:prstClr>
              </a:buClr>
              <a:buFont typeface="+mj-lt"/>
              <a:buAutoNum type="arabicPeriod"/>
              <a:defRPr/>
            </a:pPr>
            <a:r>
              <a:rPr lang="zh-TW" altLang="en-US" sz="2400" kern="0" dirty="0">
                <a:solidFill>
                  <a:prstClr val="black"/>
                </a:solidFill>
                <a:latin typeface="標楷體" pitchFamily="65" charset="-120"/>
                <a:ea typeface="標楷體" pitchFamily="65" charset="-120"/>
              </a:rPr>
              <a:t>每滿</a:t>
            </a:r>
            <a:r>
              <a:rPr lang="en-US" altLang="zh-TW" sz="2400" kern="0" dirty="0">
                <a:solidFill>
                  <a:prstClr val="black"/>
                </a:solidFill>
                <a:latin typeface="標楷體" pitchFamily="65" charset="-120"/>
                <a:ea typeface="標楷體" pitchFamily="65" charset="-120"/>
              </a:rPr>
              <a:t>1</a:t>
            </a:r>
            <a:r>
              <a:rPr lang="zh-TW" altLang="en-US" sz="2400" kern="0" dirty="0">
                <a:solidFill>
                  <a:prstClr val="black"/>
                </a:solidFill>
                <a:latin typeface="標楷體" pitchFamily="65" charset="-120"/>
                <a:ea typeface="標楷體" pitchFamily="65" charset="-120"/>
              </a:rPr>
              <a:t>年提敘</a:t>
            </a:r>
            <a:r>
              <a:rPr lang="en-US" altLang="zh-TW" sz="2400" kern="0" dirty="0">
                <a:solidFill>
                  <a:prstClr val="black"/>
                </a:solidFill>
                <a:latin typeface="標楷體" pitchFamily="65" charset="-120"/>
                <a:ea typeface="標楷體" pitchFamily="65" charset="-120"/>
              </a:rPr>
              <a:t>1</a:t>
            </a:r>
            <a:r>
              <a:rPr lang="zh-TW" altLang="en-US" sz="2400" kern="0" dirty="0">
                <a:solidFill>
                  <a:prstClr val="black"/>
                </a:solidFill>
                <a:latin typeface="標楷體" pitchFamily="65" charset="-120"/>
                <a:ea typeface="標楷體" pitchFamily="65" charset="-120"/>
              </a:rPr>
              <a:t>級。</a:t>
            </a:r>
            <a:endParaRPr lang="en-US" altLang="zh-TW" sz="2400" kern="0" dirty="0">
              <a:solidFill>
                <a:prstClr val="black"/>
              </a:solidFill>
              <a:latin typeface="標楷體" pitchFamily="65" charset="-120"/>
              <a:ea typeface="標楷體" pitchFamily="65" charset="-120"/>
            </a:endParaRPr>
          </a:p>
          <a:p>
            <a:pPr marL="822960" lvl="1" indent="-457200">
              <a:lnSpc>
                <a:spcPct val="90000"/>
              </a:lnSpc>
              <a:buClr>
                <a:prstClr val="black">
                  <a:lumMod val="75000"/>
                  <a:lumOff val="25000"/>
                </a:prstClr>
              </a:buClr>
              <a:buFont typeface="+mj-lt"/>
              <a:buAutoNum type="arabicPeriod"/>
              <a:defRPr/>
            </a:pPr>
            <a:r>
              <a:rPr lang="zh-TW" altLang="en-US" sz="2400" kern="0" dirty="0">
                <a:solidFill>
                  <a:prstClr val="black"/>
                </a:solidFill>
                <a:latin typeface="標楷體" pitchFamily="65" charset="-120"/>
                <a:ea typeface="標楷體" pitchFamily="65" charset="-120"/>
              </a:rPr>
              <a:t>提敘至本職最高年功薪。</a:t>
            </a:r>
          </a:p>
          <a:p>
            <a:endParaRPr lang="zh-TW" altLang="en-US" sz="2400" dirty="0"/>
          </a:p>
        </p:txBody>
      </p:sp>
    </p:spTree>
    <p:extLst>
      <p:ext uri="{BB962C8B-B14F-4D97-AF65-F5344CB8AC3E}">
        <p14:creationId xmlns:p14="http://schemas.microsoft.com/office/powerpoint/2010/main" val="2179123802"/>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a:xfrm>
            <a:off x="1434442" y="853889"/>
            <a:ext cx="9134856" cy="4713193"/>
          </a:xfrm>
        </p:spPr>
        <p:txBody>
          <a:bodyPr>
            <a:normAutofit/>
          </a:bodyPr>
          <a:lstStyle/>
          <a:p>
            <a:pPr>
              <a:lnSpc>
                <a:spcPct val="90000"/>
              </a:lnSpc>
              <a:defRPr/>
            </a:pPr>
            <a:r>
              <a:rPr lang="zh-TW" altLang="en-US" sz="2400" b="1" kern="0" dirty="0">
                <a:solidFill>
                  <a:srgbClr val="800000"/>
                </a:solidFill>
                <a:latin typeface="標楷體" pitchFamily="65" charset="-120"/>
                <a:ea typeface="標楷體" pitchFamily="65" charset="-120"/>
              </a:rPr>
              <a:t>職前曾任約僱或約聘人員年資之計算方式：</a:t>
            </a:r>
          </a:p>
          <a:p>
            <a:pPr marL="822960" lvl="1" indent="-457200">
              <a:lnSpc>
                <a:spcPct val="90000"/>
              </a:lnSpc>
              <a:buFont typeface="+mj-lt"/>
              <a:buAutoNum type="arabicPeriod"/>
              <a:defRPr/>
            </a:pPr>
            <a:r>
              <a:rPr lang="en-US" altLang="zh-TW" sz="2400" kern="0" dirty="0">
                <a:latin typeface="標楷體" pitchFamily="65" charset="-120"/>
                <a:ea typeface="標楷體" pitchFamily="65" charset="-120"/>
              </a:rPr>
              <a:t>88</a:t>
            </a:r>
            <a:r>
              <a:rPr lang="zh-TW" altLang="en-US" sz="2400" kern="0" dirty="0">
                <a:latin typeface="標楷體" pitchFamily="65" charset="-120"/>
                <a:ea typeface="標楷體" pitchFamily="65" charset="-120"/>
              </a:rPr>
              <a:t>年</a:t>
            </a:r>
            <a:r>
              <a:rPr lang="en-US" altLang="zh-TW" sz="2400" kern="0" dirty="0">
                <a:latin typeface="標楷體" pitchFamily="65" charset="-120"/>
                <a:ea typeface="標楷體" pitchFamily="65" charset="-120"/>
              </a:rPr>
              <a:t>7</a:t>
            </a:r>
            <a:r>
              <a:rPr lang="zh-TW" altLang="en-US" sz="2400" kern="0" dirty="0">
                <a:latin typeface="標楷體" pitchFamily="65" charset="-120"/>
                <a:ea typeface="標楷體" pitchFamily="65" charset="-120"/>
              </a:rPr>
              <a:t>月前，係以前一年</a:t>
            </a:r>
            <a:r>
              <a:rPr lang="en-US" altLang="zh-TW" sz="2400" kern="0" dirty="0">
                <a:latin typeface="標楷體" pitchFamily="65" charset="-120"/>
                <a:ea typeface="標楷體" pitchFamily="65" charset="-120"/>
              </a:rPr>
              <a:t>7</a:t>
            </a:r>
            <a:r>
              <a:rPr lang="zh-TW" altLang="en-US" sz="2400" kern="0" dirty="0">
                <a:latin typeface="標楷體" pitchFamily="65" charset="-120"/>
                <a:ea typeface="標楷體" pitchFamily="65" charset="-120"/>
              </a:rPr>
              <a:t>月至當年</a:t>
            </a:r>
            <a:r>
              <a:rPr lang="en-US" altLang="zh-TW" sz="2400" kern="0" dirty="0">
                <a:latin typeface="標楷體" pitchFamily="65" charset="-120"/>
                <a:ea typeface="標楷體" pitchFamily="65" charset="-120"/>
              </a:rPr>
              <a:t>6</a:t>
            </a:r>
            <a:r>
              <a:rPr lang="zh-TW" altLang="en-US" sz="2400" kern="0" dirty="0">
                <a:latin typeface="標楷體" pitchFamily="65" charset="-120"/>
                <a:ea typeface="標楷體" pitchFamily="65" charset="-120"/>
              </a:rPr>
              <a:t>月會計年度為採計標準。</a:t>
            </a:r>
            <a:endParaRPr lang="en-US" altLang="zh-TW" sz="2400" kern="0" dirty="0">
              <a:latin typeface="標楷體" pitchFamily="65" charset="-120"/>
              <a:ea typeface="標楷體" pitchFamily="65" charset="-120"/>
            </a:endParaRPr>
          </a:p>
          <a:p>
            <a:pPr marL="822960" lvl="1" indent="-457200">
              <a:lnSpc>
                <a:spcPct val="90000"/>
              </a:lnSpc>
              <a:buFont typeface="+mj-lt"/>
              <a:buAutoNum type="arabicPeriod"/>
              <a:defRPr/>
            </a:pPr>
            <a:r>
              <a:rPr lang="en-US" altLang="zh-TW" sz="2400" kern="0" dirty="0">
                <a:latin typeface="標楷體" pitchFamily="65" charset="-120"/>
                <a:ea typeface="標楷體" pitchFamily="65" charset="-120"/>
              </a:rPr>
              <a:t>89</a:t>
            </a:r>
            <a:r>
              <a:rPr lang="zh-TW" altLang="en-US" sz="2400" kern="0" dirty="0">
                <a:latin typeface="標楷體" pitchFamily="65" charset="-120"/>
                <a:ea typeface="標楷體" pitchFamily="65" charset="-120"/>
              </a:rPr>
              <a:t>年</a:t>
            </a:r>
            <a:r>
              <a:rPr lang="en-US" altLang="zh-TW" sz="2400" kern="0" dirty="0">
                <a:latin typeface="標楷體" pitchFamily="65" charset="-120"/>
                <a:ea typeface="標楷體" pitchFamily="65" charset="-120"/>
              </a:rPr>
              <a:t>1</a:t>
            </a:r>
            <a:r>
              <a:rPr lang="zh-TW" altLang="en-US" sz="2400" kern="0" dirty="0">
                <a:latin typeface="標楷體" pitchFamily="65" charset="-120"/>
                <a:ea typeface="標楷體" pitchFamily="65" charset="-120"/>
              </a:rPr>
              <a:t>月以後，則以</a:t>
            </a:r>
            <a:r>
              <a:rPr lang="en-US" altLang="zh-TW" sz="2400" kern="0" dirty="0">
                <a:latin typeface="標楷體" pitchFamily="65" charset="-120"/>
                <a:ea typeface="標楷體" pitchFamily="65" charset="-120"/>
              </a:rPr>
              <a:t>1</a:t>
            </a:r>
            <a:r>
              <a:rPr lang="zh-TW" altLang="en-US" sz="2400" kern="0" dirty="0">
                <a:latin typeface="標楷體" pitchFamily="65" charset="-120"/>
                <a:ea typeface="標楷體" pitchFamily="65" charset="-120"/>
              </a:rPr>
              <a:t>月至</a:t>
            </a:r>
            <a:r>
              <a:rPr lang="en-US" altLang="zh-TW" sz="2400" kern="0" dirty="0">
                <a:latin typeface="標楷體" pitchFamily="65" charset="-120"/>
                <a:ea typeface="標楷體" pitchFamily="65" charset="-120"/>
              </a:rPr>
              <a:t>12</a:t>
            </a:r>
            <a:r>
              <a:rPr lang="zh-TW" altLang="en-US" sz="2400" kern="0" dirty="0">
                <a:latin typeface="標楷體" pitchFamily="65" charset="-120"/>
                <a:ea typeface="標楷體" pitchFamily="65" charset="-120"/>
              </a:rPr>
              <a:t>月之會計年度為採計標準。</a:t>
            </a:r>
            <a:endParaRPr lang="en-US" altLang="zh-TW" sz="2400" kern="0" dirty="0">
              <a:latin typeface="標楷體" pitchFamily="65" charset="-120"/>
              <a:ea typeface="標楷體" pitchFamily="65" charset="-120"/>
            </a:endParaRPr>
          </a:p>
          <a:p>
            <a:pPr marL="822960" lvl="1" indent="-457200">
              <a:lnSpc>
                <a:spcPct val="90000"/>
              </a:lnSpc>
              <a:buFont typeface="+mj-lt"/>
              <a:buAutoNum type="arabicPeriod"/>
              <a:defRPr/>
            </a:pPr>
            <a:r>
              <a:rPr lang="en-US" altLang="zh-TW" sz="2400" kern="0" dirty="0">
                <a:latin typeface="標楷體" pitchFamily="65" charset="-120"/>
                <a:ea typeface="標楷體" pitchFamily="65" charset="-120"/>
              </a:rPr>
              <a:t>88</a:t>
            </a:r>
            <a:r>
              <a:rPr lang="zh-TW" altLang="en-US" sz="2400" kern="0" dirty="0">
                <a:latin typeface="標楷體" pitchFamily="65" charset="-120"/>
                <a:ea typeface="標楷體" pitchFamily="65" charset="-120"/>
              </a:rPr>
              <a:t>年</a:t>
            </a:r>
            <a:r>
              <a:rPr lang="en-US" altLang="zh-TW" sz="2400" kern="0" dirty="0">
                <a:latin typeface="標楷體" pitchFamily="65" charset="-120"/>
                <a:ea typeface="標楷體" pitchFamily="65" charset="-120"/>
              </a:rPr>
              <a:t>7</a:t>
            </a:r>
            <a:r>
              <a:rPr lang="zh-TW" altLang="en-US" sz="2400" kern="0" dirty="0">
                <a:latin typeface="標楷體" pitchFamily="65" charset="-120"/>
                <a:ea typeface="標楷體" pitchFamily="65" charset="-120"/>
              </a:rPr>
              <a:t>月</a:t>
            </a:r>
            <a:r>
              <a:rPr lang="en-US" altLang="zh-TW" sz="2400" kern="0" dirty="0">
                <a:latin typeface="標楷體" pitchFamily="65" charset="-120"/>
                <a:ea typeface="標楷體" pitchFamily="65" charset="-120"/>
              </a:rPr>
              <a:t>1</a:t>
            </a:r>
            <a:r>
              <a:rPr lang="zh-TW" altLang="en-US" sz="2400" kern="0" dirty="0">
                <a:latin typeface="標楷體" pitchFamily="65" charset="-120"/>
                <a:ea typeface="標楷體" pitchFamily="65" charset="-120"/>
              </a:rPr>
              <a:t>日至</a:t>
            </a:r>
            <a:r>
              <a:rPr lang="en-US" altLang="zh-TW" sz="2400" kern="0" dirty="0">
                <a:latin typeface="標楷體" pitchFamily="65" charset="-120"/>
                <a:ea typeface="標楷體" pitchFamily="65" charset="-120"/>
              </a:rPr>
              <a:t>89</a:t>
            </a:r>
            <a:r>
              <a:rPr lang="zh-TW" altLang="en-US" sz="2400" kern="0" dirty="0">
                <a:latin typeface="標楷體" pitchFamily="65" charset="-120"/>
                <a:ea typeface="標楷體" pitchFamily="65" charset="-120"/>
              </a:rPr>
              <a:t>年</a:t>
            </a:r>
            <a:r>
              <a:rPr lang="en-US" altLang="zh-TW" sz="2400" kern="0" dirty="0">
                <a:latin typeface="標楷體" pitchFamily="65" charset="-120"/>
                <a:ea typeface="標楷體" pitchFamily="65" charset="-120"/>
              </a:rPr>
              <a:t>12</a:t>
            </a:r>
            <a:r>
              <a:rPr lang="zh-TW" altLang="en-US" sz="2400" kern="0" dirty="0">
                <a:latin typeface="標楷體" pitchFamily="65" charset="-120"/>
                <a:ea typeface="標楷體" pitchFamily="65" charset="-120"/>
              </a:rPr>
              <a:t>月</a:t>
            </a:r>
            <a:r>
              <a:rPr lang="en-US" altLang="zh-TW" sz="2400" kern="0" dirty="0">
                <a:latin typeface="標楷體" pitchFamily="65" charset="-120"/>
                <a:ea typeface="標楷體" pitchFamily="65" charset="-120"/>
              </a:rPr>
              <a:t>31</a:t>
            </a:r>
            <a:r>
              <a:rPr lang="zh-TW" altLang="en-US" sz="2400" kern="0" dirty="0">
                <a:latin typeface="標楷體" pitchFamily="65" charset="-120"/>
                <a:ea typeface="標楷體" pitchFamily="65" charset="-120"/>
              </a:rPr>
              <a:t>日，因預算一次編列</a:t>
            </a:r>
            <a:r>
              <a:rPr lang="en-US" altLang="zh-TW" sz="2400" kern="0" dirty="0">
                <a:latin typeface="標楷體" pitchFamily="65" charset="-120"/>
                <a:ea typeface="標楷體" pitchFamily="65" charset="-120"/>
              </a:rPr>
              <a:t>1</a:t>
            </a:r>
            <a:r>
              <a:rPr lang="zh-TW" altLang="en-US" sz="2400" kern="0" dirty="0">
                <a:latin typeface="標楷體" pitchFamily="65" charset="-120"/>
                <a:ea typeface="標楷體" pitchFamily="65" charset="-120"/>
              </a:rPr>
              <a:t>年</a:t>
            </a:r>
            <a:r>
              <a:rPr lang="en-US" altLang="zh-TW" sz="2400" kern="0" dirty="0">
                <a:latin typeface="標楷體" pitchFamily="65" charset="-120"/>
                <a:ea typeface="標楷體" pitchFamily="65" charset="-120"/>
              </a:rPr>
              <a:t>6</a:t>
            </a:r>
            <a:r>
              <a:rPr lang="zh-TW" altLang="en-US" sz="2400" kern="0" dirty="0">
                <a:latin typeface="標楷體" pitchFamily="65" charset="-120"/>
                <a:ea typeface="標楷體" pitchFamily="65" charset="-120"/>
              </a:rPr>
              <a:t>個月，故該段期間內連續任職滿</a:t>
            </a:r>
            <a:r>
              <a:rPr lang="en-US" altLang="zh-TW" sz="2400" kern="0" dirty="0">
                <a:latin typeface="標楷體" pitchFamily="65" charset="-120"/>
                <a:ea typeface="標楷體" pitchFamily="65" charset="-120"/>
              </a:rPr>
              <a:t>1</a:t>
            </a:r>
            <a:r>
              <a:rPr lang="zh-TW" altLang="en-US" sz="2400" kern="0" dirty="0">
                <a:latin typeface="標楷體" pitchFamily="65" charset="-120"/>
                <a:ea typeface="標楷體" pitchFamily="65" charset="-120"/>
              </a:rPr>
              <a:t>年得採計提敘</a:t>
            </a:r>
            <a:r>
              <a:rPr lang="en-US" altLang="zh-TW" sz="2400" kern="0" dirty="0">
                <a:latin typeface="標楷體" pitchFamily="65" charset="-120"/>
                <a:ea typeface="標楷體" pitchFamily="65" charset="-120"/>
              </a:rPr>
              <a:t>1</a:t>
            </a:r>
            <a:r>
              <a:rPr lang="zh-TW" altLang="en-US" sz="2400" kern="0" dirty="0">
                <a:latin typeface="標楷體" pitchFamily="65" charset="-120"/>
                <a:ea typeface="標楷體" pitchFamily="65" charset="-120"/>
              </a:rPr>
              <a:t>級，畸零月數年資均不予併計。</a:t>
            </a:r>
            <a:endParaRPr lang="en-US" altLang="zh-TW" sz="2400" kern="0" dirty="0">
              <a:latin typeface="標楷體" pitchFamily="65" charset="-120"/>
              <a:ea typeface="標楷體" pitchFamily="65" charset="-120"/>
            </a:endParaRPr>
          </a:p>
          <a:p>
            <a:pPr marL="822960" lvl="1" indent="-457200">
              <a:lnSpc>
                <a:spcPct val="90000"/>
              </a:lnSpc>
              <a:buFont typeface="+mj-lt"/>
              <a:buAutoNum type="arabicPeriod"/>
              <a:defRPr/>
            </a:pPr>
            <a:r>
              <a:rPr lang="zh-TW" altLang="en-US" sz="2400" kern="0" dirty="0">
                <a:latin typeface="標楷體" pitchFamily="65" charset="-120"/>
                <a:ea typeface="標楷體" pitchFamily="65" charset="-120"/>
              </a:rPr>
              <a:t>「每滿一年」係指連續任職達一年，不同之前後二段以上畸零月數不得合併計算。</a:t>
            </a:r>
            <a:endParaRPr lang="en-US" altLang="zh-TW" sz="2400" kern="0" dirty="0">
              <a:latin typeface="標楷體" pitchFamily="65" charset="-120"/>
              <a:ea typeface="標楷體" pitchFamily="65" charset="-120"/>
            </a:endParaRPr>
          </a:p>
          <a:p>
            <a:pPr marL="822960" lvl="1" indent="-457200">
              <a:lnSpc>
                <a:spcPct val="90000"/>
              </a:lnSpc>
              <a:buFont typeface="+mj-lt"/>
              <a:buAutoNum type="arabicPeriod"/>
              <a:defRPr/>
            </a:pPr>
            <a:r>
              <a:rPr lang="zh-TW" altLang="en-US" sz="2400" kern="0" dirty="0">
                <a:latin typeface="標楷體" pitchFamily="65" charset="-120"/>
                <a:ea typeface="標楷體" pitchFamily="65" charset="-120"/>
              </a:rPr>
              <a:t>於同一年度擔任約僱人員及聘用人員之年資，因依據法源不同，無法併計年資採計提敘薪級。</a:t>
            </a:r>
            <a:endParaRPr lang="en-US" altLang="zh-TW" sz="2400" kern="0" dirty="0">
              <a:latin typeface="標楷體" pitchFamily="65" charset="-120"/>
              <a:ea typeface="標楷體" pitchFamily="65" charset="-120"/>
            </a:endParaRPr>
          </a:p>
          <a:p>
            <a:pPr marL="822960" lvl="1" indent="-457200">
              <a:lnSpc>
                <a:spcPct val="90000"/>
              </a:lnSpc>
              <a:buFont typeface="+mj-lt"/>
              <a:buAutoNum type="arabicPeriod"/>
              <a:defRPr/>
            </a:pPr>
            <a:r>
              <a:rPr lang="zh-TW" altLang="en-US" sz="2400" kern="0" dirty="0">
                <a:latin typeface="標楷體" pitchFamily="65" charset="-120"/>
                <a:ea typeface="標楷體" pitchFamily="65" charset="-120"/>
              </a:rPr>
              <a:t>另以僱用年資二年作為取得聘用人員資格者，基於一資不得二用原則，該項僱用年資不得重複採計提敘薪級。</a:t>
            </a:r>
            <a:endParaRPr lang="zh-TW" altLang="en-US" sz="2400" dirty="0"/>
          </a:p>
        </p:txBody>
      </p:sp>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內容版面配置區 3"/>
          <p:cNvSpPr txBox="1">
            <a:spLocks noGrp="1"/>
          </p:cNvSpPr>
          <p:nvPr>
            <p:ph idx="4294967295"/>
          </p:nvPr>
        </p:nvSpPr>
        <p:spPr>
          <a:xfrm>
            <a:off x="1166648" y="701339"/>
            <a:ext cx="10011104" cy="1477328"/>
          </a:xfrm>
          <a:prstGeom prst="rect">
            <a:avLst/>
          </a:prstGeom>
          <a:noFill/>
        </p:spPr>
        <p:txBody>
          <a:bodyPr wrap="square" rtlCol="0">
            <a:spAutoFit/>
          </a:bodyPr>
          <a:lstStyle/>
          <a:p>
            <a:pPr marL="0" indent="0">
              <a:spcBef>
                <a:spcPts val="1800"/>
              </a:spcBef>
              <a:buClr>
                <a:schemeClr val="tx1">
                  <a:lumMod val="75000"/>
                  <a:lumOff val="25000"/>
                </a:schemeClr>
              </a:buClr>
              <a:buSzPct val="100000"/>
              <a:buNone/>
              <a:tabLst>
                <a:tab pos="361950" algn="l"/>
                <a:tab pos="895350" algn="l"/>
              </a:tabLst>
            </a:pPr>
            <a:r>
              <a:rPr lang="en-US" altLang="zh-TW" sz="2400" dirty="0">
                <a:latin typeface="標楷體" panose="03000509000000000000" pitchFamily="65" charset="-120"/>
                <a:ea typeface="標楷體" panose="03000509000000000000" pitchFamily="65" charset="-120"/>
              </a:rPr>
              <a:t>Q:</a:t>
            </a:r>
            <a:r>
              <a:rPr lang="zh-TW" altLang="en-US" sz="2400" dirty="0">
                <a:latin typeface="標楷體" panose="03000509000000000000" pitchFamily="65" charset="-120"/>
                <a:ea typeface="標楷體" panose="03000509000000000000" pitchFamily="65" charset="-120"/>
              </a:rPr>
              <a:t>高師公立大學畢業，</a:t>
            </a:r>
            <a:r>
              <a:rPr lang="en-US" altLang="zh-TW" sz="2400" dirty="0">
                <a:latin typeface="標楷體" panose="03000509000000000000" pitchFamily="65" charset="-120"/>
                <a:ea typeface="標楷體" panose="03000509000000000000" pitchFamily="65" charset="-120"/>
              </a:rPr>
              <a:t>101</a:t>
            </a:r>
            <a:r>
              <a:rPr lang="zh-TW" altLang="en-US" sz="2400" dirty="0">
                <a:latin typeface="標楷體" panose="03000509000000000000" pitchFamily="65" charset="-120"/>
                <a:ea typeface="標楷體" panose="03000509000000000000" pitchFamily="65" charset="-120"/>
              </a:rPr>
              <a:t>年</a:t>
            </a:r>
            <a:r>
              <a:rPr lang="en-US" altLang="zh-TW" sz="2400" dirty="0">
                <a:latin typeface="標楷體" panose="03000509000000000000" pitchFamily="65" charset="-120"/>
                <a:ea typeface="標楷體" panose="03000509000000000000" pitchFamily="65" charset="-120"/>
              </a:rPr>
              <a:t>6</a:t>
            </a:r>
            <a:r>
              <a:rPr lang="zh-TW" altLang="en-US" sz="2400" dirty="0">
                <a:latin typeface="標楷體" panose="03000509000000000000" pitchFamily="65" charset="-120"/>
                <a:ea typeface="標楷體" panose="03000509000000000000" pitchFamily="65" charset="-120"/>
              </a:rPr>
              <a:t>月取得中等學校會計事務科教師證書，</a:t>
            </a:r>
            <a:r>
              <a:rPr lang="en-US" altLang="zh-TW" sz="2400" dirty="0">
                <a:latin typeface="標楷體" panose="03000509000000000000" pitchFamily="65" charset="-120"/>
                <a:ea typeface="標楷體" panose="03000509000000000000" pitchFamily="65" charset="-120"/>
              </a:rPr>
              <a:t>107</a:t>
            </a:r>
            <a:r>
              <a:rPr lang="zh-TW" altLang="en-US" sz="2400" dirty="0">
                <a:latin typeface="標楷體" panose="03000509000000000000" pitchFamily="65" charset="-120"/>
                <a:ea typeface="標楷體" panose="03000509000000000000" pitchFamily="65" charset="-120"/>
              </a:rPr>
              <a:t>學年度甄選錄取公立高職教師；曾任戶政事務所約僱人員</a:t>
            </a:r>
            <a:r>
              <a:rPr lang="en-US" altLang="zh-TW" sz="2400" dirty="0">
                <a:latin typeface="標楷體" panose="03000509000000000000" pitchFamily="65" charset="-120"/>
                <a:ea typeface="標楷體" panose="03000509000000000000" pitchFamily="65" charset="-120"/>
              </a:rPr>
              <a:t>1</a:t>
            </a:r>
            <a:r>
              <a:rPr lang="zh-TW" altLang="en-US" sz="2400" dirty="0">
                <a:latin typeface="標楷體" panose="03000509000000000000" pitchFamily="65" charset="-120"/>
                <a:ea typeface="標楷體" panose="03000509000000000000" pitchFamily="65" charset="-120"/>
              </a:rPr>
              <a:t>年 </a:t>
            </a:r>
            <a:r>
              <a:rPr lang="en-US" altLang="zh-TW" sz="2400" dirty="0">
                <a:latin typeface="標楷體" panose="03000509000000000000" pitchFamily="65" charset="-120"/>
                <a:ea typeface="標楷體" panose="03000509000000000000" pitchFamily="65" charset="-120"/>
              </a:rPr>
              <a:t>99.01.01-99.12.31</a:t>
            </a:r>
            <a:r>
              <a:rPr lang="zh-TW" altLang="en-US" sz="2400" dirty="0">
                <a:latin typeface="標楷體" panose="03000509000000000000" pitchFamily="65" charset="-120"/>
                <a:ea typeface="標楷體" panose="03000509000000000000" pitchFamily="65" charset="-120"/>
              </a:rPr>
              <a:t>，支約僱</a:t>
            </a:r>
            <a:r>
              <a:rPr lang="en-US" altLang="zh-TW" sz="2400" dirty="0">
                <a:latin typeface="標楷體" panose="03000509000000000000" pitchFamily="65" charset="-120"/>
                <a:ea typeface="標楷體" panose="03000509000000000000" pitchFamily="65" charset="-120"/>
              </a:rPr>
              <a:t>4</a:t>
            </a:r>
            <a:r>
              <a:rPr lang="zh-TW" altLang="en-US" sz="2400" dirty="0">
                <a:latin typeface="標楷體" panose="03000509000000000000" pitchFamily="65" charset="-120"/>
                <a:ea typeface="標楷體" panose="03000509000000000000" pitchFamily="65" charset="-120"/>
              </a:rPr>
              <a:t>等</a:t>
            </a:r>
            <a:r>
              <a:rPr lang="en-US" altLang="zh-TW" sz="2400" dirty="0">
                <a:latin typeface="標楷體" panose="03000509000000000000" pitchFamily="65" charset="-120"/>
                <a:ea typeface="標楷體" panose="03000509000000000000" pitchFamily="65" charset="-120"/>
              </a:rPr>
              <a:t>250</a:t>
            </a:r>
            <a:r>
              <a:rPr lang="zh-TW" altLang="en-US" sz="2400" dirty="0">
                <a:latin typeface="標楷體" panose="03000509000000000000" pitchFamily="65" charset="-120"/>
                <a:ea typeface="標楷體" panose="03000509000000000000" pitchFamily="65" charset="-120"/>
              </a:rPr>
              <a:t>薪點）服務成績優良、公立高 職代理教師</a:t>
            </a:r>
            <a:r>
              <a:rPr lang="en-US" altLang="zh-TW" sz="2400" dirty="0">
                <a:latin typeface="標楷體" panose="03000509000000000000" pitchFamily="65" charset="-120"/>
                <a:ea typeface="標楷體" panose="03000509000000000000" pitchFamily="65" charset="-120"/>
              </a:rPr>
              <a:t>3</a:t>
            </a:r>
            <a:r>
              <a:rPr lang="zh-TW" altLang="en-US" sz="2400" dirty="0">
                <a:latin typeface="標楷體" panose="03000509000000000000" pitchFamily="65" charset="-120"/>
                <a:ea typeface="標楷體" panose="03000509000000000000" pitchFamily="65" charset="-120"/>
              </a:rPr>
              <a:t>年（</a:t>
            </a:r>
            <a:r>
              <a:rPr lang="en-US" altLang="zh-TW" sz="2400" dirty="0">
                <a:latin typeface="標楷體" panose="03000509000000000000" pitchFamily="65" charset="-120"/>
                <a:ea typeface="標楷體" panose="03000509000000000000" pitchFamily="65" charset="-120"/>
              </a:rPr>
              <a:t>103.08.01-106.07.31</a:t>
            </a:r>
            <a:r>
              <a:rPr lang="zh-TW" altLang="en-US" sz="2400" dirty="0">
                <a:latin typeface="標楷體" panose="03000509000000000000" pitchFamily="65" charset="-120"/>
                <a:ea typeface="標楷體" panose="03000509000000000000" pitchFamily="65" charset="-120"/>
              </a:rPr>
              <a:t>）經公開甄選且服務成績優良，應如何核敘？</a:t>
            </a:r>
            <a:r>
              <a:rPr lang="zh-TW" altLang="en-US" dirty="0">
                <a:latin typeface="標楷體" panose="03000509000000000000" pitchFamily="65" charset="-120"/>
                <a:ea typeface="標楷體" panose="03000509000000000000" pitchFamily="65" charset="-120"/>
              </a:rPr>
              <a:t> </a:t>
            </a:r>
            <a:endParaRPr lang="en-US" altLang="zh-TW" dirty="0">
              <a:solidFill>
                <a:srgbClr val="800000"/>
              </a:solidFill>
              <a:latin typeface="標楷體" panose="03000509000000000000" pitchFamily="65" charset="-120"/>
              <a:ea typeface="標楷體" panose="03000509000000000000" pitchFamily="65" charset="-120"/>
            </a:endParaRPr>
          </a:p>
        </p:txBody>
      </p:sp>
      <p:sp>
        <p:nvSpPr>
          <p:cNvPr id="6" name="文字方塊 5"/>
          <p:cNvSpPr txBox="1"/>
          <p:nvPr/>
        </p:nvSpPr>
        <p:spPr>
          <a:xfrm>
            <a:off x="1354281" y="2965878"/>
            <a:ext cx="9362670" cy="2677656"/>
          </a:xfrm>
          <a:prstGeom prst="rect">
            <a:avLst/>
          </a:prstGeom>
          <a:noFill/>
        </p:spPr>
        <p:txBody>
          <a:bodyPr wrap="square" rtlCol="0">
            <a:spAutoFit/>
          </a:bodyPr>
          <a:lstStyle/>
          <a:p>
            <a:pPr marL="457200" indent="-457200">
              <a:buFont typeface="+mj-lt"/>
              <a:buAutoNum type="arabicPeriod"/>
            </a:pPr>
            <a:r>
              <a:rPr lang="zh-TW" altLang="en-US" sz="2400" dirty="0">
                <a:latin typeface="標楷體" panose="03000509000000000000" pitchFamily="65" charset="-120"/>
                <a:ea typeface="標楷體" panose="03000509000000000000" pitchFamily="65" charset="-120"/>
              </a:rPr>
              <a:t>採計年資：</a:t>
            </a:r>
            <a:endParaRPr lang="en-US" altLang="zh-TW" sz="2400" dirty="0">
              <a:latin typeface="標楷體" panose="03000509000000000000" pitchFamily="65" charset="-120"/>
              <a:ea typeface="標楷體" panose="03000509000000000000" pitchFamily="65" charset="-120"/>
            </a:endParaRPr>
          </a:p>
          <a:p>
            <a:pPr marL="914400" lvl="1" indent="-457200">
              <a:buFont typeface="+mj-lt"/>
              <a:buAutoNum type="arabicParenR"/>
            </a:pPr>
            <a:r>
              <a:rPr lang="zh-TW" altLang="en-US" sz="2400" dirty="0">
                <a:latin typeface="標楷體" panose="03000509000000000000" pitchFamily="65" charset="-120"/>
                <a:ea typeface="標楷體" panose="03000509000000000000" pitchFamily="65" charset="-120"/>
              </a:rPr>
              <a:t>戶政事務所約僱人員</a:t>
            </a:r>
            <a:r>
              <a:rPr lang="en-US" altLang="zh-TW" sz="2400" dirty="0">
                <a:latin typeface="標楷體" panose="03000509000000000000" pitchFamily="65" charset="-120"/>
                <a:ea typeface="標楷體" panose="03000509000000000000" pitchFamily="65" charset="-120"/>
              </a:rPr>
              <a:t>1</a:t>
            </a:r>
            <a:r>
              <a:rPr lang="zh-TW" altLang="en-US" sz="2400" dirty="0">
                <a:latin typeface="標楷體" panose="03000509000000000000" pitchFamily="65" charset="-120"/>
                <a:ea typeface="標楷體" panose="03000509000000000000" pitchFamily="65" charset="-120"/>
              </a:rPr>
              <a:t>年（</a:t>
            </a:r>
            <a:r>
              <a:rPr lang="en-US" altLang="zh-TW" sz="2400" dirty="0">
                <a:latin typeface="標楷體" panose="03000509000000000000" pitchFamily="65" charset="-120"/>
                <a:ea typeface="標楷體" panose="03000509000000000000" pitchFamily="65" charset="-120"/>
              </a:rPr>
              <a:t>99.01.01-99.12.31</a:t>
            </a:r>
            <a:r>
              <a:rPr lang="zh-TW" altLang="en-US" sz="2400" dirty="0">
                <a:latin typeface="標楷體" panose="03000509000000000000" pitchFamily="65" charset="-120"/>
                <a:ea typeface="標楷體" panose="03000509000000000000" pitchFamily="65" charset="-120"/>
              </a:rPr>
              <a:t>，支約僱</a:t>
            </a:r>
            <a:r>
              <a:rPr lang="en-US" altLang="zh-TW" sz="2400" dirty="0">
                <a:latin typeface="標楷體" panose="03000509000000000000" pitchFamily="65" charset="-120"/>
                <a:ea typeface="標楷體" panose="03000509000000000000" pitchFamily="65" charset="-120"/>
              </a:rPr>
              <a:t>4</a:t>
            </a:r>
            <a:r>
              <a:rPr lang="zh-TW" altLang="en-US" sz="2400" dirty="0">
                <a:latin typeface="標楷體" panose="03000509000000000000" pitchFamily="65" charset="-120"/>
                <a:ea typeface="標楷體" panose="03000509000000000000" pitchFamily="65" charset="-120"/>
              </a:rPr>
              <a:t>等</a:t>
            </a:r>
            <a:r>
              <a:rPr lang="en-US" altLang="zh-TW" sz="2400" dirty="0">
                <a:latin typeface="標楷體" panose="03000509000000000000" pitchFamily="65" charset="-120"/>
                <a:ea typeface="標楷體" panose="03000509000000000000" pitchFamily="65" charset="-120"/>
              </a:rPr>
              <a:t>250</a:t>
            </a:r>
            <a:r>
              <a:rPr lang="zh-TW" altLang="en-US" sz="2400" dirty="0">
                <a:latin typeface="標楷體" panose="03000509000000000000" pitchFamily="65" charset="-120"/>
                <a:ea typeface="標楷體" panose="03000509000000000000" pitchFamily="65" charset="-120"/>
              </a:rPr>
              <a:t>薪點）</a:t>
            </a:r>
            <a:r>
              <a:rPr lang="zh-TW" altLang="en-US" sz="2400" dirty="0">
                <a:latin typeface="標楷體" panose="03000509000000000000" pitchFamily="65" charset="-120"/>
                <a:ea typeface="標楷體" panose="03000509000000000000" pitchFamily="65" charset="-120"/>
                <a:hlinkClick r:id="rId2" action="ppaction://hlinkfile"/>
              </a:rPr>
              <a:t>職務等級相當且服務成績優良</a:t>
            </a:r>
            <a:endParaRPr lang="en-US" altLang="zh-TW" sz="2400" dirty="0">
              <a:latin typeface="標楷體" panose="03000509000000000000" pitchFamily="65" charset="-120"/>
              <a:ea typeface="標楷體" panose="03000509000000000000" pitchFamily="65" charset="-120"/>
            </a:endParaRPr>
          </a:p>
          <a:p>
            <a:pPr marL="914400" lvl="1" indent="-457200">
              <a:buFont typeface="+mj-lt"/>
              <a:buAutoNum type="arabicParenR"/>
            </a:pPr>
            <a:r>
              <a:rPr lang="zh-TW" altLang="en-US" sz="2400" dirty="0">
                <a:latin typeface="標楷體" panose="03000509000000000000" pitchFamily="65" charset="-120"/>
                <a:ea typeface="標楷體" panose="03000509000000000000" pitchFamily="65" charset="-120"/>
              </a:rPr>
              <a:t>公立高職代理教師</a:t>
            </a:r>
            <a:r>
              <a:rPr lang="en-US" altLang="zh-TW" sz="2400" dirty="0">
                <a:latin typeface="標楷體" panose="03000509000000000000" pitchFamily="65" charset="-120"/>
                <a:ea typeface="標楷體" panose="03000509000000000000" pitchFamily="65" charset="-120"/>
              </a:rPr>
              <a:t>3</a:t>
            </a:r>
            <a:r>
              <a:rPr lang="zh-TW" altLang="en-US" sz="2400" dirty="0">
                <a:latin typeface="標楷體" panose="03000509000000000000" pitchFamily="65" charset="-120"/>
                <a:ea typeface="標楷體" panose="03000509000000000000" pitchFamily="65" charset="-120"/>
              </a:rPr>
              <a:t>年 （</a:t>
            </a:r>
            <a:r>
              <a:rPr lang="en-US" altLang="zh-TW" sz="2400" dirty="0">
                <a:latin typeface="標楷體" panose="03000509000000000000" pitchFamily="65" charset="-120"/>
                <a:ea typeface="標楷體" panose="03000509000000000000" pitchFamily="65" charset="-120"/>
              </a:rPr>
              <a:t>103.08.01-106.07.31</a:t>
            </a:r>
            <a:r>
              <a:rPr lang="zh-TW" altLang="en-US" sz="2400" dirty="0">
                <a:latin typeface="標楷體" panose="03000509000000000000" pitchFamily="65" charset="-120"/>
                <a:ea typeface="標楷體" panose="03000509000000000000" pitchFamily="65" charset="-120"/>
              </a:rPr>
              <a:t>）經公開甄選且服務成績優良之年資。 </a:t>
            </a:r>
            <a:endParaRPr lang="en-US" altLang="zh-TW" sz="2400" dirty="0">
              <a:latin typeface="標楷體" panose="03000509000000000000" pitchFamily="65" charset="-120"/>
              <a:ea typeface="標楷體" panose="03000509000000000000" pitchFamily="65" charset="-120"/>
            </a:endParaRPr>
          </a:p>
          <a:p>
            <a:pPr marL="457200" indent="-457200">
              <a:buFont typeface="+mj-lt"/>
              <a:buAutoNum type="arabicPeriod" startAt="2"/>
            </a:pPr>
            <a:r>
              <a:rPr lang="en-US" altLang="zh-TW" sz="2400" dirty="0">
                <a:latin typeface="標楷體" panose="03000509000000000000" pitchFamily="65" charset="-120"/>
                <a:ea typeface="標楷體" panose="03000509000000000000" pitchFamily="65" charset="-120"/>
              </a:rPr>
              <a:t>230</a:t>
            </a:r>
            <a:r>
              <a:rPr lang="zh-TW" altLang="en-US" sz="2400" dirty="0">
                <a:latin typeface="標楷體" panose="03000509000000000000" pitchFamily="65" charset="-120"/>
                <a:ea typeface="標楷體" panose="03000509000000000000" pitchFamily="65" charset="-120"/>
              </a:rPr>
              <a:t>薪點：以大學學歷</a:t>
            </a:r>
            <a:r>
              <a:rPr lang="en-US" altLang="zh-TW" sz="2400" dirty="0">
                <a:latin typeface="標楷體" panose="03000509000000000000" pitchFamily="65" charset="-120"/>
                <a:ea typeface="標楷體" panose="03000509000000000000" pitchFamily="65" charset="-120"/>
              </a:rPr>
              <a:t>190</a:t>
            </a:r>
            <a:r>
              <a:rPr lang="zh-TW" altLang="en-US" sz="2400" dirty="0">
                <a:latin typeface="標楷體" panose="03000509000000000000" pitchFamily="65" charset="-120"/>
                <a:ea typeface="標楷體" panose="03000509000000000000" pitchFamily="65" charset="-120"/>
              </a:rPr>
              <a:t>薪點起敘，提敘</a:t>
            </a:r>
            <a:r>
              <a:rPr lang="en-US" altLang="zh-TW" sz="2400" dirty="0">
                <a:latin typeface="標楷體" panose="03000509000000000000" pitchFamily="65" charset="-120"/>
                <a:ea typeface="標楷體" panose="03000509000000000000" pitchFamily="65" charset="-120"/>
              </a:rPr>
              <a:t>4</a:t>
            </a:r>
            <a:r>
              <a:rPr lang="zh-TW" altLang="en-US" sz="2400" dirty="0">
                <a:latin typeface="標楷體" panose="03000509000000000000" pitchFamily="65" charset="-120"/>
                <a:ea typeface="標楷體" panose="03000509000000000000" pitchFamily="65" charset="-120"/>
              </a:rPr>
              <a:t>級。</a:t>
            </a:r>
          </a:p>
          <a:p>
            <a:endParaRPr lang="zh-TW" altLang="en-US" sz="2400" dirty="0">
              <a:latin typeface="標楷體" panose="03000509000000000000" pitchFamily="65" charset="-120"/>
              <a:ea typeface="標楷體" panose="03000509000000000000" pitchFamily="65" charset="-12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100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2000"/>
                                        <p:tgtEl>
                                          <p:spTgt spid="4">
                                            <p:txEl>
                                              <p:pRg st="0" end="0"/>
                                            </p:txEl>
                                          </p:spTgt>
                                        </p:tgtEl>
                                      </p:cBhvr>
                                    </p:animEffect>
                                    <p:anim calcmode="lin" valueType="num">
                                      <p:cBhvr>
                                        <p:cTn id="8" dur="2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9" dur="2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100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3000"/>
                                        <p:tgtEl>
                                          <p:spTgt spid="6"/>
                                        </p:tgtEl>
                                      </p:cBhvr>
                                    </p:animEffect>
                                    <p:anim calcmode="lin" valueType="num">
                                      <p:cBhvr>
                                        <p:cTn id="15" dur="3000" fill="hold"/>
                                        <p:tgtEl>
                                          <p:spTgt spid="6"/>
                                        </p:tgtEl>
                                        <p:attrNameLst>
                                          <p:attrName>ppt_x</p:attrName>
                                        </p:attrNameLst>
                                      </p:cBhvr>
                                      <p:tavLst>
                                        <p:tav tm="0">
                                          <p:val>
                                            <p:strVal val="#ppt_x"/>
                                          </p:val>
                                        </p:tav>
                                        <p:tav tm="100000">
                                          <p:val>
                                            <p:strVal val="#ppt_x"/>
                                          </p:val>
                                        </p:tav>
                                      </p:tavLst>
                                    </p:anim>
                                    <p:anim calcmode="lin" valueType="num">
                                      <p:cBhvr>
                                        <p:cTn id="16" dur="3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P spid="6" grpId="0"/>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4294967295"/>
          </p:nvPr>
        </p:nvSpPr>
        <p:spPr>
          <a:xfrm>
            <a:off x="991139" y="593785"/>
            <a:ext cx="9877065" cy="1700841"/>
          </a:xfrm>
        </p:spPr>
        <p:txBody>
          <a:bodyPr>
            <a:normAutofit/>
          </a:bodyPr>
          <a:lstStyle/>
          <a:p>
            <a:pPr marL="990600" indent="-946150">
              <a:lnSpc>
                <a:spcPts val="2500"/>
              </a:lnSpc>
              <a:buNone/>
            </a:pPr>
            <a:r>
              <a:rPr lang="zh-TW" altLang="en-US" sz="2400" dirty="0">
                <a:latin typeface="標楷體" panose="03000509000000000000" pitchFamily="65" charset="-120"/>
                <a:ea typeface="標楷體" panose="03000509000000000000" pitchFamily="65" charset="-120"/>
              </a:rPr>
              <a:t>案例：蔡師公立大學畢業，</a:t>
            </a:r>
            <a:r>
              <a:rPr lang="en-US" altLang="zh-TW" sz="2400" dirty="0">
                <a:latin typeface="標楷體" panose="03000509000000000000" pitchFamily="65" charset="-120"/>
                <a:ea typeface="標楷體" panose="03000509000000000000" pitchFamily="65" charset="-120"/>
              </a:rPr>
              <a:t>103</a:t>
            </a:r>
            <a:r>
              <a:rPr lang="zh-TW" altLang="en-US" sz="2400" dirty="0">
                <a:latin typeface="標楷體" panose="03000509000000000000" pitchFamily="65" charset="-120"/>
                <a:ea typeface="標楷體" panose="03000509000000000000" pitchFamily="65" charset="-120"/>
              </a:rPr>
              <a:t>年</a:t>
            </a:r>
            <a:r>
              <a:rPr lang="en-US" altLang="zh-TW" sz="2400" dirty="0">
                <a:latin typeface="標楷體" panose="03000509000000000000" pitchFamily="65" charset="-120"/>
                <a:ea typeface="標楷體" panose="03000509000000000000" pitchFamily="65" charset="-120"/>
              </a:rPr>
              <a:t>5</a:t>
            </a:r>
            <a:r>
              <a:rPr lang="zh-TW" altLang="en-US" sz="2400" dirty="0">
                <a:latin typeface="標楷體" panose="03000509000000000000" pitchFamily="65" charset="-120"/>
                <a:ea typeface="標楷體" panose="03000509000000000000" pitchFamily="65" charset="-120"/>
              </a:rPr>
              <a:t>月取得中等學校輔導科教師證書，</a:t>
            </a:r>
            <a:r>
              <a:rPr lang="en-US" altLang="zh-TW" sz="2400" dirty="0">
                <a:latin typeface="標楷體" panose="03000509000000000000" pitchFamily="65" charset="-120"/>
                <a:ea typeface="標楷體" panose="03000509000000000000" pitchFamily="65" charset="-120"/>
              </a:rPr>
              <a:t>107</a:t>
            </a:r>
            <a:r>
              <a:rPr lang="zh-TW" altLang="en-US" sz="2400" dirty="0">
                <a:latin typeface="標楷體" panose="03000509000000000000" pitchFamily="65" charset="-120"/>
                <a:ea typeface="標楷體" panose="03000509000000000000" pitchFamily="65" charset="-120"/>
              </a:rPr>
              <a:t>學年度甄選錄取公立高中教師；曾任縣政府聘用社工師並經列冊報敘部登記有案</a:t>
            </a:r>
            <a:r>
              <a:rPr lang="en-US" altLang="zh-TW" sz="2400" dirty="0">
                <a:latin typeface="標楷體" panose="03000509000000000000" pitchFamily="65" charset="-120"/>
                <a:ea typeface="標楷體" panose="03000509000000000000" pitchFamily="65" charset="-120"/>
              </a:rPr>
              <a:t>5</a:t>
            </a:r>
            <a:r>
              <a:rPr lang="zh-TW" altLang="en-US" sz="2400" dirty="0">
                <a:latin typeface="標楷體" panose="03000509000000000000" pitchFamily="65" charset="-120"/>
                <a:ea typeface="標楷體" panose="03000509000000000000" pitchFamily="65" charset="-120"/>
              </a:rPr>
              <a:t>年（</a:t>
            </a:r>
            <a:r>
              <a:rPr lang="en-US" altLang="zh-TW" sz="2400" dirty="0">
                <a:latin typeface="標楷體" panose="03000509000000000000" pitchFamily="65" charset="-120"/>
                <a:ea typeface="標楷體" panose="03000509000000000000" pitchFamily="65" charset="-120"/>
              </a:rPr>
              <a:t>96.01.01-100.12.31</a:t>
            </a:r>
            <a:r>
              <a:rPr lang="zh-TW" altLang="en-US" sz="2400" dirty="0">
                <a:latin typeface="標楷體" panose="03000509000000000000" pitchFamily="65" charset="-120"/>
                <a:ea typeface="標楷體" panose="03000509000000000000" pitchFamily="65" charset="-120"/>
              </a:rPr>
              <a:t>，支聘用</a:t>
            </a:r>
            <a:r>
              <a:rPr lang="en-US" altLang="zh-TW" sz="2400" dirty="0">
                <a:latin typeface="標楷體" panose="03000509000000000000" pitchFamily="65" charset="-120"/>
                <a:ea typeface="標楷體" panose="03000509000000000000" pitchFamily="65" charset="-120"/>
              </a:rPr>
              <a:t>7</a:t>
            </a:r>
            <a:r>
              <a:rPr lang="zh-TW" altLang="en-US" sz="2400" dirty="0">
                <a:latin typeface="標楷體" panose="03000509000000000000" pitchFamily="65" charset="-120"/>
                <a:ea typeface="標楷體" panose="03000509000000000000" pitchFamily="65" charset="-120"/>
              </a:rPr>
              <a:t>等</a:t>
            </a:r>
            <a:r>
              <a:rPr lang="en-US" altLang="zh-TW" sz="2400" dirty="0">
                <a:latin typeface="標楷體" panose="03000509000000000000" pitchFamily="65" charset="-120"/>
                <a:ea typeface="標楷體" panose="03000509000000000000" pitchFamily="65" charset="-120"/>
              </a:rPr>
              <a:t>360</a:t>
            </a:r>
            <a:r>
              <a:rPr lang="zh-TW" altLang="en-US" sz="2400" dirty="0">
                <a:latin typeface="標楷體" panose="03000509000000000000" pitchFamily="65" charset="-120"/>
                <a:ea typeface="標楷體" panose="03000509000000000000" pitchFamily="65" charset="-120"/>
              </a:rPr>
              <a:t>薪點）服 務成績優良及公立高職代理教師</a:t>
            </a:r>
            <a:r>
              <a:rPr lang="en-US" altLang="zh-TW" sz="2400" dirty="0">
                <a:latin typeface="標楷體" panose="03000509000000000000" pitchFamily="65" charset="-120"/>
                <a:ea typeface="標楷體" panose="03000509000000000000" pitchFamily="65" charset="-120"/>
              </a:rPr>
              <a:t>4</a:t>
            </a:r>
            <a:r>
              <a:rPr lang="zh-TW" altLang="en-US" sz="2400" dirty="0">
                <a:latin typeface="標楷體" panose="03000509000000000000" pitchFamily="65" charset="-120"/>
                <a:ea typeface="標楷體" panose="03000509000000000000" pitchFamily="65" charset="-120"/>
              </a:rPr>
              <a:t>年（</a:t>
            </a:r>
            <a:r>
              <a:rPr lang="en-US" altLang="zh-TW" sz="2400" dirty="0">
                <a:latin typeface="標楷體" panose="03000509000000000000" pitchFamily="65" charset="-120"/>
                <a:ea typeface="標楷體" panose="03000509000000000000" pitchFamily="65" charset="-120"/>
              </a:rPr>
              <a:t>103.08.01-107.07.31</a:t>
            </a:r>
            <a:r>
              <a:rPr lang="zh-TW" altLang="en-US" sz="2400" dirty="0">
                <a:latin typeface="標楷體" panose="03000509000000000000" pitchFamily="65" charset="-120"/>
                <a:ea typeface="標楷體" panose="03000509000000000000" pitchFamily="65" charset="-120"/>
              </a:rPr>
              <a:t>）經公 開甄選且服務成績優良，應如何核敘？</a:t>
            </a:r>
          </a:p>
        </p:txBody>
      </p:sp>
      <p:sp>
        <p:nvSpPr>
          <p:cNvPr id="6" name="文字方塊 5"/>
          <p:cNvSpPr txBox="1"/>
          <p:nvPr/>
        </p:nvSpPr>
        <p:spPr>
          <a:xfrm>
            <a:off x="1562279" y="2549310"/>
            <a:ext cx="9305925" cy="3046988"/>
          </a:xfrm>
          <a:prstGeom prst="rect">
            <a:avLst/>
          </a:prstGeom>
          <a:noFill/>
        </p:spPr>
        <p:txBody>
          <a:bodyPr wrap="square" rtlCol="0">
            <a:spAutoFit/>
          </a:bodyPr>
          <a:lstStyle/>
          <a:p>
            <a:pPr marL="342900" indent="-342900">
              <a:buFont typeface="+mj-lt"/>
              <a:buAutoNum type="arabicPeriod"/>
            </a:pPr>
            <a:r>
              <a:rPr lang="zh-TW" altLang="en-US" sz="2400" dirty="0">
                <a:latin typeface="標楷體" panose="03000509000000000000" pitchFamily="65" charset="-120"/>
                <a:ea typeface="標楷體" panose="03000509000000000000" pitchFamily="65" charset="-120"/>
              </a:rPr>
              <a:t>採計年資：</a:t>
            </a:r>
            <a:endParaRPr lang="en-US" altLang="zh-TW" sz="2400" dirty="0">
              <a:latin typeface="標楷體" panose="03000509000000000000" pitchFamily="65" charset="-120"/>
              <a:ea typeface="標楷體" panose="03000509000000000000" pitchFamily="65" charset="-120"/>
            </a:endParaRPr>
          </a:p>
          <a:p>
            <a:pPr marL="914400" lvl="1" indent="-457200">
              <a:buFont typeface="+mj-lt"/>
              <a:buAutoNum type="arabicParenR"/>
            </a:pPr>
            <a:r>
              <a:rPr lang="zh-TW" altLang="en-US" sz="2400" dirty="0">
                <a:latin typeface="標楷體" panose="03000509000000000000" pitchFamily="65" charset="-120"/>
                <a:ea typeface="標楷體" panose="03000509000000000000" pitchFamily="65" charset="-120"/>
              </a:rPr>
              <a:t>縣政府聘用社工師並經列冊報銓敘部登記有案</a:t>
            </a:r>
            <a:r>
              <a:rPr lang="en-US" altLang="zh-TW" sz="2400" dirty="0">
                <a:latin typeface="標楷體" panose="03000509000000000000" pitchFamily="65" charset="-120"/>
                <a:ea typeface="標楷體" panose="03000509000000000000" pitchFamily="65" charset="-120"/>
              </a:rPr>
              <a:t>5</a:t>
            </a:r>
            <a:r>
              <a:rPr lang="zh-TW" altLang="en-US" sz="2400" dirty="0">
                <a:latin typeface="標楷體" panose="03000509000000000000" pitchFamily="65" charset="-120"/>
                <a:ea typeface="標楷體" panose="03000509000000000000" pitchFamily="65" charset="-120"/>
              </a:rPr>
              <a:t>年（ </a:t>
            </a:r>
            <a:r>
              <a:rPr lang="en-US" altLang="zh-TW" sz="2400" dirty="0">
                <a:latin typeface="標楷體" panose="03000509000000000000" pitchFamily="65" charset="-120"/>
                <a:ea typeface="標楷體" panose="03000509000000000000" pitchFamily="65" charset="-120"/>
              </a:rPr>
              <a:t>96.01.01-100.12.31</a:t>
            </a:r>
            <a:r>
              <a:rPr lang="zh-TW" altLang="en-US" sz="2400" dirty="0">
                <a:latin typeface="標楷體" panose="03000509000000000000" pitchFamily="65" charset="-120"/>
                <a:ea typeface="標楷體" panose="03000509000000000000" pitchFamily="65" charset="-120"/>
              </a:rPr>
              <a:t>，支聘用</a:t>
            </a:r>
            <a:r>
              <a:rPr lang="en-US" altLang="zh-TW" sz="2400" dirty="0">
                <a:latin typeface="標楷體" panose="03000509000000000000" pitchFamily="65" charset="-120"/>
                <a:ea typeface="標楷體" panose="03000509000000000000" pitchFamily="65" charset="-120"/>
              </a:rPr>
              <a:t>7</a:t>
            </a:r>
            <a:r>
              <a:rPr lang="zh-TW" altLang="en-US" sz="2400" dirty="0">
                <a:latin typeface="標楷體" panose="03000509000000000000" pitchFamily="65" charset="-120"/>
                <a:ea typeface="標楷體" panose="03000509000000000000" pitchFamily="65" charset="-120"/>
              </a:rPr>
              <a:t>等</a:t>
            </a:r>
            <a:r>
              <a:rPr lang="en-US" altLang="zh-TW" sz="2400" dirty="0">
                <a:latin typeface="標楷體" panose="03000509000000000000" pitchFamily="65" charset="-120"/>
                <a:ea typeface="標楷體" panose="03000509000000000000" pitchFamily="65" charset="-120"/>
              </a:rPr>
              <a:t>360</a:t>
            </a:r>
            <a:r>
              <a:rPr lang="zh-TW" altLang="en-US" sz="2400" dirty="0">
                <a:latin typeface="標楷體" panose="03000509000000000000" pitchFamily="65" charset="-120"/>
                <a:ea typeface="標楷體" panose="03000509000000000000" pitchFamily="65" charset="-120"/>
              </a:rPr>
              <a:t>薪點）</a:t>
            </a:r>
            <a:r>
              <a:rPr lang="zh-TW" altLang="en-US" sz="2400" dirty="0">
                <a:latin typeface="標楷體" panose="03000509000000000000" pitchFamily="65" charset="-120"/>
                <a:ea typeface="標楷體" panose="03000509000000000000" pitchFamily="65" charset="-120"/>
                <a:hlinkClick r:id="rId2" action="ppaction://hlinkfile"/>
              </a:rPr>
              <a:t>職務等級相當且服務成績優良</a:t>
            </a:r>
            <a:endParaRPr lang="en-US" altLang="zh-TW" sz="2400" dirty="0">
              <a:latin typeface="標楷體" panose="03000509000000000000" pitchFamily="65" charset="-120"/>
              <a:ea typeface="標楷體" panose="03000509000000000000" pitchFamily="65" charset="-120"/>
            </a:endParaRPr>
          </a:p>
          <a:p>
            <a:pPr marL="914400" lvl="1" indent="-457200">
              <a:buFont typeface="+mj-lt"/>
              <a:buAutoNum type="arabicParenR"/>
            </a:pPr>
            <a:r>
              <a:rPr lang="zh-TW" altLang="en-US" sz="2400" dirty="0">
                <a:latin typeface="標楷體" panose="03000509000000000000" pitchFamily="65" charset="-120"/>
                <a:ea typeface="標楷體" panose="03000509000000000000" pitchFamily="65" charset="-120"/>
              </a:rPr>
              <a:t>公立高職代理教師</a:t>
            </a:r>
            <a:r>
              <a:rPr lang="en-US" altLang="zh-TW" sz="2400" dirty="0">
                <a:latin typeface="標楷體" panose="03000509000000000000" pitchFamily="65" charset="-120"/>
                <a:ea typeface="標楷體" panose="03000509000000000000" pitchFamily="65" charset="-120"/>
              </a:rPr>
              <a:t>4</a:t>
            </a:r>
            <a:r>
              <a:rPr lang="zh-TW" altLang="en-US" sz="2400" dirty="0">
                <a:latin typeface="標楷體" panose="03000509000000000000" pitchFamily="65" charset="-120"/>
                <a:ea typeface="標楷體" panose="03000509000000000000" pitchFamily="65" charset="-120"/>
              </a:rPr>
              <a:t>年（</a:t>
            </a:r>
            <a:r>
              <a:rPr lang="en-US" altLang="zh-TW" sz="2400" dirty="0">
                <a:latin typeface="標楷體" panose="03000509000000000000" pitchFamily="65" charset="-120"/>
                <a:ea typeface="標楷體" panose="03000509000000000000" pitchFamily="65" charset="-120"/>
              </a:rPr>
              <a:t>103.08.01-107.07.31</a:t>
            </a:r>
            <a:r>
              <a:rPr lang="zh-TW" altLang="en-US" sz="2400" dirty="0">
                <a:latin typeface="標楷體" panose="03000509000000000000" pitchFamily="65" charset="-120"/>
                <a:ea typeface="標楷體" panose="03000509000000000000" pitchFamily="65" charset="-120"/>
              </a:rPr>
              <a:t>）經公開甄 選且服務成績優良之年資。 </a:t>
            </a:r>
            <a:endParaRPr lang="en-US" altLang="zh-TW" sz="2400" dirty="0">
              <a:latin typeface="標楷體" panose="03000509000000000000" pitchFamily="65" charset="-120"/>
              <a:ea typeface="標楷體" panose="03000509000000000000" pitchFamily="65" charset="-120"/>
            </a:endParaRPr>
          </a:p>
          <a:p>
            <a:pPr marL="342900" indent="-342900">
              <a:buFont typeface="+mj-lt"/>
              <a:buAutoNum type="arabicPeriod"/>
            </a:pPr>
            <a:r>
              <a:rPr lang="en-US" altLang="zh-TW" sz="2400" dirty="0">
                <a:latin typeface="標楷體" panose="03000509000000000000" pitchFamily="65" charset="-120"/>
                <a:ea typeface="標楷體" panose="03000509000000000000" pitchFamily="65" charset="-120"/>
              </a:rPr>
              <a:t>310</a:t>
            </a:r>
            <a:r>
              <a:rPr lang="zh-TW" altLang="en-US" sz="2400" dirty="0">
                <a:latin typeface="標楷體" panose="03000509000000000000" pitchFamily="65" charset="-120"/>
                <a:ea typeface="標楷體" panose="03000509000000000000" pitchFamily="65" charset="-120"/>
              </a:rPr>
              <a:t>薪點：以大學學歷</a:t>
            </a:r>
            <a:r>
              <a:rPr lang="en-US" altLang="zh-TW" sz="2400" dirty="0">
                <a:latin typeface="標楷體" panose="03000509000000000000" pitchFamily="65" charset="-120"/>
                <a:ea typeface="標楷體" panose="03000509000000000000" pitchFamily="65" charset="-120"/>
              </a:rPr>
              <a:t>190</a:t>
            </a:r>
            <a:r>
              <a:rPr lang="zh-TW" altLang="en-US" sz="2400" dirty="0">
                <a:latin typeface="標楷體" panose="03000509000000000000" pitchFamily="65" charset="-120"/>
                <a:ea typeface="標楷體" panose="03000509000000000000" pitchFamily="65" charset="-120"/>
              </a:rPr>
              <a:t>薪點起敘，提敘</a:t>
            </a:r>
            <a:r>
              <a:rPr lang="en-US" altLang="zh-TW" sz="2400" dirty="0">
                <a:latin typeface="標楷體" panose="03000509000000000000" pitchFamily="65" charset="-120"/>
                <a:ea typeface="標楷體" panose="03000509000000000000" pitchFamily="65" charset="-120"/>
              </a:rPr>
              <a:t>9</a:t>
            </a:r>
            <a:r>
              <a:rPr lang="zh-TW" altLang="en-US" sz="2400" dirty="0">
                <a:latin typeface="標楷體" panose="03000509000000000000" pitchFamily="65" charset="-120"/>
                <a:ea typeface="標楷體" panose="03000509000000000000" pitchFamily="65" charset="-120"/>
              </a:rPr>
              <a:t>級。</a:t>
            </a:r>
          </a:p>
          <a:p>
            <a:endParaRPr lang="zh-TW" altLang="en-US" sz="2400" dirty="0">
              <a:latin typeface="標楷體" panose="03000509000000000000" pitchFamily="65" charset="-120"/>
              <a:ea typeface="標楷體" panose="03000509000000000000" pitchFamily="65" charset="-12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anim calcmode="lin" valueType="num">
                                      <p:cBhvr>
                                        <p:cTn id="8" dur="2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2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100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2000"/>
                                        <p:tgtEl>
                                          <p:spTgt spid="6"/>
                                        </p:tgtEl>
                                      </p:cBhvr>
                                    </p:animEffect>
                                    <p:anim calcmode="lin" valueType="num">
                                      <p:cBhvr>
                                        <p:cTn id="15" dur="2000" fill="hold"/>
                                        <p:tgtEl>
                                          <p:spTgt spid="6"/>
                                        </p:tgtEl>
                                        <p:attrNameLst>
                                          <p:attrName>ppt_x</p:attrName>
                                        </p:attrNameLst>
                                      </p:cBhvr>
                                      <p:tavLst>
                                        <p:tav tm="0">
                                          <p:val>
                                            <p:strVal val="#ppt_x"/>
                                          </p:val>
                                        </p:tav>
                                        <p:tav tm="100000">
                                          <p:val>
                                            <p:strVal val="#ppt_x"/>
                                          </p:val>
                                        </p:tav>
                                      </p:tavLst>
                                    </p:anim>
                                    <p:anim calcmode="lin" valueType="num">
                                      <p:cBhvr>
                                        <p:cTn id="16" dur="2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6" grpId="0"/>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795732" y="163902"/>
            <a:ext cx="10515600" cy="849828"/>
          </a:xfrm>
        </p:spPr>
        <p:txBody>
          <a:bodyPr>
            <a:noAutofit/>
          </a:bodyPr>
          <a:lstStyle/>
          <a:p>
            <a:r>
              <a:rPr lang="zh-TW" altLang="en-US" sz="2800" dirty="0">
                <a:solidFill>
                  <a:srgbClr val="00B050"/>
                </a:solidFill>
                <a:latin typeface="華康勘亭流" panose="02010609010101010101" pitchFamily="49" charset="-120"/>
                <a:ea typeface="華康勘亭流" panose="02010609010101010101" pitchFamily="49" charset="-120"/>
              </a:rPr>
              <a:t>正式教師職前年資態樣</a:t>
            </a:r>
            <a:r>
              <a:rPr lang="en-US" altLang="zh-TW" sz="2800" dirty="0">
                <a:solidFill>
                  <a:srgbClr val="00B050"/>
                </a:solidFill>
                <a:latin typeface="華康勘亭流" panose="02010609010101010101" pitchFamily="49" charset="-120"/>
                <a:ea typeface="華康勘亭流" panose="02010609010101010101" pitchFamily="49" charset="-120"/>
              </a:rPr>
              <a:t>-</a:t>
            </a:r>
            <a:br>
              <a:rPr lang="en-US" altLang="zh-TW" sz="2800" dirty="0">
                <a:solidFill>
                  <a:srgbClr val="00B050"/>
                </a:solidFill>
                <a:latin typeface="華康勘亭流" panose="02010609010101010101" pitchFamily="49" charset="-120"/>
                <a:ea typeface="華康勘亭流" panose="02010609010101010101" pitchFamily="49" charset="-120"/>
              </a:rPr>
            </a:br>
            <a:r>
              <a:rPr lang="zh-TW" altLang="en-US" sz="2800" dirty="0">
                <a:solidFill>
                  <a:srgbClr val="00B050"/>
                </a:solidFill>
                <a:latin typeface="華康勘亭流" panose="02010609010101010101" pitchFamily="49" charset="-120"/>
                <a:ea typeface="華康勘亭流" panose="02010609010101010101" pitchFamily="49" charset="-120"/>
              </a:rPr>
              <a:t>                 提敘預備軍官年資（義務役）</a:t>
            </a:r>
          </a:p>
        </p:txBody>
      </p:sp>
      <p:sp>
        <p:nvSpPr>
          <p:cNvPr id="3" name="內容版面配置區 2"/>
          <p:cNvSpPr>
            <a:spLocks noGrp="1"/>
          </p:cNvSpPr>
          <p:nvPr>
            <p:ph idx="4294967295"/>
          </p:nvPr>
        </p:nvSpPr>
        <p:spPr>
          <a:xfrm>
            <a:off x="1276710" y="1540174"/>
            <a:ext cx="9134475" cy="4152900"/>
          </a:xfrm>
        </p:spPr>
        <p:txBody>
          <a:bodyPr>
            <a:normAutofit lnSpcReduction="10000"/>
          </a:bodyPr>
          <a:lstStyle/>
          <a:p>
            <a:pPr marL="457200" lvl="0" indent="-457200">
              <a:spcBef>
                <a:spcPts val="1800"/>
              </a:spcBef>
              <a:buClr>
                <a:srgbClr val="D680A5"/>
              </a:buClr>
              <a:buSzPct val="90000"/>
              <a:buFont typeface="+mj-lt"/>
              <a:buAutoNum type="arabicPeriod"/>
            </a:pPr>
            <a:r>
              <a:rPr lang="zh-TW" altLang="zh-TW" sz="2600" kern="100" dirty="0">
                <a:solidFill>
                  <a:srgbClr val="000000"/>
                </a:solidFill>
                <a:latin typeface="新細明體" panose="02020500000000000000" pitchFamily="18" charset="-120"/>
                <a:ea typeface="標楷體" panose="03000509000000000000" pitchFamily="65" charset="-120"/>
                <a:cs typeface="Times New Roman" panose="02020603050405020304" pitchFamily="18" charset="0"/>
              </a:rPr>
              <a:t>依教師待遇條例第</a:t>
            </a:r>
            <a:r>
              <a:rPr lang="en-US" altLang="zh-TW" sz="2600" kern="100" dirty="0">
                <a:solidFill>
                  <a:srgbClr val="000000"/>
                </a:solidFill>
                <a:latin typeface="新細明體" panose="02020500000000000000" pitchFamily="18" charset="-120"/>
                <a:ea typeface="標楷體" panose="03000509000000000000" pitchFamily="65" charset="-120"/>
                <a:cs typeface="Times New Roman" panose="02020603050405020304" pitchFamily="18" charset="0"/>
              </a:rPr>
              <a:t>9</a:t>
            </a:r>
            <a:r>
              <a:rPr lang="zh-TW" altLang="zh-TW" sz="2600" kern="100" dirty="0">
                <a:solidFill>
                  <a:srgbClr val="000000"/>
                </a:solidFill>
                <a:latin typeface="新細明體" panose="02020500000000000000" pitchFamily="18" charset="-120"/>
                <a:ea typeface="標楷體" panose="03000509000000000000" pitchFamily="65" charset="-120"/>
                <a:cs typeface="Times New Roman" panose="02020603050405020304" pitchFamily="18" charset="0"/>
              </a:rPr>
              <a:t>條規定，公立學校教師職前曾任預備軍官年資之採計提敘仍應視其等級相當及服務成績優良，每滿</a:t>
            </a:r>
            <a:r>
              <a:rPr lang="en-US" altLang="zh-TW" sz="2600" kern="100" dirty="0">
                <a:solidFill>
                  <a:srgbClr val="000000"/>
                </a:solidFill>
                <a:latin typeface="新細明體" panose="02020500000000000000" pitchFamily="18" charset="-120"/>
                <a:ea typeface="標楷體" panose="03000509000000000000" pitchFamily="65" charset="-120"/>
                <a:cs typeface="Times New Roman" panose="02020603050405020304" pitchFamily="18" charset="0"/>
              </a:rPr>
              <a:t>1</a:t>
            </a:r>
            <a:r>
              <a:rPr lang="zh-TW" altLang="zh-TW" sz="2600" kern="100" dirty="0">
                <a:solidFill>
                  <a:srgbClr val="000000"/>
                </a:solidFill>
                <a:latin typeface="新細明體" panose="02020500000000000000" pitchFamily="18" charset="-120"/>
                <a:ea typeface="標楷體" panose="03000509000000000000" pitchFamily="65" charset="-120"/>
                <a:cs typeface="Times New Roman" panose="02020603050405020304" pitchFamily="18" charset="0"/>
              </a:rPr>
              <a:t>年提敘</a:t>
            </a:r>
            <a:r>
              <a:rPr lang="en-US" altLang="zh-TW" sz="2600" kern="100" dirty="0">
                <a:solidFill>
                  <a:srgbClr val="000000"/>
                </a:solidFill>
                <a:latin typeface="新細明體" panose="02020500000000000000" pitchFamily="18" charset="-120"/>
                <a:ea typeface="標楷體" panose="03000509000000000000" pitchFamily="65" charset="-120"/>
                <a:cs typeface="Times New Roman" panose="02020603050405020304" pitchFamily="18" charset="0"/>
              </a:rPr>
              <a:t>1</a:t>
            </a:r>
            <a:r>
              <a:rPr lang="zh-TW" altLang="zh-TW" sz="2600" kern="100" dirty="0">
                <a:solidFill>
                  <a:srgbClr val="000000"/>
                </a:solidFill>
                <a:latin typeface="新細明體" panose="02020500000000000000" pitchFamily="18" charset="-120"/>
                <a:ea typeface="標楷體" panose="03000509000000000000" pitchFamily="65" charset="-120"/>
                <a:cs typeface="Times New Roman" panose="02020603050405020304" pitchFamily="18" charset="0"/>
              </a:rPr>
              <a:t>級。</a:t>
            </a:r>
            <a:endParaRPr lang="en-US" altLang="zh-TW" sz="2600" kern="100" dirty="0">
              <a:solidFill>
                <a:srgbClr val="000000"/>
              </a:solidFill>
              <a:latin typeface="新細明體" panose="02020500000000000000" pitchFamily="18" charset="-120"/>
              <a:ea typeface="標楷體" panose="03000509000000000000" pitchFamily="65" charset="-120"/>
              <a:cs typeface="Times New Roman" panose="02020603050405020304" pitchFamily="18" charset="0"/>
            </a:endParaRPr>
          </a:p>
          <a:p>
            <a:pPr marL="457200" lvl="0" indent="-457200">
              <a:spcBef>
                <a:spcPts val="1800"/>
              </a:spcBef>
              <a:buClr>
                <a:srgbClr val="D680A5"/>
              </a:buClr>
              <a:buSzPct val="90000"/>
              <a:buFont typeface="+mj-lt"/>
              <a:buAutoNum type="arabicPeriod"/>
            </a:pPr>
            <a:r>
              <a:rPr lang="zh-TW" altLang="zh-TW" sz="2600" kern="100" dirty="0">
                <a:solidFill>
                  <a:srgbClr val="000000"/>
                </a:solidFill>
                <a:latin typeface="新細明體" panose="02020500000000000000" pitchFamily="18" charset="-120"/>
                <a:ea typeface="標楷體" panose="03000509000000000000" pitchFamily="65" charset="-120"/>
                <a:cs typeface="Times New Roman" panose="02020603050405020304" pitchFamily="18" charset="0"/>
              </a:rPr>
              <a:t>曾任依法令任官有案之軍職年資，成績考核需列乙等或</a:t>
            </a:r>
            <a:r>
              <a:rPr lang="en-US" altLang="zh-TW" sz="2600" kern="100" dirty="0">
                <a:solidFill>
                  <a:srgbClr val="000000"/>
                </a:solidFill>
                <a:latin typeface="新細明體" panose="02020500000000000000" pitchFamily="18" charset="-120"/>
                <a:ea typeface="標楷體" panose="03000509000000000000" pitchFamily="65" charset="-120"/>
                <a:cs typeface="Times New Roman" panose="02020603050405020304" pitchFamily="18" charset="0"/>
              </a:rPr>
              <a:t>70</a:t>
            </a:r>
            <a:r>
              <a:rPr lang="zh-TW" altLang="zh-TW" sz="2600" kern="100" dirty="0">
                <a:solidFill>
                  <a:srgbClr val="000000"/>
                </a:solidFill>
                <a:latin typeface="新細明體" panose="02020500000000000000" pitchFamily="18" charset="-120"/>
                <a:ea typeface="標楷體" panose="03000509000000000000" pitchFamily="65" charset="-120"/>
                <a:cs typeface="Times New Roman" panose="02020603050405020304" pitchFamily="18" charset="0"/>
              </a:rPr>
              <a:t>分或相當乙等以上，繳有證明文件者。</a:t>
            </a:r>
            <a:endParaRPr lang="en-US" altLang="zh-TW" sz="2600" kern="100" dirty="0">
              <a:solidFill>
                <a:srgbClr val="000000"/>
              </a:solidFill>
              <a:latin typeface="新細明體" panose="02020500000000000000" pitchFamily="18" charset="-120"/>
              <a:ea typeface="標楷體" panose="03000509000000000000" pitchFamily="65" charset="-120"/>
              <a:cs typeface="Times New Roman" panose="02020603050405020304" pitchFamily="18" charset="0"/>
            </a:endParaRPr>
          </a:p>
          <a:p>
            <a:pPr marL="457200" lvl="0" indent="-457200">
              <a:spcBef>
                <a:spcPts val="1800"/>
              </a:spcBef>
              <a:buClr>
                <a:srgbClr val="D680A5"/>
              </a:buClr>
              <a:buSzPct val="90000"/>
              <a:buFont typeface="+mj-lt"/>
              <a:buAutoNum type="arabicPeriod"/>
            </a:pPr>
            <a:r>
              <a:rPr lang="zh-TW" altLang="zh-TW" sz="2600" dirty="0">
                <a:solidFill>
                  <a:srgbClr val="000000"/>
                </a:solidFill>
                <a:latin typeface="標楷體" panose="03000509000000000000" pitchFamily="65" charset="-120"/>
                <a:ea typeface="標楷體" panose="03000509000000000000" pitchFamily="65" charset="-120"/>
              </a:rPr>
              <a:t>服預備軍官役及徵服常備兵役前之</a:t>
            </a:r>
            <a:r>
              <a:rPr lang="zh-TW" altLang="zh-TW" sz="2600" dirty="0">
                <a:solidFill>
                  <a:srgbClr val="FF0000"/>
                </a:solidFill>
                <a:latin typeface="標楷體" panose="03000509000000000000" pitchFamily="65" charset="-120"/>
                <a:ea typeface="標楷體" panose="03000509000000000000" pitchFamily="65" charset="-120"/>
              </a:rPr>
              <a:t>大專集訓期間</a:t>
            </a:r>
            <a:r>
              <a:rPr lang="zh-TW" altLang="zh-TW" sz="2600" dirty="0">
                <a:solidFill>
                  <a:srgbClr val="000000"/>
                </a:solidFill>
                <a:latin typeface="標楷體" panose="03000509000000000000" pitchFamily="65" charset="-120"/>
                <a:ea typeface="標楷體" panose="03000509000000000000" pitchFamily="65" charset="-120"/>
              </a:rPr>
              <a:t>，因其時尚未授與官階，尚難視為「職前職務與現職等級相當」，例均不予採計提敘</a:t>
            </a:r>
            <a:r>
              <a:rPr lang="zh-TW" altLang="en-US" sz="2600" dirty="0">
                <a:solidFill>
                  <a:srgbClr val="000000"/>
                </a:solidFill>
                <a:latin typeface="標楷體" panose="03000509000000000000" pitchFamily="65" charset="-120"/>
                <a:ea typeface="標楷體" panose="03000509000000000000" pitchFamily="65" charset="-120"/>
              </a:rPr>
              <a:t>。</a:t>
            </a:r>
            <a:r>
              <a:rPr lang="zh-TW" altLang="zh-TW" sz="2600" kern="100" dirty="0">
                <a:solidFill>
                  <a:srgbClr val="000000"/>
                </a:solidFill>
                <a:latin typeface="新細明體" panose="02020500000000000000" pitchFamily="18" charset="-120"/>
                <a:ea typeface="標楷體" panose="03000509000000000000" pitchFamily="65" charset="-120"/>
                <a:cs typeface="Times New Roman" panose="02020603050405020304" pitchFamily="18" charset="0"/>
              </a:rPr>
              <a:t>（教育部</a:t>
            </a:r>
            <a:r>
              <a:rPr lang="en-US" altLang="zh-TW" sz="2600" kern="100" dirty="0">
                <a:solidFill>
                  <a:srgbClr val="000000"/>
                </a:solidFill>
                <a:latin typeface="新細明體" panose="02020500000000000000" pitchFamily="18" charset="-120"/>
                <a:ea typeface="標楷體" panose="03000509000000000000" pitchFamily="65" charset="-120"/>
                <a:cs typeface="Times New Roman" panose="02020603050405020304" pitchFamily="18" charset="0"/>
              </a:rPr>
              <a:t>87.11.3</a:t>
            </a:r>
            <a:r>
              <a:rPr lang="zh-TW" altLang="zh-TW" sz="2600" kern="100" dirty="0">
                <a:solidFill>
                  <a:srgbClr val="000000"/>
                </a:solidFill>
                <a:latin typeface="新細明體" panose="02020500000000000000" pitchFamily="18" charset="-120"/>
                <a:ea typeface="標楷體" panose="03000509000000000000" pitchFamily="65" charset="-120"/>
                <a:cs typeface="Times New Roman" panose="02020603050405020304" pitchFamily="18" charset="0"/>
              </a:rPr>
              <a:t>台（</a:t>
            </a:r>
            <a:r>
              <a:rPr lang="en-US" altLang="zh-TW" sz="2600" kern="100" dirty="0">
                <a:solidFill>
                  <a:srgbClr val="000000"/>
                </a:solidFill>
                <a:latin typeface="新細明體" panose="02020500000000000000" pitchFamily="18" charset="-120"/>
                <a:ea typeface="標楷體" panose="03000509000000000000" pitchFamily="65" charset="-120"/>
                <a:cs typeface="Times New Roman" panose="02020603050405020304" pitchFamily="18" charset="0"/>
              </a:rPr>
              <a:t>87</a:t>
            </a:r>
            <a:r>
              <a:rPr lang="zh-TW" altLang="zh-TW" sz="2600" kern="100" dirty="0">
                <a:solidFill>
                  <a:srgbClr val="000000"/>
                </a:solidFill>
                <a:latin typeface="新細明體" panose="02020500000000000000" pitchFamily="18" charset="-120"/>
                <a:ea typeface="標楷體" panose="03000509000000000000" pitchFamily="65" charset="-120"/>
                <a:cs typeface="Times New Roman" panose="02020603050405020304" pitchFamily="18" charset="0"/>
              </a:rPr>
              <a:t>）人（一）字第</a:t>
            </a:r>
            <a:r>
              <a:rPr lang="en-US" altLang="zh-TW" sz="2600" kern="100" dirty="0">
                <a:solidFill>
                  <a:srgbClr val="000000"/>
                </a:solidFill>
                <a:latin typeface="新細明體" panose="02020500000000000000" pitchFamily="18" charset="-120"/>
                <a:ea typeface="標楷體" panose="03000509000000000000" pitchFamily="65" charset="-120"/>
                <a:cs typeface="Times New Roman" panose="02020603050405020304" pitchFamily="18" charset="0"/>
              </a:rPr>
              <a:t>87124024</a:t>
            </a:r>
            <a:r>
              <a:rPr lang="zh-TW" altLang="zh-TW" sz="2600" kern="100" dirty="0">
                <a:solidFill>
                  <a:srgbClr val="000000"/>
                </a:solidFill>
                <a:latin typeface="新細明體" panose="02020500000000000000" pitchFamily="18" charset="-120"/>
                <a:ea typeface="標楷體" panose="03000509000000000000" pitchFamily="65" charset="-120"/>
                <a:cs typeface="Times New Roman" panose="02020603050405020304" pitchFamily="18" charset="0"/>
              </a:rPr>
              <a:t>號）</a:t>
            </a:r>
            <a:endParaRPr lang="en-US" altLang="zh-TW" sz="2600" dirty="0">
              <a:solidFill>
                <a:srgbClr val="000000"/>
              </a:solidFill>
              <a:latin typeface="標楷體" panose="03000509000000000000" pitchFamily="65" charset="-120"/>
              <a:ea typeface="標楷體" panose="03000509000000000000" pitchFamily="65" charset="-120"/>
            </a:endParaRPr>
          </a:p>
          <a:p>
            <a:pPr marL="457200" lvl="0" indent="-457200">
              <a:spcBef>
                <a:spcPts val="1800"/>
              </a:spcBef>
              <a:buClr>
                <a:srgbClr val="D680A5"/>
              </a:buClr>
              <a:buSzPct val="90000"/>
              <a:buFont typeface="+mj-lt"/>
              <a:buAutoNum type="arabicPeriod"/>
            </a:pPr>
            <a:r>
              <a:rPr lang="zh-TW" altLang="en-US" sz="2600" dirty="0">
                <a:solidFill>
                  <a:srgbClr val="000000"/>
                </a:solidFill>
                <a:latin typeface="標楷體" panose="03000509000000000000" pitchFamily="65" charset="-120"/>
                <a:ea typeface="標楷體" panose="03000509000000000000" pitchFamily="65" charset="-120"/>
              </a:rPr>
              <a:t>士官、士兵因職務等級不相當，不予採計。</a:t>
            </a:r>
          </a:p>
          <a:p>
            <a:pPr marL="0" lvl="0" indent="0">
              <a:spcBef>
                <a:spcPts val="1800"/>
              </a:spcBef>
              <a:buClr>
                <a:srgbClr val="D680A5"/>
              </a:buClr>
              <a:buSzPct val="90000"/>
              <a:buNone/>
            </a:pPr>
            <a:endParaRPr lang="zh-TW" altLang="en-US" sz="2400" dirty="0">
              <a:solidFill>
                <a:srgbClr val="595959"/>
              </a:solidFill>
              <a:latin typeface="標楷體" panose="03000509000000000000" pitchFamily="65" charset="-120"/>
              <a:ea typeface="標楷體" panose="03000509000000000000" pitchFamily="65" charset="-12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4294967295"/>
          </p:nvPr>
        </p:nvSpPr>
        <p:spPr>
          <a:xfrm>
            <a:off x="1457864" y="1717316"/>
            <a:ext cx="9134475" cy="4152900"/>
          </a:xfrm>
        </p:spPr>
        <p:txBody>
          <a:bodyPr/>
          <a:lstStyle/>
          <a:p>
            <a:pPr marL="502920" lvl="0" indent="-457200">
              <a:spcBef>
                <a:spcPct val="20000"/>
              </a:spcBef>
              <a:buClr>
                <a:srgbClr val="EB7F23"/>
              </a:buClr>
              <a:buSzPct val="90000"/>
              <a:buFont typeface="+mj-lt"/>
              <a:buAutoNum type="arabicPeriod"/>
            </a:pPr>
            <a:r>
              <a:rPr lang="zh-TW" altLang="en-US" sz="2400" dirty="0">
                <a:solidFill>
                  <a:prstClr val="black"/>
                </a:solidFill>
                <a:latin typeface="標楷體" panose="03000509000000000000" pitchFamily="65" charset="-120"/>
                <a:ea typeface="標楷體" panose="03000509000000000000" pitchFamily="65" charset="-120"/>
              </a:rPr>
              <a:t>依據「師資培育法」辦理</a:t>
            </a:r>
            <a:endParaRPr lang="en-US" altLang="zh-TW" sz="2400" dirty="0">
              <a:solidFill>
                <a:prstClr val="black"/>
              </a:solidFill>
              <a:latin typeface="標楷體" panose="03000509000000000000" pitchFamily="65" charset="-120"/>
              <a:ea typeface="標楷體" panose="03000509000000000000" pitchFamily="65" charset="-120"/>
            </a:endParaRPr>
          </a:p>
          <a:p>
            <a:pPr marL="502920" lvl="0" indent="-457200">
              <a:spcBef>
                <a:spcPct val="20000"/>
              </a:spcBef>
              <a:buClr>
                <a:srgbClr val="EB7F23"/>
              </a:buClr>
              <a:buSzPct val="90000"/>
              <a:buFont typeface="+mj-lt"/>
              <a:buAutoNum type="arabicPeriod"/>
            </a:pPr>
            <a:r>
              <a:rPr lang="zh-TW" altLang="en-US" sz="2400" dirty="0">
                <a:solidFill>
                  <a:prstClr val="black"/>
                </a:solidFill>
                <a:latin typeface="標楷體" panose="03000509000000000000" pitchFamily="65" charset="-120"/>
                <a:ea typeface="標楷體" panose="03000509000000000000" pitchFamily="65" charset="-120"/>
              </a:rPr>
              <a:t>程序</a:t>
            </a:r>
            <a:endParaRPr lang="en-US" altLang="zh-TW" sz="2400" dirty="0">
              <a:solidFill>
                <a:prstClr val="black"/>
              </a:solidFill>
              <a:latin typeface="標楷體" panose="03000509000000000000" pitchFamily="65" charset="-120"/>
              <a:ea typeface="標楷體" panose="03000509000000000000" pitchFamily="65" charset="-120"/>
            </a:endParaRPr>
          </a:p>
          <a:p>
            <a:pPr marL="502920" lvl="0" indent="-457200">
              <a:spcBef>
                <a:spcPct val="20000"/>
              </a:spcBef>
              <a:buClr>
                <a:srgbClr val="EB7F23"/>
              </a:buClr>
              <a:buSzPct val="90000"/>
              <a:buFont typeface="+mj-lt"/>
              <a:buAutoNum type="arabicPeriod"/>
            </a:pPr>
            <a:endParaRPr lang="en-US" altLang="zh-TW" dirty="0">
              <a:solidFill>
                <a:prstClr val="black"/>
              </a:solidFill>
              <a:latin typeface="標楷體" panose="03000509000000000000" pitchFamily="65" charset="-120"/>
              <a:ea typeface="標楷體" panose="03000509000000000000" pitchFamily="65" charset="-120"/>
            </a:endParaRPr>
          </a:p>
          <a:p>
            <a:pPr marL="502920" lvl="0" indent="-457200">
              <a:spcBef>
                <a:spcPct val="20000"/>
              </a:spcBef>
              <a:buClr>
                <a:srgbClr val="EB7F23"/>
              </a:buClr>
              <a:buSzPct val="90000"/>
              <a:buFont typeface="+mj-lt"/>
              <a:buAutoNum type="arabicPeriod"/>
            </a:pPr>
            <a:endParaRPr lang="en-US" altLang="zh-TW" dirty="0">
              <a:solidFill>
                <a:prstClr val="black"/>
              </a:solidFill>
              <a:latin typeface="標楷體" panose="03000509000000000000" pitchFamily="65" charset="-120"/>
              <a:ea typeface="標楷體" panose="03000509000000000000" pitchFamily="65" charset="-120"/>
            </a:endParaRPr>
          </a:p>
          <a:p>
            <a:pPr marL="502920" lvl="0" indent="-457200">
              <a:spcBef>
                <a:spcPct val="20000"/>
              </a:spcBef>
              <a:buClr>
                <a:srgbClr val="EB7F23"/>
              </a:buClr>
              <a:buSzPct val="90000"/>
              <a:buFont typeface="+mj-lt"/>
              <a:buAutoNum type="arabicPeriod"/>
            </a:pPr>
            <a:endParaRPr lang="en-US" altLang="zh-TW" dirty="0">
              <a:solidFill>
                <a:prstClr val="black"/>
              </a:solidFill>
              <a:latin typeface="標楷體" panose="03000509000000000000" pitchFamily="65" charset="-120"/>
              <a:ea typeface="標楷體" panose="03000509000000000000" pitchFamily="65" charset="-120"/>
            </a:endParaRPr>
          </a:p>
          <a:p>
            <a:pPr marL="502920" lvl="0" indent="-457200">
              <a:spcBef>
                <a:spcPct val="20000"/>
              </a:spcBef>
              <a:buClr>
                <a:srgbClr val="EB7F23"/>
              </a:buClr>
              <a:buSzPct val="90000"/>
              <a:buFont typeface="+mj-lt"/>
              <a:buAutoNum type="arabicPeriod"/>
            </a:pPr>
            <a:endParaRPr lang="en-US" altLang="zh-TW" dirty="0">
              <a:solidFill>
                <a:prstClr val="black"/>
              </a:solidFill>
              <a:latin typeface="標楷體" panose="03000509000000000000" pitchFamily="65" charset="-120"/>
              <a:ea typeface="標楷體" panose="03000509000000000000" pitchFamily="65" charset="-120"/>
            </a:endParaRPr>
          </a:p>
          <a:p>
            <a:pPr marL="502920" lvl="0" indent="-457200">
              <a:spcBef>
                <a:spcPct val="20000"/>
              </a:spcBef>
              <a:buClr>
                <a:srgbClr val="EB7F23"/>
              </a:buClr>
              <a:buSzPct val="90000"/>
              <a:buFont typeface="+mj-lt"/>
              <a:buAutoNum type="arabicPeriod"/>
            </a:pPr>
            <a:r>
              <a:rPr lang="zh-TW" altLang="en-US" dirty="0">
                <a:solidFill>
                  <a:prstClr val="black"/>
                </a:solidFill>
                <a:latin typeface="標楷體" panose="03000509000000000000" pitchFamily="65" charset="-120"/>
                <a:ea typeface="標楷體" panose="03000509000000000000" pitchFamily="65" charset="-120"/>
              </a:rPr>
              <a:t>加科由師資培育機構認定，教育部發證</a:t>
            </a:r>
            <a:r>
              <a:rPr lang="zh-TW" altLang="en-US" sz="2200" dirty="0">
                <a:solidFill>
                  <a:prstClr val="black"/>
                </a:solidFill>
                <a:latin typeface="標楷體" panose="03000509000000000000" pitchFamily="65" charset="-120"/>
                <a:ea typeface="標楷體" panose="03000509000000000000" pitchFamily="65" charset="-120"/>
              </a:rPr>
              <a:t>。</a:t>
            </a:r>
            <a:endParaRPr lang="en-US" altLang="zh-TW" sz="2200" dirty="0">
              <a:solidFill>
                <a:prstClr val="black"/>
              </a:solidFill>
              <a:latin typeface="標楷體" panose="03000509000000000000" pitchFamily="65" charset="-120"/>
              <a:ea typeface="標楷體" panose="03000509000000000000" pitchFamily="65" charset="-120"/>
            </a:endParaRPr>
          </a:p>
          <a:p>
            <a:endParaRPr lang="zh-TW" altLang="en-US" dirty="0"/>
          </a:p>
        </p:txBody>
      </p:sp>
      <p:graphicFrame>
        <p:nvGraphicFramePr>
          <p:cNvPr id="4" name="資料庫圖表 3"/>
          <p:cNvGraphicFramePr/>
          <p:nvPr>
            <p:extLst>
              <p:ext uri="{D42A27DB-BD31-4B8C-83A1-F6EECF244321}">
                <p14:modId xmlns:p14="http://schemas.microsoft.com/office/powerpoint/2010/main" val="1409656102"/>
              </p:ext>
            </p:extLst>
          </p:nvPr>
        </p:nvGraphicFramePr>
        <p:xfrm>
          <a:off x="1745441" y="2410813"/>
          <a:ext cx="8128000" cy="21050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文字方塊 1"/>
          <p:cNvSpPr txBox="1"/>
          <p:nvPr/>
        </p:nvSpPr>
        <p:spPr>
          <a:xfrm>
            <a:off x="1303487" y="713863"/>
            <a:ext cx="3950898" cy="547842"/>
          </a:xfrm>
          <a:prstGeom prst="rect">
            <a:avLst/>
          </a:prstGeom>
          <a:noFill/>
        </p:spPr>
        <p:txBody>
          <a:bodyPr wrap="square" rtlCol="0">
            <a:spAutoFit/>
          </a:bodyPr>
          <a:lstStyle/>
          <a:p>
            <a:pPr lvl="0">
              <a:lnSpc>
                <a:spcPct val="90000"/>
              </a:lnSpc>
              <a:spcBef>
                <a:spcPct val="20000"/>
              </a:spcBef>
              <a:buClr>
                <a:srgbClr val="954F72"/>
              </a:buClr>
              <a:buSzPct val="90000"/>
            </a:pPr>
            <a:r>
              <a:rPr lang="zh-TW" altLang="en-US" sz="3200" b="1" dirty="0">
                <a:solidFill>
                  <a:srgbClr val="00B050"/>
                </a:solidFill>
                <a:latin typeface="華康勘亭流(P)" panose="02010600010101010101" pitchFamily="2" charset="-120"/>
                <a:ea typeface="華康勘亭流(P)" panose="02010600010101010101" pitchFamily="2" charset="-120"/>
              </a:rPr>
              <a:t>新檢定制</a:t>
            </a:r>
            <a:endParaRPr lang="en-US" altLang="zh-TW" sz="3200" b="1" dirty="0">
              <a:solidFill>
                <a:srgbClr val="00B050"/>
              </a:solidFill>
              <a:latin typeface="華康勘亭流(P)" panose="02010600010101010101" pitchFamily="2" charset="-120"/>
              <a:ea typeface="華康勘亭流(P)" panose="02010600010101010101" pitchFamily="2" charset="-120"/>
            </a:endParaRPr>
          </a:p>
        </p:txBody>
      </p:sp>
    </p:spTree>
    <p:extLst>
      <p:ext uri="{BB962C8B-B14F-4D97-AF65-F5344CB8AC3E}">
        <p14:creationId xmlns:p14="http://schemas.microsoft.com/office/powerpoint/2010/main" val="32649229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a:xfrm>
            <a:off x="838200" y="1226536"/>
            <a:ext cx="10515600" cy="4351338"/>
          </a:xfrm>
        </p:spPr>
        <p:txBody>
          <a:bodyPr/>
          <a:lstStyle/>
          <a:p>
            <a:pPr marL="514350" lvl="0" indent="-514350">
              <a:spcBef>
                <a:spcPts val="1800"/>
              </a:spcBef>
              <a:buClr>
                <a:srgbClr val="D680A5"/>
              </a:buClr>
              <a:buSzPct val="90000"/>
              <a:buFont typeface="+mj-lt"/>
              <a:buAutoNum type="arabicPeriod" startAt="5"/>
            </a:pPr>
            <a:r>
              <a:rPr lang="zh-TW" altLang="en-US" dirty="0">
                <a:solidFill>
                  <a:srgbClr val="000000"/>
                </a:solidFill>
                <a:latin typeface="標楷體" panose="03000509000000000000" pitchFamily="65" charset="-120"/>
                <a:ea typeface="標楷體" panose="03000509000000000000" pitchFamily="65" charset="-120"/>
              </a:rPr>
              <a:t>研發替代役年資</a:t>
            </a:r>
            <a:endParaRPr lang="en-US" altLang="zh-TW" dirty="0">
              <a:solidFill>
                <a:srgbClr val="000000"/>
              </a:solidFill>
              <a:latin typeface="標楷體" panose="03000509000000000000" pitchFamily="65" charset="-120"/>
              <a:ea typeface="標楷體" panose="03000509000000000000" pitchFamily="65" charset="-120"/>
            </a:endParaRPr>
          </a:p>
          <a:p>
            <a:pPr marL="0" lvl="0" indent="0">
              <a:spcBef>
                <a:spcPts val="1800"/>
              </a:spcBef>
              <a:buClr>
                <a:srgbClr val="D680A5"/>
              </a:buClr>
              <a:buSzPct val="90000"/>
              <a:buNone/>
            </a:pPr>
            <a:r>
              <a:rPr lang="zh-TW" altLang="en-US" dirty="0">
                <a:solidFill>
                  <a:srgbClr val="000000"/>
                </a:solidFill>
                <a:latin typeface="標楷體" panose="03000509000000000000" pitchFamily="65" charset="-120"/>
                <a:ea typeface="標楷體" panose="03000509000000000000" pitchFamily="65" charset="-120"/>
              </a:rPr>
              <a:t>得採計服役期間第</a:t>
            </a:r>
            <a:r>
              <a:rPr lang="en-US" altLang="zh-TW" dirty="0">
                <a:solidFill>
                  <a:srgbClr val="000000"/>
                </a:solidFill>
                <a:latin typeface="標楷體" panose="03000509000000000000" pitchFamily="65" charset="-120"/>
                <a:ea typeface="標楷體" panose="03000509000000000000" pitchFamily="65" charset="-120"/>
              </a:rPr>
              <a:t>3</a:t>
            </a:r>
            <a:r>
              <a:rPr lang="zh-TW" altLang="en-US" dirty="0">
                <a:solidFill>
                  <a:srgbClr val="000000"/>
                </a:solidFill>
                <a:latin typeface="標楷體" panose="03000509000000000000" pitchFamily="65" charset="-120"/>
                <a:ea typeface="標楷體" panose="03000509000000000000" pitchFamily="65" charset="-120"/>
              </a:rPr>
              <a:t>階段之年資；按其服務單位及所任職務性質，比照現行敘薪法令規定中各類職前年資採計及認定方式，辦理年資採計事宜。</a:t>
            </a:r>
            <a:r>
              <a:rPr lang="en-US" altLang="zh-TW" dirty="0">
                <a:solidFill>
                  <a:srgbClr val="000000"/>
                </a:solidFill>
                <a:latin typeface="標楷體" panose="03000509000000000000" pitchFamily="65" charset="-120"/>
                <a:ea typeface="標楷體" panose="03000509000000000000" pitchFamily="65" charset="-120"/>
              </a:rPr>
              <a:t>(</a:t>
            </a:r>
            <a:r>
              <a:rPr lang="zh-TW" altLang="en-US" dirty="0">
                <a:solidFill>
                  <a:srgbClr val="000000"/>
                </a:solidFill>
                <a:latin typeface="標楷體" panose="03000509000000000000" pitchFamily="65" charset="-120"/>
                <a:ea typeface="標楷體" panose="03000509000000000000" pitchFamily="65" charset="-120"/>
              </a:rPr>
              <a:t>教育部台人（一）字第</a:t>
            </a:r>
            <a:r>
              <a:rPr lang="en-US" altLang="zh-TW" dirty="0">
                <a:solidFill>
                  <a:srgbClr val="000000"/>
                </a:solidFill>
                <a:latin typeface="標楷體" panose="03000509000000000000" pitchFamily="65" charset="-120"/>
                <a:ea typeface="標楷體" panose="03000509000000000000" pitchFamily="65" charset="-120"/>
              </a:rPr>
              <a:t>1010002075</a:t>
            </a:r>
            <a:r>
              <a:rPr lang="zh-TW" altLang="en-US" dirty="0">
                <a:solidFill>
                  <a:srgbClr val="000000"/>
                </a:solidFill>
                <a:latin typeface="標楷體" panose="03000509000000000000" pitchFamily="65" charset="-120"/>
                <a:ea typeface="標楷體" panose="03000509000000000000" pitchFamily="65" charset="-120"/>
              </a:rPr>
              <a:t>號函</a:t>
            </a:r>
            <a:r>
              <a:rPr lang="en-US" altLang="zh-TW" dirty="0">
                <a:solidFill>
                  <a:srgbClr val="000000"/>
                </a:solidFill>
                <a:latin typeface="標楷體" panose="03000509000000000000" pitchFamily="65" charset="-120"/>
                <a:ea typeface="標楷體" panose="03000509000000000000" pitchFamily="65" charset="-120"/>
              </a:rPr>
              <a:t>)</a:t>
            </a:r>
          </a:p>
          <a:p>
            <a:pPr marL="514350" lvl="0" indent="-514350">
              <a:spcBef>
                <a:spcPts val="1800"/>
              </a:spcBef>
              <a:buClr>
                <a:srgbClr val="D680A5"/>
              </a:buClr>
              <a:buSzPct val="90000"/>
              <a:buFont typeface="+mj-lt"/>
              <a:buAutoNum type="arabicPeriod" startAt="6"/>
            </a:pPr>
            <a:r>
              <a:rPr lang="zh-TW" altLang="zh-TW" dirty="0">
                <a:solidFill>
                  <a:srgbClr val="000000"/>
                </a:solidFill>
                <a:latin typeface="標楷體" panose="03000509000000000000" pitchFamily="65" charset="-120"/>
                <a:ea typeface="標楷體" panose="03000509000000000000" pitchFamily="65" charset="-120"/>
              </a:rPr>
              <a:t>有關正式合格教師職前曾任軍職年資之採計</a:t>
            </a:r>
            <a:endParaRPr lang="en-US" altLang="zh-TW" dirty="0">
              <a:solidFill>
                <a:srgbClr val="000000"/>
              </a:solidFill>
              <a:latin typeface="標楷體" panose="03000509000000000000" pitchFamily="65" charset="-120"/>
              <a:ea typeface="標楷體" panose="03000509000000000000" pitchFamily="65" charset="-120"/>
            </a:endParaRPr>
          </a:p>
          <a:p>
            <a:pPr marL="0" lvl="0" indent="0">
              <a:spcBef>
                <a:spcPts val="1800"/>
              </a:spcBef>
              <a:buClr>
                <a:srgbClr val="D680A5"/>
              </a:buClr>
              <a:buSzPct val="90000"/>
              <a:buNone/>
            </a:pPr>
            <a:r>
              <a:rPr lang="zh-TW" altLang="zh-TW" dirty="0">
                <a:solidFill>
                  <a:srgbClr val="000000"/>
                </a:solidFill>
                <a:latin typeface="標楷體" panose="03000509000000000000" pitchFamily="65" charset="-120"/>
                <a:ea typeface="標楷體" panose="03000509000000000000" pitchFamily="65" charset="-120"/>
              </a:rPr>
              <a:t>有關正式合格教師職前曾任軍職年資之採計，應分別按其軍職等級認定，如與所任教師職務等級相當者，得每滿一年採計提敘一級，並受本職最高年功薪及軍職最高薪之限制。</a:t>
            </a:r>
            <a:r>
              <a:rPr lang="en-US" altLang="zh-TW" dirty="0">
                <a:solidFill>
                  <a:srgbClr val="000000"/>
                </a:solidFill>
                <a:latin typeface="標楷體" panose="03000509000000000000" pitchFamily="65" charset="-120"/>
                <a:ea typeface="標楷體" panose="03000509000000000000" pitchFamily="65" charset="-120"/>
              </a:rPr>
              <a:t>(</a:t>
            </a:r>
            <a:r>
              <a:rPr lang="zh-TW" altLang="en-US" dirty="0">
                <a:solidFill>
                  <a:srgbClr val="000000"/>
                </a:solidFill>
                <a:latin typeface="標楷體" panose="03000509000000000000" pitchFamily="65" charset="-120"/>
                <a:ea typeface="標楷體" panose="03000509000000000000" pitchFamily="65" charset="-120"/>
              </a:rPr>
              <a:t>教育部</a:t>
            </a:r>
            <a:r>
              <a:rPr lang="en-US" altLang="zh-TW" dirty="0">
                <a:solidFill>
                  <a:srgbClr val="000000"/>
                </a:solidFill>
                <a:latin typeface="標楷體" panose="03000509000000000000" pitchFamily="65" charset="-120"/>
                <a:ea typeface="標楷體" panose="03000509000000000000" pitchFamily="65" charset="-120"/>
              </a:rPr>
              <a:t>100.3.22</a:t>
            </a:r>
            <a:r>
              <a:rPr lang="zh-TW" altLang="en-US" dirty="0">
                <a:solidFill>
                  <a:srgbClr val="000000"/>
                </a:solidFill>
                <a:latin typeface="標楷體" panose="03000509000000000000" pitchFamily="65" charset="-120"/>
                <a:ea typeface="標楷體" panose="03000509000000000000" pitchFamily="65" charset="-120"/>
              </a:rPr>
              <a:t>臺人</a:t>
            </a:r>
            <a:r>
              <a:rPr lang="en-US" altLang="zh-TW" dirty="0">
                <a:solidFill>
                  <a:srgbClr val="000000"/>
                </a:solidFill>
                <a:latin typeface="標楷體" panose="03000509000000000000" pitchFamily="65" charset="-120"/>
                <a:ea typeface="標楷體" panose="03000509000000000000" pitchFamily="65" charset="-120"/>
              </a:rPr>
              <a:t>(</a:t>
            </a:r>
            <a:r>
              <a:rPr lang="zh-TW" altLang="en-US" dirty="0">
                <a:solidFill>
                  <a:srgbClr val="000000"/>
                </a:solidFill>
                <a:latin typeface="標楷體" panose="03000509000000000000" pitchFamily="65" charset="-120"/>
                <a:ea typeface="標楷體" panose="03000509000000000000" pitchFamily="65" charset="-120"/>
              </a:rPr>
              <a:t>一</a:t>
            </a:r>
            <a:r>
              <a:rPr lang="en-US" altLang="zh-TW" dirty="0">
                <a:solidFill>
                  <a:srgbClr val="000000"/>
                </a:solidFill>
                <a:latin typeface="標楷體" panose="03000509000000000000" pitchFamily="65" charset="-120"/>
                <a:ea typeface="標楷體" panose="03000509000000000000" pitchFamily="65" charset="-120"/>
              </a:rPr>
              <a:t>)</a:t>
            </a:r>
            <a:r>
              <a:rPr lang="zh-TW" altLang="en-US" dirty="0">
                <a:solidFill>
                  <a:srgbClr val="000000"/>
                </a:solidFill>
                <a:latin typeface="標楷體" panose="03000509000000000000" pitchFamily="65" charset="-120"/>
                <a:ea typeface="標楷體" panose="03000509000000000000" pitchFamily="65" charset="-120"/>
              </a:rPr>
              <a:t>字第</a:t>
            </a:r>
            <a:r>
              <a:rPr lang="en-US" altLang="zh-TW" dirty="0">
                <a:solidFill>
                  <a:srgbClr val="000000"/>
                </a:solidFill>
                <a:latin typeface="標楷體" panose="03000509000000000000" pitchFamily="65" charset="-120"/>
                <a:ea typeface="標楷體" panose="03000509000000000000" pitchFamily="65" charset="-120"/>
              </a:rPr>
              <a:t>1000040405</a:t>
            </a:r>
            <a:r>
              <a:rPr lang="zh-TW" altLang="en-US" dirty="0">
                <a:solidFill>
                  <a:srgbClr val="000000"/>
                </a:solidFill>
                <a:latin typeface="標楷體" panose="03000509000000000000" pitchFamily="65" charset="-120"/>
                <a:ea typeface="標楷體" panose="03000509000000000000" pitchFamily="65" charset="-120"/>
              </a:rPr>
              <a:t>號函</a:t>
            </a:r>
            <a:r>
              <a:rPr lang="en-US" altLang="zh-TW" dirty="0">
                <a:solidFill>
                  <a:srgbClr val="000000"/>
                </a:solidFill>
                <a:latin typeface="標楷體" panose="03000509000000000000" pitchFamily="65" charset="-120"/>
                <a:ea typeface="標楷體" panose="03000509000000000000" pitchFamily="65" charset="-120"/>
              </a:rPr>
              <a:t>)</a:t>
            </a:r>
            <a:endParaRPr lang="zh-TW" altLang="en-US" dirty="0">
              <a:solidFill>
                <a:srgbClr val="000000"/>
              </a:solidFill>
              <a:latin typeface="標楷體" panose="03000509000000000000" pitchFamily="65" charset="-120"/>
              <a:ea typeface="標楷體" panose="03000509000000000000" pitchFamily="65" charset="-120"/>
            </a:endParaRPr>
          </a:p>
          <a:p>
            <a:endParaRPr lang="zh-TW" altLang="en-US" dirty="0"/>
          </a:p>
        </p:txBody>
      </p:sp>
      <p:sp>
        <p:nvSpPr>
          <p:cNvPr id="4" name="日期版面配置區 3"/>
          <p:cNvSpPr>
            <a:spLocks noGrp="1"/>
          </p:cNvSpPr>
          <p:nvPr>
            <p:ph type="dt" sz="half" idx="10"/>
          </p:nvPr>
        </p:nvSpPr>
        <p:spPr/>
        <p:txBody>
          <a:bodyPr/>
          <a:lstStyle/>
          <a:p>
            <a:fld id="{30746FC6-9710-4074-9EF0-2A729B6D0342}" type="datetime1">
              <a:rPr lang="zh-CN" altLang="en-US" smtClean="0">
                <a:solidFill>
                  <a:prstClr val="black">
                    <a:tint val="75000"/>
                  </a:prstClr>
                </a:solidFill>
              </a:rPr>
              <a:t>2019/8/19</a:t>
            </a:fld>
            <a:endParaRPr lang="zh-CN" altLang="en-US">
              <a:solidFill>
                <a:prstClr val="black">
                  <a:tint val="75000"/>
                </a:prstClr>
              </a:solidFill>
            </a:endParaRPr>
          </a:p>
        </p:txBody>
      </p:sp>
      <p:sp>
        <p:nvSpPr>
          <p:cNvPr id="5" name="投影片編號版面配置區 4"/>
          <p:cNvSpPr>
            <a:spLocks noGrp="1"/>
          </p:cNvSpPr>
          <p:nvPr>
            <p:ph type="sldNum" sz="quarter" idx="12"/>
          </p:nvPr>
        </p:nvSpPr>
        <p:spPr/>
        <p:txBody>
          <a:bodyPr/>
          <a:lstStyle/>
          <a:p>
            <a:fld id="{AA4E786F-588D-4932-A7B2-AE3451FA4ACA}" type="slidenum">
              <a:rPr lang="zh-CN" altLang="en-US" smtClean="0">
                <a:solidFill>
                  <a:prstClr val="black">
                    <a:tint val="75000"/>
                  </a:prstClr>
                </a:solidFill>
              </a:rPr>
              <a:pPr/>
              <a:t>70</a:t>
            </a:fld>
            <a:endParaRPr lang="zh-CN" altLang="en-US">
              <a:solidFill>
                <a:prstClr val="black">
                  <a:tint val="75000"/>
                </a:prstClr>
              </a:solidFill>
            </a:endParaRPr>
          </a:p>
        </p:txBody>
      </p:sp>
    </p:spTree>
    <p:extLst>
      <p:ext uri="{BB962C8B-B14F-4D97-AF65-F5344CB8AC3E}">
        <p14:creationId xmlns:p14="http://schemas.microsoft.com/office/powerpoint/2010/main" val="603502167"/>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4294967295"/>
          </p:nvPr>
        </p:nvSpPr>
        <p:spPr>
          <a:xfrm>
            <a:off x="1414732" y="581385"/>
            <a:ext cx="9134475" cy="1438275"/>
          </a:xfrm>
        </p:spPr>
        <p:txBody>
          <a:bodyPr>
            <a:normAutofit/>
          </a:bodyPr>
          <a:lstStyle/>
          <a:p>
            <a:pPr marL="809625" indent="-765175">
              <a:buNone/>
            </a:pPr>
            <a:r>
              <a:rPr lang="zh-TW" altLang="en-US" sz="2400" dirty="0">
                <a:latin typeface="標楷體" panose="03000509000000000000" pitchFamily="65" charset="-120"/>
                <a:ea typeface="標楷體" panose="03000509000000000000" pitchFamily="65" charset="-120"/>
              </a:rPr>
              <a:t>案例</a:t>
            </a:r>
            <a:r>
              <a:rPr lang="en-US" altLang="zh-TW" sz="2400" dirty="0">
                <a:latin typeface="標楷體" panose="03000509000000000000" pitchFamily="65" charset="-120"/>
                <a:ea typeface="標楷體" panose="03000509000000000000" pitchFamily="65" charset="-120"/>
              </a:rPr>
              <a:t>:</a:t>
            </a:r>
            <a:r>
              <a:rPr lang="zh-TW" altLang="en-US" sz="2400" dirty="0">
                <a:latin typeface="標楷體" panose="03000509000000000000" pitchFamily="65" charset="-120"/>
                <a:ea typeface="標楷體" panose="03000509000000000000" pitchFamily="65" charset="-120"/>
              </a:rPr>
              <a:t>王師</a:t>
            </a:r>
            <a:r>
              <a:rPr lang="en-US" altLang="zh-TW" sz="2400" dirty="0">
                <a:latin typeface="標楷體" panose="03000509000000000000" pitchFamily="65" charset="-120"/>
                <a:ea typeface="標楷體" panose="03000509000000000000" pitchFamily="65" charset="-120"/>
              </a:rPr>
              <a:t>102</a:t>
            </a:r>
            <a:r>
              <a:rPr lang="zh-TW" altLang="en-US" sz="2400" dirty="0">
                <a:latin typeface="標楷體" panose="03000509000000000000" pitchFamily="65" charset="-120"/>
                <a:ea typeface="標楷體" panose="03000509000000000000" pitchFamily="65" charset="-120"/>
              </a:rPr>
              <a:t>年</a:t>
            </a:r>
            <a:r>
              <a:rPr lang="en-US" altLang="zh-TW" sz="2400" dirty="0">
                <a:latin typeface="標楷體" panose="03000509000000000000" pitchFamily="65" charset="-120"/>
                <a:ea typeface="標楷體" panose="03000509000000000000" pitchFamily="65" charset="-120"/>
              </a:rPr>
              <a:t>6</a:t>
            </a:r>
            <a:r>
              <a:rPr lang="zh-TW" altLang="en-US" sz="2400" dirty="0">
                <a:latin typeface="標楷體" panose="03000509000000000000" pitchFamily="65" charset="-120"/>
                <a:ea typeface="標楷體" panose="03000509000000000000" pitchFamily="65" charset="-120"/>
              </a:rPr>
              <a:t>月自碩士班畢業，</a:t>
            </a:r>
            <a:r>
              <a:rPr lang="en-US" altLang="zh-TW" sz="2400" dirty="0">
                <a:latin typeface="標楷體" panose="03000509000000000000" pitchFamily="65" charset="-120"/>
                <a:ea typeface="標楷體" panose="03000509000000000000" pitchFamily="65" charset="-120"/>
              </a:rPr>
              <a:t>100</a:t>
            </a:r>
            <a:r>
              <a:rPr lang="zh-TW" altLang="en-US" sz="2400" dirty="0">
                <a:latin typeface="標楷體" panose="03000509000000000000" pitchFamily="65" charset="-120"/>
                <a:ea typeface="標楷體" panose="03000509000000000000" pitchFamily="65" charset="-120"/>
              </a:rPr>
              <a:t>年</a:t>
            </a:r>
            <a:r>
              <a:rPr lang="en-US" altLang="zh-TW" sz="2400" dirty="0">
                <a:latin typeface="標楷體" panose="03000509000000000000" pitchFamily="65" charset="-120"/>
                <a:ea typeface="標楷體" panose="03000509000000000000" pitchFamily="65" charset="-120"/>
              </a:rPr>
              <a:t>5</a:t>
            </a:r>
            <a:r>
              <a:rPr lang="zh-TW" altLang="en-US" sz="2400" dirty="0">
                <a:latin typeface="標楷體" panose="03000509000000000000" pitchFamily="65" charset="-120"/>
                <a:ea typeface="標楷體" panose="03000509000000000000" pitchFamily="65" charset="-120"/>
              </a:rPr>
              <a:t>月取得教育部國小教師證，於</a:t>
            </a:r>
            <a:r>
              <a:rPr lang="en-US" altLang="zh-TW" sz="2400" dirty="0">
                <a:latin typeface="標楷體" panose="03000509000000000000" pitchFamily="65" charset="-120"/>
                <a:ea typeface="標楷體" panose="03000509000000000000" pitchFamily="65" charset="-120"/>
              </a:rPr>
              <a:t>105</a:t>
            </a:r>
            <a:r>
              <a:rPr lang="zh-TW" altLang="en-US" sz="2400" dirty="0">
                <a:latin typeface="標楷體" panose="03000509000000000000" pitchFamily="65" charset="-120"/>
                <a:ea typeface="標楷體" panose="03000509000000000000" pitchFamily="65" charset="-120"/>
              </a:rPr>
              <a:t>學年度經公開甄選錄取，於</a:t>
            </a:r>
            <a:r>
              <a:rPr lang="en-US" altLang="zh-TW" sz="2400" dirty="0">
                <a:latin typeface="標楷體" panose="03000509000000000000" pitchFamily="65" charset="-120"/>
                <a:ea typeface="標楷體" panose="03000509000000000000" pitchFamily="65" charset="-120"/>
              </a:rPr>
              <a:t>105</a:t>
            </a:r>
            <a:r>
              <a:rPr lang="zh-TW" altLang="en-US" sz="2400" dirty="0">
                <a:latin typeface="標楷體" panose="03000509000000000000" pitchFamily="65" charset="-120"/>
                <a:ea typeface="標楷體" panose="03000509000000000000" pitchFamily="65" charset="-120"/>
              </a:rPr>
              <a:t>年</a:t>
            </a:r>
            <a:r>
              <a:rPr lang="en-US" altLang="zh-TW" sz="2400" dirty="0">
                <a:latin typeface="標楷體" panose="03000509000000000000" pitchFamily="65" charset="-120"/>
                <a:ea typeface="標楷體" panose="03000509000000000000" pitchFamily="65" charset="-120"/>
              </a:rPr>
              <a:t>8</a:t>
            </a:r>
            <a:r>
              <a:rPr lang="zh-TW" altLang="en-US" sz="2400" dirty="0">
                <a:latin typeface="標楷體" panose="03000509000000000000" pitchFamily="65" charset="-120"/>
                <a:ea typeface="標楷體" panose="03000509000000000000" pitchFamily="65" charset="-120"/>
              </a:rPr>
              <a:t>月</a:t>
            </a:r>
            <a:r>
              <a:rPr lang="en-US" altLang="zh-TW" sz="2400" dirty="0">
                <a:latin typeface="標楷體" panose="03000509000000000000" pitchFamily="65" charset="-120"/>
                <a:ea typeface="標楷體" panose="03000509000000000000" pitchFamily="65" charset="-120"/>
              </a:rPr>
              <a:t>1</a:t>
            </a:r>
            <a:r>
              <a:rPr lang="zh-TW" altLang="en-US" sz="2400" dirty="0">
                <a:latin typeface="標楷體" panose="03000509000000000000" pitchFamily="65" charset="-120"/>
                <a:ea typeface="標楷體" panose="03000509000000000000" pitchFamily="65" charset="-120"/>
              </a:rPr>
              <a:t>日起聘，王師職前曾服義務役預備軍官少尉年資一年十個月，請問如何提敘薪級？</a:t>
            </a:r>
          </a:p>
          <a:p>
            <a:endParaRPr lang="zh-TW" altLang="en-US" dirty="0"/>
          </a:p>
        </p:txBody>
      </p:sp>
      <p:sp>
        <p:nvSpPr>
          <p:cNvPr id="5" name="文字方塊 4"/>
          <p:cNvSpPr txBox="1"/>
          <p:nvPr/>
        </p:nvSpPr>
        <p:spPr>
          <a:xfrm>
            <a:off x="1490472" y="2305050"/>
            <a:ext cx="9134856" cy="1261884"/>
          </a:xfrm>
          <a:prstGeom prst="rect">
            <a:avLst/>
          </a:prstGeom>
          <a:noFill/>
        </p:spPr>
        <p:txBody>
          <a:bodyPr wrap="square" rtlCol="0">
            <a:spAutoFit/>
          </a:bodyPr>
          <a:lstStyle/>
          <a:p>
            <a:pPr marL="523875" lvl="1" indent="-342900">
              <a:buClr>
                <a:srgbClr val="7030A0"/>
              </a:buClr>
              <a:buFont typeface="標楷體" panose="03000509000000000000" pitchFamily="65" charset="-120"/>
              <a:buChar char="☆"/>
              <a:defRPr/>
            </a:pPr>
            <a:r>
              <a:rPr lang="zh-TW" altLang="en-US" sz="2400" dirty="0">
                <a:solidFill>
                  <a:srgbClr val="7030A0"/>
                </a:solidFill>
                <a:latin typeface="標楷體" pitchFamily="65" charset="-120"/>
                <a:ea typeface="標楷體" pitchFamily="65" charset="-120"/>
              </a:rPr>
              <a:t>重點提示：</a:t>
            </a:r>
            <a:endParaRPr lang="en-US" altLang="zh-TW" sz="2400" dirty="0">
              <a:solidFill>
                <a:srgbClr val="7030A0"/>
              </a:solidFill>
              <a:latin typeface="標楷體" pitchFamily="65" charset="-120"/>
              <a:ea typeface="標楷體" pitchFamily="65" charset="-120"/>
            </a:endParaRPr>
          </a:p>
          <a:p>
            <a:pPr marL="638175" lvl="2">
              <a:buClr>
                <a:srgbClr val="7030A0"/>
              </a:buClr>
              <a:defRPr/>
            </a:pPr>
            <a:r>
              <a:rPr lang="zh-TW" altLang="en-US" sz="2600" dirty="0">
                <a:solidFill>
                  <a:srgbClr val="7030A0"/>
                </a:solidFill>
                <a:latin typeface="標楷體" pitchFamily="65" charset="-120"/>
                <a:ea typeface="標楷體" pitchFamily="65" charset="-120"/>
              </a:rPr>
              <a:t>預備軍官年資之採計仍</a:t>
            </a:r>
            <a:r>
              <a:rPr lang="zh-TW" altLang="en-US" sz="2600" dirty="0">
                <a:solidFill>
                  <a:srgbClr val="7030A0"/>
                </a:solidFill>
                <a:latin typeface="標楷體" pitchFamily="65" charset="-120"/>
                <a:ea typeface="標楷體" pitchFamily="65" charset="-120"/>
                <a:hlinkClick r:id="rId2" action="ppaction://hlinkfile">
                  <a:extLst>
                    <a:ext uri="{A12FA001-AC4F-418D-AE19-62706E023703}">
                      <ahyp:hlinkClr xmlns:ahyp="http://schemas.microsoft.com/office/drawing/2018/hyperlinkcolor" xmlns="" val="tx"/>
                    </a:ext>
                  </a:extLst>
                </a:hlinkClick>
              </a:rPr>
              <a:t>視其與現職職務等級</a:t>
            </a:r>
            <a:r>
              <a:rPr lang="zh-TW" altLang="en-US" sz="2600" dirty="0">
                <a:solidFill>
                  <a:srgbClr val="FF0000"/>
                </a:solidFill>
                <a:latin typeface="標楷體" pitchFamily="65" charset="-120"/>
                <a:ea typeface="標楷體" pitchFamily="65" charset="-120"/>
                <a:hlinkClick r:id="rId2" action="ppaction://hlinkfile">
                  <a:extLst>
                    <a:ext uri="{A12FA001-AC4F-418D-AE19-62706E023703}">
                      <ahyp:hlinkClr xmlns:ahyp="http://schemas.microsoft.com/office/drawing/2018/hyperlinkcolor" xmlns="" val="tx"/>
                    </a:ext>
                  </a:extLst>
                </a:hlinkClick>
              </a:rPr>
              <a:t>是否</a:t>
            </a:r>
            <a:r>
              <a:rPr lang="zh-TW" altLang="en-US" sz="2600" dirty="0">
                <a:solidFill>
                  <a:srgbClr val="7030A0"/>
                </a:solidFill>
                <a:latin typeface="標楷體" pitchFamily="65" charset="-120"/>
                <a:ea typeface="標楷體" pitchFamily="65" charset="-120"/>
                <a:hlinkClick r:id="rId2" action="ppaction://hlinkfile">
                  <a:extLst>
                    <a:ext uri="{A12FA001-AC4F-418D-AE19-62706E023703}">
                      <ahyp:hlinkClr xmlns:ahyp="http://schemas.microsoft.com/office/drawing/2018/hyperlinkcolor" xmlns="" val="tx"/>
                    </a:ext>
                  </a:extLst>
                </a:hlinkClick>
              </a:rPr>
              <a:t>相當</a:t>
            </a:r>
            <a:r>
              <a:rPr lang="zh-TW" altLang="en-US" sz="2600" dirty="0">
                <a:solidFill>
                  <a:srgbClr val="7030A0"/>
                </a:solidFill>
                <a:latin typeface="標楷體" pitchFamily="65" charset="-120"/>
                <a:ea typeface="標楷體" pitchFamily="65" charset="-120"/>
              </a:rPr>
              <a:t>：具碩士學位之教師自</a:t>
            </a:r>
            <a:r>
              <a:rPr lang="en-US" altLang="zh-TW" sz="2600" dirty="0">
                <a:solidFill>
                  <a:srgbClr val="7030A0"/>
                </a:solidFill>
                <a:latin typeface="標楷體" pitchFamily="65" charset="-120"/>
                <a:ea typeface="標楷體" pitchFamily="65" charset="-120"/>
              </a:rPr>
              <a:t>245</a:t>
            </a:r>
            <a:r>
              <a:rPr lang="zh-TW" altLang="en-US" sz="2600" dirty="0">
                <a:solidFill>
                  <a:srgbClr val="7030A0"/>
                </a:solidFill>
                <a:latin typeface="標楷體" pitchFamily="65" charset="-120"/>
                <a:ea typeface="標楷體" pitchFamily="65" charset="-120"/>
              </a:rPr>
              <a:t>元起敘，無法再採計預備軍官年資。</a:t>
            </a:r>
            <a:endParaRPr lang="en-US" altLang="zh-TW" sz="2400" dirty="0">
              <a:solidFill>
                <a:srgbClr val="7030A0"/>
              </a:solidFill>
              <a:latin typeface="標楷體" pitchFamily="65" charset="-120"/>
              <a:ea typeface="標楷體" pitchFamily="65" charset="-120"/>
            </a:endParaRPr>
          </a:p>
        </p:txBody>
      </p:sp>
      <p:sp>
        <p:nvSpPr>
          <p:cNvPr id="6" name="文字方塊 5"/>
          <p:cNvSpPr txBox="1"/>
          <p:nvPr/>
        </p:nvSpPr>
        <p:spPr>
          <a:xfrm>
            <a:off x="1683129" y="3957368"/>
            <a:ext cx="9234678" cy="830997"/>
          </a:xfrm>
          <a:prstGeom prst="rect">
            <a:avLst/>
          </a:prstGeom>
          <a:noFill/>
        </p:spPr>
        <p:txBody>
          <a:bodyPr wrap="square" rtlCol="0">
            <a:spAutoFit/>
          </a:bodyPr>
          <a:lstStyle/>
          <a:p>
            <a:r>
              <a:rPr lang="zh-TW" altLang="en-US" sz="2400" dirty="0">
                <a:latin typeface="標楷體" panose="03000509000000000000" pitchFamily="65" charset="-120"/>
                <a:ea typeface="標楷體" panose="03000509000000000000" pitchFamily="65" charset="-120"/>
              </a:rPr>
              <a:t>王師以碩士學歷自</a:t>
            </a:r>
            <a:r>
              <a:rPr lang="en-US" altLang="zh-TW" sz="2400" dirty="0">
                <a:latin typeface="標楷體" panose="03000509000000000000" pitchFamily="65" charset="-120"/>
                <a:ea typeface="標楷體" panose="03000509000000000000" pitchFamily="65" charset="-120"/>
              </a:rPr>
              <a:t>24</a:t>
            </a:r>
            <a:r>
              <a:rPr lang="zh-TW" altLang="en-US" sz="2400" dirty="0">
                <a:latin typeface="標楷體" panose="03000509000000000000" pitchFamily="65" charset="-120"/>
                <a:ea typeface="標楷體" panose="03000509000000000000" pitchFamily="65" charset="-120"/>
              </a:rPr>
              <a:t>級</a:t>
            </a:r>
            <a:r>
              <a:rPr lang="en-US" altLang="zh-TW" sz="2400" dirty="0">
                <a:latin typeface="標楷體" panose="03000509000000000000" pitchFamily="65" charset="-120"/>
                <a:ea typeface="標楷體" panose="03000509000000000000" pitchFamily="65" charset="-120"/>
              </a:rPr>
              <a:t>245</a:t>
            </a:r>
            <a:r>
              <a:rPr lang="zh-TW" altLang="en-US" sz="2400" dirty="0">
                <a:latin typeface="標楷體" panose="03000509000000000000" pitchFamily="65" charset="-120"/>
                <a:ea typeface="標楷體" panose="03000509000000000000" pitchFamily="65" charset="-120"/>
              </a:rPr>
              <a:t>薪點起敘，其預備軍官年資因職務等級不相當不予採計。</a:t>
            </a:r>
          </a:p>
        </p:txBody>
      </p:sp>
    </p:spTree>
    <p:extLst>
      <p:ext uri="{BB962C8B-B14F-4D97-AF65-F5344CB8AC3E}">
        <p14:creationId xmlns:p14="http://schemas.microsoft.com/office/powerpoint/2010/main" val="19774454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anim calcmode="lin" valueType="num">
                                      <p:cBhvr>
                                        <p:cTn id="8" dur="2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2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100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750"/>
                                        <p:tgtEl>
                                          <p:spTgt spid="5"/>
                                        </p:tgtEl>
                                      </p:cBhvr>
                                    </p:animEffect>
                                    <p:anim calcmode="lin" valueType="num">
                                      <p:cBhvr>
                                        <p:cTn id="15" dur="1750" fill="hold"/>
                                        <p:tgtEl>
                                          <p:spTgt spid="5"/>
                                        </p:tgtEl>
                                        <p:attrNameLst>
                                          <p:attrName>ppt_x</p:attrName>
                                        </p:attrNameLst>
                                      </p:cBhvr>
                                      <p:tavLst>
                                        <p:tav tm="0">
                                          <p:val>
                                            <p:strVal val="#ppt_x"/>
                                          </p:val>
                                        </p:tav>
                                        <p:tav tm="100000">
                                          <p:val>
                                            <p:strVal val="#ppt_x"/>
                                          </p:val>
                                        </p:tav>
                                      </p:tavLst>
                                    </p:anim>
                                    <p:anim calcmode="lin" valueType="num">
                                      <p:cBhvr>
                                        <p:cTn id="16" dur="175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1000"/>
                                  </p:stCondLst>
                                  <p:childTnLst>
                                    <p:set>
                                      <p:cBhvr>
                                        <p:cTn id="20" dur="1" fill="hold">
                                          <p:stCondLst>
                                            <p:cond delay="0"/>
                                          </p:stCondLst>
                                        </p:cTn>
                                        <p:tgtEl>
                                          <p:spTgt spid="6"/>
                                        </p:tgtEl>
                                        <p:attrNameLst>
                                          <p:attrName>style.visibility</p:attrName>
                                        </p:attrNameLst>
                                      </p:cBhvr>
                                      <p:to>
                                        <p:strVal val="visible"/>
                                      </p:to>
                                    </p:set>
                                    <p:animEffect transition="in" filter="fade">
                                      <p:cBhvr>
                                        <p:cTn id="21" dur="2250"/>
                                        <p:tgtEl>
                                          <p:spTgt spid="6"/>
                                        </p:tgtEl>
                                      </p:cBhvr>
                                    </p:animEffect>
                                    <p:anim calcmode="lin" valueType="num">
                                      <p:cBhvr>
                                        <p:cTn id="22" dur="2250" fill="hold"/>
                                        <p:tgtEl>
                                          <p:spTgt spid="6"/>
                                        </p:tgtEl>
                                        <p:attrNameLst>
                                          <p:attrName>ppt_x</p:attrName>
                                        </p:attrNameLst>
                                      </p:cBhvr>
                                      <p:tavLst>
                                        <p:tav tm="0">
                                          <p:val>
                                            <p:strVal val="#ppt_x"/>
                                          </p:val>
                                        </p:tav>
                                        <p:tav tm="100000">
                                          <p:val>
                                            <p:strVal val="#ppt_x"/>
                                          </p:val>
                                        </p:tav>
                                      </p:tavLst>
                                    </p:anim>
                                    <p:anim calcmode="lin" valueType="num">
                                      <p:cBhvr>
                                        <p:cTn id="23" dur="225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5" grpId="0"/>
      <p:bldP spid="6" grpId="0"/>
    </p:bld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837425" y="379563"/>
            <a:ext cx="9826925" cy="556530"/>
          </a:xfrm>
        </p:spPr>
        <p:txBody>
          <a:bodyPr>
            <a:noAutofit/>
          </a:bodyPr>
          <a:lstStyle/>
          <a:p>
            <a:r>
              <a:rPr lang="zh-TW" altLang="en-US" sz="3200" dirty="0">
                <a:solidFill>
                  <a:srgbClr val="00B050"/>
                </a:solidFill>
                <a:latin typeface="華康勘亭流" panose="02010609010101010101" pitchFamily="49" charset="-120"/>
                <a:ea typeface="華康勘亭流" panose="02010609010101010101" pitchFamily="49" charset="-120"/>
              </a:rPr>
              <a:t>正式教師敘薪</a:t>
            </a:r>
            <a:r>
              <a:rPr lang="en-US" altLang="zh-TW" sz="3200" dirty="0">
                <a:solidFill>
                  <a:srgbClr val="00B050"/>
                </a:solidFill>
                <a:latin typeface="華康勘亭流" panose="02010609010101010101" pitchFamily="49" charset="-120"/>
                <a:ea typeface="華康勘亭流" panose="02010609010101010101" pitchFamily="49" charset="-120"/>
              </a:rPr>
              <a:t>-</a:t>
            </a:r>
            <a:r>
              <a:rPr lang="zh-TW" altLang="en-US" sz="3200" dirty="0">
                <a:solidFill>
                  <a:srgbClr val="00B050"/>
                </a:solidFill>
                <a:latin typeface="華康勘亭流" panose="02010609010101010101" pitchFamily="49" charset="-120"/>
                <a:ea typeface="華康勘亭流" panose="02010609010101010101" pitchFamily="49" charset="-120"/>
              </a:rPr>
              <a:t>提敘常備軍官年資（志願役）</a:t>
            </a:r>
          </a:p>
        </p:txBody>
      </p:sp>
      <p:sp>
        <p:nvSpPr>
          <p:cNvPr id="3" name="內容版面配置區 2"/>
          <p:cNvSpPr>
            <a:spLocks noGrp="1"/>
          </p:cNvSpPr>
          <p:nvPr>
            <p:ph idx="4294967295"/>
          </p:nvPr>
        </p:nvSpPr>
        <p:spPr>
          <a:xfrm>
            <a:off x="1587260" y="1511779"/>
            <a:ext cx="9709390" cy="4425950"/>
          </a:xfrm>
        </p:spPr>
        <p:txBody>
          <a:bodyPr>
            <a:normAutofit fontScale="92500"/>
          </a:bodyPr>
          <a:lstStyle/>
          <a:p>
            <a:pPr marL="502920" lvl="0" indent="-457200">
              <a:spcBef>
                <a:spcPts val="1800"/>
              </a:spcBef>
              <a:buClr>
                <a:srgbClr val="D680A5"/>
              </a:buClr>
              <a:buSzPct val="90000"/>
              <a:buFont typeface="+mj-lt"/>
              <a:buAutoNum type="arabicPeriod"/>
            </a:pPr>
            <a:r>
              <a:rPr lang="zh-TW" altLang="zh-TW" sz="2600" kern="100" dirty="0">
                <a:solidFill>
                  <a:srgbClr val="000000"/>
                </a:solidFill>
                <a:latin typeface="新細明體" panose="02020500000000000000" pitchFamily="18" charset="-120"/>
                <a:ea typeface="標楷體" panose="03000509000000000000" pitchFamily="65" charset="-120"/>
                <a:cs typeface="Times New Roman" panose="02020603050405020304" pitchFamily="18" charset="0"/>
              </a:rPr>
              <a:t>依教師待遇條例第</a:t>
            </a:r>
            <a:r>
              <a:rPr lang="en-US" altLang="zh-TW" sz="2600" kern="100" dirty="0">
                <a:solidFill>
                  <a:srgbClr val="000000"/>
                </a:solidFill>
                <a:latin typeface="新細明體" panose="02020500000000000000" pitchFamily="18" charset="-120"/>
                <a:ea typeface="標楷體" panose="03000509000000000000" pitchFamily="65" charset="-120"/>
                <a:cs typeface="Times New Roman" panose="02020603050405020304" pitchFamily="18" charset="0"/>
              </a:rPr>
              <a:t>9</a:t>
            </a:r>
            <a:r>
              <a:rPr lang="zh-TW" altLang="zh-TW" sz="2600" kern="100" dirty="0">
                <a:solidFill>
                  <a:srgbClr val="000000"/>
                </a:solidFill>
                <a:latin typeface="新細明體" panose="02020500000000000000" pitchFamily="18" charset="-120"/>
                <a:ea typeface="標楷體" panose="03000509000000000000" pitchFamily="65" charset="-120"/>
                <a:cs typeface="Times New Roman" panose="02020603050405020304" pitchFamily="18" charset="0"/>
              </a:rPr>
              <a:t>條規定，公立學校教師職前曾任預備軍官年資之採計提敘仍應視其等級相當及服務成績優良，每滿</a:t>
            </a:r>
            <a:r>
              <a:rPr lang="en-US" altLang="zh-TW" sz="2600" kern="100" dirty="0">
                <a:solidFill>
                  <a:srgbClr val="000000"/>
                </a:solidFill>
                <a:latin typeface="新細明體" panose="02020500000000000000" pitchFamily="18" charset="-120"/>
                <a:ea typeface="標楷體" panose="03000509000000000000" pitchFamily="65" charset="-120"/>
                <a:cs typeface="Times New Roman" panose="02020603050405020304" pitchFamily="18" charset="0"/>
              </a:rPr>
              <a:t>1</a:t>
            </a:r>
            <a:r>
              <a:rPr lang="zh-TW" altLang="zh-TW" sz="2600" kern="100" dirty="0">
                <a:solidFill>
                  <a:srgbClr val="000000"/>
                </a:solidFill>
                <a:latin typeface="新細明體" panose="02020500000000000000" pitchFamily="18" charset="-120"/>
                <a:ea typeface="標楷體" panose="03000509000000000000" pitchFamily="65" charset="-120"/>
                <a:cs typeface="Times New Roman" panose="02020603050405020304" pitchFamily="18" charset="0"/>
              </a:rPr>
              <a:t>年提敘</a:t>
            </a:r>
            <a:r>
              <a:rPr lang="en-US" altLang="zh-TW" sz="2600" kern="100" dirty="0">
                <a:solidFill>
                  <a:srgbClr val="000000"/>
                </a:solidFill>
                <a:latin typeface="新細明體" panose="02020500000000000000" pitchFamily="18" charset="-120"/>
                <a:ea typeface="標楷體" panose="03000509000000000000" pitchFamily="65" charset="-120"/>
                <a:cs typeface="Times New Roman" panose="02020603050405020304" pitchFamily="18" charset="0"/>
              </a:rPr>
              <a:t>1</a:t>
            </a:r>
            <a:r>
              <a:rPr lang="zh-TW" altLang="zh-TW" sz="2600" kern="100" dirty="0">
                <a:solidFill>
                  <a:srgbClr val="000000"/>
                </a:solidFill>
                <a:latin typeface="新細明體" panose="02020500000000000000" pitchFamily="18" charset="-120"/>
                <a:ea typeface="標楷體" panose="03000509000000000000" pitchFamily="65" charset="-120"/>
                <a:cs typeface="Times New Roman" panose="02020603050405020304" pitchFamily="18" charset="0"/>
              </a:rPr>
              <a:t>級。</a:t>
            </a:r>
            <a:endParaRPr lang="en-US" altLang="zh-TW" sz="2600" kern="100" dirty="0">
              <a:solidFill>
                <a:srgbClr val="000000"/>
              </a:solidFill>
              <a:latin typeface="新細明體" panose="02020500000000000000" pitchFamily="18" charset="-120"/>
              <a:ea typeface="標楷體" panose="03000509000000000000" pitchFamily="65" charset="-120"/>
              <a:cs typeface="Times New Roman" panose="02020603050405020304" pitchFamily="18" charset="0"/>
            </a:endParaRPr>
          </a:p>
          <a:p>
            <a:pPr marL="502920" lvl="0" indent="-457200">
              <a:spcBef>
                <a:spcPts val="1800"/>
              </a:spcBef>
              <a:buClr>
                <a:srgbClr val="D680A5"/>
              </a:buClr>
              <a:buSzPct val="90000"/>
              <a:buFont typeface="+mj-lt"/>
              <a:buAutoNum type="arabicPeriod"/>
            </a:pPr>
            <a:r>
              <a:rPr lang="zh-TW" altLang="zh-TW" sz="2600" kern="100" dirty="0">
                <a:solidFill>
                  <a:srgbClr val="000000"/>
                </a:solidFill>
                <a:latin typeface="Times New Roman" panose="02020603050405020304" pitchFamily="18" charset="0"/>
                <a:ea typeface="標楷體" panose="03000509000000000000" pitchFamily="65" charset="-120"/>
              </a:rPr>
              <a:t>依學歷起薪，應分別按其軍職等級認定，採計與學歷起薪相當且任官有案之軍職年資，並受教師最高年功薪與軍職「最高年功薪」之限制。（須受退伍時軍階所比敘之最高年功薪限制）。</a:t>
            </a:r>
            <a:endParaRPr lang="zh-TW" altLang="zh-TW" sz="2600" kern="100" dirty="0">
              <a:solidFill>
                <a:srgbClr val="000000"/>
              </a:solidFill>
              <a:latin typeface="Times New Roman" panose="02020603050405020304" pitchFamily="18" charset="0"/>
              <a:ea typeface="新細明體" panose="02020500000000000000" pitchFamily="18" charset="-120"/>
            </a:endParaRPr>
          </a:p>
          <a:p>
            <a:pPr marL="502920" lvl="0" indent="-457200">
              <a:spcBef>
                <a:spcPts val="1800"/>
              </a:spcBef>
              <a:buClr>
                <a:srgbClr val="D680A5"/>
              </a:buClr>
              <a:buSzPct val="90000"/>
              <a:buFont typeface="+mj-lt"/>
              <a:buAutoNum type="arabicPeriod"/>
            </a:pPr>
            <a:r>
              <a:rPr lang="zh-TW" altLang="zh-TW" sz="2600" kern="100" dirty="0">
                <a:solidFill>
                  <a:srgbClr val="000000"/>
                </a:solidFill>
                <a:latin typeface="新細明體" panose="02020500000000000000" pitchFamily="18" charset="-120"/>
                <a:ea typeface="標楷體" panose="03000509000000000000" pitchFamily="65" charset="-120"/>
                <a:cs typeface="Times New Roman" panose="02020603050405020304" pitchFamily="18" charset="0"/>
              </a:rPr>
              <a:t>曾任軍職「下士」年資因與職務等級不相當，無法採計提敘薪級。</a:t>
            </a:r>
            <a:endParaRPr lang="en-US" altLang="zh-TW" sz="2600" kern="100" dirty="0">
              <a:solidFill>
                <a:srgbClr val="000000"/>
              </a:solidFill>
              <a:latin typeface="新細明體" panose="02020500000000000000" pitchFamily="18" charset="-120"/>
              <a:ea typeface="標楷體" panose="03000509000000000000" pitchFamily="65" charset="-120"/>
              <a:cs typeface="Times New Roman" panose="02020603050405020304" pitchFamily="18" charset="0"/>
            </a:endParaRPr>
          </a:p>
          <a:p>
            <a:pPr marL="502920" lvl="0" indent="-457200">
              <a:spcBef>
                <a:spcPts val="1800"/>
              </a:spcBef>
              <a:buClr>
                <a:srgbClr val="D680A5"/>
              </a:buClr>
              <a:buSzPct val="90000"/>
              <a:buFont typeface="+mj-lt"/>
              <a:buAutoNum type="arabicPeriod"/>
            </a:pPr>
            <a:r>
              <a:rPr lang="zh-TW" altLang="en-US" sz="2600" dirty="0">
                <a:solidFill>
                  <a:srgbClr val="000000"/>
                </a:solidFill>
                <a:latin typeface="標楷體" panose="03000509000000000000" pitchFamily="65" charset="-120"/>
                <a:ea typeface="標楷體" panose="03000509000000000000" pitchFamily="65" charset="-120"/>
              </a:rPr>
              <a:t>曾任依法令任官有案之軍職年資，成績考核需列乙等或</a:t>
            </a:r>
            <a:r>
              <a:rPr lang="en-US" altLang="zh-TW" sz="2600" dirty="0">
                <a:solidFill>
                  <a:srgbClr val="000000"/>
                </a:solidFill>
                <a:latin typeface="標楷體" panose="03000509000000000000" pitchFamily="65" charset="-120"/>
                <a:ea typeface="標楷體" panose="03000509000000000000" pitchFamily="65" charset="-120"/>
              </a:rPr>
              <a:t>70</a:t>
            </a:r>
            <a:r>
              <a:rPr lang="zh-TW" altLang="en-US" sz="2600" dirty="0">
                <a:solidFill>
                  <a:srgbClr val="000000"/>
                </a:solidFill>
                <a:latin typeface="標楷體" panose="03000509000000000000" pitchFamily="65" charset="-120"/>
                <a:ea typeface="標楷體" panose="03000509000000000000" pitchFamily="65" charset="-120"/>
              </a:rPr>
              <a:t>分或相當乙等以上，繳有證明文件者。</a:t>
            </a:r>
          </a:p>
          <a:p>
            <a:pPr marL="502920" lvl="0" indent="-457200">
              <a:spcBef>
                <a:spcPts val="1800"/>
              </a:spcBef>
              <a:buClr>
                <a:srgbClr val="D680A5"/>
              </a:buClr>
              <a:buSzPct val="90000"/>
              <a:buFont typeface="+mj-lt"/>
              <a:buAutoNum type="arabicPeriod"/>
            </a:pPr>
            <a:r>
              <a:rPr lang="zh-TW" altLang="en-US" sz="2600" dirty="0">
                <a:solidFill>
                  <a:srgbClr val="000000"/>
                </a:solidFill>
                <a:latin typeface="標楷體" panose="03000509000000000000" pitchFamily="65" charset="-120"/>
                <a:ea typeface="標楷體" panose="03000509000000000000" pitchFamily="65" charset="-120"/>
              </a:rPr>
              <a:t>不同之前後兩段以上畸零月數不得合併計算予以採計提敘薪級</a:t>
            </a:r>
            <a:endParaRPr lang="en-US" altLang="zh-TW" sz="2600" dirty="0">
              <a:solidFill>
                <a:srgbClr val="000000"/>
              </a:solidFill>
              <a:latin typeface="標楷體" panose="03000509000000000000" pitchFamily="65" charset="-120"/>
              <a:ea typeface="標楷體" panose="03000509000000000000" pitchFamily="65" charset="-120"/>
            </a:endParaRPr>
          </a:p>
        </p:txBody>
      </p:sp>
    </p:spTree>
    <p:extLst>
      <p:ext uri="{BB962C8B-B14F-4D97-AF65-F5344CB8AC3E}">
        <p14:creationId xmlns:p14="http://schemas.microsoft.com/office/powerpoint/2010/main" val="1704769573"/>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文字方塊 5"/>
          <p:cNvSpPr txBox="1"/>
          <p:nvPr/>
        </p:nvSpPr>
        <p:spPr>
          <a:xfrm>
            <a:off x="847165" y="594378"/>
            <a:ext cx="10448363" cy="1569660"/>
          </a:xfrm>
          <a:prstGeom prst="rect">
            <a:avLst/>
          </a:prstGeom>
          <a:noFill/>
        </p:spPr>
        <p:txBody>
          <a:bodyPr wrap="square" rtlCol="0">
            <a:spAutoFit/>
          </a:bodyPr>
          <a:lstStyle/>
          <a:p>
            <a:pPr marL="806450" indent="-806450"/>
            <a:r>
              <a:rPr lang="zh-TW" altLang="en-US" sz="2400" dirty="0">
                <a:latin typeface="標楷體" panose="03000509000000000000" pitchFamily="65" charset="-120"/>
                <a:ea typeface="標楷體" panose="03000509000000000000" pitchFamily="65" charset="-120"/>
              </a:rPr>
              <a:t>案例</a:t>
            </a:r>
            <a:r>
              <a:rPr lang="en-US" altLang="zh-TW" sz="2400" dirty="0">
                <a:latin typeface="標楷體" panose="03000509000000000000" pitchFamily="65" charset="-120"/>
                <a:ea typeface="標楷體" panose="03000509000000000000" pitchFamily="65" charset="-120"/>
              </a:rPr>
              <a:t>:</a:t>
            </a:r>
            <a:r>
              <a:rPr lang="zh-TW" altLang="en-US" sz="2400" dirty="0">
                <a:latin typeface="標楷體" panose="03000509000000000000" pitchFamily="65" charset="-120"/>
                <a:ea typeface="標楷體" panose="03000509000000000000" pitchFamily="65" charset="-120"/>
              </a:rPr>
              <a:t>陳師公立大學畢業，</a:t>
            </a:r>
            <a:r>
              <a:rPr lang="en-US" altLang="zh-TW" sz="2400" dirty="0">
                <a:latin typeface="標楷體" panose="03000509000000000000" pitchFamily="65" charset="-120"/>
                <a:ea typeface="標楷體" panose="03000509000000000000" pitchFamily="65" charset="-120"/>
              </a:rPr>
              <a:t>102</a:t>
            </a:r>
            <a:r>
              <a:rPr lang="zh-TW" altLang="en-US" sz="2400" dirty="0">
                <a:latin typeface="標楷體" panose="03000509000000000000" pitchFamily="65" charset="-120"/>
                <a:ea typeface="標楷體" panose="03000509000000000000" pitchFamily="65" charset="-120"/>
              </a:rPr>
              <a:t>年</a:t>
            </a:r>
            <a:r>
              <a:rPr lang="en-US" altLang="zh-TW" sz="2400" dirty="0">
                <a:latin typeface="標楷體" panose="03000509000000000000" pitchFamily="65" charset="-120"/>
                <a:ea typeface="標楷體" panose="03000509000000000000" pitchFamily="65" charset="-120"/>
              </a:rPr>
              <a:t>6</a:t>
            </a:r>
            <a:r>
              <a:rPr lang="zh-TW" altLang="en-US" sz="2400" dirty="0">
                <a:latin typeface="標楷體" panose="03000509000000000000" pitchFamily="65" charset="-120"/>
                <a:ea typeface="標楷體" panose="03000509000000000000" pitchFamily="65" charset="-120"/>
              </a:rPr>
              <a:t>月取得中等學校英文科教師證書，</a:t>
            </a:r>
            <a:r>
              <a:rPr lang="en-US" altLang="zh-TW" sz="2400" dirty="0">
                <a:latin typeface="標楷體" panose="03000509000000000000" pitchFamily="65" charset="-120"/>
                <a:ea typeface="標楷體" panose="03000509000000000000" pitchFamily="65" charset="-120"/>
              </a:rPr>
              <a:t>105</a:t>
            </a:r>
            <a:r>
              <a:rPr lang="zh-TW" altLang="en-US" sz="2400" dirty="0">
                <a:latin typeface="標楷體" panose="03000509000000000000" pitchFamily="65" charset="-120"/>
                <a:ea typeface="標楷體" panose="03000509000000000000" pitchFamily="65" charset="-120"/>
              </a:rPr>
              <a:t>學年度甄選錄取公立高中教師；曾服志願役常備軍官中尉</a:t>
            </a:r>
            <a:r>
              <a:rPr lang="en-US" altLang="zh-TW" sz="2400" dirty="0">
                <a:latin typeface="標楷體" panose="03000509000000000000" pitchFamily="65" charset="-120"/>
                <a:ea typeface="標楷體" panose="03000509000000000000" pitchFamily="65" charset="-120"/>
              </a:rPr>
              <a:t>3</a:t>
            </a:r>
            <a:r>
              <a:rPr lang="zh-TW" altLang="en-US" sz="2400" dirty="0">
                <a:latin typeface="標楷體" panose="03000509000000000000" pitchFamily="65" charset="-120"/>
                <a:ea typeface="標楷體" panose="03000509000000000000" pitchFamily="65" charset="-120"/>
              </a:rPr>
              <a:t>年</a:t>
            </a:r>
            <a:r>
              <a:rPr lang="en-US" altLang="zh-TW" sz="2400" dirty="0">
                <a:latin typeface="標楷體" panose="03000509000000000000" pitchFamily="65" charset="-120"/>
                <a:ea typeface="標楷體" panose="03000509000000000000" pitchFamily="65" charset="-120"/>
              </a:rPr>
              <a:t>6</a:t>
            </a:r>
            <a:r>
              <a:rPr lang="zh-TW" altLang="en-US" sz="2400" dirty="0">
                <a:latin typeface="標楷體" panose="03000509000000000000" pitchFamily="65" charset="-120"/>
                <a:ea typeface="標楷體" panose="03000509000000000000" pitchFamily="65" charset="-120"/>
              </a:rPr>
              <a:t>個月（</a:t>
            </a:r>
            <a:r>
              <a:rPr lang="en-US" altLang="zh-TW" sz="2400" dirty="0">
                <a:latin typeface="標楷體" panose="03000509000000000000" pitchFamily="65" charset="-120"/>
                <a:ea typeface="標楷體" panose="03000509000000000000" pitchFamily="65" charset="-120"/>
              </a:rPr>
              <a:t>88.07.01-91.12.31</a:t>
            </a:r>
            <a:r>
              <a:rPr lang="zh-TW" altLang="en-US" sz="2400" dirty="0">
                <a:latin typeface="標楷體" panose="03000509000000000000" pitchFamily="65" charset="-120"/>
                <a:ea typeface="標楷體" panose="03000509000000000000" pitchFamily="65" charset="-120"/>
              </a:rPr>
              <a:t>）、上尉</a:t>
            </a:r>
            <a:r>
              <a:rPr lang="en-US" altLang="zh-TW" sz="2400" dirty="0">
                <a:latin typeface="標楷體" panose="03000509000000000000" pitchFamily="65" charset="-120"/>
                <a:ea typeface="標楷體" panose="03000509000000000000" pitchFamily="65" charset="-120"/>
              </a:rPr>
              <a:t>4</a:t>
            </a:r>
            <a:r>
              <a:rPr lang="zh-TW" altLang="en-US" sz="2400" dirty="0">
                <a:latin typeface="標楷體" panose="03000509000000000000" pitchFamily="65" charset="-120"/>
                <a:ea typeface="標楷體" panose="03000509000000000000" pitchFamily="65" charset="-120"/>
              </a:rPr>
              <a:t>年（</a:t>
            </a:r>
            <a:r>
              <a:rPr lang="en-US" altLang="zh-TW" sz="2400" dirty="0">
                <a:latin typeface="標楷體" panose="03000509000000000000" pitchFamily="65" charset="-120"/>
                <a:ea typeface="標楷體" panose="03000509000000000000" pitchFamily="65" charset="-120"/>
              </a:rPr>
              <a:t>92.01.01-95.12.31</a:t>
            </a:r>
            <a:r>
              <a:rPr lang="zh-TW" altLang="en-US" sz="2400" dirty="0">
                <a:latin typeface="標楷體" panose="03000509000000000000" pitchFamily="65" charset="-120"/>
                <a:ea typeface="標楷體" panose="03000509000000000000" pitchFamily="65" charset="-120"/>
              </a:rPr>
              <a:t>）、少校</a:t>
            </a:r>
            <a:r>
              <a:rPr lang="en-US" altLang="zh-TW" sz="2400" dirty="0">
                <a:latin typeface="標楷體" panose="03000509000000000000" pitchFamily="65" charset="-120"/>
                <a:ea typeface="標楷體" panose="03000509000000000000" pitchFamily="65" charset="-120"/>
              </a:rPr>
              <a:t>2</a:t>
            </a:r>
            <a:r>
              <a:rPr lang="zh-TW" altLang="en-US" sz="2400" dirty="0">
                <a:latin typeface="標楷體" panose="03000509000000000000" pitchFamily="65" charset="-120"/>
                <a:ea typeface="標楷體" panose="03000509000000000000" pitchFamily="65" charset="-120"/>
              </a:rPr>
              <a:t>年（</a:t>
            </a:r>
            <a:r>
              <a:rPr lang="en-US" altLang="zh-TW" sz="2400" dirty="0">
                <a:latin typeface="標楷體" panose="03000509000000000000" pitchFamily="65" charset="-120"/>
                <a:ea typeface="標楷體" panose="03000509000000000000" pitchFamily="65" charset="-120"/>
              </a:rPr>
              <a:t>96.01.01-97.12.31</a:t>
            </a:r>
            <a:r>
              <a:rPr lang="zh-TW" altLang="en-US" sz="2400" dirty="0">
                <a:latin typeface="標楷體" panose="03000509000000000000" pitchFamily="65" charset="-120"/>
                <a:ea typeface="標楷體" panose="03000509000000000000" pitchFamily="65" charset="-120"/>
              </a:rPr>
              <a:t>）均服務成績優良，應如何核敘？</a:t>
            </a:r>
            <a:endParaRPr lang="zh-TW" altLang="en-US" dirty="0">
              <a:latin typeface="標楷體" panose="03000509000000000000" pitchFamily="65" charset="-120"/>
              <a:ea typeface="標楷體" panose="03000509000000000000" pitchFamily="65" charset="-120"/>
            </a:endParaRPr>
          </a:p>
        </p:txBody>
      </p:sp>
      <p:sp>
        <p:nvSpPr>
          <p:cNvPr id="9" name="文字方塊 8"/>
          <p:cNvSpPr txBox="1"/>
          <p:nvPr/>
        </p:nvSpPr>
        <p:spPr>
          <a:xfrm>
            <a:off x="1416423" y="2638918"/>
            <a:ext cx="9359153" cy="2677656"/>
          </a:xfrm>
          <a:prstGeom prst="rect">
            <a:avLst/>
          </a:prstGeom>
          <a:noFill/>
        </p:spPr>
        <p:txBody>
          <a:bodyPr wrap="square" rtlCol="0">
            <a:spAutoFit/>
          </a:bodyPr>
          <a:lstStyle/>
          <a:p>
            <a:pPr marL="457200" indent="-457200">
              <a:buFont typeface="+mj-lt"/>
              <a:buAutoNum type="arabicPeriod"/>
            </a:pPr>
            <a:r>
              <a:rPr lang="zh-TW" altLang="en-US" sz="2400" dirty="0">
                <a:latin typeface="標楷體" panose="03000509000000000000" pitchFamily="65" charset="-120"/>
                <a:ea typeface="標楷體" panose="03000509000000000000" pitchFamily="65" charset="-120"/>
              </a:rPr>
              <a:t>採計</a:t>
            </a:r>
            <a:r>
              <a:rPr lang="zh-TW" altLang="en-US" sz="2400" dirty="0">
                <a:latin typeface="標楷體" panose="03000509000000000000" pitchFamily="65" charset="-120"/>
                <a:ea typeface="標楷體" panose="03000509000000000000" pitchFamily="65" charset="-120"/>
                <a:hlinkClick r:id="rId3" action="ppaction://hlinkfile"/>
              </a:rPr>
              <a:t>職務等級相當且服務成績優良</a:t>
            </a:r>
            <a:r>
              <a:rPr lang="zh-TW" altLang="en-US" sz="2400" dirty="0">
                <a:latin typeface="標楷體" panose="03000509000000000000" pitchFamily="65" charset="-120"/>
                <a:ea typeface="標楷體" panose="03000509000000000000" pitchFamily="65" charset="-120"/>
              </a:rPr>
              <a:t>之年資：</a:t>
            </a:r>
            <a:endParaRPr lang="en-US" altLang="zh-TW" sz="2400" dirty="0">
              <a:latin typeface="標楷體" panose="03000509000000000000" pitchFamily="65" charset="-120"/>
              <a:ea typeface="標楷體" panose="03000509000000000000" pitchFamily="65" charset="-120"/>
            </a:endParaRPr>
          </a:p>
          <a:p>
            <a:pPr marL="914400" lvl="1" indent="-457200">
              <a:buFont typeface="+mj-lt"/>
              <a:buAutoNum type="arabicParenR"/>
            </a:pPr>
            <a:r>
              <a:rPr lang="zh-TW" altLang="en-US" sz="2400" dirty="0">
                <a:latin typeface="標楷體" panose="03000509000000000000" pitchFamily="65" charset="-120"/>
                <a:ea typeface="標楷體" panose="03000509000000000000" pitchFamily="65" charset="-120"/>
              </a:rPr>
              <a:t>中尉</a:t>
            </a:r>
            <a:r>
              <a:rPr lang="en-US" altLang="zh-TW" sz="2400" dirty="0">
                <a:latin typeface="標楷體" panose="03000509000000000000" pitchFamily="65" charset="-120"/>
                <a:ea typeface="標楷體" panose="03000509000000000000" pitchFamily="65" charset="-120"/>
              </a:rPr>
              <a:t>3</a:t>
            </a:r>
            <a:r>
              <a:rPr lang="zh-TW" altLang="en-US" sz="2400" dirty="0">
                <a:latin typeface="標楷體" panose="03000509000000000000" pitchFamily="65" charset="-120"/>
                <a:ea typeface="標楷體" panose="03000509000000000000" pitchFamily="65" charset="-120"/>
              </a:rPr>
              <a:t>年（</a:t>
            </a:r>
            <a:r>
              <a:rPr lang="en-US" altLang="zh-TW" sz="2400" dirty="0">
                <a:latin typeface="標楷體" panose="03000509000000000000" pitchFamily="65" charset="-120"/>
                <a:ea typeface="標楷體" panose="03000509000000000000" pitchFamily="65" charset="-120"/>
              </a:rPr>
              <a:t>89.01.01-91.12.31</a:t>
            </a:r>
            <a:r>
              <a:rPr lang="zh-TW" altLang="en-US" sz="2400" dirty="0">
                <a:latin typeface="標楷體" panose="03000509000000000000" pitchFamily="65" charset="-120"/>
                <a:ea typeface="標楷體" panose="03000509000000000000" pitchFamily="65" charset="-120"/>
              </a:rPr>
              <a:t>）</a:t>
            </a:r>
            <a:endParaRPr lang="en-US" altLang="zh-TW" sz="2400" dirty="0">
              <a:latin typeface="標楷體" panose="03000509000000000000" pitchFamily="65" charset="-120"/>
              <a:ea typeface="標楷體" panose="03000509000000000000" pitchFamily="65" charset="-120"/>
            </a:endParaRPr>
          </a:p>
          <a:p>
            <a:pPr marL="914400" lvl="1" indent="-457200">
              <a:buFont typeface="+mj-lt"/>
              <a:buAutoNum type="arabicParenR"/>
            </a:pPr>
            <a:r>
              <a:rPr lang="zh-TW" altLang="en-US" sz="2400" dirty="0">
                <a:latin typeface="標楷體" panose="03000509000000000000" pitchFamily="65" charset="-120"/>
                <a:ea typeface="標楷體" panose="03000509000000000000" pitchFamily="65" charset="-120"/>
              </a:rPr>
              <a:t>上尉</a:t>
            </a:r>
            <a:r>
              <a:rPr lang="en-US" altLang="zh-TW" sz="2400" dirty="0">
                <a:latin typeface="標楷體" panose="03000509000000000000" pitchFamily="65" charset="-120"/>
                <a:ea typeface="標楷體" panose="03000509000000000000" pitchFamily="65" charset="-120"/>
              </a:rPr>
              <a:t>4</a:t>
            </a:r>
            <a:r>
              <a:rPr lang="zh-TW" altLang="en-US" sz="2400" dirty="0">
                <a:latin typeface="標楷體" panose="03000509000000000000" pitchFamily="65" charset="-120"/>
                <a:ea typeface="標楷體" panose="03000509000000000000" pitchFamily="65" charset="-120"/>
              </a:rPr>
              <a:t>年（</a:t>
            </a:r>
            <a:r>
              <a:rPr lang="en-US" altLang="zh-TW" sz="2400" dirty="0">
                <a:latin typeface="標楷體" panose="03000509000000000000" pitchFamily="65" charset="-120"/>
                <a:ea typeface="標楷體" panose="03000509000000000000" pitchFamily="65" charset="-120"/>
              </a:rPr>
              <a:t>92.01.01- 95.12.31</a:t>
            </a:r>
            <a:r>
              <a:rPr lang="zh-TW" altLang="en-US" sz="2400" dirty="0">
                <a:latin typeface="標楷體" panose="03000509000000000000" pitchFamily="65" charset="-120"/>
                <a:ea typeface="標楷體" panose="03000509000000000000" pitchFamily="65" charset="-120"/>
              </a:rPr>
              <a:t>）</a:t>
            </a:r>
            <a:endParaRPr lang="en-US" altLang="zh-TW" sz="2400" dirty="0">
              <a:latin typeface="標楷體" panose="03000509000000000000" pitchFamily="65" charset="-120"/>
              <a:ea typeface="標楷體" panose="03000509000000000000" pitchFamily="65" charset="-120"/>
            </a:endParaRPr>
          </a:p>
          <a:p>
            <a:pPr marL="914400" lvl="1" indent="-457200">
              <a:buFont typeface="+mj-lt"/>
              <a:buAutoNum type="arabicParenR"/>
            </a:pPr>
            <a:r>
              <a:rPr lang="zh-TW" altLang="en-US" sz="2400" dirty="0">
                <a:latin typeface="標楷體" panose="03000509000000000000" pitchFamily="65" charset="-120"/>
                <a:ea typeface="標楷體" panose="03000509000000000000" pitchFamily="65" charset="-120"/>
              </a:rPr>
              <a:t>少校</a:t>
            </a:r>
            <a:r>
              <a:rPr lang="en-US" altLang="zh-TW" sz="2400" dirty="0">
                <a:latin typeface="標楷體" panose="03000509000000000000" pitchFamily="65" charset="-120"/>
                <a:ea typeface="標楷體" panose="03000509000000000000" pitchFamily="65" charset="-120"/>
              </a:rPr>
              <a:t>2</a:t>
            </a:r>
            <a:r>
              <a:rPr lang="zh-TW" altLang="en-US" sz="2400" dirty="0">
                <a:latin typeface="標楷體" panose="03000509000000000000" pitchFamily="65" charset="-120"/>
                <a:ea typeface="標楷體" panose="03000509000000000000" pitchFamily="65" charset="-120"/>
              </a:rPr>
              <a:t>年（</a:t>
            </a:r>
            <a:r>
              <a:rPr lang="en-US" altLang="zh-TW" sz="2400" dirty="0">
                <a:latin typeface="標楷體" panose="03000509000000000000" pitchFamily="65" charset="-120"/>
                <a:ea typeface="標楷體" panose="03000509000000000000" pitchFamily="65" charset="-120"/>
              </a:rPr>
              <a:t>96.01.01-97.12.31</a:t>
            </a:r>
            <a:r>
              <a:rPr lang="zh-TW" altLang="en-US" sz="2400" dirty="0">
                <a:latin typeface="標楷體" panose="03000509000000000000" pitchFamily="65" charset="-120"/>
                <a:ea typeface="標楷體" panose="03000509000000000000" pitchFamily="65" charset="-120"/>
              </a:rPr>
              <a:t>）</a:t>
            </a:r>
            <a:endParaRPr lang="en-US" altLang="zh-TW" sz="2400" dirty="0">
              <a:latin typeface="標楷體" panose="03000509000000000000" pitchFamily="65" charset="-120"/>
              <a:ea typeface="標楷體" panose="03000509000000000000" pitchFamily="65" charset="-120"/>
            </a:endParaRPr>
          </a:p>
          <a:p>
            <a:pPr marL="457200" indent="-457200">
              <a:buFont typeface="+mj-lt"/>
              <a:buAutoNum type="arabicPeriod"/>
            </a:pPr>
            <a:r>
              <a:rPr lang="zh-TW" altLang="en-US" sz="2400" dirty="0">
                <a:latin typeface="標楷體" panose="03000509000000000000" pitchFamily="65" charset="-120"/>
                <a:ea typeface="標楷體" panose="03000509000000000000" pitchFamily="65" charset="-120"/>
              </a:rPr>
              <a:t>不採計年資</a:t>
            </a:r>
            <a:endParaRPr lang="en-US" altLang="zh-TW" sz="2400" dirty="0">
              <a:latin typeface="標楷體" panose="03000509000000000000" pitchFamily="65" charset="-120"/>
              <a:ea typeface="標楷體" panose="03000509000000000000" pitchFamily="65" charset="-120"/>
            </a:endParaRPr>
          </a:p>
          <a:p>
            <a:pPr lvl="1"/>
            <a:r>
              <a:rPr lang="zh-TW" altLang="en-US" sz="2400" dirty="0">
                <a:latin typeface="標楷體" panose="03000509000000000000" pitchFamily="65" charset="-120"/>
                <a:ea typeface="標楷體" panose="03000509000000000000" pitchFamily="65" charset="-120"/>
              </a:rPr>
              <a:t>中尉</a:t>
            </a:r>
            <a:r>
              <a:rPr lang="en-US" altLang="zh-TW" sz="2400" dirty="0">
                <a:latin typeface="標楷體" panose="03000509000000000000" pitchFamily="65" charset="-120"/>
                <a:ea typeface="標楷體" panose="03000509000000000000" pitchFamily="65" charset="-120"/>
              </a:rPr>
              <a:t>6</a:t>
            </a:r>
            <a:r>
              <a:rPr lang="zh-TW" altLang="en-US" sz="2400" dirty="0">
                <a:latin typeface="標楷體" panose="03000509000000000000" pitchFamily="65" charset="-120"/>
                <a:ea typeface="標楷體" panose="03000509000000000000" pitchFamily="65" charset="-120"/>
              </a:rPr>
              <a:t>個月（</a:t>
            </a:r>
            <a:r>
              <a:rPr lang="en-US" altLang="zh-TW" sz="2400" dirty="0">
                <a:latin typeface="標楷體" panose="03000509000000000000" pitchFamily="65" charset="-120"/>
                <a:ea typeface="標楷體" panose="03000509000000000000" pitchFamily="65" charset="-120"/>
              </a:rPr>
              <a:t>88.07.01-88.12.31</a:t>
            </a:r>
            <a:r>
              <a:rPr lang="zh-TW" altLang="en-US" sz="2400" dirty="0">
                <a:latin typeface="標楷體" panose="03000509000000000000" pitchFamily="65" charset="-120"/>
                <a:ea typeface="標楷體" panose="03000509000000000000" pitchFamily="65" charset="-120"/>
              </a:rPr>
              <a:t>）未滿</a:t>
            </a:r>
            <a:r>
              <a:rPr lang="en-US" altLang="zh-TW" sz="2400" dirty="0">
                <a:latin typeface="標楷體" panose="03000509000000000000" pitchFamily="65" charset="-120"/>
                <a:ea typeface="標楷體" panose="03000509000000000000" pitchFamily="65" charset="-120"/>
              </a:rPr>
              <a:t>1</a:t>
            </a:r>
            <a:r>
              <a:rPr lang="zh-TW" altLang="en-US" sz="2400" dirty="0">
                <a:latin typeface="標楷體" panose="03000509000000000000" pitchFamily="65" charset="-120"/>
                <a:ea typeface="標楷體" panose="03000509000000000000" pitchFamily="65" charset="-120"/>
              </a:rPr>
              <a:t>年，不予採計</a:t>
            </a:r>
            <a:endParaRPr lang="en-US" altLang="zh-TW" sz="2400" dirty="0">
              <a:latin typeface="標楷體" panose="03000509000000000000" pitchFamily="65" charset="-120"/>
              <a:ea typeface="標楷體" panose="03000509000000000000" pitchFamily="65" charset="-120"/>
            </a:endParaRPr>
          </a:p>
          <a:p>
            <a:pPr marL="457200" indent="-457200">
              <a:buFont typeface="+mj-lt"/>
              <a:buAutoNum type="arabicPeriod"/>
            </a:pPr>
            <a:r>
              <a:rPr lang="en-US" altLang="zh-TW" sz="2400" dirty="0">
                <a:latin typeface="標楷體" panose="03000509000000000000" pitchFamily="65" charset="-120"/>
                <a:ea typeface="標楷體" panose="03000509000000000000" pitchFamily="65" charset="-120"/>
              </a:rPr>
              <a:t>310</a:t>
            </a:r>
            <a:r>
              <a:rPr lang="zh-TW" altLang="en-US" sz="2400" dirty="0">
                <a:latin typeface="標楷體" panose="03000509000000000000" pitchFamily="65" charset="-120"/>
                <a:ea typeface="標楷體" panose="03000509000000000000" pitchFamily="65" charset="-120"/>
              </a:rPr>
              <a:t>薪點：以大學學歷</a:t>
            </a:r>
            <a:r>
              <a:rPr lang="en-US" altLang="zh-TW" sz="2400" dirty="0">
                <a:latin typeface="標楷體" panose="03000509000000000000" pitchFamily="65" charset="-120"/>
                <a:ea typeface="標楷體" panose="03000509000000000000" pitchFamily="65" charset="-120"/>
              </a:rPr>
              <a:t>190</a:t>
            </a:r>
            <a:r>
              <a:rPr lang="zh-TW" altLang="en-US" sz="2400" dirty="0">
                <a:latin typeface="標楷體" panose="03000509000000000000" pitchFamily="65" charset="-120"/>
                <a:ea typeface="標楷體" panose="03000509000000000000" pitchFamily="65" charset="-120"/>
              </a:rPr>
              <a:t>薪點起敘，提敘</a:t>
            </a:r>
            <a:r>
              <a:rPr lang="en-US" altLang="zh-TW" sz="2400" dirty="0">
                <a:latin typeface="標楷體" panose="03000509000000000000" pitchFamily="65" charset="-120"/>
                <a:ea typeface="標楷體" panose="03000509000000000000" pitchFamily="65" charset="-120"/>
              </a:rPr>
              <a:t>9</a:t>
            </a:r>
            <a:r>
              <a:rPr lang="zh-TW" altLang="en-US" sz="2400" dirty="0">
                <a:latin typeface="標楷體" panose="03000509000000000000" pitchFamily="65" charset="-120"/>
                <a:ea typeface="標楷體" panose="03000509000000000000" pitchFamily="65" charset="-120"/>
              </a:rPr>
              <a:t>級。 </a:t>
            </a:r>
          </a:p>
        </p:txBody>
      </p:sp>
    </p:spTree>
    <p:extLst>
      <p:ext uri="{BB962C8B-B14F-4D97-AF65-F5344CB8AC3E}">
        <p14:creationId xmlns:p14="http://schemas.microsoft.com/office/powerpoint/2010/main" val="23565110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2000"/>
                                        <p:tgtEl>
                                          <p:spTgt spid="6"/>
                                        </p:tgtEl>
                                      </p:cBhvr>
                                    </p:animEffect>
                                    <p:anim calcmode="lin" valueType="num">
                                      <p:cBhvr>
                                        <p:cTn id="8" dur="2000" fill="hold"/>
                                        <p:tgtEl>
                                          <p:spTgt spid="6"/>
                                        </p:tgtEl>
                                        <p:attrNameLst>
                                          <p:attrName>ppt_x</p:attrName>
                                        </p:attrNameLst>
                                      </p:cBhvr>
                                      <p:tavLst>
                                        <p:tav tm="0">
                                          <p:val>
                                            <p:strVal val="#ppt_x"/>
                                          </p:val>
                                        </p:tav>
                                        <p:tav tm="100000">
                                          <p:val>
                                            <p:strVal val="#ppt_x"/>
                                          </p:val>
                                        </p:tav>
                                      </p:tavLst>
                                    </p:anim>
                                    <p:anim calcmode="lin" valueType="num">
                                      <p:cBhvr>
                                        <p:cTn id="9" dur="2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1000"/>
                                  </p:stCondLst>
                                  <p:childTnLst>
                                    <p:set>
                                      <p:cBhvr>
                                        <p:cTn id="13" dur="1" fill="hold">
                                          <p:stCondLst>
                                            <p:cond delay="0"/>
                                          </p:stCondLst>
                                        </p:cTn>
                                        <p:tgtEl>
                                          <p:spTgt spid="9"/>
                                        </p:tgtEl>
                                        <p:attrNameLst>
                                          <p:attrName>style.visibility</p:attrName>
                                        </p:attrNameLst>
                                      </p:cBhvr>
                                      <p:to>
                                        <p:strVal val="visible"/>
                                      </p:to>
                                    </p:set>
                                    <p:animEffect transition="in" filter="fade">
                                      <p:cBhvr>
                                        <p:cTn id="14" dur="2000"/>
                                        <p:tgtEl>
                                          <p:spTgt spid="9"/>
                                        </p:tgtEl>
                                      </p:cBhvr>
                                    </p:animEffect>
                                    <p:anim calcmode="lin" valueType="num">
                                      <p:cBhvr>
                                        <p:cTn id="15" dur="2000" fill="hold"/>
                                        <p:tgtEl>
                                          <p:spTgt spid="9"/>
                                        </p:tgtEl>
                                        <p:attrNameLst>
                                          <p:attrName>ppt_x</p:attrName>
                                        </p:attrNameLst>
                                      </p:cBhvr>
                                      <p:tavLst>
                                        <p:tav tm="0">
                                          <p:val>
                                            <p:strVal val="#ppt_x"/>
                                          </p:val>
                                        </p:tav>
                                        <p:tav tm="100000">
                                          <p:val>
                                            <p:strVal val="#ppt_x"/>
                                          </p:val>
                                        </p:tav>
                                      </p:tavLst>
                                    </p:anim>
                                    <p:anim calcmode="lin" valueType="num">
                                      <p:cBhvr>
                                        <p:cTn id="16" dur="2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9" grpId="0"/>
    </p:bld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768415" y="388188"/>
            <a:ext cx="8160590" cy="582409"/>
          </a:xfrm>
        </p:spPr>
        <p:txBody>
          <a:bodyPr>
            <a:noAutofit/>
          </a:bodyPr>
          <a:lstStyle/>
          <a:p>
            <a:r>
              <a:rPr lang="zh-TW" altLang="en-US" sz="3200" dirty="0">
                <a:solidFill>
                  <a:srgbClr val="00B050"/>
                </a:solidFill>
                <a:latin typeface="華康勘亭流" panose="03000909000000000000" pitchFamily="65" charset="-120"/>
                <a:ea typeface="華康勘亭流" panose="03000909000000000000" pitchFamily="65" charset="-120"/>
              </a:rPr>
              <a:t>正式教師敘薪</a:t>
            </a:r>
            <a:r>
              <a:rPr lang="en-US" altLang="zh-TW" sz="3200" dirty="0">
                <a:solidFill>
                  <a:srgbClr val="00B050"/>
                </a:solidFill>
                <a:latin typeface="華康勘亭流" panose="03000909000000000000" pitchFamily="65" charset="-120"/>
                <a:ea typeface="華康勘亭流" panose="03000909000000000000" pitchFamily="65" charset="-120"/>
              </a:rPr>
              <a:t>-</a:t>
            </a:r>
            <a:r>
              <a:rPr lang="zh-TW" altLang="en-US" sz="3200" dirty="0">
                <a:solidFill>
                  <a:srgbClr val="00B050"/>
                </a:solidFill>
                <a:latin typeface="華康勘亭流" panose="03000909000000000000" pitchFamily="65" charset="-120"/>
                <a:ea typeface="華康勘亭流" panose="03000909000000000000" pitchFamily="65" charset="-120"/>
              </a:rPr>
              <a:t>提敘曾任專任講師或助教年資</a:t>
            </a:r>
          </a:p>
        </p:txBody>
      </p:sp>
      <p:sp>
        <p:nvSpPr>
          <p:cNvPr id="3" name="內容版面配置區 2"/>
          <p:cNvSpPr>
            <a:spLocks noGrp="1"/>
          </p:cNvSpPr>
          <p:nvPr>
            <p:ph idx="4294967295"/>
          </p:nvPr>
        </p:nvSpPr>
        <p:spPr>
          <a:xfrm>
            <a:off x="931652" y="1609965"/>
            <a:ext cx="10515600" cy="4351338"/>
          </a:xfrm>
        </p:spPr>
        <p:txBody>
          <a:bodyPr/>
          <a:lstStyle/>
          <a:p>
            <a:pPr marL="502920" indent="-457200">
              <a:buFont typeface="+mj-ea"/>
              <a:buAutoNum type="ea1ChtPeriod"/>
            </a:pPr>
            <a:r>
              <a:rPr lang="zh-TW" altLang="en-US" sz="2400" dirty="0">
                <a:latin typeface="標楷體" panose="03000509000000000000" pitchFamily="65" charset="-120"/>
                <a:ea typeface="標楷體" panose="03000509000000000000" pitchFamily="65" charset="-120"/>
              </a:rPr>
              <a:t>教育人員任用條例</a:t>
            </a:r>
            <a:r>
              <a:rPr lang="en-US" altLang="zh-TW" sz="2400" dirty="0">
                <a:latin typeface="標楷體" panose="03000509000000000000" pitchFamily="65" charset="-120"/>
                <a:ea typeface="標楷體" panose="03000509000000000000" pitchFamily="65" charset="-120"/>
              </a:rPr>
              <a:t>86.03.19</a:t>
            </a:r>
            <a:r>
              <a:rPr lang="zh-TW" altLang="en-US" sz="2400" dirty="0">
                <a:latin typeface="標楷體" panose="03000509000000000000" pitchFamily="65" charset="-120"/>
                <a:ea typeface="標楷體" panose="03000509000000000000" pitchFamily="65" charset="-120"/>
              </a:rPr>
              <a:t>修正公布後，助教屬性已有差異，條例修正前所進用之助教，仍具教師身分，應適用教師之現有規定。（以助教證書認定）</a:t>
            </a:r>
          </a:p>
          <a:p>
            <a:pPr marL="502920" indent="-457200">
              <a:buFont typeface="+mj-ea"/>
              <a:buAutoNum type="ea1ChtPeriod"/>
            </a:pPr>
            <a:r>
              <a:rPr lang="zh-TW" altLang="en-US" sz="2400" dirty="0">
                <a:latin typeface="標楷體" panose="03000509000000000000" pitchFamily="65" charset="-120"/>
                <a:ea typeface="標楷體" panose="03000509000000000000" pitchFamily="65" charset="-120"/>
              </a:rPr>
              <a:t>條例修正後進用之助教，已不具教師身分，有關其薪級之核敘，應比照相關聘任人員規定辦理。另有關聘任人員年資之採計規定，得按年採計與現職職務等級相當且服務成績優良之年資至本職最高年功薪。</a:t>
            </a:r>
          </a:p>
          <a:p>
            <a:pPr marL="45720" indent="0">
              <a:buNone/>
            </a:pPr>
            <a:endParaRPr lang="zh-TW" altLang="en-US" dirty="0"/>
          </a:p>
        </p:txBody>
      </p:sp>
    </p:spTree>
    <p:extLst>
      <p:ext uri="{BB962C8B-B14F-4D97-AF65-F5344CB8AC3E}">
        <p14:creationId xmlns:p14="http://schemas.microsoft.com/office/powerpoint/2010/main" val="841750934"/>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830238" y="396815"/>
            <a:ext cx="9962071" cy="513398"/>
          </a:xfrm>
        </p:spPr>
        <p:txBody>
          <a:bodyPr>
            <a:normAutofit/>
          </a:bodyPr>
          <a:lstStyle/>
          <a:p>
            <a:r>
              <a:rPr lang="zh-TW" altLang="en-US" sz="2700" dirty="0">
                <a:solidFill>
                  <a:srgbClr val="00B050"/>
                </a:solidFill>
                <a:latin typeface="華康勘亭流(P)" panose="02010600010101010101" pitchFamily="2" charset="-120"/>
                <a:ea typeface="華康勘亭流(P)" panose="02010600010101010101" pitchFamily="2" charset="-120"/>
              </a:rPr>
              <a:t>正式教師敘薪</a:t>
            </a:r>
            <a:r>
              <a:rPr lang="en-US" altLang="zh-TW" sz="2700" dirty="0">
                <a:solidFill>
                  <a:srgbClr val="00B050"/>
                </a:solidFill>
                <a:latin typeface="華康勘亭流(P)" panose="02010600010101010101" pitchFamily="2" charset="-120"/>
                <a:ea typeface="華康勘亭流(P)" panose="02010600010101010101" pitchFamily="2" charset="-120"/>
              </a:rPr>
              <a:t>-</a:t>
            </a:r>
            <a:r>
              <a:rPr lang="zh-TW" altLang="en-US" sz="2700" dirty="0">
                <a:solidFill>
                  <a:srgbClr val="00B050"/>
                </a:solidFill>
                <a:latin typeface="華康勘亭流(P)" panose="02010600010101010101" pitchFamily="2" charset="-120"/>
                <a:ea typeface="華康勘亭流(P)" panose="02010600010101010101" pitchFamily="2" charset="-120"/>
              </a:rPr>
              <a:t>提敘曾任台商、海外僑校學校任教年資</a:t>
            </a:r>
          </a:p>
        </p:txBody>
      </p:sp>
      <p:sp>
        <p:nvSpPr>
          <p:cNvPr id="4" name="日期版面配置區 3"/>
          <p:cNvSpPr>
            <a:spLocks noGrp="1"/>
          </p:cNvSpPr>
          <p:nvPr>
            <p:ph type="dt" sz="half" idx="10"/>
          </p:nvPr>
        </p:nvSpPr>
        <p:spPr/>
        <p:txBody>
          <a:bodyPr/>
          <a:lstStyle/>
          <a:p>
            <a:fld id="{8E5B7D6D-59F2-4A59-9400-09D4BF196AB6}" type="datetime1">
              <a:rPr lang="zh-CN" altLang="en-US" smtClean="0">
                <a:solidFill>
                  <a:prstClr val="black">
                    <a:tint val="75000"/>
                  </a:prstClr>
                </a:solidFill>
              </a:rPr>
              <a:t>2019/8/19</a:t>
            </a:fld>
            <a:endParaRPr lang="zh-CN" altLang="en-US">
              <a:solidFill>
                <a:prstClr val="black">
                  <a:tint val="75000"/>
                </a:prstClr>
              </a:solidFill>
            </a:endParaRPr>
          </a:p>
        </p:txBody>
      </p:sp>
      <p:sp>
        <p:nvSpPr>
          <p:cNvPr id="5" name="投影片編號版面配置區 4"/>
          <p:cNvSpPr>
            <a:spLocks noGrp="1"/>
          </p:cNvSpPr>
          <p:nvPr>
            <p:ph type="sldNum" sz="quarter" idx="12"/>
          </p:nvPr>
        </p:nvSpPr>
        <p:spPr/>
        <p:txBody>
          <a:bodyPr/>
          <a:lstStyle/>
          <a:p>
            <a:fld id="{AA4E786F-588D-4932-A7B2-AE3451FA4ACA}" type="slidenum">
              <a:rPr lang="zh-CN" altLang="en-US" smtClean="0">
                <a:solidFill>
                  <a:prstClr val="black">
                    <a:tint val="75000"/>
                  </a:prstClr>
                </a:solidFill>
              </a:rPr>
              <a:pPr/>
              <a:t>75</a:t>
            </a:fld>
            <a:endParaRPr lang="zh-CN" altLang="en-US">
              <a:solidFill>
                <a:prstClr val="black">
                  <a:tint val="75000"/>
                </a:prstClr>
              </a:solidFill>
            </a:endParaRPr>
          </a:p>
        </p:txBody>
      </p:sp>
      <p:sp>
        <p:nvSpPr>
          <p:cNvPr id="3" name="內容版面配置區 2"/>
          <p:cNvSpPr>
            <a:spLocks noGrp="1"/>
          </p:cNvSpPr>
          <p:nvPr>
            <p:ph idx="4294967295"/>
          </p:nvPr>
        </p:nvSpPr>
        <p:spPr>
          <a:xfrm>
            <a:off x="838200" y="1480568"/>
            <a:ext cx="10515600" cy="4351338"/>
          </a:xfrm>
        </p:spPr>
        <p:txBody>
          <a:bodyPr/>
          <a:lstStyle/>
          <a:p>
            <a:pPr marL="457200" lvl="0" indent="-457200">
              <a:spcBef>
                <a:spcPts val="1800"/>
              </a:spcBef>
              <a:buClr>
                <a:srgbClr val="D680A5"/>
              </a:buClr>
              <a:buSzPct val="90000"/>
              <a:buFont typeface="+mj-lt"/>
              <a:buAutoNum type="arabicPeriod"/>
            </a:pPr>
            <a:r>
              <a:rPr lang="zh-TW" altLang="en-US" sz="2400" kern="100" dirty="0">
                <a:solidFill>
                  <a:srgbClr val="000000"/>
                </a:solidFill>
                <a:latin typeface="標楷體" panose="03000509000000000000" pitchFamily="65" charset="-120"/>
                <a:ea typeface="標楷體" panose="03000509000000000000" pitchFamily="65" charset="-120"/>
                <a:cs typeface="Times New Roman" panose="02020603050405020304" pitchFamily="18" charset="0"/>
              </a:rPr>
              <a:t>如任職時服務單位未建立與公立學校教師一致之敘薪制度，</a:t>
            </a:r>
            <a:r>
              <a:rPr lang="zh-TW" altLang="zh-TW" sz="2400" kern="100" dirty="0">
                <a:solidFill>
                  <a:srgbClr val="000000"/>
                </a:solidFill>
                <a:latin typeface="標楷體" panose="03000509000000000000" pitchFamily="65" charset="-120"/>
                <a:ea typeface="標楷體" panose="03000509000000000000" pitchFamily="65" charset="-120"/>
                <a:cs typeface="Times New Roman" panose="02020603050405020304" pitchFamily="18" charset="0"/>
              </a:rPr>
              <a:t>參照教師待遇條例第</a:t>
            </a:r>
            <a:r>
              <a:rPr lang="en-US" altLang="zh-TW" sz="2400" kern="100" dirty="0">
                <a:solidFill>
                  <a:srgbClr val="000000"/>
                </a:solidFill>
                <a:latin typeface="標楷體" panose="03000509000000000000" pitchFamily="65" charset="-120"/>
                <a:ea typeface="標楷體" panose="03000509000000000000" pitchFamily="65" charset="-120"/>
                <a:cs typeface="Times New Roman" panose="02020603050405020304" pitchFamily="18" charset="0"/>
              </a:rPr>
              <a:t>8</a:t>
            </a:r>
            <a:r>
              <a:rPr lang="zh-TW" altLang="zh-TW" sz="2400" kern="100" dirty="0">
                <a:solidFill>
                  <a:srgbClr val="000000"/>
                </a:solidFill>
                <a:latin typeface="標楷體" panose="03000509000000000000" pitchFamily="65" charset="-120"/>
                <a:ea typeface="標楷體" panose="03000509000000000000" pitchFamily="65" charset="-120"/>
                <a:cs typeface="Times New Roman" panose="02020603050405020304" pitchFamily="18" charset="0"/>
              </a:rPr>
              <a:t>條第</a:t>
            </a:r>
            <a:r>
              <a:rPr lang="en-US" altLang="zh-TW" sz="2400" kern="100" dirty="0">
                <a:solidFill>
                  <a:srgbClr val="000000"/>
                </a:solidFill>
                <a:latin typeface="標楷體" panose="03000509000000000000" pitchFamily="65" charset="-120"/>
                <a:ea typeface="標楷體" panose="03000509000000000000" pitchFamily="65" charset="-120"/>
                <a:cs typeface="Times New Roman" panose="02020603050405020304" pitchFamily="18" charset="0"/>
              </a:rPr>
              <a:t>1</a:t>
            </a:r>
            <a:r>
              <a:rPr lang="zh-TW" altLang="zh-TW" sz="2400" kern="100" dirty="0">
                <a:solidFill>
                  <a:srgbClr val="000000"/>
                </a:solidFill>
                <a:latin typeface="標楷體" panose="03000509000000000000" pitchFamily="65" charset="-120"/>
                <a:ea typeface="標楷體" panose="03000509000000000000" pitchFamily="65" charset="-120"/>
                <a:cs typeface="Times New Roman" panose="02020603050405020304" pitchFamily="18" charset="0"/>
              </a:rPr>
              <a:t>項第</a:t>
            </a:r>
            <a:r>
              <a:rPr lang="en-US" altLang="zh-TW" sz="2400" kern="100" dirty="0">
                <a:solidFill>
                  <a:srgbClr val="000000"/>
                </a:solidFill>
                <a:latin typeface="標楷體" panose="03000509000000000000" pitchFamily="65" charset="-120"/>
                <a:ea typeface="標楷體" panose="03000509000000000000" pitchFamily="65" charset="-120"/>
                <a:cs typeface="Times New Roman" panose="02020603050405020304" pitchFamily="18" charset="0"/>
              </a:rPr>
              <a:t>1</a:t>
            </a:r>
            <a:r>
              <a:rPr lang="zh-TW" altLang="zh-TW" sz="2400" kern="100" dirty="0">
                <a:solidFill>
                  <a:srgbClr val="000000"/>
                </a:solidFill>
                <a:latin typeface="標楷體" panose="03000509000000000000" pitchFamily="65" charset="-120"/>
                <a:ea typeface="標楷體" panose="03000509000000000000" pitchFamily="65" charset="-120"/>
                <a:cs typeface="Times New Roman" panose="02020603050405020304" pitchFamily="18" charset="0"/>
              </a:rPr>
              <a:t>款規定，依其初任時所具學歷起敘，將服務成績優良年資逐學年度晉級、換算任職期間各學年度之薪級後，依「各類人員與教師等級相當年資採計提敘薪級對照表」規定認定之。</a:t>
            </a:r>
            <a:endParaRPr lang="en-US" altLang="zh-TW" sz="2400" kern="100" dirty="0">
              <a:solidFill>
                <a:srgbClr val="000000"/>
              </a:solidFill>
              <a:latin typeface="標楷體" panose="03000509000000000000" pitchFamily="65" charset="-120"/>
              <a:ea typeface="標楷體" panose="03000509000000000000" pitchFamily="65" charset="-120"/>
              <a:cs typeface="Times New Roman" panose="02020603050405020304" pitchFamily="18" charset="0"/>
            </a:endParaRPr>
          </a:p>
          <a:p>
            <a:pPr marL="457200" lvl="0" indent="-457200">
              <a:spcBef>
                <a:spcPts val="1800"/>
              </a:spcBef>
              <a:buClr>
                <a:srgbClr val="D680A5"/>
              </a:buClr>
              <a:buSzPct val="90000"/>
              <a:buFont typeface="+mj-lt"/>
              <a:buAutoNum type="arabicPeriod"/>
            </a:pPr>
            <a:r>
              <a:rPr lang="zh-TW" altLang="zh-TW" sz="2400" kern="100" dirty="0">
                <a:solidFill>
                  <a:srgbClr val="000000"/>
                </a:solidFill>
                <a:latin typeface="標楷體" panose="03000509000000000000" pitchFamily="65" charset="-120"/>
                <a:ea typeface="標楷體" panose="03000509000000000000" pitchFamily="65" charset="-120"/>
                <a:cs typeface="Times New Roman" panose="02020603050405020304" pitchFamily="18" charset="0"/>
              </a:rPr>
              <a:t>服務年資需經教育部國際與兩岸教育司認定或查證。</a:t>
            </a:r>
            <a:endParaRPr lang="en-US" altLang="zh-TW" sz="2400" kern="100" dirty="0">
              <a:solidFill>
                <a:srgbClr val="000000"/>
              </a:solidFill>
              <a:latin typeface="標楷體" panose="03000509000000000000" pitchFamily="65" charset="-120"/>
              <a:ea typeface="標楷體" panose="03000509000000000000" pitchFamily="65" charset="-120"/>
              <a:cs typeface="Times New Roman" panose="02020603050405020304" pitchFamily="18" charset="0"/>
            </a:endParaRPr>
          </a:p>
          <a:p>
            <a:pPr marL="457200" lvl="0" indent="-457200">
              <a:spcBef>
                <a:spcPts val="1800"/>
              </a:spcBef>
              <a:buClr>
                <a:srgbClr val="D680A5"/>
              </a:buClr>
              <a:buSzPct val="90000"/>
              <a:buFont typeface="+mj-lt"/>
              <a:buAutoNum type="arabicPeriod"/>
            </a:pPr>
            <a:r>
              <a:rPr lang="zh-TW" altLang="zh-TW" sz="2400" kern="100" dirty="0">
                <a:solidFill>
                  <a:srgbClr val="000000"/>
                </a:solidFill>
                <a:latin typeface="標楷體" panose="03000509000000000000" pitchFamily="65" charset="-120"/>
                <a:ea typeface="標楷體" panose="03000509000000000000" pitchFamily="65" charset="-120"/>
                <a:cs typeface="Times New Roman" panose="02020603050405020304" pitchFamily="18" charset="0"/>
              </a:rPr>
              <a:t>採計與教師職務等級相當且服務成績優良之年資。</a:t>
            </a:r>
            <a:endParaRPr lang="zh-TW" altLang="en-US" sz="2400" dirty="0">
              <a:solidFill>
                <a:srgbClr val="000000"/>
              </a:solidFill>
              <a:latin typeface="標楷體" panose="03000509000000000000" pitchFamily="65" charset="-120"/>
              <a:ea typeface="標楷體" panose="03000509000000000000" pitchFamily="65" charset="-120"/>
            </a:endParaRPr>
          </a:p>
        </p:txBody>
      </p:sp>
    </p:spTree>
    <p:extLst>
      <p:ext uri="{BB962C8B-B14F-4D97-AF65-F5344CB8AC3E}">
        <p14:creationId xmlns:p14="http://schemas.microsoft.com/office/powerpoint/2010/main" val="2760941243"/>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778479" y="370935"/>
            <a:ext cx="10515600" cy="573783"/>
          </a:xfrm>
        </p:spPr>
        <p:txBody>
          <a:bodyPr anchor="ctr">
            <a:normAutofit/>
          </a:bodyPr>
          <a:lstStyle/>
          <a:p>
            <a:r>
              <a:rPr lang="zh-TW" altLang="en-US" sz="2800" dirty="0">
                <a:solidFill>
                  <a:srgbClr val="00B050"/>
                </a:solidFill>
                <a:latin typeface="華康勘亭流" panose="03000909000000000000" pitchFamily="65" charset="-120"/>
                <a:ea typeface="華康勘亭流" panose="03000909000000000000" pitchFamily="65" charset="-120"/>
              </a:rPr>
              <a:t>正式教師敘薪</a:t>
            </a:r>
            <a:r>
              <a:rPr lang="en-US" altLang="zh-TW" sz="2800" dirty="0">
                <a:solidFill>
                  <a:srgbClr val="00B050"/>
                </a:solidFill>
                <a:latin typeface="華康勘亭流" panose="03000909000000000000" pitchFamily="65" charset="-120"/>
                <a:ea typeface="華康勘亭流" panose="03000909000000000000" pitchFamily="65" charset="-120"/>
              </a:rPr>
              <a:t>-</a:t>
            </a:r>
            <a:r>
              <a:rPr lang="zh-TW" altLang="en-US" sz="2800" dirty="0">
                <a:solidFill>
                  <a:srgbClr val="00B050"/>
                </a:solidFill>
                <a:latin typeface="華康勘亭流" panose="03000909000000000000" pitchFamily="65" charset="-120"/>
                <a:ea typeface="華康勘亭流" panose="03000909000000000000" pitchFamily="65" charset="-120"/>
              </a:rPr>
              <a:t>提敘曾任契約進用教保人員年資</a:t>
            </a:r>
          </a:p>
        </p:txBody>
      </p:sp>
      <p:sp>
        <p:nvSpPr>
          <p:cNvPr id="3" name="內容版面配置區 2"/>
          <p:cNvSpPr>
            <a:spLocks noGrp="1"/>
          </p:cNvSpPr>
          <p:nvPr>
            <p:ph idx="4294967295"/>
          </p:nvPr>
        </p:nvSpPr>
        <p:spPr>
          <a:xfrm>
            <a:off x="1069675" y="1480568"/>
            <a:ext cx="10515600" cy="4351338"/>
          </a:xfrm>
        </p:spPr>
        <p:txBody>
          <a:bodyPr>
            <a:normAutofit/>
          </a:bodyPr>
          <a:lstStyle/>
          <a:p>
            <a:pPr marL="502920" lvl="0" indent="-457200">
              <a:spcBef>
                <a:spcPts val="1200"/>
              </a:spcBef>
              <a:buClr>
                <a:srgbClr val="D680A5"/>
              </a:buClr>
              <a:buSzPct val="90000"/>
              <a:buFont typeface="+mj-ea"/>
              <a:buAutoNum type="ea1ChtPeriod"/>
            </a:pPr>
            <a:r>
              <a:rPr lang="zh-TW" altLang="en-US" sz="2400" dirty="0">
                <a:solidFill>
                  <a:srgbClr val="000000"/>
                </a:solidFill>
                <a:latin typeface="標楷體" panose="03000509000000000000" pitchFamily="65" charset="-120"/>
                <a:ea typeface="標楷體" panose="03000509000000000000" pitchFamily="65" charset="-120"/>
              </a:rPr>
              <a:t>依據教師職前年資採計提敘辦法規定如下</a:t>
            </a:r>
            <a:r>
              <a:rPr lang="en-US" altLang="zh-TW" sz="2400" dirty="0">
                <a:solidFill>
                  <a:srgbClr val="000000"/>
                </a:solidFill>
                <a:latin typeface="標楷體" panose="03000509000000000000" pitchFamily="65" charset="-120"/>
                <a:ea typeface="標楷體" panose="03000509000000000000" pitchFamily="65" charset="-120"/>
              </a:rPr>
              <a:t>:</a:t>
            </a:r>
          </a:p>
          <a:p>
            <a:pPr marL="501650" lvl="0" indent="-138113">
              <a:spcBef>
                <a:spcPts val="1200"/>
              </a:spcBef>
              <a:buClr>
                <a:srgbClr val="D680A5"/>
              </a:buClr>
              <a:buSzPct val="90000"/>
              <a:buFont typeface="+mj-lt"/>
              <a:buAutoNum type="arabicPeriod"/>
            </a:pPr>
            <a:r>
              <a:rPr lang="zh-TW" altLang="en-US" sz="2400" dirty="0">
                <a:solidFill>
                  <a:srgbClr val="000000"/>
                </a:solidFill>
                <a:latin typeface="標楷體" panose="03000509000000000000" pitchFamily="65" charset="-120"/>
                <a:ea typeface="標楷體" panose="03000509000000000000" pitchFamily="65" charset="-120"/>
              </a:rPr>
              <a:t>任職當時已具幼兒園教師資格</a:t>
            </a:r>
            <a:endParaRPr lang="en-US" altLang="zh-TW" sz="2400" dirty="0">
              <a:solidFill>
                <a:srgbClr val="000000"/>
              </a:solidFill>
              <a:latin typeface="標楷體" panose="03000509000000000000" pitchFamily="65" charset="-120"/>
              <a:ea typeface="標楷體" panose="03000509000000000000" pitchFamily="65" charset="-120"/>
            </a:endParaRPr>
          </a:p>
          <a:p>
            <a:pPr marL="501650" lvl="0" indent="-138113">
              <a:spcBef>
                <a:spcPts val="1200"/>
              </a:spcBef>
              <a:buClr>
                <a:srgbClr val="D680A5"/>
              </a:buClr>
              <a:buSzPct val="90000"/>
              <a:buFont typeface="+mj-lt"/>
              <a:buAutoNum type="arabicPeriod"/>
            </a:pPr>
            <a:r>
              <a:rPr lang="zh-TW" altLang="en-US" sz="2400" dirty="0">
                <a:solidFill>
                  <a:srgbClr val="000000"/>
                </a:solidFill>
                <a:latin typeface="標楷體" panose="03000509000000000000" pitchFamily="65" charset="-120"/>
                <a:ea typeface="標楷體" panose="03000509000000000000" pitchFamily="65" charset="-120"/>
              </a:rPr>
              <a:t>職務等級相當且服務成績優良者</a:t>
            </a:r>
            <a:endParaRPr lang="en-US" altLang="zh-TW" sz="2400" dirty="0">
              <a:solidFill>
                <a:srgbClr val="000000"/>
              </a:solidFill>
              <a:latin typeface="標楷體" panose="03000509000000000000" pitchFamily="65" charset="-120"/>
              <a:ea typeface="標楷體" panose="03000509000000000000" pitchFamily="65" charset="-120"/>
            </a:endParaRPr>
          </a:p>
          <a:p>
            <a:pPr marL="712788" lvl="0" indent="-349250">
              <a:spcBef>
                <a:spcPts val="1200"/>
              </a:spcBef>
              <a:buClr>
                <a:srgbClr val="D680A5"/>
              </a:buClr>
              <a:buSzPct val="90000"/>
              <a:buFont typeface="+mj-lt"/>
              <a:buAutoNum type="arabicPeriod"/>
            </a:pPr>
            <a:r>
              <a:rPr lang="zh-TW" altLang="en-US" sz="2400" dirty="0">
                <a:solidFill>
                  <a:srgbClr val="000000"/>
                </a:solidFill>
                <a:latin typeface="標楷體" panose="03000509000000000000" pitchFamily="65" charset="-120"/>
                <a:ea typeface="標楷體" panose="03000509000000000000" pitchFamily="65" charset="-120"/>
              </a:rPr>
              <a:t>依其初任時所具學歷起敘，將服務成績優良年資逐學年度晉級、換算任職期間各學年度之薪級（比照公立學校第一年按學歷起敘後逐學年度晉級）。</a:t>
            </a:r>
            <a:endParaRPr lang="en-US" altLang="zh-TW" sz="2400" dirty="0">
              <a:solidFill>
                <a:srgbClr val="000000"/>
              </a:solidFill>
              <a:latin typeface="標楷體" panose="03000509000000000000" pitchFamily="65" charset="-120"/>
              <a:ea typeface="標楷體" panose="03000509000000000000" pitchFamily="65" charset="-120"/>
            </a:endParaRPr>
          </a:p>
          <a:p>
            <a:pPr marL="631825" lvl="0" indent="-268288">
              <a:spcBef>
                <a:spcPts val="1200"/>
              </a:spcBef>
              <a:buClr>
                <a:srgbClr val="D680A5"/>
              </a:buClr>
              <a:buSzPct val="90000"/>
              <a:buFont typeface="+mj-lt"/>
              <a:buAutoNum type="arabicPeriod"/>
            </a:pPr>
            <a:r>
              <a:rPr lang="zh-TW" altLang="en-US" sz="2400" dirty="0">
                <a:solidFill>
                  <a:srgbClr val="000000"/>
                </a:solidFill>
                <a:latin typeface="標楷體" panose="03000509000000000000" pitchFamily="65" charset="-120"/>
                <a:ea typeface="標楷體" panose="03000509000000000000" pitchFamily="65" charset="-120"/>
              </a:rPr>
              <a:t>在本職最高年功薪範圍內每滿</a:t>
            </a:r>
            <a:r>
              <a:rPr lang="en-US" altLang="zh-TW" sz="2400" dirty="0">
                <a:solidFill>
                  <a:srgbClr val="000000"/>
                </a:solidFill>
                <a:latin typeface="標楷體" panose="03000509000000000000" pitchFamily="65" charset="-120"/>
                <a:ea typeface="標楷體" panose="03000509000000000000" pitchFamily="65" charset="-120"/>
              </a:rPr>
              <a:t>1</a:t>
            </a:r>
            <a:r>
              <a:rPr lang="zh-TW" altLang="en-US" sz="2400" dirty="0">
                <a:solidFill>
                  <a:srgbClr val="000000"/>
                </a:solidFill>
                <a:latin typeface="標楷體" panose="03000509000000000000" pitchFamily="65" charset="-120"/>
                <a:ea typeface="標楷體" panose="03000509000000000000" pitchFamily="65" charset="-120"/>
              </a:rPr>
              <a:t>學年採計提敘薪級</a:t>
            </a:r>
            <a:r>
              <a:rPr lang="en-US" altLang="zh-TW" sz="2400" dirty="0">
                <a:solidFill>
                  <a:srgbClr val="000000"/>
                </a:solidFill>
                <a:latin typeface="標楷體" panose="03000509000000000000" pitchFamily="65" charset="-120"/>
                <a:ea typeface="標楷體" panose="03000509000000000000" pitchFamily="65" charset="-120"/>
              </a:rPr>
              <a:t>1</a:t>
            </a:r>
            <a:r>
              <a:rPr lang="zh-TW" altLang="en-US" sz="2400" dirty="0">
                <a:solidFill>
                  <a:srgbClr val="000000"/>
                </a:solidFill>
                <a:latin typeface="標楷體" panose="03000509000000000000" pitchFamily="65" charset="-120"/>
                <a:ea typeface="標楷體" panose="03000509000000000000" pitchFamily="65" charset="-120"/>
              </a:rPr>
              <a:t>級</a:t>
            </a:r>
            <a:endParaRPr lang="en-US" altLang="zh-TW" sz="2400" dirty="0">
              <a:solidFill>
                <a:srgbClr val="000000"/>
              </a:solidFill>
              <a:latin typeface="標楷體" panose="03000509000000000000" pitchFamily="65" charset="-120"/>
              <a:ea typeface="標楷體" panose="03000509000000000000" pitchFamily="65" charset="-120"/>
            </a:endParaRPr>
          </a:p>
          <a:p>
            <a:pPr marL="631825" lvl="0" indent="-268288">
              <a:spcBef>
                <a:spcPts val="1200"/>
              </a:spcBef>
              <a:buClr>
                <a:srgbClr val="D680A5"/>
              </a:buClr>
              <a:buSzPct val="90000"/>
              <a:buFont typeface="+mj-lt"/>
              <a:buAutoNum type="arabicPeriod"/>
            </a:pPr>
            <a:endParaRPr lang="en-US" altLang="zh-TW" sz="2400" dirty="0">
              <a:solidFill>
                <a:srgbClr val="000000"/>
              </a:solidFill>
              <a:latin typeface="標楷體" panose="03000509000000000000" pitchFamily="65" charset="-120"/>
              <a:ea typeface="標楷體" panose="03000509000000000000" pitchFamily="65" charset="-120"/>
            </a:endParaRPr>
          </a:p>
          <a:p>
            <a:pPr lvl="0">
              <a:spcBef>
                <a:spcPts val="1200"/>
              </a:spcBef>
              <a:buClr>
                <a:srgbClr val="D680A5"/>
              </a:buClr>
              <a:buSzPct val="90000"/>
              <a:buFont typeface="Wingdings" panose="05000000000000000000" pitchFamily="2" charset="2"/>
              <a:buChar char="u"/>
            </a:pPr>
            <a:r>
              <a:rPr lang="zh-TW" altLang="en-US" sz="2400" dirty="0">
                <a:solidFill>
                  <a:srgbClr val="FF0000"/>
                </a:solidFill>
                <a:latin typeface="標楷體" panose="03000509000000000000" pitchFamily="65" charset="-120"/>
                <a:ea typeface="標楷體" panose="03000509000000000000" pitchFamily="65" charset="-120"/>
              </a:rPr>
              <a:t>代理教保員年資，目前查無得採計提敘薪級之依據。</a:t>
            </a:r>
          </a:p>
          <a:p>
            <a:endParaRPr lang="zh-TW" altLang="en-US" dirty="0"/>
          </a:p>
        </p:txBody>
      </p:sp>
    </p:spTree>
    <p:extLst>
      <p:ext uri="{BB962C8B-B14F-4D97-AF65-F5344CB8AC3E}">
        <p14:creationId xmlns:p14="http://schemas.microsoft.com/office/powerpoint/2010/main" val="797842280"/>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a:xfrm>
            <a:off x="1515374" y="1640161"/>
            <a:ext cx="9134856" cy="3126441"/>
          </a:xfrm>
        </p:spPr>
        <p:txBody>
          <a:bodyPr/>
          <a:lstStyle/>
          <a:p>
            <a:pPr marL="502920" lvl="0" indent="-457200">
              <a:spcBef>
                <a:spcPts val="1800"/>
              </a:spcBef>
              <a:buClr>
                <a:srgbClr val="D680A5"/>
              </a:buClr>
              <a:buSzPct val="90000"/>
              <a:buFont typeface="+mj-ea"/>
              <a:buAutoNum type="ea1ChtPeriod" startAt="2"/>
            </a:pPr>
            <a:r>
              <a:rPr lang="zh-TW" altLang="en-US" sz="2600" dirty="0">
                <a:solidFill>
                  <a:srgbClr val="000000"/>
                </a:solidFill>
                <a:latin typeface="標楷體" panose="03000509000000000000" pitchFamily="65" charset="-120"/>
                <a:ea typeface="標楷體" panose="03000509000000000000" pitchFamily="65" charset="-120"/>
              </a:rPr>
              <a:t>契約進用人員所稱服務成績優良，以「足學年度且其年終考核成績考列甲等者」為宜」，年終考核結果為乙等</a:t>
            </a:r>
            <a:r>
              <a:rPr lang="en-US" altLang="zh-TW" sz="2600" dirty="0">
                <a:solidFill>
                  <a:srgbClr val="000000"/>
                </a:solidFill>
                <a:latin typeface="標楷體" panose="03000509000000000000" pitchFamily="65" charset="-120"/>
                <a:ea typeface="標楷體" panose="03000509000000000000" pitchFamily="65" charset="-120"/>
              </a:rPr>
              <a:t>(</a:t>
            </a:r>
            <a:r>
              <a:rPr lang="zh-TW" altLang="en-US" sz="2600" dirty="0">
                <a:solidFill>
                  <a:srgbClr val="000000"/>
                </a:solidFill>
                <a:latin typeface="標楷體" panose="03000509000000000000" pitchFamily="65" charset="-120"/>
                <a:ea typeface="標楷體" panose="03000509000000000000" pitchFamily="65" charset="-120"/>
              </a:rPr>
              <a:t>未滿</a:t>
            </a:r>
            <a:r>
              <a:rPr lang="en-US" altLang="zh-TW" sz="2600" dirty="0">
                <a:solidFill>
                  <a:srgbClr val="000000"/>
                </a:solidFill>
                <a:latin typeface="標楷體" panose="03000509000000000000" pitchFamily="65" charset="-120"/>
                <a:ea typeface="標楷體" panose="03000509000000000000" pitchFamily="65" charset="-120"/>
              </a:rPr>
              <a:t>80</a:t>
            </a:r>
            <a:r>
              <a:rPr lang="zh-TW" altLang="en-US" sz="2600" dirty="0">
                <a:solidFill>
                  <a:srgbClr val="000000"/>
                </a:solidFill>
                <a:latin typeface="標楷體" panose="03000509000000000000" pitchFamily="65" charset="-120"/>
                <a:ea typeface="標楷體" panose="03000509000000000000" pitchFamily="65" charset="-120"/>
              </a:rPr>
              <a:t>分</a:t>
            </a:r>
            <a:r>
              <a:rPr lang="en-US" altLang="zh-TW" sz="2600" dirty="0">
                <a:solidFill>
                  <a:srgbClr val="000000"/>
                </a:solidFill>
                <a:latin typeface="標楷體" panose="03000509000000000000" pitchFamily="65" charset="-120"/>
                <a:ea typeface="標楷體" panose="03000509000000000000" pitchFamily="65" charset="-120"/>
              </a:rPr>
              <a:t>)</a:t>
            </a:r>
            <a:r>
              <a:rPr lang="zh-TW" altLang="en-US" sz="2600" dirty="0">
                <a:solidFill>
                  <a:srgbClr val="000000"/>
                </a:solidFill>
                <a:latin typeface="標楷體" panose="03000509000000000000" pitchFamily="65" charset="-120"/>
                <a:ea typeface="標楷體" panose="03000509000000000000" pitchFamily="65" charset="-120"/>
              </a:rPr>
              <a:t>次學年薪資留原薪級之年資，無法採計提敘薪級。</a:t>
            </a:r>
            <a:endParaRPr lang="en-US" altLang="zh-TW" sz="2600" dirty="0">
              <a:solidFill>
                <a:srgbClr val="000000"/>
              </a:solidFill>
              <a:latin typeface="標楷體" panose="03000509000000000000" pitchFamily="65" charset="-120"/>
              <a:ea typeface="標楷體" panose="03000509000000000000" pitchFamily="65" charset="-120"/>
            </a:endParaRPr>
          </a:p>
          <a:p>
            <a:pPr marL="502920" lvl="0" indent="-457200">
              <a:spcBef>
                <a:spcPts val="1800"/>
              </a:spcBef>
              <a:buClr>
                <a:srgbClr val="D680A5"/>
              </a:buClr>
              <a:buSzPct val="90000"/>
              <a:buFont typeface="+mj-ea"/>
              <a:buAutoNum type="ea1ChtPeriod" startAt="2"/>
            </a:pPr>
            <a:r>
              <a:rPr lang="zh-TW" altLang="en-US" sz="2600" dirty="0">
                <a:solidFill>
                  <a:srgbClr val="000000"/>
                </a:solidFill>
                <a:latin typeface="標楷體" panose="03000509000000000000" pitchFamily="65" charset="-120"/>
                <a:ea typeface="標楷體" panose="03000509000000000000" pitchFamily="65" charset="-120"/>
              </a:rPr>
              <a:t>國小附設幼兒園契約進用教保員年資採計，請附契約、考核通知書、服務或離職證明書、畢業證書及教師證書。</a:t>
            </a:r>
            <a:endParaRPr lang="en-US" altLang="zh-TW" sz="2600" dirty="0">
              <a:solidFill>
                <a:srgbClr val="000000"/>
              </a:solidFill>
              <a:latin typeface="標楷體" panose="03000509000000000000" pitchFamily="65" charset="-120"/>
              <a:ea typeface="標楷體" panose="03000509000000000000" pitchFamily="65" charset="-120"/>
            </a:endParaRPr>
          </a:p>
          <a:p>
            <a:pPr marL="502920" lvl="0" indent="-457200">
              <a:spcBef>
                <a:spcPts val="1800"/>
              </a:spcBef>
              <a:buClr>
                <a:srgbClr val="D680A5"/>
              </a:buClr>
              <a:buSzPct val="90000"/>
              <a:buFont typeface="+mj-ea"/>
              <a:buAutoNum type="ea1ChtPeriod" startAt="2"/>
            </a:pPr>
            <a:r>
              <a:rPr lang="zh-TW" altLang="en-US" sz="2600" dirty="0">
                <a:solidFill>
                  <a:srgbClr val="000000"/>
                </a:solidFill>
                <a:latin typeface="標楷體" panose="03000509000000000000" pitchFamily="65" charset="-120"/>
                <a:ea typeface="標楷體" panose="03000509000000000000" pitchFamily="65" charset="-120"/>
              </a:rPr>
              <a:t>依教育部臺教授國字第</a:t>
            </a:r>
            <a:r>
              <a:rPr lang="en-US" altLang="zh-TW" sz="2600" dirty="0">
                <a:solidFill>
                  <a:srgbClr val="000000"/>
                </a:solidFill>
                <a:latin typeface="標楷體" panose="03000509000000000000" pitchFamily="65" charset="-120"/>
                <a:ea typeface="標楷體" panose="03000509000000000000" pitchFamily="65" charset="-120"/>
              </a:rPr>
              <a:t>1020136399</a:t>
            </a:r>
            <a:r>
              <a:rPr lang="zh-TW" altLang="en-US" sz="2600" dirty="0">
                <a:solidFill>
                  <a:srgbClr val="000000"/>
                </a:solidFill>
                <a:latin typeface="標楷體" panose="03000509000000000000" pitchFamily="65" charset="-120"/>
                <a:ea typeface="標楷體" panose="03000509000000000000" pitchFamily="65" charset="-120"/>
              </a:rPr>
              <a:t>號函釋規定，任職經歷經主管機關核備有案</a:t>
            </a:r>
          </a:p>
          <a:p>
            <a:endParaRPr lang="zh-TW" altLang="en-US" dirty="0"/>
          </a:p>
        </p:txBody>
      </p:sp>
    </p:spTree>
    <p:extLst>
      <p:ext uri="{BB962C8B-B14F-4D97-AF65-F5344CB8AC3E}">
        <p14:creationId xmlns:p14="http://schemas.microsoft.com/office/powerpoint/2010/main" val="4151413011"/>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Autofit/>
          </a:bodyPr>
          <a:lstStyle/>
          <a:p>
            <a:r>
              <a:rPr lang="zh-TW" altLang="en-US" sz="2400" dirty="0">
                <a:latin typeface="標楷體" panose="03000509000000000000" pitchFamily="65" charset="-120"/>
                <a:ea typeface="標楷體" panose="03000509000000000000" pitchFamily="65" charset="-120"/>
              </a:rPr>
              <a:t>案例</a:t>
            </a:r>
            <a:r>
              <a:rPr lang="en-US" altLang="zh-TW" sz="2400" dirty="0">
                <a:latin typeface="標楷體" panose="03000509000000000000" pitchFamily="65" charset="-120"/>
                <a:ea typeface="標楷體" panose="03000509000000000000" pitchFamily="65" charset="-120"/>
              </a:rPr>
              <a:t>:</a:t>
            </a:r>
            <a:r>
              <a:rPr lang="zh-TW" altLang="en-US" sz="2400" dirty="0">
                <a:latin typeface="標楷體" panose="03000509000000000000" pitchFamily="65" charset="-120"/>
                <a:ea typeface="標楷體" panose="03000509000000000000" pitchFamily="65" charset="-120"/>
              </a:rPr>
              <a:t>陳師</a:t>
            </a:r>
            <a:r>
              <a:rPr lang="en-US" altLang="zh-TW" sz="2400" dirty="0">
                <a:latin typeface="標楷體" panose="03000509000000000000" pitchFamily="65" charset="-120"/>
                <a:ea typeface="標楷體" panose="03000509000000000000" pitchFamily="65" charset="-120"/>
              </a:rPr>
              <a:t>102</a:t>
            </a:r>
            <a:r>
              <a:rPr lang="zh-TW" altLang="en-US" sz="2400" dirty="0">
                <a:latin typeface="標楷體" panose="03000509000000000000" pitchFamily="65" charset="-120"/>
                <a:ea typeface="標楷體" panose="03000509000000000000" pitchFamily="65" charset="-120"/>
              </a:rPr>
              <a:t>年大學畢業並具有幼稚園合格教師證，</a:t>
            </a:r>
            <a:r>
              <a:rPr lang="en-US" altLang="zh-TW" sz="2400" dirty="0">
                <a:latin typeface="標楷體" panose="03000509000000000000" pitchFamily="65" charset="-120"/>
                <a:ea typeface="標楷體" panose="03000509000000000000" pitchFamily="65" charset="-120"/>
              </a:rPr>
              <a:t>105</a:t>
            </a:r>
            <a:r>
              <a:rPr lang="zh-TW" altLang="en-US" sz="2400" dirty="0">
                <a:latin typeface="標楷體" panose="03000509000000000000" pitchFamily="65" charset="-120"/>
                <a:ea typeface="標楷體" panose="03000509000000000000" pitchFamily="65" charset="-120"/>
              </a:rPr>
              <a:t>學年度經公開甄選錄取，職前在某附設幼兒園擔任契約進用教保員職務年資為</a:t>
            </a:r>
            <a:r>
              <a:rPr lang="en-US" altLang="zh-TW" sz="2400" dirty="0">
                <a:latin typeface="標楷體" panose="03000509000000000000" pitchFamily="65" charset="-120"/>
                <a:ea typeface="標楷體" panose="03000509000000000000" pitchFamily="65" charset="-120"/>
              </a:rPr>
              <a:t>103/8/1</a:t>
            </a:r>
            <a:r>
              <a:rPr lang="zh-TW" altLang="en-US" sz="2400" dirty="0">
                <a:latin typeface="標楷體" panose="03000509000000000000" pitchFamily="65" charset="-120"/>
                <a:ea typeface="標楷體" panose="03000509000000000000" pitchFamily="65" charset="-120"/>
              </a:rPr>
              <a:t>至</a:t>
            </a:r>
            <a:r>
              <a:rPr lang="en-US" altLang="zh-TW" sz="2400" dirty="0">
                <a:latin typeface="標楷體" panose="03000509000000000000" pitchFamily="65" charset="-120"/>
                <a:ea typeface="標楷體" panose="03000509000000000000" pitchFamily="65" charset="-120"/>
              </a:rPr>
              <a:t>105/7/31</a:t>
            </a:r>
            <a:r>
              <a:rPr lang="zh-TW" altLang="en-US" sz="2400" dirty="0">
                <a:latin typeface="標楷體" panose="03000509000000000000" pitchFamily="65" charset="-120"/>
                <a:ea typeface="標楷體" panose="03000509000000000000" pitchFamily="65" charset="-120"/>
              </a:rPr>
              <a:t>，且其年終考核成績分別為</a:t>
            </a:r>
            <a:r>
              <a:rPr lang="en-US" altLang="zh-TW" sz="2400" dirty="0">
                <a:latin typeface="標楷體" panose="03000509000000000000" pitchFamily="65" charset="-120"/>
                <a:ea typeface="標楷體" panose="03000509000000000000" pitchFamily="65" charset="-120"/>
              </a:rPr>
              <a:t>79</a:t>
            </a:r>
            <a:r>
              <a:rPr lang="zh-TW" altLang="en-US" sz="2400" dirty="0">
                <a:latin typeface="標楷體" panose="03000509000000000000" pitchFamily="65" charset="-120"/>
                <a:ea typeface="標楷體" panose="03000509000000000000" pitchFamily="65" charset="-120"/>
              </a:rPr>
              <a:t>、</a:t>
            </a:r>
            <a:r>
              <a:rPr lang="en-US" altLang="zh-TW" sz="2400" dirty="0">
                <a:latin typeface="標楷體" panose="03000509000000000000" pitchFamily="65" charset="-120"/>
                <a:ea typeface="標楷體" panose="03000509000000000000" pitchFamily="65" charset="-120"/>
              </a:rPr>
              <a:t>85</a:t>
            </a:r>
            <a:r>
              <a:rPr lang="zh-TW" altLang="en-US" sz="2400" dirty="0">
                <a:latin typeface="標楷體" panose="03000509000000000000" pitchFamily="65" charset="-120"/>
                <a:ea typeface="標楷體" panose="03000509000000000000" pitchFamily="65" charset="-120"/>
              </a:rPr>
              <a:t>分，請問如何核敘</a:t>
            </a:r>
            <a:r>
              <a:rPr lang="en-US" altLang="zh-TW" sz="2400" dirty="0">
                <a:latin typeface="標楷體" panose="03000509000000000000" pitchFamily="65" charset="-120"/>
                <a:ea typeface="標楷體" panose="03000509000000000000" pitchFamily="65" charset="-120"/>
              </a:rPr>
              <a:t>?</a:t>
            </a:r>
            <a:endParaRPr lang="zh-TW" altLang="en-US" sz="2400" dirty="0">
              <a:latin typeface="標楷體" panose="03000509000000000000" pitchFamily="65" charset="-120"/>
              <a:ea typeface="標楷體" panose="03000509000000000000" pitchFamily="65" charset="-120"/>
            </a:endParaRPr>
          </a:p>
        </p:txBody>
      </p:sp>
      <p:sp>
        <p:nvSpPr>
          <p:cNvPr id="3" name="內容版面配置區 2"/>
          <p:cNvSpPr>
            <a:spLocks noGrp="1"/>
          </p:cNvSpPr>
          <p:nvPr>
            <p:ph idx="4294967295"/>
          </p:nvPr>
        </p:nvSpPr>
        <p:spPr>
          <a:xfrm>
            <a:off x="1155939" y="1885801"/>
            <a:ext cx="9134475" cy="2252662"/>
          </a:xfrm>
        </p:spPr>
        <p:txBody>
          <a:bodyPr>
            <a:noAutofit/>
          </a:bodyPr>
          <a:lstStyle/>
          <a:p>
            <a:pPr>
              <a:spcBef>
                <a:spcPts val="600"/>
              </a:spcBef>
              <a:buFont typeface="微軟正黑體" panose="020B0604030504040204" pitchFamily="34" charset="-120"/>
              <a:buChar char="☆"/>
            </a:pPr>
            <a:r>
              <a:rPr lang="zh-TW" altLang="en-US" sz="2400" dirty="0">
                <a:solidFill>
                  <a:srgbClr val="7030A0"/>
                </a:solidFill>
                <a:latin typeface="標楷體" panose="03000509000000000000" pitchFamily="65" charset="-120"/>
                <a:ea typeface="標楷體" panose="03000509000000000000" pitchFamily="65" charset="-120"/>
              </a:rPr>
              <a:t>重點提示</a:t>
            </a:r>
          </a:p>
          <a:p>
            <a:pPr marL="502920" indent="-457200">
              <a:spcBef>
                <a:spcPts val="600"/>
              </a:spcBef>
              <a:buFont typeface="+mj-lt"/>
              <a:buAutoNum type="arabicPeriod"/>
            </a:pPr>
            <a:r>
              <a:rPr lang="zh-TW" altLang="en-US" sz="2400" dirty="0">
                <a:solidFill>
                  <a:srgbClr val="7030A0"/>
                </a:solidFill>
                <a:latin typeface="標楷體" panose="03000509000000000000" pitchFamily="65" charset="-120"/>
                <a:ea typeface="標楷體" panose="03000509000000000000" pitchFamily="65" charset="-120"/>
              </a:rPr>
              <a:t>契用教保員年終考核成績未滿</a:t>
            </a:r>
            <a:r>
              <a:rPr lang="en-US" altLang="zh-TW" sz="2400" dirty="0">
                <a:solidFill>
                  <a:srgbClr val="7030A0"/>
                </a:solidFill>
                <a:latin typeface="標楷體" panose="03000509000000000000" pitchFamily="65" charset="-120"/>
                <a:ea typeface="標楷體" panose="03000509000000000000" pitchFamily="65" charset="-120"/>
              </a:rPr>
              <a:t>80</a:t>
            </a:r>
            <a:r>
              <a:rPr lang="zh-TW" altLang="en-US" sz="2400" dirty="0">
                <a:solidFill>
                  <a:srgbClr val="7030A0"/>
                </a:solidFill>
                <a:latin typeface="標楷體" panose="03000509000000000000" pitchFamily="65" charset="-120"/>
                <a:ea typeface="標楷體" panose="03000509000000000000" pitchFamily="65" charset="-120"/>
              </a:rPr>
              <a:t>分者，因非服務成績優良，該段年資無法採計提敘薪級。</a:t>
            </a:r>
            <a:endParaRPr lang="en-US" altLang="zh-TW" sz="2400" dirty="0">
              <a:solidFill>
                <a:srgbClr val="7030A0"/>
              </a:solidFill>
              <a:latin typeface="標楷體" panose="03000509000000000000" pitchFamily="65" charset="-120"/>
              <a:ea typeface="標楷體" panose="03000509000000000000" pitchFamily="65" charset="-120"/>
            </a:endParaRPr>
          </a:p>
          <a:p>
            <a:pPr marL="502920" indent="-457200">
              <a:spcBef>
                <a:spcPts val="600"/>
              </a:spcBef>
              <a:buFont typeface="+mj-lt"/>
              <a:buAutoNum type="arabicPeriod"/>
            </a:pPr>
            <a:r>
              <a:rPr lang="zh-TW" altLang="en-US" sz="2400" dirty="0">
                <a:solidFill>
                  <a:srgbClr val="7030A0"/>
                </a:solidFill>
                <a:latin typeface="標楷體" panose="03000509000000000000" pitchFamily="65" charset="-120"/>
                <a:ea typeface="標楷體" panose="03000509000000000000" pitchFamily="65" charset="-120"/>
              </a:rPr>
              <a:t>陳師職前曾任教保員年終考核為</a:t>
            </a:r>
            <a:r>
              <a:rPr lang="en-US" altLang="zh-TW" sz="2400" dirty="0">
                <a:solidFill>
                  <a:srgbClr val="7030A0"/>
                </a:solidFill>
                <a:latin typeface="標楷體" panose="03000509000000000000" pitchFamily="65" charset="-120"/>
                <a:ea typeface="標楷體" panose="03000509000000000000" pitchFamily="65" charset="-120"/>
              </a:rPr>
              <a:t>85</a:t>
            </a:r>
            <a:r>
              <a:rPr lang="zh-TW" altLang="en-US" sz="2400" dirty="0">
                <a:solidFill>
                  <a:srgbClr val="7030A0"/>
                </a:solidFill>
                <a:latin typeface="標楷體" panose="03000509000000000000" pitchFamily="65" charset="-120"/>
                <a:ea typeface="標楷體" panose="03000509000000000000" pitchFamily="65" charset="-120"/>
              </a:rPr>
              <a:t>分，該年資符合服務成績優良，予以採計提敘。</a:t>
            </a:r>
          </a:p>
        </p:txBody>
      </p:sp>
      <p:sp>
        <p:nvSpPr>
          <p:cNvPr id="4" name="文字方塊 3"/>
          <p:cNvSpPr txBox="1"/>
          <p:nvPr/>
        </p:nvSpPr>
        <p:spPr>
          <a:xfrm>
            <a:off x="1476608" y="4333576"/>
            <a:ext cx="9238783" cy="954107"/>
          </a:xfrm>
          <a:prstGeom prst="rect">
            <a:avLst/>
          </a:prstGeom>
          <a:noFill/>
        </p:spPr>
        <p:txBody>
          <a:bodyPr wrap="square" rtlCol="0">
            <a:spAutoFit/>
          </a:bodyPr>
          <a:lstStyle/>
          <a:p>
            <a:r>
              <a:rPr lang="zh-TW" altLang="en-US" sz="2800" dirty="0">
                <a:latin typeface="標楷體" panose="03000509000000000000" pitchFamily="65" charset="-120"/>
                <a:ea typeface="標楷體" panose="03000509000000000000" pitchFamily="65" charset="-120"/>
              </a:rPr>
              <a:t>陳師依其學歷大學畢業</a:t>
            </a:r>
            <a:r>
              <a:rPr lang="en-US" altLang="zh-TW" sz="2800" dirty="0">
                <a:latin typeface="標楷體" panose="03000509000000000000" pitchFamily="65" charset="-120"/>
                <a:ea typeface="標楷體" panose="03000509000000000000" pitchFamily="65" charset="-120"/>
              </a:rPr>
              <a:t>29</a:t>
            </a:r>
            <a:r>
              <a:rPr lang="zh-TW" altLang="en-US" sz="2800" dirty="0">
                <a:latin typeface="標楷體" panose="03000509000000000000" pitchFamily="65" charset="-120"/>
                <a:ea typeface="標楷體" panose="03000509000000000000" pitchFamily="65" charset="-120"/>
              </a:rPr>
              <a:t>級</a:t>
            </a:r>
            <a:r>
              <a:rPr lang="en-US" altLang="zh-TW" sz="2800" dirty="0">
                <a:latin typeface="標楷體" panose="03000509000000000000" pitchFamily="65" charset="-120"/>
                <a:ea typeface="標楷體" panose="03000509000000000000" pitchFamily="65" charset="-120"/>
              </a:rPr>
              <a:t>190</a:t>
            </a:r>
            <a:r>
              <a:rPr lang="zh-TW" altLang="en-US" sz="2800" dirty="0">
                <a:latin typeface="標楷體" panose="03000509000000000000" pitchFamily="65" charset="-120"/>
                <a:ea typeface="標楷體" panose="03000509000000000000" pitchFamily="65" charset="-120"/>
              </a:rPr>
              <a:t>薪點起敘，提敘</a:t>
            </a:r>
            <a:r>
              <a:rPr lang="en-US" altLang="zh-TW" sz="2800" dirty="0">
                <a:latin typeface="標楷體" panose="03000509000000000000" pitchFamily="65" charset="-120"/>
                <a:ea typeface="標楷體" panose="03000509000000000000" pitchFamily="65" charset="-120"/>
              </a:rPr>
              <a:t>1</a:t>
            </a:r>
            <a:r>
              <a:rPr lang="zh-TW" altLang="en-US" sz="2800" dirty="0">
                <a:latin typeface="標楷體" panose="03000509000000000000" pitchFamily="65" charset="-120"/>
                <a:ea typeface="標楷體" panose="03000509000000000000" pitchFamily="65" charset="-120"/>
              </a:rPr>
              <a:t>級，支</a:t>
            </a:r>
            <a:r>
              <a:rPr lang="en-US" altLang="zh-TW" sz="2800" dirty="0">
                <a:latin typeface="標楷體" panose="03000509000000000000" pitchFamily="65" charset="-120"/>
                <a:ea typeface="標楷體" panose="03000509000000000000" pitchFamily="65" charset="-120"/>
              </a:rPr>
              <a:t>28</a:t>
            </a:r>
            <a:r>
              <a:rPr lang="zh-TW" altLang="en-US" sz="2800" dirty="0">
                <a:latin typeface="標楷體" panose="03000509000000000000" pitchFamily="65" charset="-120"/>
                <a:ea typeface="標楷體" panose="03000509000000000000" pitchFamily="65" charset="-120"/>
              </a:rPr>
              <a:t>級</a:t>
            </a:r>
            <a:r>
              <a:rPr lang="en-US" altLang="zh-TW" sz="2800" dirty="0">
                <a:latin typeface="標楷體" panose="03000509000000000000" pitchFamily="65" charset="-120"/>
                <a:ea typeface="標楷體" panose="03000509000000000000" pitchFamily="65" charset="-120"/>
              </a:rPr>
              <a:t>200</a:t>
            </a:r>
            <a:r>
              <a:rPr lang="zh-TW" altLang="en-US" sz="2800" dirty="0">
                <a:latin typeface="標楷體" panose="03000509000000000000" pitchFamily="65" charset="-120"/>
                <a:ea typeface="標楷體" panose="03000509000000000000" pitchFamily="65" charset="-120"/>
              </a:rPr>
              <a:t>薪點。</a:t>
            </a:r>
          </a:p>
        </p:txBody>
      </p:sp>
    </p:spTree>
    <p:extLst>
      <p:ext uri="{BB962C8B-B14F-4D97-AF65-F5344CB8AC3E}">
        <p14:creationId xmlns:p14="http://schemas.microsoft.com/office/powerpoint/2010/main" val="12812789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anim calcmode="lin" valueType="num">
                                      <p:cBhvr>
                                        <p:cTn id="8" dur="2000" fill="hold"/>
                                        <p:tgtEl>
                                          <p:spTgt spid="2"/>
                                        </p:tgtEl>
                                        <p:attrNameLst>
                                          <p:attrName>ppt_x</p:attrName>
                                        </p:attrNameLst>
                                      </p:cBhvr>
                                      <p:tavLst>
                                        <p:tav tm="0">
                                          <p:val>
                                            <p:strVal val="#ppt_x"/>
                                          </p:val>
                                        </p:tav>
                                        <p:tav tm="100000">
                                          <p:val>
                                            <p:strVal val="#ppt_x"/>
                                          </p:val>
                                        </p:tav>
                                      </p:tavLst>
                                    </p:anim>
                                    <p:anim calcmode="lin" valueType="num">
                                      <p:cBhvr>
                                        <p:cTn id="9" dur="2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150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2250"/>
                                        <p:tgtEl>
                                          <p:spTgt spid="3">
                                            <p:txEl>
                                              <p:pRg st="0" end="0"/>
                                            </p:txEl>
                                          </p:spTgt>
                                        </p:tgtEl>
                                      </p:cBhvr>
                                    </p:animEffect>
                                    <p:anim calcmode="lin" valueType="num">
                                      <p:cBhvr>
                                        <p:cTn id="15" dur="225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6" dur="225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1500"/>
                                  </p:stCondLst>
                                  <p:childTnLst>
                                    <p:set>
                                      <p:cBhvr>
                                        <p:cTn id="20" dur="1" fill="hold">
                                          <p:stCondLst>
                                            <p:cond delay="0"/>
                                          </p:stCondLst>
                                        </p:cTn>
                                        <p:tgtEl>
                                          <p:spTgt spid="3">
                                            <p:txEl>
                                              <p:pRg st="1" end="1"/>
                                            </p:txEl>
                                          </p:spTgt>
                                        </p:tgtEl>
                                        <p:attrNameLst>
                                          <p:attrName>style.visibility</p:attrName>
                                        </p:attrNameLst>
                                      </p:cBhvr>
                                      <p:to>
                                        <p:strVal val="visible"/>
                                      </p:to>
                                    </p:set>
                                    <p:animEffect transition="in" filter="fade">
                                      <p:cBhvr>
                                        <p:cTn id="21" dur="2250"/>
                                        <p:tgtEl>
                                          <p:spTgt spid="3">
                                            <p:txEl>
                                              <p:pRg st="1" end="1"/>
                                            </p:txEl>
                                          </p:spTgt>
                                        </p:tgtEl>
                                      </p:cBhvr>
                                    </p:animEffect>
                                    <p:anim calcmode="lin" valueType="num">
                                      <p:cBhvr>
                                        <p:cTn id="22" dur="225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3" dur="225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1500"/>
                                  </p:stCondLst>
                                  <p:childTnLst>
                                    <p:set>
                                      <p:cBhvr>
                                        <p:cTn id="27" dur="1" fill="hold">
                                          <p:stCondLst>
                                            <p:cond delay="0"/>
                                          </p:stCondLst>
                                        </p:cTn>
                                        <p:tgtEl>
                                          <p:spTgt spid="3">
                                            <p:txEl>
                                              <p:pRg st="2" end="2"/>
                                            </p:txEl>
                                          </p:spTgt>
                                        </p:tgtEl>
                                        <p:attrNameLst>
                                          <p:attrName>style.visibility</p:attrName>
                                        </p:attrNameLst>
                                      </p:cBhvr>
                                      <p:to>
                                        <p:strVal val="visible"/>
                                      </p:to>
                                    </p:set>
                                    <p:animEffect transition="in" filter="fade">
                                      <p:cBhvr>
                                        <p:cTn id="28" dur="2250"/>
                                        <p:tgtEl>
                                          <p:spTgt spid="3">
                                            <p:txEl>
                                              <p:pRg st="2" end="2"/>
                                            </p:txEl>
                                          </p:spTgt>
                                        </p:tgtEl>
                                      </p:cBhvr>
                                    </p:animEffect>
                                    <p:anim calcmode="lin" valueType="num">
                                      <p:cBhvr>
                                        <p:cTn id="29" dur="225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30" dur="225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1000"/>
                                  </p:stCondLst>
                                  <p:childTnLst>
                                    <p:set>
                                      <p:cBhvr>
                                        <p:cTn id="34" dur="1" fill="hold">
                                          <p:stCondLst>
                                            <p:cond delay="0"/>
                                          </p:stCondLst>
                                        </p:cTn>
                                        <p:tgtEl>
                                          <p:spTgt spid="4"/>
                                        </p:tgtEl>
                                        <p:attrNameLst>
                                          <p:attrName>style.visibility</p:attrName>
                                        </p:attrNameLst>
                                      </p:cBhvr>
                                      <p:to>
                                        <p:strVal val="visible"/>
                                      </p:to>
                                    </p:set>
                                    <p:animEffect transition="in" filter="fade">
                                      <p:cBhvr>
                                        <p:cTn id="35" dur="1750"/>
                                        <p:tgtEl>
                                          <p:spTgt spid="4"/>
                                        </p:tgtEl>
                                      </p:cBhvr>
                                    </p:animEffect>
                                    <p:anim calcmode="lin" valueType="num">
                                      <p:cBhvr>
                                        <p:cTn id="36" dur="1750" fill="hold"/>
                                        <p:tgtEl>
                                          <p:spTgt spid="4"/>
                                        </p:tgtEl>
                                        <p:attrNameLst>
                                          <p:attrName>ppt_x</p:attrName>
                                        </p:attrNameLst>
                                      </p:cBhvr>
                                      <p:tavLst>
                                        <p:tav tm="0">
                                          <p:val>
                                            <p:strVal val="#ppt_x"/>
                                          </p:val>
                                        </p:tav>
                                        <p:tav tm="100000">
                                          <p:val>
                                            <p:strVal val="#ppt_x"/>
                                          </p:val>
                                        </p:tav>
                                      </p:tavLst>
                                    </p:anim>
                                    <p:anim calcmode="lin" valueType="num">
                                      <p:cBhvr>
                                        <p:cTn id="37" dur="175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4" grpId="0"/>
    </p:bld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Autofit/>
          </a:bodyPr>
          <a:lstStyle/>
          <a:p>
            <a:r>
              <a:rPr lang="zh-TW" altLang="en-US" sz="2400" dirty="0">
                <a:latin typeface="標楷體" panose="03000509000000000000" pitchFamily="65" charset="-120"/>
                <a:ea typeface="標楷體" panose="03000509000000000000" pitchFamily="65" charset="-120"/>
              </a:rPr>
              <a:t>案例</a:t>
            </a:r>
            <a:r>
              <a:rPr lang="en-US" altLang="zh-TW" sz="2400" dirty="0">
                <a:latin typeface="標楷體" panose="03000509000000000000" pitchFamily="65" charset="-120"/>
                <a:ea typeface="標楷體" panose="03000509000000000000" pitchFamily="65" charset="-120"/>
              </a:rPr>
              <a:t>:</a:t>
            </a:r>
            <a:r>
              <a:rPr lang="zh-TW" altLang="en-US" sz="2400" dirty="0">
                <a:latin typeface="標楷體" panose="03000509000000000000" pitchFamily="65" charset="-120"/>
                <a:ea typeface="標楷體" panose="03000509000000000000" pitchFamily="65" charset="-120"/>
              </a:rPr>
              <a:t>黃師</a:t>
            </a:r>
            <a:r>
              <a:rPr lang="en-US" altLang="zh-TW" sz="2400" dirty="0">
                <a:latin typeface="標楷體" panose="03000509000000000000" pitchFamily="65" charset="-120"/>
                <a:ea typeface="標楷體" panose="03000509000000000000" pitchFamily="65" charset="-120"/>
              </a:rPr>
              <a:t>98</a:t>
            </a:r>
            <a:r>
              <a:rPr lang="zh-TW" altLang="en-US" sz="2400" dirty="0">
                <a:latin typeface="標楷體" panose="03000509000000000000" pitchFamily="65" charset="-120"/>
                <a:ea typeface="標楷體" panose="03000509000000000000" pitchFamily="65" charset="-120"/>
              </a:rPr>
              <a:t>年大學畢業並具有國中合格教師證、幼稚園合格教師證，</a:t>
            </a:r>
            <a:r>
              <a:rPr lang="en-US" altLang="zh-TW" sz="2400" dirty="0">
                <a:latin typeface="標楷體" panose="03000509000000000000" pitchFamily="65" charset="-120"/>
                <a:ea typeface="標楷體" panose="03000509000000000000" pitchFamily="65" charset="-120"/>
              </a:rPr>
              <a:t>105</a:t>
            </a:r>
            <a:r>
              <a:rPr lang="zh-TW" altLang="en-US" sz="2400" dirty="0">
                <a:latin typeface="標楷體" panose="03000509000000000000" pitchFamily="65" charset="-120"/>
                <a:ea typeface="標楷體" panose="03000509000000000000" pitchFamily="65" charset="-120"/>
              </a:rPr>
              <a:t>學年度經公開甄選錄取國中教師，職前曾任某國中代理教師年資</a:t>
            </a:r>
            <a:r>
              <a:rPr lang="en-US" altLang="zh-TW" sz="2400" dirty="0">
                <a:latin typeface="標楷體" panose="03000509000000000000" pitchFamily="65" charset="-120"/>
                <a:ea typeface="標楷體" panose="03000509000000000000" pitchFamily="65" charset="-120"/>
              </a:rPr>
              <a:t>99/8/27</a:t>
            </a:r>
            <a:r>
              <a:rPr lang="zh-TW" altLang="en-US" sz="2400" dirty="0">
                <a:latin typeface="標楷體" panose="03000509000000000000" pitchFamily="65" charset="-120"/>
                <a:ea typeface="標楷體" panose="03000509000000000000" pitchFamily="65" charset="-120"/>
              </a:rPr>
              <a:t>至</a:t>
            </a:r>
            <a:r>
              <a:rPr lang="en-US" altLang="zh-TW" sz="2400" dirty="0">
                <a:latin typeface="標楷體" panose="03000509000000000000" pitchFamily="65" charset="-120"/>
                <a:ea typeface="標楷體" panose="03000509000000000000" pitchFamily="65" charset="-120"/>
              </a:rPr>
              <a:t>100/7/2</a:t>
            </a:r>
            <a:r>
              <a:rPr lang="zh-TW" altLang="en-US" sz="2400" dirty="0">
                <a:latin typeface="標楷體" panose="03000509000000000000" pitchFamily="65" charset="-120"/>
                <a:ea typeface="標楷體" panose="03000509000000000000" pitchFamily="65" charset="-120"/>
              </a:rPr>
              <a:t>且服務成績優良，在某附設幼兒園擔任契約進用教保員職務年資為</a:t>
            </a:r>
            <a:r>
              <a:rPr lang="en-US" altLang="zh-TW" sz="2400" dirty="0">
                <a:latin typeface="標楷體" panose="03000509000000000000" pitchFamily="65" charset="-120"/>
                <a:ea typeface="標楷體" panose="03000509000000000000" pitchFamily="65" charset="-120"/>
              </a:rPr>
              <a:t>104/8/1</a:t>
            </a:r>
            <a:r>
              <a:rPr lang="zh-TW" altLang="en-US" sz="2400" dirty="0">
                <a:latin typeface="標楷體" panose="03000509000000000000" pitchFamily="65" charset="-120"/>
                <a:ea typeface="標楷體" panose="03000509000000000000" pitchFamily="65" charset="-120"/>
              </a:rPr>
              <a:t>至</a:t>
            </a:r>
            <a:r>
              <a:rPr lang="en-US" altLang="zh-TW" sz="2400" dirty="0">
                <a:latin typeface="標楷體" panose="03000509000000000000" pitchFamily="65" charset="-120"/>
                <a:ea typeface="標楷體" panose="03000509000000000000" pitchFamily="65" charset="-120"/>
              </a:rPr>
              <a:t>105/7/31</a:t>
            </a:r>
            <a:r>
              <a:rPr lang="zh-TW" altLang="en-US" sz="2400" dirty="0">
                <a:latin typeface="標楷體" panose="03000509000000000000" pitchFamily="65" charset="-120"/>
                <a:ea typeface="標楷體" panose="03000509000000000000" pitchFamily="65" charset="-120"/>
              </a:rPr>
              <a:t>，且其年終考核成績分別為</a:t>
            </a:r>
            <a:r>
              <a:rPr lang="en-US" altLang="zh-TW" sz="2400" dirty="0">
                <a:latin typeface="標楷體" panose="03000509000000000000" pitchFamily="65" charset="-120"/>
                <a:ea typeface="標楷體" panose="03000509000000000000" pitchFamily="65" charset="-120"/>
              </a:rPr>
              <a:t>85</a:t>
            </a:r>
            <a:r>
              <a:rPr lang="zh-TW" altLang="en-US" sz="2400" dirty="0">
                <a:latin typeface="標楷體" panose="03000509000000000000" pitchFamily="65" charset="-120"/>
                <a:ea typeface="標楷體" panose="03000509000000000000" pitchFamily="65" charset="-120"/>
              </a:rPr>
              <a:t>分，請問如何核敘</a:t>
            </a:r>
            <a:r>
              <a:rPr lang="en-US" altLang="zh-TW" sz="2400" dirty="0">
                <a:latin typeface="標楷體" panose="03000509000000000000" pitchFamily="65" charset="-120"/>
                <a:ea typeface="標楷體" panose="03000509000000000000" pitchFamily="65" charset="-120"/>
              </a:rPr>
              <a:t>?</a:t>
            </a:r>
            <a:endParaRPr lang="zh-TW" altLang="en-US" sz="2400" dirty="0">
              <a:latin typeface="標楷體" panose="03000509000000000000" pitchFamily="65" charset="-120"/>
              <a:ea typeface="標楷體" panose="03000509000000000000" pitchFamily="65" charset="-120"/>
            </a:endParaRPr>
          </a:p>
        </p:txBody>
      </p:sp>
      <p:sp>
        <p:nvSpPr>
          <p:cNvPr id="3" name="內容版面配置區 2"/>
          <p:cNvSpPr>
            <a:spLocks noGrp="1"/>
          </p:cNvSpPr>
          <p:nvPr>
            <p:ph idx="4294967295"/>
          </p:nvPr>
        </p:nvSpPr>
        <p:spPr>
          <a:xfrm>
            <a:off x="957532" y="1909997"/>
            <a:ext cx="9582561" cy="2159000"/>
          </a:xfrm>
        </p:spPr>
        <p:txBody>
          <a:bodyPr>
            <a:noAutofit/>
          </a:bodyPr>
          <a:lstStyle/>
          <a:p>
            <a:pPr>
              <a:spcBef>
                <a:spcPts val="600"/>
              </a:spcBef>
              <a:buFont typeface="微軟正黑體" panose="020B0604030504040204" pitchFamily="34" charset="-120"/>
              <a:buChar char="☆"/>
            </a:pPr>
            <a:r>
              <a:rPr lang="zh-TW" altLang="en-US" sz="2400" dirty="0">
                <a:solidFill>
                  <a:srgbClr val="7030A0"/>
                </a:solidFill>
                <a:latin typeface="標楷體" panose="03000509000000000000" pitchFamily="65" charset="-120"/>
                <a:ea typeface="標楷體" panose="03000509000000000000" pitchFamily="65" charset="-120"/>
              </a:rPr>
              <a:t>重點提示</a:t>
            </a:r>
            <a:endParaRPr lang="en-US" altLang="zh-TW" sz="2400" dirty="0">
              <a:solidFill>
                <a:srgbClr val="7030A0"/>
              </a:solidFill>
              <a:latin typeface="標楷體" panose="03000509000000000000" pitchFamily="65" charset="-120"/>
              <a:ea typeface="標楷體" panose="03000509000000000000" pitchFamily="65" charset="-120"/>
            </a:endParaRPr>
          </a:p>
          <a:p>
            <a:pPr marL="45720" indent="0">
              <a:spcBef>
                <a:spcPts val="600"/>
              </a:spcBef>
              <a:buNone/>
            </a:pPr>
            <a:r>
              <a:rPr lang="zh-TW" altLang="en-US" sz="2400" dirty="0">
                <a:solidFill>
                  <a:srgbClr val="7030A0"/>
                </a:solidFill>
                <a:latin typeface="標楷體" panose="03000509000000000000" pitchFamily="65" charset="-120"/>
                <a:ea typeface="標楷體" panose="03000509000000000000" pitchFamily="65" charset="-120"/>
              </a:rPr>
              <a:t>臺教人</a:t>
            </a:r>
            <a:r>
              <a:rPr lang="en-US" altLang="zh-TW" sz="2400" dirty="0">
                <a:solidFill>
                  <a:srgbClr val="7030A0"/>
                </a:solidFill>
                <a:latin typeface="標楷體" panose="03000509000000000000" pitchFamily="65" charset="-120"/>
                <a:ea typeface="標楷體" panose="03000509000000000000" pitchFamily="65" charset="-120"/>
              </a:rPr>
              <a:t>(</a:t>
            </a:r>
            <a:r>
              <a:rPr lang="zh-TW" altLang="en-US" sz="2400" dirty="0">
                <a:solidFill>
                  <a:srgbClr val="7030A0"/>
                </a:solidFill>
                <a:latin typeface="標楷體" panose="03000509000000000000" pitchFamily="65" charset="-120"/>
                <a:ea typeface="標楷體" panose="03000509000000000000" pitchFamily="65" charset="-120"/>
              </a:rPr>
              <a:t>二</a:t>
            </a:r>
            <a:r>
              <a:rPr lang="en-US" altLang="zh-TW" sz="2400" dirty="0">
                <a:solidFill>
                  <a:srgbClr val="7030A0"/>
                </a:solidFill>
                <a:latin typeface="標楷體" panose="03000509000000000000" pitchFamily="65" charset="-120"/>
                <a:ea typeface="標楷體" panose="03000509000000000000" pitchFamily="65" charset="-120"/>
              </a:rPr>
              <a:t>)</a:t>
            </a:r>
            <a:r>
              <a:rPr lang="zh-TW" altLang="en-US" sz="2400" dirty="0">
                <a:solidFill>
                  <a:srgbClr val="7030A0"/>
                </a:solidFill>
                <a:latin typeface="標楷體" panose="03000509000000000000" pitchFamily="65" charset="-120"/>
                <a:ea typeface="標楷體" panose="03000509000000000000" pitchFamily="65" charset="-120"/>
              </a:rPr>
              <a:t>字第</a:t>
            </a:r>
            <a:r>
              <a:rPr lang="en-US" altLang="zh-TW" sz="2400" dirty="0">
                <a:solidFill>
                  <a:srgbClr val="7030A0"/>
                </a:solidFill>
                <a:latin typeface="標楷體" panose="03000509000000000000" pitchFamily="65" charset="-120"/>
                <a:ea typeface="標楷體" panose="03000509000000000000" pitchFamily="65" charset="-120"/>
              </a:rPr>
              <a:t>1030013218</a:t>
            </a:r>
            <a:r>
              <a:rPr lang="zh-TW" altLang="en-US" sz="2400" dirty="0">
                <a:solidFill>
                  <a:srgbClr val="7030A0"/>
                </a:solidFill>
                <a:latin typeface="標楷體" panose="03000509000000000000" pitchFamily="65" charset="-120"/>
                <a:ea typeface="標楷體" panose="03000509000000000000" pitchFamily="65" charset="-120"/>
              </a:rPr>
              <a:t>號函釋規定，國民中小學專任教師職前曾任公立幼兒園契約進用教保員年資，任職當時已具幼兒園教師資格，並經主管機關核備有案，職務等級相當且服務成績優良者，得在本職最高年功薪範圍內每滿</a:t>
            </a:r>
            <a:r>
              <a:rPr lang="en-US" altLang="zh-TW" sz="2400" dirty="0">
                <a:solidFill>
                  <a:srgbClr val="7030A0"/>
                </a:solidFill>
                <a:latin typeface="標楷體" panose="03000509000000000000" pitchFamily="65" charset="-120"/>
                <a:ea typeface="標楷體" panose="03000509000000000000" pitchFamily="65" charset="-120"/>
              </a:rPr>
              <a:t>1</a:t>
            </a:r>
            <a:r>
              <a:rPr lang="zh-TW" altLang="en-US" sz="2400" dirty="0">
                <a:solidFill>
                  <a:srgbClr val="7030A0"/>
                </a:solidFill>
                <a:latin typeface="標楷體" panose="03000509000000000000" pitchFamily="65" charset="-120"/>
                <a:ea typeface="標楷體" panose="03000509000000000000" pitchFamily="65" charset="-120"/>
              </a:rPr>
              <a:t>學年採計提敘薪級</a:t>
            </a:r>
            <a:r>
              <a:rPr lang="en-US" altLang="zh-TW" sz="2400" dirty="0">
                <a:solidFill>
                  <a:srgbClr val="7030A0"/>
                </a:solidFill>
                <a:latin typeface="標楷體" panose="03000509000000000000" pitchFamily="65" charset="-120"/>
                <a:ea typeface="標楷體" panose="03000509000000000000" pitchFamily="65" charset="-120"/>
              </a:rPr>
              <a:t>1</a:t>
            </a:r>
            <a:r>
              <a:rPr lang="zh-TW" altLang="en-US" sz="2400" dirty="0">
                <a:solidFill>
                  <a:srgbClr val="7030A0"/>
                </a:solidFill>
                <a:latin typeface="標楷體" panose="03000509000000000000" pitchFamily="65" charset="-120"/>
                <a:ea typeface="標楷體" panose="03000509000000000000" pitchFamily="65" charset="-120"/>
              </a:rPr>
              <a:t>級。</a:t>
            </a:r>
          </a:p>
        </p:txBody>
      </p:sp>
      <p:sp>
        <p:nvSpPr>
          <p:cNvPr id="5" name="文字方塊 4"/>
          <p:cNvSpPr txBox="1"/>
          <p:nvPr/>
        </p:nvSpPr>
        <p:spPr>
          <a:xfrm>
            <a:off x="1524000" y="4288306"/>
            <a:ext cx="9418728" cy="1569660"/>
          </a:xfrm>
          <a:prstGeom prst="rect">
            <a:avLst/>
          </a:prstGeom>
          <a:noFill/>
        </p:spPr>
        <p:txBody>
          <a:bodyPr wrap="square" rtlCol="0">
            <a:spAutoFit/>
          </a:bodyPr>
          <a:lstStyle/>
          <a:p>
            <a:r>
              <a:rPr lang="zh-TW" altLang="en-US" sz="2400" dirty="0">
                <a:latin typeface="標楷體" panose="03000509000000000000" pitchFamily="65" charset="-120"/>
                <a:ea typeface="標楷體" panose="03000509000000000000" pitchFamily="65" charset="-120"/>
              </a:rPr>
              <a:t>黃師可分別</a:t>
            </a:r>
            <a:endParaRPr lang="en-US" altLang="zh-TW" sz="2400" dirty="0">
              <a:latin typeface="標楷體" panose="03000509000000000000" pitchFamily="65" charset="-120"/>
              <a:ea typeface="標楷體" panose="03000509000000000000" pitchFamily="65" charset="-120"/>
            </a:endParaRPr>
          </a:p>
          <a:p>
            <a:pPr marL="342900" indent="-342900">
              <a:buFont typeface="+mj-lt"/>
              <a:buAutoNum type="arabicPeriod"/>
            </a:pPr>
            <a:r>
              <a:rPr lang="zh-TW" altLang="en-US" sz="2400" dirty="0">
                <a:latin typeface="標楷體" panose="03000509000000000000" pitchFamily="65" charset="-120"/>
                <a:ea typeface="標楷體" panose="03000509000000000000" pitchFamily="65" charset="-120"/>
              </a:rPr>
              <a:t>採計國中代理教師</a:t>
            </a:r>
            <a:r>
              <a:rPr lang="en-US" altLang="zh-TW" sz="2400" dirty="0">
                <a:latin typeface="標楷體" panose="03000509000000000000" pitchFamily="65" charset="-120"/>
                <a:ea typeface="標楷體" panose="03000509000000000000" pitchFamily="65" charset="-120"/>
              </a:rPr>
              <a:t>99/8/27</a:t>
            </a:r>
            <a:r>
              <a:rPr lang="zh-TW" altLang="en-US" sz="2400" dirty="0">
                <a:latin typeface="標楷體" panose="03000509000000000000" pitchFamily="65" charset="-120"/>
                <a:ea typeface="標楷體" panose="03000509000000000000" pitchFamily="65" charset="-120"/>
              </a:rPr>
              <a:t>至</a:t>
            </a:r>
            <a:r>
              <a:rPr lang="en-US" altLang="zh-TW" sz="2400" dirty="0">
                <a:latin typeface="標楷體" panose="03000509000000000000" pitchFamily="65" charset="-120"/>
                <a:ea typeface="標楷體" panose="03000509000000000000" pitchFamily="65" charset="-120"/>
              </a:rPr>
              <a:t>100/7/2</a:t>
            </a:r>
            <a:r>
              <a:rPr lang="zh-TW" altLang="en-US" sz="2400" dirty="0">
                <a:latin typeface="標楷體" panose="03000509000000000000" pitchFamily="65" charset="-120"/>
                <a:ea typeface="標楷體" panose="03000509000000000000" pitchFamily="65" charset="-120"/>
              </a:rPr>
              <a:t>，採計</a:t>
            </a:r>
            <a:r>
              <a:rPr lang="en-US" altLang="zh-TW" sz="2400" dirty="0">
                <a:latin typeface="標楷體" panose="03000509000000000000" pitchFamily="65" charset="-120"/>
                <a:ea typeface="標楷體" panose="03000509000000000000" pitchFamily="65" charset="-120"/>
              </a:rPr>
              <a:t>1</a:t>
            </a:r>
            <a:r>
              <a:rPr lang="zh-TW" altLang="en-US" sz="2400" dirty="0">
                <a:latin typeface="標楷體" panose="03000509000000000000" pitchFamily="65" charset="-120"/>
                <a:ea typeface="標楷體" panose="03000509000000000000" pitchFamily="65" charset="-120"/>
              </a:rPr>
              <a:t>年</a:t>
            </a:r>
            <a:endParaRPr lang="en-US" altLang="zh-TW" sz="2400" dirty="0">
              <a:latin typeface="標楷體" panose="03000509000000000000" pitchFamily="65" charset="-120"/>
              <a:ea typeface="標楷體" panose="03000509000000000000" pitchFamily="65" charset="-120"/>
            </a:endParaRPr>
          </a:p>
          <a:p>
            <a:pPr marL="342900" indent="-342900">
              <a:buFont typeface="+mj-lt"/>
              <a:buAutoNum type="arabicPeriod"/>
            </a:pPr>
            <a:r>
              <a:rPr lang="zh-TW" altLang="en-US" sz="2400" dirty="0">
                <a:latin typeface="標楷體" panose="03000509000000000000" pitchFamily="65" charset="-120"/>
                <a:ea typeface="標楷體" panose="03000509000000000000" pitchFamily="65" charset="-120"/>
              </a:rPr>
              <a:t>附設幼兒園契用教保員年資</a:t>
            </a:r>
            <a:r>
              <a:rPr lang="en-US" altLang="zh-TW" sz="2400" dirty="0">
                <a:latin typeface="標楷體" panose="03000509000000000000" pitchFamily="65" charset="-120"/>
                <a:ea typeface="標楷體" panose="03000509000000000000" pitchFamily="65" charset="-120"/>
              </a:rPr>
              <a:t>104/8/1</a:t>
            </a:r>
            <a:r>
              <a:rPr lang="zh-TW" altLang="en-US" sz="2400" dirty="0">
                <a:latin typeface="標楷體" panose="03000509000000000000" pitchFamily="65" charset="-120"/>
                <a:ea typeface="標楷體" panose="03000509000000000000" pitchFamily="65" charset="-120"/>
              </a:rPr>
              <a:t>至</a:t>
            </a:r>
            <a:r>
              <a:rPr lang="en-US" altLang="zh-TW" sz="2400" dirty="0">
                <a:latin typeface="標楷體" panose="03000509000000000000" pitchFamily="65" charset="-120"/>
                <a:ea typeface="標楷體" panose="03000509000000000000" pitchFamily="65" charset="-120"/>
              </a:rPr>
              <a:t>105/7/31</a:t>
            </a:r>
            <a:r>
              <a:rPr lang="zh-TW" altLang="en-US" sz="2400" dirty="0">
                <a:latin typeface="標楷體" panose="03000509000000000000" pitchFamily="65" charset="-120"/>
                <a:ea typeface="標楷體" panose="03000509000000000000" pitchFamily="65" charset="-120"/>
              </a:rPr>
              <a:t>，採計</a:t>
            </a:r>
            <a:r>
              <a:rPr lang="en-US" altLang="zh-TW" sz="2400" dirty="0">
                <a:latin typeface="標楷體" panose="03000509000000000000" pitchFamily="65" charset="-120"/>
                <a:ea typeface="標楷體" panose="03000509000000000000" pitchFamily="65" charset="-120"/>
              </a:rPr>
              <a:t>1</a:t>
            </a:r>
            <a:r>
              <a:rPr lang="zh-TW" altLang="en-US" sz="2400" dirty="0">
                <a:latin typeface="標楷體" panose="03000509000000000000" pitchFamily="65" charset="-120"/>
                <a:ea typeface="標楷體" panose="03000509000000000000" pitchFamily="65" charset="-120"/>
              </a:rPr>
              <a:t>年</a:t>
            </a:r>
            <a:endParaRPr lang="en-US" altLang="zh-TW" sz="2400" dirty="0">
              <a:latin typeface="標楷體" panose="03000509000000000000" pitchFamily="65" charset="-120"/>
              <a:ea typeface="標楷體" panose="03000509000000000000" pitchFamily="65" charset="-120"/>
            </a:endParaRPr>
          </a:p>
          <a:p>
            <a:r>
              <a:rPr lang="zh-TW" altLang="en-US" sz="2400" dirty="0">
                <a:latin typeface="標楷體" panose="03000509000000000000" pitchFamily="65" charset="-120"/>
                <a:ea typeface="標楷體" panose="03000509000000000000" pitchFamily="65" charset="-120"/>
              </a:rPr>
              <a:t>黃師以其學歷大學畢業</a:t>
            </a:r>
            <a:r>
              <a:rPr lang="en-US" altLang="zh-TW" sz="2400" dirty="0">
                <a:latin typeface="標楷體" panose="03000509000000000000" pitchFamily="65" charset="-120"/>
                <a:ea typeface="標楷體" panose="03000509000000000000" pitchFamily="65" charset="-120"/>
              </a:rPr>
              <a:t>29</a:t>
            </a:r>
            <a:r>
              <a:rPr lang="zh-TW" altLang="en-US" sz="2400" dirty="0">
                <a:latin typeface="標楷體" panose="03000509000000000000" pitchFamily="65" charset="-120"/>
                <a:ea typeface="標楷體" panose="03000509000000000000" pitchFamily="65" charset="-120"/>
              </a:rPr>
              <a:t>級</a:t>
            </a:r>
            <a:r>
              <a:rPr lang="en-US" altLang="zh-TW" sz="2400" dirty="0">
                <a:latin typeface="標楷體" panose="03000509000000000000" pitchFamily="65" charset="-120"/>
                <a:ea typeface="標楷體" panose="03000509000000000000" pitchFamily="65" charset="-120"/>
              </a:rPr>
              <a:t>190</a:t>
            </a:r>
            <a:r>
              <a:rPr lang="zh-TW" altLang="en-US" sz="2400" dirty="0">
                <a:latin typeface="標楷體" panose="03000509000000000000" pitchFamily="65" charset="-120"/>
                <a:ea typeface="標楷體" panose="03000509000000000000" pitchFamily="65" charset="-120"/>
              </a:rPr>
              <a:t>薪點起敘，提敘</a:t>
            </a:r>
            <a:r>
              <a:rPr lang="en-US" altLang="zh-TW" sz="2400" dirty="0">
                <a:latin typeface="標楷體" panose="03000509000000000000" pitchFamily="65" charset="-120"/>
                <a:ea typeface="標楷體" panose="03000509000000000000" pitchFamily="65" charset="-120"/>
              </a:rPr>
              <a:t>2</a:t>
            </a:r>
            <a:r>
              <a:rPr lang="zh-TW" altLang="en-US" sz="2400" dirty="0">
                <a:latin typeface="標楷體" panose="03000509000000000000" pitchFamily="65" charset="-120"/>
                <a:ea typeface="標楷體" panose="03000509000000000000" pitchFamily="65" charset="-120"/>
              </a:rPr>
              <a:t>級，支</a:t>
            </a:r>
            <a:r>
              <a:rPr lang="en-US" altLang="zh-TW" sz="2400" dirty="0">
                <a:latin typeface="標楷體" panose="03000509000000000000" pitchFamily="65" charset="-120"/>
                <a:ea typeface="標楷體" panose="03000509000000000000" pitchFamily="65" charset="-120"/>
              </a:rPr>
              <a:t>27</a:t>
            </a:r>
            <a:r>
              <a:rPr lang="zh-TW" altLang="en-US" sz="2400" dirty="0">
                <a:latin typeface="標楷體" panose="03000509000000000000" pitchFamily="65" charset="-120"/>
                <a:ea typeface="標楷體" panose="03000509000000000000" pitchFamily="65" charset="-120"/>
              </a:rPr>
              <a:t>級</a:t>
            </a:r>
            <a:r>
              <a:rPr lang="en-US" altLang="zh-TW" sz="2400" dirty="0">
                <a:latin typeface="標楷體" panose="03000509000000000000" pitchFamily="65" charset="-120"/>
                <a:ea typeface="標楷體" panose="03000509000000000000" pitchFamily="65" charset="-120"/>
              </a:rPr>
              <a:t>210</a:t>
            </a:r>
            <a:r>
              <a:rPr lang="zh-TW" altLang="en-US" sz="2400" dirty="0">
                <a:latin typeface="標楷體" panose="03000509000000000000" pitchFamily="65" charset="-120"/>
                <a:ea typeface="標楷體" panose="03000509000000000000" pitchFamily="65" charset="-120"/>
              </a:rPr>
              <a:t>薪點</a:t>
            </a:r>
            <a:endParaRPr lang="en-US" altLang="zh-TW" sz="2400" dirty="0">
              <a:latin typeface="標楷體" panose="03000509000000000000" pitchFamily="65" charset="-120"/>
              <a:ea typeface="標楷體" panose="03000509000000000000" pitchFamily="65" charset="-120"/>
            </a:endParaRPr>
          </a:p>
        </p:txBody>
      </p:sp>
    </p:spTree>
    <p:extLst>
      <p:ext uri="{BB962C8B-B14F-4D97-AF65-F5344CB8AC3E}">
        <p14:creationId xmlns:p14="http://schemas.microsoft.com/office/powerpoint/2010/main" val="25914913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500"/>
                                        <p:tgtEl>
                                          <p:spTgt spid="2"/>
                                        </p:tgtEl>
                                      </p:cBhvr>
                                    </p:animEffect>
                                    <p:anim calcmode="lin" valueType="num">
                                      <p:cBhvr>
                                        <p:cTn id="8" dur="2500" fill="hold"/>
                                        <p:tgtEl>
                                          <p:spTgt spid="2"/>
                                        </p:tgtEl>
                                        <p:attrNameLst>
                                          <p:attrName>ppt_x</p:attrName>
                                        </p:attrNameLst>
                                      </p:cBhvr>
                                      <p:tavLst>
                                        <p:tav tm="0">
                                          <p:val>
                                            <p:strVal val="#ppt_x"/>
                                          </p:val>
                                        </p:tav>
                                        <p:tav tm="100000">
                                          <p:val>
                                            <p:strVal val="#ppt_x"/>
                                          </p:val>
                                        </p:tav>
                                      </p:tavLst>
                                    </p:anim>
                                    <p:anim calcmode="lin" valueType="num">
                                      <p:cBhvr>
                                        <p:cTn id="9" dur="25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1000"/>
                                        <p:tgtEl>
                                          <p:spTgt spid="3">
                                            <p:txEl>
                                              <p:pRg st="0" end="0"/>
                                            </p:txEl>
                                          </p:spTgt>
                                        </p:tgtEl>
                                      </p:cBhvr>
                                    </p:animEffect>
                                    <p:anim calcmode="lin" valueType="num">
                                      <p:cBhvr>
                                        <p:cTn id="15"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1" end="1"/>
                                            </p:txEl>
                                          </p:spTgt>
                                        </p:tgtEl>
                                        <p:attrNameLst>
                                          <p:attrName>style.visibility</p:attrName>
                                        </p:attrNameLst>
                                      </p:cBhvr>
                                      <p:to>
                                        <p:strVal val="visible"/>
                                      </p:to>
                                    </p:set>
                                    <p:animEffect transition="in" filter="fade">
                                      <p:cBhvr>
                                        <p:cTn id="21" dur="1000"/>
                                        <p:tgtEl>
                                          <p:spTgt spid="3">
                                            <p:txEl>
                                              <p:pRg st="1" end="1"/>
                                            </p:txEl>
                                          </p:spTgt>
                                        </p:tgtEl>
                                      </p:cBhvr>
                                    </p:animEffect>
                                    <p:anim calcmode="lin" valueType="num">
                                      <p:cBhvr>
                                        <p:cTn id="22"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5"/>
                                        </p:tgtEl>
                                        <p:attrNameLst>
                                          <p:attrName>style.visibility</p:attrName>
                                        </p:attrNameLst>
                                      </p:cBhvr>
                                      <p:to>
                                        <p:strVal val="visible"/>
                                      </p:to>
                                    </p:set>
                                    <p:animEffect transition="in" filter="fade">
                                      <p:cBhvr>
                                        <p:cTn id="28" dur="1000"/>
                                        <p:tgtEl>
                                          <p:spTgt spid="5"/>
                                        </p:tgtEl>
                                      </p:cBhvr>
                                    </p:animEffect>
                                    <p:anim calcmode="lin" valueType="num">
                                      <p:cBhvr>
                                        <p:cTn id="29" dur="1000" fill="hold"/>
                                        <p:tgtEl>
                                          <p:spTgt spid="5"/>
                                        </p:tgtEl>
                                        <p:attrNameLst>
                                          <p:attrName>ppt_x</p:attrName>
                                        </p:attrNameLst>
                                      </p:cBhvr>
                                      <p:tavLst>
                                        <p:tav tm="0">
                                          <p:val>
                                            <p:strVal val="#ppt_x"/>
                                          </p:val>
                                        </p:tav>
                                        <p:tav tm="100000">
                                          <p:val>
                                            <p:strVal val="#ppt_x"/>
                                          </p:val>
                                        </p:tav>
                                      </p:tavLst>
                                    </p:anim>
                                    <p:anim calcmode="lin" valueType="num">
                                      <p:cBhvr>
                                        <p:cTn id="30"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5"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直排文字版面配置區 4"/>
          <p:cNvSpPr>
            <a:spLocks noGrp="1"/>
          </p:cNvSpPr>
          <p:nvPr>
            <p:ph type="body" orient="vert" idx="4294967295"/>
          </p:nvPr>
        </p:nvSpPr>
        <p:spPr>
          <a:xfrm>
            <a:off x="975946" y="1659183"/>
            <a:ext cx="10058400" cy="4164012"/>
          </a:xfrm>
        </p:spPr>
        <p:txBody>
          <a:bodyPr vert="horz"/>
          <a:lstStyle/>
          <a:p>
            <a:r>
              <a:rPr lang="zh-TW" altLang="en-US" sz="2800" dirty="0">
                <a:solidFill>
                  <a:schemeClr val="tx2"/>
                </a:solidFill>
                <a:latin typeface="標楷體" panose="03000509000000000000" pitchFamily="65" charset="-120"/>
                <a:ea typeface="標楷體" panose="03000509000000000000" pitchFamily="65" charset="-120"/>
              </a:rPr>
              <a:t>依據</a:t>
            </a:r>
            <a:r>
              <a:rPr lang="en-US" altLang="zh-TW" sz="2800" dirty="0">
                <a:solidFill>
                  <a:schemeClr val="tx2"/>
                </a:solidFill>
                <a:latin typeface="標楷體" panose="03000509000000000000" pitchFamily="65" charset="-120"/>
                <a:ea typeface="標楷體" panose="03000509000000000000" pitchFamily="65" charset="-120"/>
              </a:rPr>
              <a:t>106</a:t>
            </a:r>
            <a:r>
              <a:rPr lang="zh-TW" altLang="en-US" sz="2800" dirty="0">
                <a:solidFill>
                  <a:schemeClr val="tx2"/>
                </a:solidFill>
                <a:latin typeface="標楷體" panose="03000509000000000000" pitchFamily="65" charset="-120"/>
                <a:ea typeface="標楷體" panose="03000509000000000000" pitchFamily="65" charset="-120"/>
              </a:rPr>
              <a:t>年</a:t>
            </a:r>
            <a:r>
              <a:rPr lang="en-US" altLang="zh-TW" sz="2800" dirty="0">
                <a:solidFill>
                  <a:schemeClr val="tx2"/>
                </a:solidFill>
                <a:latin typeface="標楷體" panose="03000509000000000000" pitchFamily="65" charset="-120"/>
                <a:ea typeface="標楷體" panose="03000509000000000000" pitchFamily="65" charset="-120"/>
              </a:rPr>
              <a:t>6</a:t>
            </a:r>
            <a:r>
              <a:rPr lang="zh-TW" altLang="en-US" sz="2800" dirty="0">
                <a:solidFill>
                  <a:schemeClr val="tx2"/>
                </a:solidFill>
                <a:latin typeface="標楷體" panose="03000509000000000000" pitchFamily="65" charset="-120"/>
                <a:ea typeface="標楷體" panose="03000509000000000000" pitchFamily="65" charset="-120"/>
              </a:rPr>
              <a:t>月</a:t>
            </a:r>
            <a:r>
              <a:rPr lang="en-US" altLang="zh-TW" sz="2800" dirty="0">
                <a:solidFill>
                  <a:schemeClr val="tx2"/>
                </a:solidFill>
                <a:latin typeface="標楷體" panose="03000509000000000000" pitchFamily="65" charset="-120"/>
                <a:ea typeface="標楷體" panose="03000509000000000000" pitchFamily="65" charset="-120"/>
              </a:rPr>
              <a:t>14</a:t>
            </a:r>
            <a:r>
              <a:rPr lang="zh-TW" altLang="en-US" sz="2800" dirty="0">
                <a:solidFill>
                  <a:schemeClr val="tx2"/>
                </a:solidFill>
                <a:latin typeface="標楷體" panose="03000509000000000000" pitchFamily="65" charset="-120"/>
                <a:ea typeface="標楷體" panose="03000509000000000000" pitchFamily="65" charset="-120"/>
              </a:rPr>
              <a:t>日修正之師資培育法，</a:t>
            </a:r>
            <a:r>
              <a:rPr lang="en-US" altLang="zh-TW" sz="2800" dirty="0">
                <a:solidFill>
                  <a:schemeClr val="tx2"/>
                </a:solidFill>
                <a:latin typeface="標楷體" panose="03000509000000000000" pitchFamily="65" charset="-120"/>
                <a:ea typeface="標楷體" panose="03000509000000000000" pitchFamily="65" charset="-120"/>
              </a:rPr>
              <a:t>107</a:t>
            </a:r>
            <a:r>
              <a:rPr lang="zh-TW" altLang="en-US" sz="2800" dirty="0">
                <a:solidFill>
                  <a:schemeClr val="tx2"/>
                </a:solidFill>
                <a:latin typeface="標楷體" panose="03000509000000000000" pitchFamily="65" charset="-120"/>
                <a:ea typeface="標楷體" panose="03000509000000000000" pitchFamily="65" charset="-120"/>
              </a:rPr>
              <a:t>年</a:t>
            </a:r>
            <a:r>
              <a:rPr lang="en-US" altLang="zh-TW" sz="2800" dirty="0">
                <a:solidFill>
                  <a:schemeClr val="tx2"/>
                </a:solidFill>
                <a:latin typeface="標楷體" panose="03000509000000000000" pitchFamily="65" charset="-120"/>
                <a:ea typeface="標楷體" panose="03000509000000000000" pitchFamily="65" charset="-120"/>
              </a:rPr>
              <a:t>2</a:t>
            </a:r>
            <a:r>
              <a:rPr lang="zh-TW" altLang="en-US" sz="2800" dirty="0">
                <a:solidFill>
                  <a:schemeClr val="tx2"/>
                </a:solidFill>
                <a:latin typeface="標楷體" panose="03000509000000000000" pitchFamily="65" charset="-120"/>
                <a:ea typeface="標楷體" panose="03000509000000000000" pitchFamily="65" charset="-120"/>
              </a:rPr>
              <a:t>月</a:t>
            </a:r>
            <a:r>
              <a:rPr lang="en-US" altLang="zh-TW" sz="2800" dirty="0">
                <a:solidFill>
                  <a:schemeClr val="tx2"/>
                </a:solidFill>
                <a:latin typeface="標楷體" panose="03000509000000000000" pitchFamily="65" charset="-120"/>
                <a:ea typeface="標楷體" panose="03000509000000000000" pitchFamily="65" charset="-120"/>
              </a:rPr>
              <a:t>1</a:t>
            </a:r>
            <a:r>
              <a:rPr lang="zh-TW" altLang="en-US" sz="2800" dirty="0">
                <a:solidFill>
                  <a:schemeClr val="tx2"/>
                </a:solidFill>
                <a:latin typeface="標楷體" panose="03000509000000000000" pitchFamily="65" charset="-120"/>
                <a:ea typeface="標楷體" panose="03000509000000000000" pitchFamily="65" charset="-120"/>
              </a:rPr>
              <a:t>日施行</a:t>
            </a:r>
            <a:endParaRPr lang="en-US" altLang="zh-TW" sz="2800" dirty="0">
              <a:solidFill>
                <a:schemeClr val="tx2"/>
              </a:solidFill>
              <a:latin typeface="標楷體" panose="03000509000000000000" pitchFamily="65" charset="-120"/>
              <a:ea typeface="標楷體" panose="03000509000000000000" pitchFamily="65" charset="-120"/>
            </a:endParaRPr>
          </a:p>
          <a:p>
            <a:r>
              <a:rPr lang="zh-TW" altLang="en-US" sz="2800" dirty="0">
                <a:solidFill>
                  <a:schemeClr val="tx2"/>
                </a:solidFill>
                <a:latin typeface="標楷體" panose="03000509000000000000" pitchFamily="65" charset="-120"/>
                <a:ea typeface="標楷體" panose="03000509000000000000" pitchFamily="65" charset="-120"/>
              </a:rPr>
              <a:t>先考後實習</a:t>
            </a:r>
            <a:endParaRPr lang="en-US" altLang="zh-TW" sz="2800" dirty="0">
              <a:solidFill>
                <a:schemeClr val="tx2"/>
              </a:solidFill>
              <a:latin typeface="標楷體" panose="03000509000000000000" pitchFamily="65" charset="-120"/>
              <a:ea typeface="標楷體" panose="03000509000000000000" pitchFamily="65" charset="-120"/>
            </a:endParaRPr>
          </a:p>
          <a:p>
            <a:endParaRPr lang="zh-TW" altLang="en-US" dirty="0"/>
          </a:p>
        </p:txBody>
      </p:sp>
      <p:sp>
        <p:nvSpPr>
          <p:cNvPr id="4" name="標題 3"/>
          <p:cNvSpPr>
            <a:spLocks noGrp="1"/>
          </p:cNvSpPr>
          <p:nvPr>
            <p:ph type="title" idx="4294967295"/>
          </p:nvPr>
        </p:nvSpPr>
        <p:spPr>
          <a:xfrm>
            <a:off x="1097028" y="493375"/>
            <a:ext cx="4976446" cy="712177"/>
          </a:xfrm>
        </p:spPr>
        <p:txBody>
          <a:bodyPr>
            <a:noAutofit/>
          </a:bodyPr>
          <a:lstStyle/>
          <a:p>
            <a:r>
              <a:rPr lang="zh-TW" altLang="en-US" sz="2800" dirty="0">
                <a:solidFill>
                  <a:srgbClr val="00B050"/>
                </a:solidFill>
                <a:latin typeface="華康勘亭流" panose="02010609010101010101" pitchFamily="49" charset="-120"/>
                <a:ea typeface="華康勘亭流" panose="02010609010101010101" pitchFamily="49" charset="-120"/>
              </a:rPr>
              <a:t>新制教師資格</a:t>
            </a:r>
            <a:r>
              <a:rPr lang="en-US" altLang="zh-TW" sz="2800" dirty="0">
                <a:solidFill>
                  <a:srgbClr val="00B050"/>
                </a:solidFill>
                <a:latin typeface="華康勘亭流" panose="02010609010101010101" pitchFamily="49" charset="-120"/>
                <a:ea typeface="華康勘亭流" panose="02010609010101010101" pitchFamily="49" charset="-120"/>
              </a:rPr>
              <a:t>-</a:t>
            </a:r>
            <a:r>
              <a:rPr lang="zh-TW" altLang="en-US" sz="2800" dirty="0">
                <a:solidFill>
                  <a:srgbClr val="00B050"/>
                </a:solidFill>
                <a:latin typeface="華康勘亭流" panose="02010609010101010101" pitchFamily="49" charset="-120"/>
                <a:ea typeface="華康勘亭流" panose="02010609010101010101" pitchFamily="49" charset="-120"/>
              </a:rPr>
              <a:t>先考試後實習</a:t>
            </a:r>
          </a:p>
        </p:txBody>
      </p:sp>
      <p:graphicFrame>
        <p:nvGraphicFramePr>
          <p:cNvPr id="6" name="資料庫圖表 5"/>
          <p:cNvGraphicFramePr/>
          <p:nvPr>
            <p:extLst>
              <p:ext uri="{D42A27DB-BD31-4B8C-83A1-F6EECF244321}">
                <p14:modId xmlns:p14="http://schemas.microsoft.com/office/powerpoint/2010/main" val="644947128"/>
              </p:ext>
            </p:extLst>
          </p:nvPr>
        </p:nvGraphicFramePr>
        <p:xfrm>
          <a:off x="1278183" y="2986088"/>
          <a:ext cx="8947641" cy="21050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116790529"/>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847490" y="353682"/>
            <a:ext cx="8685363" cy="668674"/>
          </a:xfrm>
        </p:spPr>
        <p:txBody>
          <a:bodyPr>
            <a:normAutofit/>
          </a:bodyPr>
          <a:lstStyle/>
          <a:p>
            <a:r>
              <a:rPr lang="zh-TW" altLang="en-US" sz="3600" dirty="0">
                <a:solidFill>
                  <a:srgbClr val="00B050"/>
                </a:solidFill>
                <a:latin typeface="華康勘亭流" panose="03000909000000000000" pitchFamily="65" charset="-120"/>
                <a:ea typeface="華康勘亭流" panose="03000909000000000000" pitchFamily="65" charset="-120"/>
              </a:rPr>
              <a:t>幼兒園教師提敘</a:t>
            </a:r>
            <a:r>
              <a:rPr lang="en-US" altLang="zh-TW" sz="3600" dirty="0">
                <a:solidFill>
                  <a:srgbClr val="00B050"/>
                </a:solidFill>
                <a:latin typeface="華康勘亭流" panose="03000909000000000000" pitchFamily="65" charset="-120"/>
                <a:ea typeface="華康勘亭流" panose="03000909000000000000" pitchFamily="65" charset="-120"/>
              </a:rPr>
              <a:t>–</a:t>
            </a:r>
            <a:r>
              <a:rPr lang="zh-TW" altLang="en-US" sz="3600" dirty="0">
                <a:solidFill>
                  <a:srgbClr val="00B050"/>
                </a:solidFill>
                <a:latin typeface="華康勘亭流" panose="03000909000000000000" pitchFamily="65" charset="-120"/>
                <a:ea typeface="華康勘亭流" panose="03000909000000000000" pitchFamily="65" charset="-120"/>
              </a:rPr>
              <a:t>私校專任教師年資</a:t>
            </a:r>
          </a:p>
        </p:txBody>
      </p:sp>
      <p:sp>
        <p:nvSpPr>
          <p:cNvPr id="3" name="內容版面配置區 2"/>
          <p:cNvSpPr>
            <a:spLocks noGrp="1"/>
          </p:cNvSpPr>
          <p:nvPr>
            <p:ph idx="4294967295"/>
          </p:nvPr>
        </p:nvSpPr>
        <p:spPr>
          <a:xfrm>
            <a:off x="1121433" y="1425515"/>
            <a:ext cx="9877245" cy="4630738"/>
          </a:xfrm>
        </p:spPr>
        <p:txBody>
          <a:bodyPr>
            <a:noAutofit/>
          </a:bodyPr>
          <a:lstStyle/>
          <a:p>
            <a:pPr lvl="0">
              <a:spcBef>
                <a:spcPts val="1800"/>
              </a:spcBef>
              <a:buClr>
                <a:srgbClr val="D680A5"/>
              </a:buClr>
              <a:buSzPct val="90000"/>
            </a:pPr>
            <a:r>
              <a:rPr lang="zh-TW" altLang="en-US" sz="2600" dirty="0">
                <a:solidFill>
                  <a:srgbClr val="000000"/>
                </a:solidFill>
                <a:latin typeface="標楷體" panose="03000509000000000000" pitchFamily="65" charset="-120"/>
                <a:ea typeface="標楷體" panose="03000509000000000000" pitchFamily="65" charset="-120"/>
              </a:rPr>
              <a:t>依據教育部 </a:t>
            </a:r>
            <a:r>
              <a:rPr lang="en-US" altLang="zh-TW" sz="2600" dirty="0">
                <a:solidFill>
                  <a:srgbClr val="000000"/>
                </a:solidFill>
                <a:latin typeface="標楷體" panose="03000509000000000000" pitchFamily="65" charset="-120"/>
                <a:ea typeface="標楷體" panose="03000509000000000000" pitchFamily="65" charset="-120"/>
              </a:rPr>
              <a:t>101</a:t>
            </a:r>
            <a:r>
              <a:rPr lang="zh-TW" altLang="en-US" sz="2600" dirty="0">
                <a:solidFill>
                  <a:srgbClr val="000000"/>
                </a:solidFill>
                <a:latin typeface="標楷體" panose="03000509000000000000" pitchFamily="65" charset="-120"/>
                <a:ea typeface="標楷體" panose="03000509000000000000" pitchFamily="65" charset="-120"/>
              </a:rPr>
              <a:t>年</a:t>
            </a:r>
            <a:r>
              <a:rPr lang="en-US" altLang="zh-TW" sz="2600" dirty="0">
                <a:solidFill>
                  <a:srgbClr val="000000"/>
                </a:solidFill>
                <a:latin typeface="標楷體" panose="03000509000000000000" pitchFamily="65" charset="-120"/>
                <a:ea typeface="標楷體" panose="03000509000000000000" pitchFamily="65" charset="-120"/>
              </a:rPr>
              <a:t>12</a:t>
            </a:r>
            <a:r>
              <a:rPr lang="zh-TW" altLang="en-US" sz="2600" dirty="0">
                <a:solidFill>
                  <a:srgbClr val="000000"/>
                </a:solidFill>
                <a:latin typeface="標楷體" panose="03000509000000000000" pitchFamily="65" charset="-120"/>
                <a:ea typeface="標楷體" panose="03000509000000000000" pitchFamily="65" charset="-120"/>
              </a:rPr>
              <a:t>月</a:t>
            </a:r>
            <a:r>
              <a:rPr lang="en-US" altLang="zh-TW" sz="2600" dirty="0">
                <a:solidFill>
                  <a:srgbClr val="000000"/>
                </a:solidFill>
                <a:latin typeface="標楷體" panose="03000509000000000000" pitchFamily="65" charset="-120"/>
                <a:ea typeface="標楷體" panose="03000509000000000000" pitchFamily="65" charset="-120"/>
              </a:rPr>
              <a:t>17</a:t>
            </a:r>
            <a:r>
              <a:rPr lang="zh-TW" altLang="en-US" sz="2600" dirty="0">
                <a:solidFill>
                  <a:srgbClr val="000000"/>
                </a:solidFill>
                <a:latin typeface="標楷體" panose="03000509000000000000" pitchFamily="65" charset="-120"/>
                <a:ea typeface="標楷體" panose="03000509000000000000" pitchFamily="65" charset="-120"/>
              </a:rPr>
              <a:t>日 臺人（一）字第</a:t>
            </a:r>
            <a:r>
              <a:rPr lang="en-US" altLang="zh-TW" sz="2600" dirty="0">
                <a:solidFill>
                  <a:srgbClr val="000000"/>
                </a:solidFill>
                <a:latin typeface="標楷體" panose="03000509000000000000" pitchFamily="65" charset="-120"/>
                <a:ea typeface="標楷體" panose="03000509000000000000" pitchFamily="65" charset="-120"/>
              </a:rPr>
              <a:t>1010234461</a:t>
            </a:r>
            <a:r>
              <a:rPr lang="zh-TW" altLang="en-US" sz="2600" dirty="0">
                <a:solidFill>
                  <a:srgbClr val="000000"/>
                </a:solidFill>
                <a:latin typeface="標楷體" panose="03000509000000000000" pitchFamily="65" charset="-120"/>
                <a:ea typeface="標楷體" panose="03000509000000000000" pitchFamily="65" charset="-120"/>
              </a:rPr>
              <a:t>號函規定</a:t>
            </a:r>
            <a:endParaRPr lang="en-US" altLang="zh-TW" sz="2600" dirty="0">
              <a:solidFill>
                <a:srgbClr val="000000"/>
              </a:solidFill>
              <a:latin typeface="標楷體" panose="03000509000000000000" pitchFamily="65" charset="-120"/>
              <a:ea typeface="標楷體" panose="03000509000000000000" pitchFamily="65" charset="-120"/>
            </a:endParaRPr>
          </a:p>
          <a:p>
            <a:pPr marL="502920" lvl="0" indent="-457200">
              <a:spcBef>
                <a:spcPts val="1800"/>
              </a:spcBef>
              <a:buClr>
                <a:srgbClr val="D680A5"/>
              </a:buClr>
              <a:buSzPct val="90000"/>
              <a:buFont typeface="+mj-ea"/>
              <a:buAutoNum type="ea1ChtPeriod"/>
            </a:pPr>
            <a:r>
              <a:rPr lang="zh-TW" altLang="en-US" sz="2400" dirty="0">
                <a:solidFill>
                  <a:srgbClr val="000000"/>
                </a:solidFill>
                <a:latin typeface="標楷體" panose="03000509000000000000" pitchFamily="65" charset="-120"/>
                <a:ea typeface="標楷體" panose="03000509000000000000" pitchFamily="65" charset="-120"/>
              </a:rPr>
              <a:t>幼兒教育及照顧法第</a:t>
            </a:r>
            <a:r>
              <a:rPr lang="en-US" altLang="zh-TW" sz="2400" dirty="0">
                <a:solidFill>
                  <a:srgbClr val="000000"/>
                </a:solidFill>
                <a:latin typeface="標楷體" panose="03000509000000000000" pitchFamily="65" charset="-120"/>
                <a:ea typeface="標楷體" panose="03000509000000000000" pitchFamily="65" charset="-120"/>
              </a:rPr>
              <a:t>20</a:t>
            </a:r>
            <a:r>
              <a:rPr lang="zh-TW" altLang="en-US" sz="2400" dirty="0">
                <a:solidFill>
                  <a:srgbClr val="000000"/>
                </a:solidFill>
                <a:latin typeface="標楷體" panose="03000509000000000000" pitchFamily="65" charset="-120"/>
                <a:ea typeface="標楷體" panose="03000509000000000000" pitchFamily="65" charset="-120"/>
              </a:rPr>
              <a:t>條規定：「幼兒園教師應依師資培育法規定取得幼兒園教師資格；幼兒園教師資格於師資培育法相關規定未修正前，適用幼稚園教師資格之規定。」</a:t>
            </a:r>
            <a:endParaRPr lang="en-US" altLang="zh-TW" sz="2400" dirty="0">
              <a:solidFill>
                <a:srgbClr val="000000"/>
              </a:solidFill>
              <a:latin typeface="標楷體" panose="03000509000000000000" pitchFamily="65" charset="-120"/>
              <a:ea typeface="標楷體" panose="03000509000000000000" pitchFamily="65" charset="-120"/>
            </a:endParaRPr>
          </a:p>
          <a:p>
            <a:pPr marL="502920" lvl="0" indent="-457200">
              <a:spcBef>
                <a:spcPts val="1800"/>
              </a:spcBef>
              <a:buClr>
                <a:srgbClr val="D680A5"/>
              </a:buClr>
              <a:buSzPct val="90000"/>
              <a:buFont typeface="+mj-ea"/>
              <a:buAutoNum type="ea1ChtPeriod"/>
            </a:pPr>
            <a:r>
              <a:rPr lang="zh-TW" altLang="en-US" sz="2400" dirty="0">
                <a:solidFill>
                  <a:srgbClr val="000000"/>
                </a:solidFill>
                <a:latin typeface="標楷體" panose="03000509000000000000" pitchFamily="65" charset="-120"/>
                <a:ea typeface="標楷體" panose="03000509000000000000" pitchFamily="65" charset="-120"/>
              </a:rPr>
              <a:t>公立小學附設幼兒園專任教師職前曾任私立小學專任教師年資採計提敘，得比照本部前開</a:t>
            </a:r>
            <a:r>
              <a:rPr lang="en-US" altLang="zh-TW" sz="2400" dirty="0">
                <a:solidFill>
                  <a:srgbClr val="000000"/>
                </a:solidFill>
                <a:latin typeface="標楷體" panose="03000509000000000000" pitchFamily="65" charset="-120"/>
                <a:ea typeface="標楷體" panose="03000509000000000000" pitchFamily="65" charset="-120"/>
              </a:rPr>
              <a:t>88</a:t>
            </a:r>
            <a:r>
              <a:rPr lang="zh-TW" altLang="en-US" sz="2400" dirty="0">
                <a:solidFill>
                  <a:srgbClr val="000000"/>
                </a:solidFill>
                <a:latin typeface="標楷體" panose="03000509000000000000" pitchFamily="65" charset="-120"/>
                <a:ea typeface="標楷體" panose="03000509000000000000" pitchFamily="65" charset="-120"/>
              </a:rPr>
              <a:t>年</a:t>
            </a:r>
            <a:r>
              <a:rPr lang="en-US" altLang="zh-TW" sz="2400" dirty="0">
                <a:solidFill>
                  <a:srgbClr val="000000"/>
                </a:solidFill>
                <a:latin typeface="標楷體" panose="03000509000000000000" pitchFamily="65" charset="-120"/>
                <a:ea typeface="標楷體" panose="03000509000000000000" pitchFamily="65" charset="-120"/>
              </a:rPr>
              <a:t>8</a:t>
            </a:r>
            <a:r>
              <a:rPr lang="zh-TW" altLang="en-US" sz="2400" dirty="0">
                <a:solidFill>
                  <a:srgbClr val="000000"/>
                </a:solidFill>
                <a:latin typeface="標楷體" panose="03000509000000000000" pitchFamily="65" charset="-120"/>
                <a:ea typeface="標楷體" panose="03000509000000000000" pitchFamily="65" charset="-120"/>
              </a:rPr>
              <a:t>月</a:t>
            </a:r>
            <a:r>
              <a:rPr lang="en-US" altLang="zh-TW" sz="2400" dirty="0">
                <a:solidFill>
                  <a:srgbClr val="000000"/>
                </a:solidFill>
                <a:latin typeface="標楷體" panose="03000509000000000000" pitchFamily="65" charset="-120"/>
                <a:ea typeface="標楷體" panose="03000509000000000000" pitchFamily="65" charset="-120"/>
              </a:rPr>
              <a:t>6</a:t>
            </a:r>
            <a:r>
              <a:rPr lang="zh-TW" altLang="en-US" sz="2400" dirty="0">
                <a:solidFill>
                  <a:srgbClr val="000000"/>
                </a:solidFill>
                <a:latin typeface="標楷體" panose="03000509000000000000" pitchFamily="65" charset="-120"/>
                <a:ea typeface="標楷體" panose="03000509000000000000" pitchFamily="65" charset="-120"/>
              </a:rPr>
              <a:t>日書函規定如下</a:t>
            </a:r>
            <a:r>
              <a:rPr lang="en-US" altLang="zh-TW" sz="2400" dirty="0">
                <a:solidFill>
                  <a:srgbClr val="000000"/>
                </a:solidFill>
                <a:latin typeface="標楷體" panose="03000509000000000000" pitchFamily="65" charset="-120"/>
                <a:ea typeface="標楷體" panose="03000509000000000000" pitchFamily="65" charset="-120"/>
              </a:rPr>
              <a:t>:</a:t>
            </a:r>
          </a:p>
          <a:p>
            <a:pPr marL="960120" lvl="1" indent="-457200">
              <a:spcBef>
                <a:spcPts val="1800"/>
              </a:spcBef>
              <a:buClr>
                <a:srgbClr val="D680A5"/>
              </a:buClr>
              <a:buSzPct val="90000"/>
              <a:buFont typeface="+mj-lt"/>
              <a:buAutoNum type="arabicPeriod"/>
            </a:pPr>
            <a:r>
              <a:rPr lang="zh-TW" altLang="en-US" dirty="0">
                <a:solidFill>
                  <a:srgbClr val="000000"/>
                </a:solidFill>
                <a:latin typeface="標楷體" panose="03000509000000000000" pitchFamily="65" charset="-120"/>
                <a:ea typeface="標楷體" panose="03000509000000000000" pitchFamily="65" charset="-120"/>
              </a:rPr>
              <a:t>任教當時需具合格教師證。</a:t>
            </a:r>
            <a:endParaRPr lang="en-US" altLang="zh-TW" dirty="0">
              <a:solidFill>
                <a:srgbClr val="000000"/>
              </a:solidFill>
              <a:latin typeface="標楷體" panose="03000509000000000000" pitchFamily="65" charset="-120"/>
              <a:ea typeface="標楷體" panose="03000509000000000000" pitchFamily="65" charset="-120"/>
            </a:endParaRPr>
          </a:p>
          <a:p>
            <a:pPr marL="960120" lvl="1" indent="-457200">
              <a:spcBef>
                <a:spcPts val="1800"/>
              </a:spcBef>
              <a:buClr>
                <a:srgbClr val="D680A5"/>
              </a:buClr>
              <a:buSzPct val="90000"/>
              <a:buFont typeface="+mj-lt"/>
              <a:buAutoNum type="arabicPeriod"/>
            </a:pPr>
            <a:r>
              <a:rPr lang="zh-TW" altLang="en-US" dirty="0">
                <a:solidFill>
                  <a:srgbClr val="000000"/>
                </a:solidFill>
                <a:latin typeface="標楷體" panose="03000509000000000000" pitchFamily="65" charset="-120"/>
                <a:ea typeface="標楷體" panose="03000509000000000000" pitchFamily="65" charset="-120"/>
              </a:rPr>
              <a:t>與現職職務等級相當且服務成績優良之年資得予按年採計提敘薪級。</a:t>
            </a:r>
          </a:p>
          <a:p>
            <a:endParaRPr lang="zh-TW" altLang="en-US" sz="2400" dirty="0">
              <a:latin typeface="標楷體" panose="03000509000000000000" pitchFamily="65" charset="-120"/>
              <a:ea typeface="標楷體" panose="03000509000000000000" pitchFamily="65" charset="-120"/>
            </a:endParaRPr>
          </a:p>
        </p:txBody>
      </p:sp>
    </p:spTree>
    <p:extLst>
      <p:ext uri="{BB962C8B-B14F-4D97-AF65-F5344CB8AC3E}">
        <p14:creationId xmlns:p14="http://schemas.microsoft.com/office/powerpoint/2010/main" val="3702836692"/>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757039" y="372862"/>
            <a:ext cx="8758561" cy="632912"/>
          </a:xfrm>
        </p:spPr>
        <p:txBody>
          <a:bodyPr>
            <a:normAutofit/>
          </a:bodyPr>
          <a:lstStyle/>
          <a:p>
            <a:r>
              <a:rPr lang="zh-TW" altLang="en-US" sz="3200" dirty="0">
                <a:solidFill>
                  <a:srgbClr val="00B050"/>
                </a:solidFill>
                <a:latin typeface="華康勘亭流(P)" panose="02010600010101010101" pitchFamily="2" charset="-120"/>
                <a:ea typeface="華康勘亭流(P)" panose="02010600010101010101" pitchFamily="2" charset="-120"/>
              </a:rPr>
              <a:t>正式教師敘薪</a:t>
            </a:r>
            <a:r>
              <a:rPr lang="en-US" altLang="zh-TW" sz="3200" dirty="0">
                <a:solidFill>
                  <a:srgbClr val="00B050"/>
                </a:solidFill>
                <a:latin typeface="華康勘亭流(P)" panose="02010600010101010101" pitchFamily="2" charset="-120"/>
                <a:ea typeface="華康勘亭流(P)" panose="02010600010101010101" pitchFamily="2" charset="-120"/>
              </a:rPr>
              <a:t>-</a:t>
            </a:r>
            <a:r>
              <a:rPr lang="zh-TW" altLang="en-US" sz="3200" dirty="0">
                <a:solidFill>
                  <a:srgbClr val="00B050"/>
                </a:solidFill>
                <a:latin typeface="華康勘亭流(P)" panose="02010600010101010101" pitchFamily="2" charset="-120"/>
                <a:ea typeface="華康勘亭流(P)" panose="02010600010101010101" pitchFamily="2" charset="-120"/>
              </a:rPr>
              <a:t>職前曾任公立學校教師年資</a:t>
            </a:r>
          </a:p>
        </p:txBody>
      </p:sp>
      <p:sp>
        <p:nvSpPr>
          <p:cNvPr id="4" name="日期版面配置區 3"/>
          <p:cNvSpPr>
            <a:spLocks noGrp="1"/>
          </p:cNvSpPr>
          <p:nvPr>
            <p:ph type="dt" sz="half" idx="10"/>
          </p:nvPr>
        </p:nvSpPr>
        <p:spPr/>
        <p:txBody>
          <a:bodyPr/>
          <a:lstStyle/>
          <a:p>
            <a:fld id="{BD1EAD68-8DCE-400D-8F5C-72BC7E3C6E92}" type="datetime1">
              <a:rPr lang="zh-CN" altLang="en-US" smtClean="0">
                <a:solidFill>
                  <a:prstClr val="black">
                    <a:tint val="75000"/>
                  </a:prstClr>
                </a:solidFill>
              </a:rPr>
              <a:t>2019/8/19</a:t>
            </a:fld>
            <a:endParaRPr lang="zh-CN" altLang="en-US">
              <a:solidFill>
                <a:prstClr val="black">
                  <a:tint val="75000"/>
                </a:prstClr>
              </a:solidFill>
            </a:endParaRPr>
          </a:p>
        </p:txBody>
      </p:sp>
      <p:sp>
        <p:nvSpPr>
          <p:cNvPr id="5" name="投影片編號版面配置區 4"/>
          <p:cNvSpPr>
            <a:spLocks noGrp="1"/>
          </p:cNvSpPr>
          <p:nvPr>
            <p:ph type="sldNum" sz="quarter" idx="12"/>
          </p:nvPr>
        </p:nvSpPr>
        <p:spPr/>
        <p:txBody>
          <a:bodyPr/>
          <a:lstStyle/>
          <a:p>
            <a:fld id="{AA4E786F-588D-4932-A7B2-AE3451FA4ACA}" type="slidenum">
              <a:rPr lang="zh-CN" altLang="en-US" smtClean="0">
                <a:solidFill>
                  <a:prstClr val="black">
                    <a:tint val="75000"/>
                  </a:prstClr>
                </a:solidFill>
              </a:rPr>
              <a:pPr/>
              <a:t>81</a:t>
            </a:fld>
            <a:endParaRPr lang="zh-CN" altLang="en-US">
              <a:solidFill>
                <a:prstClr val="black">
                  <a:tint val="75000"/>
                </a:prstClr>
              </a:solidFill>
            </a:endParaRPr>
          </a:p>
        </p:txBody>
      </p:sp>
      <p:sp>
        <p:nvSpPr>
          <p:cNvPr id="3" name="內容版面配置區 2"/>
          <p:cNvSpPr>
            <a:spLocks noGrp="1"/>
          </p:cNvSpPr>
          <p:nvPr>
            <p:ph idx="4294967295"/>
          </p:nvPr>
        </p:nvSpPr>
        <p:spPr>
          <a:xfrm>
            <a:off x="1029810" y="1683582"/>
            <a:ext cx="10515600" cy="4351338"/>
          </a:xfrm>
        </p:spPr>
        <p:txBody>
          <a:bodyPr/>
          <a:lstStyle/>
          <a:p>
            <a:r>
              <a:rPr lang="zh-TW" altLang="en-US" dirty="0">
                <a:solidFill>
                  <a:srgbClr val="000000"/>
                </a:solidFill>
                <a:latin typeface="標楷體" panose="03000509000000000000" pitchFamily="65" charset="-120"/>
                <a:ea typeface="標楷體" panose="03000509000000000000" pitchFamily="65" charset="-120"/>
              </a:rPr>
              <a:t>依據教師待遇條例第</a:t>
            </a:r>
            <a:r>
              <a:rPr lang="en-US" altLang="zh-TW" dirty="0">
                <a:solidFill>
                  <a:srgbClr val="000000"/>
                </a:solidFill>
                <a:latin typeface="標楷體" panose="03000509000000000000" pitchFamily="65" charset="-120"/>
                <a:ea typeface="標楷體" panose="03000509000000000000" pitchFamily="65" charset="-120"/>
              </a:rPr>
              <a:t>11</a:t>
            </a:r>
            <a:r>
              <a:rPr lang="zh-TW" altLang="en-US" dirty="0">
                <a:solidFill>
                  <a:srgbClr val="000000"/>
                </a:solidFill>
                <a:latin typeface="標楷體" panose="03000509000000000000" pitchFamily="65" charset="-120"/>
                <a:ea typeface="標楷體" panose="03000509000000000000" pitchFamily="65" charset="-120"/>
              </a:rPr>
              <a:t>條</a:t>
            </a:r>
            <a:endParaRPr lang="en-US" altLang="zh-TW" dirty="0">
              <a:solidFill>
                <a:srgbClr val="000000"/>
              </a:solidFill>
              <a:latin typeface="標楷體" panose="03000509000000000000" pitchFamily="65" charset="-120"/>
              <a:ea typeface="標楷體" panose="03000509000000000000" pitchFamily="65" charset="-120"/>
            </a:endParaRPr>
          </a:p>
          <a:p>
            <a:r>
              <a:rPr lang="zh-TW" altLang="en-US" dirty="0">
                <a:solidFill>
                  <a:srgbClr val="000000"/>
                </a:solidFill>
                <a:latin typeface="標楷體" panose="03000509000000000000" pitchFamily="65" charset="-120"/>
                <a:ea typeface="標楷體" panose="03000509000000000000" pitchFamily="65" charset="-120"/>
              </a:rPr>
              <a:t>公立學校教師</a:t>
            </a:r>
            <a:r>
              <a:rPr lang="zh-TW" altLang="en-US" dirty="0">
                <a:solidFill>
                  <a:srgbClr val="FF0000"/>
                </a:solidFill>
                <a:latin typeface="標楷體" panose="03000509000000000000" pitchFamily="65" charset="-120"/>
                <a:ea typeface="標楷體" panose="03000509000000000000" pitchFamily="65" charset="-120"/>
              </a:rPr>
              <a:t>轉任</a:t>
            </a:r>
            <a:r>
              <a:rPr lang="zh-TW" altLang="en-US" dirty="0">
                <a:solidFill>
                  <a:srgbClr val="000000"/>
                </a:solidFill>
                <a:latin typeface="標楷體" panose="03000509000000000000" pitchFamily="65" charset="-120"/>
                <a:ea typeface="標楷體" panose="03000509000000000000" pitchFamily="65" charset="-120"/>
              </a:rPr>
              <a:t>其他公立學校教師時，依原敘薪級核敘。但原敘薪級高於所聘職務等級最高年功薪時，以該職務等級最高年功薪核敘，超過部分，保留至聘任相當薪級職務時再予回復。</a:t>
            </a:r>
            <a:r>
              <a:rPr lang="en-US" altLang="zh-TW" dirty="0">
                <a:solidFill>
                  <a:srgbClr val="000000"/>
                </a:solidFill>
                <a:latin typeface="標楷體" panose="03000509000000000000" pitchFamily="65" charset="-120"/>
                <a:ea typeface="標楷體" panose="03000509000000000000" pitchFamily="65" charset="-120"/>
              </a:rPr>
              <a:t>(</a:t>
            </a:r>
            <a:r>
              <a:rPr lang="zh-TW" altLang="en-US" dirty="0">
                <a:solidFill>
                  <a:srgbClr val="000000"/>
                </a:solidFill>
                <a:latin typeface="標楷體" panose="03000509000000000000" pitchFamily="65" charset="-120"/>
                <a:ea typeface="標楷體" panose="03000509000000000000" pitchFamily="65" charset="-120"/>
              </a:rPr>
              <a:t>銜接支薪</a:t>
            </a:r>
            <a:r>
              <a:rPr lang="en-US" altLang="zh-TW" dirty="0">
                <a:solidFill>
                  <a:srgbClr val="000000"/>
                </a:solidFill>
                <a:latin typeface="標楷體" panose="03000509000000000000" pitchFamily="65" charset="-120"/>
                <a:ea typeface="標楷體" panose="03000509000000000000" pitchFamily="65" charset="-120"/>
              </a:rPr>
              <a:t>)</a:t>
            </a:r>
            <a:endParaRPr lang="zh-TW" altLang="en-US" dirty="0">
              <a:latin typeface="標楷體" panose="03000509000000000000" pitchFamily="65" charset="-120"/>
              <a:ea typeface="標楷體" panose="03000509000000000000" pitchFamily="65" charset="-120"/>
            </a:endParaRPr>
          </a:p>
        </p:txBody>
      </p:sp>
    </p:spTree>
    <p:extLst>
      <p:ext uri="{BB962C8B-B14F-4D97-AF65-F5344CB8AC3E}">
        <p14:creationId xmlns:p14="http://schemas.microsoft.com/office/powerpoint/2010/main" val="2004523989"/>
      </p:ext>
    </p:extLst>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976887" y="353683"/>
            <a:ext cx="9824049" cy="608289"/>
          </a:xfrm>
        </p:spPr>
        <p:txBody>
          <a:bodyPr>
            <a:normAutofit/>
          </a:bodyPr>
          <a:lstStyle/>
          <a:p>
            <a:r>
              <a:rPr lang="zh-TW" altLang="en-US" sz="3200" dirty="0">
                <a:solidFill>
                  <a:srgbClr val="00B050"/>
                </a:solidFill>
                <a:latin typeface="華康勘亭流" panose="03000909000000000000" pitchFamily="65" charset="-120"/>
                <a:ea typeface="華康勘亭流" panose="03000909000000000000" pitchFamily="65" charset="-120"/>
              </a:rPr>
              <a:t>幼兒園教師提敘</a:t>
            </a:r>
            <a:r>
              <a:rPr lang="en-US" altLang="zh-TW" sz="3200" dirty="0">
                <a:solidFill>
                  <a:srgbClr val="00B050"/>
                </a:solidFill>
                <a:latin typeface="華康勘亭流" panose="03000909000000000000" pitchFamily="65" charset="-120"/>
                <a:ea typeface="華康勘亭流" panose="03000909000000000000" pitchFamily="65" charset="-120"/>
              </a:rPr>
              <a:t>–</a:t>
            </a:r>
            <a:r>
              <a:rPr lang="zh-TW" altLang="en-US" sz="3200" dirty="0">
                <a:solidFill>
                  <a:srgbClr val="00B050"/>
                </a:solidFill>
                <a:latin typeface="華康勘亭流" panose="03000909000000000000" pitchFamily="65" charset="-120"/>
                <a:ea typeface="華康勘亭流" panose="03000909000000000000" pitchFamily="65" charset="-120"/>
              </a:rPr>
              <a:t>私立幼兒園專任教師年資</a:t>
            </a:r>
          </a:p>
        </p:txBody>
      </p:sp>
      <p:sp>
        <p:nvSpPr>
          <p:cNvPr id="3" name="內容版面配置區 2"/>
          <p:cNvSpPr>
            <a:spLocks noGrp="1"/>
          </p:cNvSpPr>
          <p:nvPr>
            <p:ph idx="4294967295"/>
          </p:nvPr>
        </p:nvSpPr>
        <p:spPr>
          <a:xfrm>
            <a:off x="923027" y="1563537"/>
            <a:ext cx="10191750" cy="4497388"/>
          </a:xfrm>
        </p:spPr>
        <p:txBody>
          <a:bodyPr>
            <a:normAutofit fontScale="70000" lnSpcReduction="20000"/>
          </a:bodyPr>
          <a:lstStyle/>
          <a:p>
            <a:pPr marL="249555" marR="71755" lvl="0" indent="-177800" algn="just">
              <a:lnSpc>
                <a:spcPct val="100000"/>
              </a:lnSpc>
              <a:spcBef>
                <a:spcPts val="1800"/>
              </a:spcBef>
              <a:buClr>
                <a:srgbClr val="D680A5"/>
              </a:buClr>
              <a:buSzPct val="90000"/>
            </a:pPr>
            <a:r>
              <a:rPr lang="zh-TW" altLang="en-US" sz="3400" kern="100" dirty="0">
                <a:solidFill>
                  <a:srgbClr val="000000"/>
                </a:solidFill>
                <a:latin typeface="標楷體" panose="03000509000000000000" pitchFamily="65" charset="-120"/>
                <a:ea typeface="標楷體" panose="03000509000000000000" pitchFamily="65" charset="-120"/>
              </a:rPr>
              <a:t>教師職前曾任私立幼兒園教師之年資，</a:t>
            </a:r>
            <a:r>
              <a:rPr lang="zh-TW" altLang="zh-TW" sz="3400" kern="100" dirty="0">
                <a:solidFill>
                  <a:srgbClr val="000000"/>
                </a:solidFill>
                <a:latin typeface="標楷體" panose="03000509000000000000" pitchFamily="65" charset="-120"/>
                <a:ea typeface="標楷體" panose="03000509000000000000" pitchFamily="65" charset="-120"/>
              </a:rPr>
              <a:t>參照教師待遇條例第</a:t>
            </a:r>
            <a:r>
              <a:rPr lang="en-US" altLang="zh-TW" sz="3400" kern="100" dirty="0">
                <a:solidFill>
                  <a:srgbClr val="000000"/>
                </a:solidFill>
                <a:latin typeface="標楷體" panose="03000509000000000000" pitchFamily="65" charset="-120"/>
                <a:ea typeface="標楷體" panose="03000509000000000000" pitchFamily="65" charset="-120"/>
              </a:rPr>
              <a:t>8</a:t>
            </a:r>
            <a:r>
              <a:rPr lang="zh-TW" altLang="zh-TW" sz="3400" kern="100" dirty="0">
                <a:solidFill>
                  <a:srgbClr val="000000"/>
                </a:solidFill>
                <a:latin typeface="標楷體" panose="03000509000000000000" pitchFamily="65" charset="-120"/>
                <a:ea typeface="標楷體" panose="03000509000000000000" pitchFamily="65" charset="-120"/>
              </a:rPr>
              <a:t>條第</a:t>
            </a:r>
            <a:r>
              <a:rPr lang="en-US" altLang="zh-TW" sz="3400" kern="100" dirty="0">
                <a:solidFill>
                  <a:srgbClr val="000000"/>
                </a:solidFill>
                <a:latin typeface="標楷體" panose="03000509000000000000" pitchFamily="65" charset="-120"/>
                <a:ea typeface="標楷體" panose="03000509000000000000" pitchFamily="65" charset="-120"/>
              </a:rPr>
              <a:t>1</a:t>
            </a:r>
            <a:r>
              <a:rPr lang="zh-TW" altLang="zh-TW" sz="3400" kern="100" dirty="0">
                <a:solidFill>
                  <a:srgbClr val="000000"/>
                </a:solidFill>
                <a:latin typeface="標楷體" panose="03000509000000000000" pitchFamily="65" charset="-120"/>
                <a:ea typeface="標楷體" panose="03000509000000000000" pitchFamily="65" charset="-120"/>
              </a:rPr>
              <a:t>項第</a:t>
            </a:r>
            <a:r>
              <a:rPr lang="en-US" altLang="zh-TW" sz="3400" kern="100" dirty="0">
                <a:solidFill>
                  <a:srgbClr val="000000"/>
                </a:solidFill>
                <a:latin typeface="標楷體" panose="03000509000000000000" pitchFamily="65" charset="-120"/>
                <a:ea typeface="標楷體" panose="03000509000000000000" pitchFamily="65" charset="-120"/>
              </a:rPr>
              <a:t>1</a:t>
            </a:r>
            <a:r>
              <a:rPr lang="zh-TW" altLang="zh-TW" sz="3400" kern="100" dirty="0">
                <a:solidFill>
                  <a:srgbClr val="000000"/>
                </a:solidFill>
                <a:latin typeface="標楷體" panose="03000509000000000000" pitchFamily="65" charset="-120"/>
                <a:ea typeface="標楷體" panose="03000509000000000000" pitchFamily="65" charset="-120"/>
              </a:rPr>
              <a:t>款規定，依其初任時所具學歷起敘，將服務成績優良年資逐學年度晉級、換算任職期間各學年度之薪級後，依各類人員與教師等級相當年資採計提敘薪級對照表認定之。</a:t>
            </a:r>
          </a:p>
          <a:p>
            <a:pPr lvl="0">
              <a:spcBef>
                <a:spcPts val="1800"/>
              </a:spcBef>
              <a:buClr>
                <a:srgbClr val="D680A5"/>
              </a:buClr>
              <a:buSzPct val="90000"/>
            </a:pPr>
            <a:r>
              <a:rPr lang="zh-TW" altLang="en-US" sz="3400" dirty="0">
                <a:solidFill>
                  <a:srgbClr val="000000"/>
                </a:solidFill>
                <a:latin typeface="標楷體" panose="03000509000000000000" pitchFamily="65" charset="-120"/>
                <a:ea typeface="標楷體" panose="03000509000000000000" pitchFamily="65" charset="-120"/>
              </a:rPr>
              <a:t>職前曾任高級中等以下學校教師之年資，成績考核結果列乙等或</a:t>
            </a:r>
            <a:r>
              <a:rPr lang="en-US" altLang="zh-TW" sz="3400" dirty="0">
                <a:solidFill>
                  <a:srgbClr val="000000"/>
                </a:solidFill>
                <a:latin typeface="標楷體" panose="03000509000000000000" pitchFamily="65" charset="-120"/>
                <a:ea typeface="標楷體" panose="03000509000000000000" pitchFamily="65" charset="-120"/>
              </a:rPr>
              <a:t>70</a:t>
            </a:r>
            <a:r>
              <a:rPr lang="zh-TW" altLang="en-US" sz="3400" dirty="0">
                <a:solidFill>
                  <a:srgbClr val="000000"/>
                </a:solidFill>
                <a:latin typeface="標楷體" panose="03000509000000000000" pitchFamily="65" charset="-120"/>
                <a:ea typeface="標楷體" panose="03000509000000000000" pitchFamily="65" charset="-120"/>
              </a:rPr>
              <a:t>分或相當乙等以上，需繳有證明文件者；曾任年資未有辦理成績考核規定，繳有服務成績優良證明文件者。</a:t>
            </a:r>
            <a:endParaRPr lang="en-US" altLang="zh-TW" sz="3400" dirty="0">
              <a:solidFill>
                <a:srgbClr val="000000"/>
              </a:solidFill>
              <a:latin typeface="標楷體" panose="03000509000000000000" pitchFamily="65" charset="-120"/>
              <a:ea typeface="標楷體" panose="03000509000000000000" pitchFamily="65" charset="-120"/>
            </a:endParaRPr>
          </a:p>
          <a:p>
            <a:pPr lvl="0">
              <a:lnSpc>
                <a:spcPts val="1500"/>
              </a:lnSpc>
              <a:spcBef>
                <a:spcPts val="1800"/>
              </a:spcBef>
              <a:buClr>
                <a:srgbClr val="D680A5"/>
              </a:buClr>
              <a:buSzPct val="90000"/>
              <a:buFont typeface="Wingdings" panose="05000000000000000000" pitchFamily="2" charset="2"/>
              <a:buChar char="Ø"/>
            </a:pPr>
            <a:r>
              <a:rPr lang="zh-TW" altLang="en-US" sz="2600" dirty="0">
                <a:solidFill>
                  <a:srgbClr val="000000"/>
                </a:solidFill>
                <a:latin typeface="標楷體" panose="03000509000000000000" pitchFamily="65" charset="-120"/>
                <a:ea typeface="標楷體" panose="03000509000000000000" pitchFamily="65" charset="-120"/>
              </a:rPr>
              <a:t>辦理提敘所附證件</a:t>
            </a:r>
            <a:endParaRPr lang="en-US" altLang="zh-TW" sz="2600" dirty="0">
              <a:solidFill>
                <a:srgbClr val="000000"/>
              </a:solidFill>
              <a:latin typeface="標楷體" panose="03000509000000000000" pitchFamily="65" charset="-120"/>
              <a:ea typeface="標楷體" panose="03000509000000000000" pitchFamily="65" charset="-120"/>
            </a:endParaRPr>
          </a:p>
          <a:p>
            <a:pPr marL="457200" lvl="0" indent="-457200">
              <a:lnSpc>
                <a:spcPts val="1500"/>
              </a:lnSpc>
              <a:spcBef>
                <a:spcPts val="1200"/>
              </a:spcBef>
              <a:buClr>
                <a:srgbClr val="D680A5"/>
              </a:buClr>
              <a:buSzPct val="90000"/>
              <a:buFont typeface="+mj-lt"/>
              <a:buAutoNum type="arabicPeriod"/>
            </a:pPr>
            <a:r>
              <a:rPr lang="zh-TW" altLang="en-US" sz="2600" dirty="0">
                <a:solidFill>
                  <a:srgbClr val="000000"/>
                </a:solidFill>
                <a:latin typeface="標楷體" panose="03000509000000000000" pitchFamily="65" charset="-120"/>
                <a:ea typeface="標楷體" panose="03000509000000000000" pitchFamily="65" charset="-120"/>
              </a:rPr>
              <a:t>幼兒園合格教師證書影本。</a:t>
            </a:r>
            <a:endParaRPr lang="en-US" altLang="zh-TW" sz="2600" dirty="0">
              <a:solidFill>
                <a:srgbClr val="000000"/>
              </a:solidFill>
              <a:latin typeface="標楷體" panose="03000509000000000000" pitchFamily="65" charset="-120"/>
              <a:ea typeface="標楷體" panose="03000509000000000000" pitchFamily="65" charset="-120"/>
            </a:endParaRPr>
          </a:p>
          <a:p>
            <a:pPr marL="457200" lvl="0" indent="-457200">
              <a:lnSpc>
                <a:spcPts val="1500"/>
              </a:lnSpc>
              <a:spcBef>
                <a:spcPts val="1200"/>
              </a:spcBef>
              <a:buClr>
                <a:srgbClr val="D680A5"/>
              </a:buClr>
              <a:buSzPct val="90000"/>
              <a:buFont typeface="+mj-lt"/>
              <a:buAutoNum type="arabicPeriod"/>
            </a:pPr>
            <a:r>
              <a:rPr lang="zh-TW" altLang="en-US" sz="2600" dirty="0">
                <a:solidFill>
                  <a:srgbClr val="000000"/>
                </a:solidFill>
                <a:latin typeface="標楷體" panose="03000509000000000000" pitchFamily="65" charset="-120"/>
                <a:ea typeface="標楷體" panose="03000509000000000000" pitchFamily="65" charset="-120"/>
              </a:rPr>
              <a:t>成績考核通知書或服務成績優良證明書影本。</a:t>
            </a:r>
            <a:r>
              <a:rPr lang="en-US" altLang="zh-TW" sz="2600" dirty="0">
                <a:solidFill>
                  <a:srgbClr val="000000"/>
                </a:solidFill>
                <a:latin typeface="標楷體" panose="03000509000000000000" pitchFamily="65" charset="-120"/>
                <a:ea typeface="標楷體" panose="03000509000000000000" pitchFamily="65" charset="-120"/>
              </a:rPr>
              <a:t>	</a:t>
            </a:r>
          </a:p>
          <a:p>
            <a:pPr marL="457200" lvl="0" indent="-457200">
              <a:lnSpc>
                <a:spcPts val="1500"/>
              </a:lnSpc>
              <a:spcBef>
                <a:spcPts val="1200"/>
              </a:spcBef>
              <a:buClr>
                <a:srgbClr val="D680A5"/>
              </a:buClr>
              <a:buSzPct val="90000"/>
              <a:buFont typeface="+mj-lt"/>
              <a:buAutoNum type="arabicPeriod"/>
            </a:pPr>
            <a:r>
              <a:rPr lang="zh-TW" altLang="en-US" sz="2600" dirty="0">
                <a:solidFill>
                  <a:srgbClr val="000000"/>
                </a:solidFill>
                <a:latin typeface="標楷體" panose="03000509000000000000" pitchFamily="65" charset="-120"/>
                <a:ea typeface="標楷體" panose="03000509000000000000" pitchFamily="65" charset="-120"/>
              </a:rPr>
              <a:t>任職時的學歷證明書影本。</a:t>
            </a:r>
            <a:r>
              <a:rPr lang="en-US" altLang="zh-TW" sz="2600" dirty="0">
                <a:solidFill>
                  <a:srgbClr val="000000"/>
                </a:solidFill>
                <a:latin typeface="標楷體" panose="03000509000000000000" pitchFamily="65" charset="-120"/>
                <a:ea typeface="標楷體" panose="03000509000000000000" pitchFamily="65" charset="-120"/>
              </a:rPr>
              <a:t>(</a:t>
            </a:r>
            <a:r>
              <a:rPr lang="zh-TW" altLang="en-US" sz="2600" dirty="0">
                <a:solidFill>
                  <a:srgbClr val="000000"/>
                </a:solidFill>
                <a:latin typeface="標楷體" panose="03000509000000000000" pitchFamily="65" charset="-120"/>
                <a:ea typeface="標楷體" panose="03000509000000000000" pitchFamily="65" charset="-120"/>
              </a:rPr>
              <a:t>如大學、碩士畢業證書</a:t>
            </a:r>
            <a:r>
              <a:rPr lang="en-US" altLang="zh-TW" sz="2600" dirty="0">
                <a:solidFill>
                  <a:srgbClr val="000000"/>
                </a:solidFill>
                <a:latin typeface="標楷體" panose="03000509000000000000" pitchFamily="65" charset="-120"/>
                <a:ea typeface="標楷體" panose="03000509000000000000" pitchFamily="65" charset="-120"/>
              </a:rPr>
              <a:t>)</a:t>
            </a:r>
          </a:p>
          <a:p>
            <a:pPr marL="457200" lvl="0" indent="-457200">
              <a:lnSpc>
                <a:spcPts val="1500"/>
              </a:lnSpc>
              <a:spcBef>
                <a:spcPts val="1200"/>
              </a:spcBef>
              <a:buClr>
                <a:srgbClr val="D680A5"/>
              </a:buClr>
              <a:buSzPct val="90000"/>
              <a:buFont typeface="+mj-lt"/>
              <a:buAutoNum type="arabicPeriod"/>
            </a:pPr>
            <a:r>
              <a:rPr lang="zh-TW" altLang="en-US" sz="2600" dirty="0">
                <a:solidFill>
                  <a:srgbClr val="000000"/>
                </a:solidFill>
                <a:latin typeface="標楷體" panose="03000509000000000000" pitchFamily="65" charset="-120"/>
                <a:ea typeface="標楷體" panose="03000509000000000000" pitchFamily="65" charset="-120"/>
              </a:rPr>
              <a:t>歷年聘約或契約書影本。</a:t>
            </a:r>
            <a:endParaRPr lang="en-US" altLang="zh-TW" sz="2600" dirty="0">
              <a:solidFill>
                <a:srgbClr val="000000"/>
              </a:solidFill>
              <a:latin typeface="標楷體" panose="03000509000000000000" pitchFamily="65" charset="-120"/>
              <a:ea typeface="標楷體" panose="03000509000000000000" pitchFamily="65" charset="-120"/>
            </a:endParaRPr>
          </a:p>
          <a:p>
            <a:pPr marL="457200" lvl="0" indent="-457200">
              <a:lnSpc>
                <a:spcPts val="1500"/>
              </a:lnSpc>
              <a:spcBef>
                <a:spcPts val="1200"/>
              </a:spcBef>
              <a:buClr>
                <a:srgbClr val="D680A5"/>
              </a:buClr>
              <a:buSzPct val="90000"/>
              <a:buFont typeface="+mj-lt"/>
              <a:buAutoNum type="arabicPeriod"/>
            </a:pPr>
            <a:r>
              <a:rPr lang="zh-TW" altLang="en-US" sz="2600" dirty="0">
                <a:solidFill>
                  <a:srgbClr val="000000"/>
                </a:solidFill>
                <a:latin typeface="標楷體" panose="03000509000000000000" pitchFamily="65" charset="-120"/>
                <a:ea typeface="標楷體" panose="03000509000000000000" pitchFamily="65" charset="-120"/>
              </a:rPr>
              <a:t>經主管教育行政機關核准立案之證明文件。</a:t>
            </a:r>
          </a:p>
          <a:p>
            <a:pPr lvl="0">
              <a:spcBef>
                <a:spcPts val="1800"/>
              </a:spcBef>
              <a:buClr>
                <a:srgbClr val="D680A5"/>
              </a:buClr>
              <a:buSzPct val="90000"/>
            </a:pPr>
            <a:endParaRPr lang="zh-TW" altLang="en-US" sz="2400" dirty="0">
              <a:solidFill>
                <a:srgbClr val="000000"/>
              </a:solidFill>
              <a:latin typeface="標楷體" panose="03000509000000000000" pitchFamily="65" charset="-120"/>
              <a:ea typeface="標楷體" panose="03000509000000000000" pitchFamily="65" charset="-120"/>
            </a:endParaRPr>
          </a:p>
          <a:p>
            <a:pPr marL="45720" indent="0">
              <a:buNone/>
            </a:pPr>
            <a:endParaRPr lang="zh-TW" altLang="en-US" sz="2400" dirty="0">
              <a:latin typeface="標楷體" panose="03000509000000000000" pitchFamily="65" charset="-120"/>
              <a:ea typeface="標楷體" panose="03000509000000000000" pitchFamily="65" charset="-120"/>
            </a:endParaRPr>
          </a:p>
        </p:txBody>
      </p:sp>
    </p:spTree>
    <p:extLst>
      <p:ext uri="{BB962C8B-B14F-4D97-AF65-F5344CB8AC3E}">
        <p14:creationId xmlns:p14="http://schemas.microsoft.com/office/powerpoint/2010/main" val="2910577635"/>
      </p:ext>
    </p:extLst>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3" name="內容版面配置區 2"/>
          <p:cNvSpPr>
            <a:spLocks noGrp="1"/>
          </p:cNvSpPr>
          <p:nvPr>
            <p:ph idx="1"/>
          </p:nvPr>
        </p:nvSpPr>
        <p:spPr/>
        <p:txBody>
          <a:bodyPr/>
          <a:lstStyle/>
          <a:p>
            <a:pPr lvl="0">
              <a:spcBef>
                <a:spcPts val="600"/>
              </a:spcBef>
              <a:buClr>
                <a:srgbClr val="D680A5"/>
              </a:buClr>
              <a:buSzPct val="90000"/>
            </a:pPr>
            <a:r>
              <a:rPr lang="zh-TW" altLang="en-US" dirty="0">
                <a:solidFill>
                  <a:srgbClr val="000000"/>
                </a:solidFill>
                <a:latin typeface="標楷體" panose="03000509000000000000" pitchFamily="65" charset="-120"/>
                <a:ea typeface="標楷體" panose="03000509000000000000" pitchFamily="65" charset="-120"/>
              </a:rPr>
              <a:t>依據教育部</a:t>
            </a:r>
            <a:r>
              <a:rPr lang="en-US" altLang="zh-TW" dirty="0">
                <a:solidFill>
                  <a:srgbClr val="000000"/>
                </a:solidFill>
                <a:latin typeface="標楷體" panose="03000509000000000000" pitchFamily="65" charset="-120"/>
                <a:ea typeface="標楷體" panose="03000509000000000000" pitchFamily="65" charset="-120"/>
              </a:rPr>
              <a:t>87</a:t>
            </a:r>
            <a:r>
              <a:rPr lang="zh-TW" altLang="en-US" dirty="0">
                <a:solidFill>
                  <a:srgbClr val="000000"/>
                </a:solidFill>
                <a:latin typeface="標楷體" panose="03000509000000000000" pitchFamily="65" charset="-120"/>
                <a:ea typeface="標楷體" panose="03000509000000000000" pitchFamily="65" charset="-120"/>
              </a:rPr>
              <a:t>年</a:t>
            </a:r>
            <a:r>
              <a:rPr lang="en-US" altLang="zh-TW" dirty="0">
                <a:solidFill>
                  <a:srgbClr val="000000"/>
                </a:solidFill>
                <a:latin typeface="標楷體" panose="03000509000000000000" pitchFamily="65" charset="-120"/>
                <a:ea typeface="標楷體" panose="03000509000000000000" pitchFamily="65" charset="-120"/>
              </a:rPr>
              <a:t>12</a:t>
            </a:r>
            <a:r>
              <a:rPr lang="zh-TW" altLang="en-US" dirty="0">
                <a:solidFill>
                  <a:srgbClr val="000000"/>
                </a:solidFill>
                <a:latin typeface="標楷體" panose="03000509000000000000" pitchFamily="65" charset="-120"/>
                <a:ea typeface="標楷體" panose="03000509000000000000" pitchFamily="65" charset="-120"/>
              </a:rPr>
              <a:t>月</a:t>
            </a:r>
            <a:r>
              <a:rPr lang="en-US" altLang="zh-TW" dirty="0">
                <a:solidFill>
                  <a:srgbClr val="000000"/>
                </a:solidFill>
                <a:latin typeface="標楷體" panose="03000509000000000000" pitchFamily="65" charset="-120"/>
                <a:ea typeface="標楷體" panose="03000509000000000000" pitchFamily="65" charset="-120"/>
              </a:rPr>
              <a:t>1</a:t>
            </a:r>
            <a:r>
              <a:rPr lang="zh-TW" altLang="en-US" dirty="0">
                <a:solidFill>
                  <a:srgbClr val="000000"/>
                </a:solidFill>
                <a:latin typeface="標楷體" panose="03000509000000000000" pitchFamily="65" charset="-120"/>
                <a:ea typeface="標楷體" panose="03000509000000000000" pitchFamily="65" charset="-120"/>
              </a:rPr>
              <a:t>日台（</a:t>
            </a:r>
            <a:r>
              <a:rPr lang="en-US" altLang="zh-TW" dirty="0">
                <a:solidFill>
                  <a:srgbClr val="000000"/>
                </a:solidFill>
                <a:latin typeface="標楷體" panose="03000509000000000000" pitchFamily="65" charset="-120"/>
                <a:ea typeface="標楷體" panose="03000509000000000000" pitchFamily="65" charset="-120"/>
              </a:rPr>
              <a:t>87</a:t>
            </a:r>
            <a:r>
              <a:rPr lang="zh-TW" altLang="en-US" dirty="0">
                <a:solidFill>
                  <a:srgbClr val="000000"/>
                </a:solidFill>
                <a:latin typeface="標楷體" panose="03000509000000000000" pitchFamily="65" charset="-120"/>
                <a:ea typeface="標楷體" panose="03000509000000000000" pitchFamily="65" charset="-120"/>
              </a:rPr>
              <a:t>）人（一）字第</a:t>
            </a:r>
            <a:r>
              <a:rPr lang="en-US" altLang="zh-TW" dirty="0">
                <a:solidFill>
                  <a:srgbClr val="000000"/>
                </a:solidFill>
                <a:latin typeface="標楷體" panose="03000509000000000000" pitchFamily="65" charset="-120"/>
                <a:ea typeface="標楷體" panose="03000509000000000000" pitchFamily="65" charset="-120"/>
              </a:rPr>
              <a:t>87136765</a:t>
            </a:r>
            <a:r>
              <a:rPr lang="zh-TW" altLang="en-US" dirty="0">
                <a:solidFill>
                  <a:srgbClr val="000000"/>
                </a:solidFill>
                <a:latin typeface="標楷體" panose="03000509000000000000" pitchFamily="65" charset="-120"/>
                <a:ea typeface="標楷體" panose="03000509000000000000" pitchFamily="65" charset="-120"/>
              </a:rPr>
              <a:t>號函規定，採計原則如下</a:t>
            </a:r>
            <a:r>
              <a:rPr lang="en-US" altLang="zh-TW" dirty="0">
                <a:solidFill>
                  <a:srgbClr val="000000"/>
                </a:solidFill>
                <a:latin typeface="標楷體" panose="03000509000000000000" pitchFamily="65" charset="-120"/>
                <a:ea typeface="標楷體" panose="03000509000000000000" pitchFamily="65" charset="-120"/>
              </a:rPr>
              <a:t>:</a:t>
            </a:r>
          </a:p>
          <a:p>
            <a:pPr marL="502920" lvl="0" indent="-457200">
              <a:spcBef>
                <a:spcPts val="600"/>
              </a:spcBef>
              <a:buClr>
                <a:srgbClr val="D680A5"/>
              </a:buClr>
              <a:buSzPct val="90000"/>
              <a:buFont typeface="+mj-lt"/>
              <a:buAutoNum type="arabicPeriod"/>
            </a:pPr>
            <a:r>
              <a:rPr lang="zh-TW" altLang="en-US" dirty="0">
                <a:solidFill>
                  <a:srgbClr val="000000"/>
                </a:solidFill>
                <a:latin typeface="標楷體" panose="03000509000000000000" pitchFamily="65" charset="-120"/>
                <a:ea typeface="標楷體" panose="03000509000000000000" pitchFamily="65" charset="-120"/>
              </a:rPr>
              <a:t>須具有合格幼教教師證書</a:t>
            </a:r>
            <a:endParaRPr lang="en-US" altLang="zh-TW" dirty="0">
              <a:solidFill>
                <a:srgbClr val="000000"/>
              </a:solidFill>
              <a:latin typeface="標楷體" panose="03000509000000000000" pitchFamily="65" charset="-120"/>
              <a:ea typeface="標楷體" panose="03000509000000000000" pitchFamily="65" charset="-120"/>
            </a:endParaRPr>
          </a:p>
          <a:p>
            <a:pPr marL="502920" lvl="0" indent="-457200">
              <a:spcBef>
                <a:spcPts val="600"/>
              </a:spcBef>
              <a:buClr>
                <a:srgbClr val="D680A5"/>
              </a:buClr>
              <a:buSzPct val="90000"/>
              <a:buFont typeface="+mj-lt"/>
              <a:buAutoNum type="arabicPeriod"/>
            </a:pPr>
            <a:r>
              <a:rPr lang="zh-TW" altLang="en-US" dirty="0">
                <a:solidFill>
                  <a:srgbClr val="000000"/>
                </a:solidFill>
                <a:latin typeface="標楷體" panose="03000509000000000000" pitchFamily="65" charset="-120"/>
                <a:ea typeface="標楷體" panose="03000509000000000000" pitchFamily="65" charset="-120"/>
              </a:rPr>
              <a:t>私立幼稚園經主管教育行政機關核准設立有案。</a:t>
            </a:r>
            <a:endParaRPr lang="en-US" altLang="zh-TW" dirty="0">
              <a:solidFill>
                <a:srgbClr val="000000"/>
              </a:solidFill>
              <a:latin typeface="標楷體" panose="03000509000000000000" pitchFamily="65" charset="-120"/>
              <a:ea typeface="標楷體" panose="03000509000000000000" pitchFamily="65" charset="-120"/>
            </a:endParaRPr>
          </a:p>
          <a:p>
            <a:pPr marL="502920" lvl="0" indent="-457200">
              <a:spcBef>
                <a:spcPts val="600"/>
              </a:spcBef>
              <a:buClr>
                <a:srgbClr val="D680A5"/>
              </a:buClr>
              <a:buSzPct val="90000"/>
              <a:buFont typeface="+mj-lt"/>
              <a:buAutoNum type="arabicPeriod"/>
            </a:pPr>
            <a:r>
              <a:rPr lang="zh-TW" altLang="en-US" dirty="0">
                <a:solidFill>
                  <a:srgbClr val="000000"/>
                </a:solidFill>
                <a:latin typeface="標楷體" panose="03000509000000000000" pitchFamily="65" charset="-120"/>
                <a:ea typeface="標楷體" panose="03000509000000000000" pitchFamily="65" charset="-120"/>
              </a:rPr>
              <a:t>曾任二所以上私立幼稚園專任教師年資，應分別就各該幼稚園服務年資認定、換算、採計，無法併計不同服務單位之年資提敘薪級。</a:t>
            </a:r>
            <a:endParaRPr lang="en-US" altLang="zh-TW" dirty="0">
              <a:solidFill>
                <a:srgbClr val="000000"/>
              </a:solidFill>
              <a:latin typeface="標楷體" panose="03000509000000000000" pitchFamily="65" charset="-120"/>
              <a:ea typeface="標楷體" panose="03000509000000000000" pitchFamily="65" charset="-120"/>
            </a:endParaRPr>
          </a:p>
          <a:p>
            <a:pPr marL="502920" lvl="0" indent="-457200">
              <a:spcBef>
                <a:spcPts val="600"/>
              </a:spcBef>
              <a:buClr>
                <a:srgbClr val="D680A5"/>
              </a:buClr>
              <a:buSzPct val="90000"/>
              <a:buFont typeface="+mj-lt"/>
              <a:buAutoNum type="arabicPeriod"/>
            </a:pPr>
            <a:r>
              <a:rPr lang="zh-TW" altLang="en-US" dirty="0">
                <a:solidFill>
                  <a:srgbClr val="000000"/>
                </a:solidFill>
                <a:latin typeface="標楷體" panose="03000509000000000000" pitchFamily="65" charset="-120"/>
                <a:ea typeface="標楷體" panose="03000509000000000000" pitchFamily="65" charset="-120"/>
              </a:rPr>
              <a:t>私立幼兒園代理教師年資不得採計</a:t>
            </a:r>
          </a:p>
          <a:p>
            <a:endParaRPr lang="zh-TW" altLang="en-US" dirty="0"/>
          </a:p>
        </p:txBody>
      </p:sp>
      <p:sp>
        <p:nvSpPr>
          <p:cNvPr id="4" name="日期版面配置區 3"/>
          <p:cNvSpPr>
            <a:spLocks noGrp="1"/>
          </p:cNvSpPr>
          <p:nvPr>
            <p:ph type="dt" sz="half" idx="10"/>
          </p:nvPr>
        </p:nvSpPr>
        <p:spPr/>
        <p:txBody>
          <a:bodyPr/>
          <a:lstStyle/>
          <a:p>
            <a:fld id="{68D2825F-9605-42B3-A6F2-C74B9E60507E}" type="datetime1">
              <a:rPr lang="zh-CN" altLang="en-US" smtClean="0">
                <a:solidFill>
                  <a:prstClr val="black">
                    <a:tint val="75000"/>
                  </a:prstClr>
                </a:solidFill>
              </a:rPr>
              <a:t>2019/8/19</a:t>
            </a:fld>
            <a:endParaRPr lang="zh-CN" altLang="en-US">
              <a:solidFill>
                <a:prstClr val="black">
                  <a:tint val="75000"/>
                </a:prstClr>
              </a:solidFill>
            </a:endParaRPr>
          </a:p>
        </p:txBody>
      </p:sp>
      <p:sp>
        <p:nvSpPr>
          <p:cNvPr id="5" name="投影片編號版面配置區 4"/>
          <p:cNvSpPr>
            <a:spLocks noGrp="1"/>
          </p:cNvSpPr>
          <p:nvPr>
            <p:ph type="sldNum" sz="quarter" idx="12"/>
          </p:nvPr>
        </p:nvSpPr>
        <p:spPr/>
        <p:txBody>
          <a:bodyPr/>
          <a:lstStyle/>
          <a:p>
            <a:fld id="{AA4E786F-588D-4932-A7B2-AE3451FA4ACA}" type="slidenum">
              <a:rPr lang="zh-CN" altLang="en-US" smtClean="0">
                <a:solidFill>
                  <a:prstClr val="black">
                    <a:tint val="75000"/>
                  </a:prstClr>
                </a:solidFill>
              </a:rPr>
              <a:pPr/>
              <a:t>83</a:t>
            </a:fld>
            <a:endParaRPr lang="zh-CN" altLang="en-US">
              <a:solidFill>
                <a:prstClr val="black">
                  <a:tint val="75000"/>
                </a:prstClr>
              </a:solidFill>
            </a:endParaRPr>
          </a:p>
        </p:txBody>
      </p:sp>
    </p:spTree>
    <p:extLst>
      <p:ext uri="{BB962C8B-B14F-4D97-AF65-F5344CB8AC3E}">
        <p14:creationId xmlns:p14="http://schemas.microsoft.com/office/powerpoint/2010/main" val="700281218"/>
      </p:ext>
    </p:extLst>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chor="t">
            <a:normAutofit fontScale="90000"/>
          </a:bodyPr>
          <a:lstStyle/>
          <a:p>
            <a:r>
              <a:rPr lang="zh-TW" altLang="en-US" sz="2400" dirty="0">
                <a:latin typeface="標楷體" panose="03000509000000000000" pitchFamily="65" charset="-120"/>
                <a:ea typeface="標楷體" panose="03000509000000000000" pitchFamily="65" charset="-120"/>
              </a:rPr>
              <a:t>案例</a:t>
            </a:r>
            <a:r>
              <a:rPr lang="en-US" altLang="zh-TW" sz="2400" dirty="0">
                <a:latin typeface="標楷體" panose="03000509000000000000" pitchFamily="65" charset="-120"/>
                <a:ea typeface="標楷體" panose="03000509000000000000" pitchFamily="65" charset="-120"/>
              </a:rPr>
              <a:t>:</a:t>
            </a:r>
            <a:r>
              <a:rPr lang="zh-TW" altLang="en-US" sz="2400" dirty="0">
                <a:latin typeface="標楷體" panose="03000509000000000000" pitchFamily="65" charset="-120"/>
                <a:ea typeface="標楷體" panose="03000509000000000000" pitchFamily="65" charset="-120"/>
              </a:rPr>
              <a:t>楊師大學畢業，</a:t>
            </a:r>
            <a:r>
              <a:rPr lang="en-US" altLang="zh-TW" sz="2400" dirty="0">
                <a:latin typeface="標楷體" panose="03000509000000000000" pitchFamily="65" charset="-120"/>
                <a:ea typeface="標楷體" panose="03000509000000000000" pitchFamily="65" charset="-120"/>
              </a:rPr>
              <a:t>98</a:t>
            </a:r>
            <a:r>
              <a:rPr lang="zh-TW" altLang="en-US" sz="2400" dirty="0">
                <a:latin typeface="標楷體" panose="03000509000000000000" pitchFamily="65" charset="-120"/>
                <a:ea typeface="標楷體" panose="03000509000000000000" pitchFamily="65" charset="-120"/>
              </a:rPr>
              <a:t>年</a:t>
            </a:r>
            <a:r>
              <a:rPr lang="en-US" altLang="zh-TW" sz="2400" dirty="0">
                <a:latin typeface="標楷體" panose="03000509000000000000" pitchFamily="65" charset="-120"/>
                <a:ea typeface="標楷體" panose="03000509000000000000" pitchFamily="65" charset="-120"/>
              </a:rPr>
              <a:t>5</a:t>
            </a:r>
            <a:r>
              <a:rPr lang="zh-TW" altLang="en-US" sz="2400" dirty="0">
                <a:latin typeface="標楷體" panose="03000509000000000000" pitchFamily="65" charset="-120"/>
                <a:ea typeface="標楷體" panose="03000509000000000000" pitchFamily="65" charset="-120"/>
              </a:rPr>
              <a:t>月取得合格幼稚園教師證，職前曾任某私立</a:t>
            </a:r>
            <a:r>
              <a:rPr lang="en-US" altLang="zh-TW" sz="2400" dirty="0">
                <a:latin typeface="標楷體" panose="03000509000000000000" pitchFamily="65" charset="-120"/>
                <a:ea typeface="標楷體" panose="03000509000000000000" pitchFamily="65" charset="-120"/>
              </a:rPr>
              <a:t>A</a:t>
            </a:r>
            <a:r>
              <a:rPr lang="zh-TW" altLang="en-US" sz="2400" dirty="0">
                <a:latin typeface="標楷體" panose="03000509000000000000" pitchFamily="65" charset="-120"/>
                <a:ea typeface="標楷體" panose="03000509000000000000" pitchFamily="65" charset="-120"/>
              </a:rPr>
              <a:t>幼兒園專任教師年資</a:t>
            </a:r>
            <a:r>
              <a:rPr lang="en-US" altLang="zh-TW" sz="2400" dirty="0">
                <a:latin typeface="標楷體" panose="03000509000000000000" pitchFamily="65" charset="-120"/>
                <a:ea typeface="標楷體" panose="03000509000000000000" pitchFamily="65" charset="-120"/>
              </a:rPr>
              <a:t>97/8/1</a:t>
            </a:r>
            <a:r>
              <a:rPr lang="zh-TW" altLang="en-US" sz="2400" dirty="0">
                <a:latin typeface="標楷體" panose="03000509000000000000" pitchFamily="65" charset="-120"/>
                <a:ea typeface="標楷體" panose="03000509000000000000" pitchFamily="65" charset="-120"/>
              </a:rPr>
              <a:t>至</a:t>
            </a:r>
            <a:r>
              <a:rPr lang="en-US" altLang="zh-TW" sz="2400" dirty="0">
                <a:latin typeface="標楷體" panose="03000509000000000000" pitchFamily="65" charset="-120"/>
                <a:ea typeface="標楷體" panose="03000509000000000000" pitchFamily="65" charset="-120"/>
              </a:rPr>
              <a:t>100/1/31</a:t>
            </a:r>
            <a:r>
              <a:rPr lang="zh-TW" altLang="en-US" sz="2400" dirty="0">
                <a:latin typeface="標楷體" panose="03000509000000000000" pitchFamily="65" charset="-120"/>
                <a:ea typeface="標楷體" panose="03000509000000000000" pitchFamily="65" charset="-120"/>
              </a:rPr>
              <a:t>，私立</a:t>
            </a:r>
            <a:r>
              <a:rPr lang="en-US" altLang="zh-TW" sz="2400" dirty="0">
                <a:latin typeface="標楷體" panose="03000509000000000000" pitchFamily="65" charset="-120"/>
                <a:ea typeface="標楷體" panose="03000509000000000000" pitchFamily="65" charset="-120"/>
              </a:rPr>
              <a:t>B</a:t>
            </a:r>
            <a:r>
              <a:rPr lang="zh-TW" altLang="en-US" sz="2400" dirty="0">
                <a:latin typeface="標楷體" panose="03000509000000000000" pitchFamily="65" charset="-120"/>
                <a:ea typeface="標楷體" panose="03000509000000000000" pitchFamily="65" charset="-120"/>
              </a:rPr>
              <a:t>幼兒園專任教師年資</a:t>
            </a:r>
            <a:r>
              <a:rPr lang="en-US" altLang="zh-TW" sz="2400" dirty="0">
                <a:latin typeface="標楷體" panose="03000509000000000000" pitchFamily="65" charset="-120"/>
                <a:ea typeface="標楷體" panose="03000509000000000000" pitchFamily="65" charset="-120"/>
              </a:rPr>
              <a:t>101/2/1</a:t>
            </a:r>
            <a:r>
              <a:rPr lang="zh-TW" altLang="en-US" sz="2400" dirty="0">
                <a:latin typeface="標楷體" panose="03000509000000000000" pitchFamily="65" charset="-120"/>
                <a:ea typeface="標楷體" panose="03000509000000000000" pitchFamily="65" charset="-120"/>
              </a:rPr>
              <a:t>至</a:t>
            </a:r>
            <a:r>
              <a:rPr lang="en-US" altLang="zh-TW" sz="2400" dirty="0">
                <a:latin typeface="標楷體" panose="03000509000000000000" pitchFamily="65" charset="-120"/>
                <a:ea typeface="標楷體" panose="03000509000000000000" pitchFamily="65" charset="-120"/>
              </a:rPr>
              <a:t>102/7/31</a:t>
            </a:r>
            <a:r>
              <a:rPr lang="zh-TW" altLang="en-US" sz="2400" dirty="0">
                <a:latin typeface="標楷體" panose="03000509000000000000" pitchFamily="65" charset="-120"/>
                <a:ea typeface="標楷體" panose="03000509000000000000" pitchFamily="65" charset="-120"/>
              </a:rPr>
              <a:t>，公立幼兒園契約進用教保員年資</a:t>
            </a:r>
            <a:r>
              <a:rPr lang="en-US" altLang="zh-TW" sz="2400" dirty="0">
                <a:latin typeface="標楷體" panose="03000509000000000000" pitchFamily="65" charset="-120"/>
                <a:ea typeface="標楷體" panose="03000509000000000000" pitchFamily="65" charset="-120"/>
              </a:rPr>
              <a:t>102/8/1</a:t>
            </a:r>
            <a:r>
              <a:rPr lang="zh-TW" altLang="en-US" sz="2400" dirty="0">
                <a:latin typeface="標楷體" panose="03000509000000000000" pitchFamily="65" charset="-120"/>
                <a:ea typeface="標楷體" panose="03000509000000000000" pitchFamily="65" charset="-120"/>
              </a:rPr>
              <a:t>至</a:t>
            </a:r>
            <a:r>
              <a:rPr lang="en-US" altLang="zh-TW" sz="2400" dirty="0">
                <a:latin typeface="標楷體" panose="03000509000000000000" pitchFamily="65" charset="-120"/>
                <a:ea typeface="標楷體" panose="03000509000000000000" pitchFamily="65" charset="-120"/>
              </a:rPr>
              <a:t>105/7/31</a:t>
            </a:r>
            <a:r>
              <a:rPr lang="zh-TW" altLang="en-US" sz="2400" dirty="0">
                <a:latin typeface="標楷體" panose="03000509000000000000" pitchFamily="65" charset="-120"/>
                <a:ea typeface="標楷體" panose="03000509000000000000" pitchFamily="65" charset="-120"/>
              </a:rPr>
              <a:t>，上述私立幼兒園皆經教育局核准設立有案，且服務年資優良，請問如何核敘</a:t>
            </a:r>
            <a:r>
              <a:rPr lang="en-US" altLang="zh-TW" sz="2400" dirty="0">
                <a:latin typeface="標楷體" panose="03000509000000000000" pitchFamily="65" charset="-120"/>
                <a:ea typeface="標楷體" panose="03000509000000000000" pitchFamily="65" charset="-120"/>
              </a:rPr>
              <a:t>?</a:t>
            </a:r>
            <a:endParaRPr lang="zh-TW" altLang="en-US" sz="2400" dirty="0">
              <a:latin typeface="標楷體" panose="03000509000000000000" pitchFamily="65" charset="-120"/>
              <a:ea typeface="標楷體" panose="03000509000000000000" pitchFamily="65" charset="-120"/>
            </a:endParaRPr>
          </a:p>
        </p:txBody>
      </p:sp>
      <p:sp>
        <p:nvSpPr>
          <p:cNvPr id="8" name="內容版面配置區 7"/>
          <p:cNvSpPr>
            <a:spLocks noGrp="1"/>
          </p:cNvSpPr>
          <p:nvPr>
            <p:ph idx="4294967295"/>
          </p:nvPr>
        </p:nvSpPr>
        <p:spPr>
          <a:xfrm>
            <a:off x="966158" y="1992942"/>
            <a:ext cx="9362922" cy="1081088"/>
          </a:xfrm>
        </p:spPr>
        <p:txBody>
          <a:bodyPr>
            <a:normAutofit fontScale="85000" lnSpcReduction="10000"/>
          </a:bodyPr>
          <a:lstStyle/>
          <a:p>
            <a:pPr marL="45720" indent="0">
              <a:spcBef>
                <a:spcPts val="600"/>
              </a:spcBef>
              <a:buNone/>
            </a:pPr>
            <a:r>
              <a:rPr lang="zh-TW" altLang="en-US" dirty="0">
                <a:solidFill>
                  <a:srgbClr val="7030A0"/>
                </a:solidFill>
                <a:latin typeface="標楷體" panose="03000509000000000000" pitchFamily="65" charset="-120"/>
                <a:ea typeface="標楷體" panose="03000509000000000000" pitchFamily="65" charset="-120"/>
              </a:rPr>
              <a:t>☆重點提示</a:t>
            </a:r>
            <a:endParaRPr lang="en-US" altLang="zh-TW" dirty="0">
              <a:solidFill>
                <a:srgbClr val="7030A0"/>
              </a:solidFill>
              <a:latin typeface="標楷體" panose="03000509000000000000" pitchFamily="65" charset="-120"/>
              <a:ea typeface="標楷體" panose="03000509000000000000" pitchFamily="65" charset="-120"/>
            </a:endParaRPr>
          </a:p>
          <a:p>
            <a:pPr marL="45720" indent="0">
              <a:spcBef>
                <a:spcPts val="600"/>
              </a:spcBef>
              <a:buNone/>
            </a:pPr>
            <a:r>
              <a:rPr lang="zh-TW" altLang="en-US" dirty="0">
                <a:solidFill>
                  <a:srgbClr val="7030A0"/>
                </a:solidFill>
                <a:latin typeface="標楷體" panose="03000509000000000000" pitchFamily="65" charset="-120"/>
                <a:ea typeface="標楷體" panose="03000509000000000000" pitchFamily="65" charset="-120"/>
              </a:rPr>
              <a:t>曾任二所以上私立幼稚園專任教師年資，應分別就各該幼稚園服務年資認定、換算、採計，無法併計不同服務單位之年資提敘薪級。</a:t>
            </a:r>
          </a:p>
          <a:p>
            <a:pPr marL="45720" indent="0">
              <a:buNone/>
            </a:pPr>
            <a:endParaRPr lang="zh-TW" altLang="en-US" dirty="0">
              <a:latin typeface="標楷體" panose="03000509000000000000" pitchFamily="65" charset="-120"/>
              <a:ea typeface="標楷體" panose="03000509000000000000" pitchFamily="65" charset="-120"/>
            </a:endParaRPr>
          </a:p>
        </p:txBody>
      </p:sp>
      <p:sp>
        <p:nvSpPr>
          <p:cNvPr id="9" name="文字方塊 8"/>
          <p:cNvSpPr txBox="1"/>
          <p:nvPr/>
        </p:nvSpPr>
        <p:spPr>
          <a:xfrm>
            <a:off x="1131292" y="3376284"/>
            <a:ext cx="9197788" cy="2585323"/>
          </a:xfrm>
          <a:prstGeom prst="rect">
            <a:avLst/>
          </a:prstGeom>
          <a:noFill/>
        </p:spPr>
        <p:txBody>
          <a:bodyPr wrap="square" rtlCol="0">
            <a:spAutoFit/>
          </a:bodyPr>
          <a:lstStyle/>
          <a:p>
            <a:pPr marL="342900" indent="-342900">
              <a:buFont typeface="+mj-lt"/>
              <a:buAutoNum type="arabicPeriod"/>
            </a:pPr>
            <a:r>
              <a:rPr lang="zh-TW" altLang="en-US" sz="2400" dirty="0">
                <a:latin typeface="標楷體" panose="03000509000000000000" pitchFamily="65" charset="-120"/>
                <a:ea typeface="標楷體" panose="03000509000000000000" pitchFamily="65" charset="-120"/>
              </a:rPr>
              <a:t>某</a:t>
            </a:r>
            <a:r>
              <a:rPr lang="en-US" altLang="zh-TW" sz="2400" dirty="0">
                <a:latin typeface="標楷體" panose="03000509000000000000" pitchFamily="65" charset="-120"/>
                <a:ea typeface="標楷體" panose="03000509000000000000" pitchFamily="65" charset="-120"/>
              </a:rPr>
              <a:t>A</a:t>
            </a:r>
            <a:r>
              <a:rPr lang="zh-TW" altLang="en-US" sz="2400" dirty="0">
                <a:latin typeface="標楷體" panose="03000509000000000000" pitchFamily="65" charset="-120"/>
                <a:ea typeface="標楷體" panose="03000509000000000000" pitchFamily="65" charset="-120"/>
              </a:rPr>
              <a:t>幼兒園年資僅採</a:t>
            </a:r>
            <a:r>
              <a:rPr lang="en-US" altLang="zh-TW" sz="2400" dirty="0">
                <a:latin typeface="標楷體" panose="03000509000000000000" pitchFamily="65" charset="-120"/>
                <a:ea typeface="標楷體" panose="03000509000000000000" pitchFamily="65" charset="-120"/>
              </a:rPr>
              <a:t>98/8/1</a:t>
            </a:r>
            <a:r>
              <a:rPr lang="zh-TW" altLang="en-US" sz="2400" dirty="0">
                <a:latin typeface="標楷體" panose="03000509000000000000" pitchFamily="65" charset="-120"/>
                <a:ea typeface="標楷體" panose="03000509000000000000" pitchFamily="65" charset="-120"/>
              </a:rPr>
              <a:t>至</a:t>
            </a:r>
            <a:r>
              <a:rPr lang="en-US" altLang="zh-TW" sz="2400" dirty="0">
                <a:latin typeface="標楷體" panose="03000509000000000000" pitchFamily="65" charset="-120"/>
                <a:ea typeface="標楷體" panose="03000509000000000000" pitchFamily="65" charset="-120"/>
              </a:rPr>
              <a:t>99/7/31</a:t>
            </a:r>
            <a:r>
              <a:rPr lang="zh-TW" altLang="en-US" sz="2400" dirty="0">
                <a:latin typeface="標楷體" panose="03000509000000000000" pitchFamily="65" charset="-120"/>
                <a:ea typeface="標楷體" panose="03000509000000000000" pitchFamily="65" charset="-120"/>
              </a:rPr>
              <a:t>，採計</a:t>
            </a:r>
            <a:r>
              <a:rPr lang="en-US" altLang="zh-TW" sz="2400" dirty="0">
                <a:latin typeface="標楷體" panose="03000509000000000000" pitchFamily="65" charset="-120"/>
                <a:ea typeface="標楷體" panose="03000509000000000000" pitchFamily="65" charset="-120"/>
              </a:rPr>
              <a:t>1</a:t>
            </a:r>
            <a:r>
              <a:rPr lang="zh-TW" altLang="en-US" sz="2400" dirty="0">
                <a:latin typeface="標楷體" panose="03000509000000000000" pitchFamily="65" charset="-120"/>
                <a:ea typeface="標楷體" panose="03000509000000000000" pitchFamily="65" charset="-120"/>
              </a:rPr>
              <a:t>年</a:t>
            </a:r>
            <a:r>
              <a:rPr lang="en-US" altLang="zh-TW" sz="2400" dirty="0">
                <a:latin typeface="標楷體" panose="03000509000000000000" pitchFamily="65" charset="-120"/>
                <a:ea typeface="標楷體" panose="03000509000000000000" pitchFamily="65" charset="-120"/>
              </a:rPr>
              <a:t>(97</a:t>
            </a:r>
            <a:r>
              <a:rPr lang="zh-TW" altLang="en-US" sz="2400" dirty="0">
                <a:latin typeface="標楷體" panose="03000509000000000000" pitchFamily="65" charset="-120"/>
                <a:ea typeface="標楷體" panose="03000509000000000000" pitchFamily="65" charset="-120"/>
              </a:rPr>
              <a:t>學年度之年資未取得合格教師證</a:t>
            </a:r>
            <a:r>
              <a:rPr lang="en-US" altLang="zh-TW" sz="2400" dirty="0">
                <a:latin typeface="標楷體" panose="03000509000000000000" pitchFamily="65" charset="-120"/>
                <a:ea typeface="標楷體" panose="03000509000000000000" pitchFamily="65" charset="-120"/>
              </a:rPr>
              <a:t>)</a:t>
            </a:r>
          </a:p>
          <a:p>
            <a:pPr marL="342900" indent="-342900">
              <a:buFont typeface="+mj-lt"/>
              <a:buAutoNum type="arabicPeriod"/>
            </a:pPr>
            <a:r>
              <a:rPr lang="zh-TW" altLang="en-US" sz="2400" dirty="0">
                <a:latin typeface="標楷體" panose="03000509000000000000" pitchFamily="65" charset="-120"/>
                <a:ea typeface="標楷體" panose="03000509000000000000" pitchFamily="65" charset="-120"/>
              </a:rPr>
              <a:t>某</a:t>
            </a:r>
            <a:r>
              <a:rPr lang="en-US" altLang="zh-TW" sz="2400" dirty="0">
                <a:latin typeface="標楷體" panose="03000509000000000000" pitchFamily="65" charset="-120"/>
                <a:ea typeface="標楷體" panose="03000509000000000000" pitchFamily="65" charset="-120"/>
              </a:rPr>
              <a:t>B</a:t>
            </a:r>
            <a:r>
              <a:rPr lang="zh-TW" altLang="en-US" sz="2400" dirty="0">
                <a:latin typeface="標楷體" panose="03000509000000000000" pitchFamily="65" charset="-120"/>
                <a:ea typeface="標楷體" panose="03000509000000000000" pitchFamily="65" charset="-120"/>
              </a:rPr>
              <a:t>幼兒園年資僅採</a:t>
            </a:r>
            <a:r>
              <a:rPr lang="en-US" altLang="zh-TW" sz="2400" dirty="0">
                <a:latin typeface="標楷體" panose="03000509000000000000" pitchFamily="65" charset="-120"/>
                <a:ea typeface="標楷體" panose="03000509000000000000" pitchFamily="65" charset="-120"/>
              </a:rPr>
              <a:t>101/8/1</a:t>
            </a:r>
            <a:r>
              <a:rPr lang="zh-TW" altLang="en-US" sz="2400" dirty="0">
                <a:latin typeface="標楷體" panose="03000509000000000000" pitchFamily="65" charset="-120"/>
                <a:ea typeface="標楷體" panose="03000509000000000000" pitchFamily="65" charset="-120"/>
              </a:rPr>
              <a:t>至</a:t>
            </a:r>
            <a:r>
              <a:rPr lang="en-US" altLang="zh-TW" sz="2400" dirty="0">
                <a:latin typeface="標楷體" panose="03000509000000000000" pitchFamily="65" charset="-120"/>
                <a:ea typeface="標楷體" panose="03000509000000000000" pitchFamily="65" charset="-120"/>
              </a:rPr>
              <a:t>102/7/31</a:t>
            </a:r>
            <a:r>
              <a:rPr lang="zh-TW" altLang="en-US" sz="2400" dirty="0">
                <a:latin typeface="標楷體" panose="03000509000000000000" pitchFamily="65" charset="-120"/>
                <a:ea typeface="標楷體" panose="03000509000000000000" pitchFamily="65" charset="-120"/>
              </a:rPr>
              <a:t>，採計</a:t>
            </a:r>
            <a:r>
              <a:rPr lang="en-US" altLang="zh-TW" sz="2400" dirty="0">
                <a:latin typeface="標楷體" panose="03000509000000000000" pitchFamily="65" charset="-120"/>
                <a:ea typeface="標楷體" panose="03000509000000000000" pitchFamily="65" charset="-120"/>
              </a:rPr>
              <a:t>1</a:t>
            </a:r>
            <a:r>
              <a:rPr lang="zh-TW" altLang="en-US" sz="2400" dirty="0">
                <a:latin typeface="標楷體" panose="03000509000000000000" pitchFamily="65" charset="-120"/>
                <a:ea typeface="標楷體" panose="03000509000000000000" pitchFamily="65" charset="-120"/>
              </a:rPr>
              <a:t>年</a:t>
            </a:r>
            <a:endParaRPr lang="en-US" altLang="zh-TW" sz="2400" dirty="0">
              <a:latin typeface="標楷體" panose="03000509000000000000" pitchFamily="65" charset="-120"/>
              <a:ea typeface="標楷體" panose="03000509000000000000" pitchFamily="65" charset="-120"/>
            </a:endParaRPr>
          </a:p>
          <a:p>
            <a:pPr marL="342900" indent="-342900">
              <a:buFont typeface="+mj-lt"/>
              <a:buAutoNum type="arabicPeriod"/>
            </a:pPr>
            <a:r>
              <a:rPr lang="en-US" altLang="zh-TW" sz="2400" dirty="0">
                <a:latin typeface="標楷體" panose="03000509000000000000" pitchFamily="65" charset="-120"/>
                <a:ea typeface="標楷體" panose="03000509000000000000" pitchFamily="65" charset="-120"/>
              </a:rPr>
              <a:t>A</a:t>
            </a:r>
            <a:r>
              <a:rPr lang="zh-TW" altLang="en-US" sz="2400" dirty="0">
                <a:latin typeface="標楷體" panose="03000509000000000000" pitchFamily="65" charset="-120"/>
                <a:ea typeface="標楷體" panose="03000509000000000000" pitchFamily="65" charset="-120"/>
              </a:rPr>
              <a:t>及</a:t>
            </a:r>
            <a:r>
              <a:rPr lang="en-US" altLang="zh-TW" sz="2400" dirty="0">
                <a:latin typeface="標楷體" panose="03000509000000000000" pitchFamily="65" charset="-120"/>
                <a:ea typeface="標楷體" panose="03000509000000000000" pitchFamily="65" charset="-120"/>
              </a:rPr>
              <a:t>B</a:t>
            </a:r>
            <a:r>
              <a:rPr lang="zh-TW" altLang="en-US" sz="2400" dirty="0">
                <a:latin typeface="標楷體" panose="03000509000000000000" pitchFamily="65" charset="-120"/>
                <a:ea typeface="標楷體" panose="03000509000000000000" pitchFamily="65" charset="-120"/>
              </a:rPr>
              <a:t>幼兒園畸零年資無法併計提敘。</a:t>
            </a:r>
            <a:endParaRPr lang="en-US" altLang="zh-TW" sz="2400" dirty="0">
              <a:latin typeface="標楷體" panose="03000509000000000000" pitchFamily="65" charset="-120"/>
              <a:ea typeface="標楷體" panose="03000509000000000000" pitchFamily="65" charset="-120"/>
            </a:endParaRPr>
          </a:p>
          <a:p>
            <a:pPr marL="342900" indent="-342900">
              <a:buFont typeface="+mj-lt"/>
              <a:buAutoNum type="arabicPeriod"/>
            </a:pPr>
            <a:r>
              <a:rPr lang="zh-TW" altLang="en-US" sz="2400" dirty="0">
                <a:latin typeface="標楷體" panose="03000509000000000000" pitchFamily="65" charset="-120"/>
                <a:ea typeface="標楷體" panose="03000509000000000000" pitchFamily="65" charset="-120"/>
              </a:rPr>
              <a:t>公幼教保員年資</a:t>
            </a:r>
            <a:r>
              <a:rPr lang="en-US" altLang="zh-TW" sz="2400" dirty="0">
                <a:latin typeface="標楷體" panose="03000509000000000000" pitchFamily="65" charset="-120"/>
                <a:ea typeface="標楷體" panose="03000509000000000000" pitchFamily="65" charset="-120"/>
              </a:rPr>
              <a:t>102/8/1</a:t>
            </a:r>
            <a:r>
              <a:rPr lang="zh-TW" altLang="en-US" sz="2400" dirty="0">
                <a:latin typeface="標楷體" panose="03000509000000000000" pitchFamily="65" charset="-120"/>
                <a:ea typeface="標楷體" panose="03000509000000000000" pitchFamily="65" charset="-120"/>
              </a:rPr>
              <a:t>至</a:t>
            </a:r>
            <a:r>
              <a:rPr lang="en-US" altLang="zh-TW" sz="2400" dirty="0">
                <a:latin typeface="標楷體" panose="03000509000000000000" pitchFamily="65" charset="-120"/>
                <a:ea typeface="標楷體" panose="03000509000000000000" pitchFamily="65" charset="-120"/>
              </a:rPr>
              <a:t>105/7/31</a:t>
            </a:r>
            <a:r>
              <a:rPr lang="zh-TW" altLang="en-US" sz="2400" dirty="0">
                <a:latin typeface="標楷體" panose="03000509000000000000" pitchFamily="65" charset="-120"/>
                <a:ea typeface="標楷體" panose="03000509000000000000" pitchFamily="65" charset="-120"/>
              </a:rPr>
              <a:t>，採</a:t>
            </a:r>
            <a:r>
              <a:rPr lang="zh-TW" altLang="en-US" sz="2400" dirty="0" smtClean="0">
                <a:latin typeface="標楷體" panose="03000509000000000000" pitchFamily="65" charset="-120"/>
                <a:ea typeface="標楷體" panose="03000509000000000000" pitchFamily="65" charset="-120"/>
              </a:rPr>
              <a:t>計</a:t>
            </a:r>
            <a:r>
              <a:rPr lang="en-US" altLang="zh-TW" sz="2400" dirty="0" smtClean="0">
                <a:solidFill>
                  <a:srgbClr val="FF0000"/>
                </a:solidFill>
                <a:latin typeface="標楷體" panose="03000509000000000000" pitchFamily="65" charset="-120"/>
                <a:ea typeface="標楷體" panose="03000509000000000000" pitchFamily="65" charset="-120"/>
              </a:rPr>
              <a:t>3</a:t>
            </a:r>
            <a:r>
              <a:rPr lang="zh-TW" altLang="en-US" sz="2400" dirty="0" smtClean="0">
                <a:latin typeface="標楷體" panose="03000509000000000000" pitchFamily="65" charset="-120"/>
                <a:ea typeface="標楷體" panose="03000509000000000000" pitchFamily="65" charset="-120"/>
              </a:rPr>
              <a:t>年</a:t>
            </a:r>
            <a:endParaRPr lang="en-US" altLang="zh-TW" sz="2400" dirty="0">
              <a:latin typeface="標楷體" panose="03000509000000000000" pitchFamily="65" charset="-120"/>
              <a:ea typeface="標楷體" panose="03000509000000000000" pitchFamily="65" charset="-120"/>
            </a:endParaRPr>
          </a:p>
          <a:p>
            <a:r>
              <a:rPr lang="zh-TW" altLang="en-US" sz="2400" dirty="0">
                <a:latin typeface="標楷體" panose="03000509000000000000" pitchFamily="65" charset="-120"/>
                <a:ea typeface="標楷體" panose="03000509000000000000" pitchFamily="65" charset="-120"/>
              </a:rPr>
              <a:t>楊師以其學歷大學畢業</a:t>
            </a:r>
            <a:r>
              <a:rPr lang="en-US" altLang="zh-TW" sz="2400" dirty="0">
                <a:latin typeface="標楷體" panose="03000509000000000000" pitchFamily="65" charset="-120"/>
                <a:ea typeface="標楷體" panose="03000509000000000000" pitchFamily="65" charset="-120"/>
              </a:rPr>
              <a:t>29</a:t>
            </a:r>
            <a:r>
              <a:rPr lang="zh-TW" altLang="en-US" sz="2400" dirty="0">
                <a:latin typeface="標楷體" panose="03000509000000000000" pitchFamily="65" charset="-120"/>
                <a:ea typeface="標楷體" panose="03000509000000000000" pitchFamily="65" charset="-120"/>
              </a:rPr>
              <a:t>級</a:t>
            </a:r>
            <a:r>
              <a:rPr lang="en-US" altLang="zh-TW" sz="2400" dirty="0">
                <a:latin typeface="標楷體" panose="03000509000000000000" pitchFamily="65" charset="-120"/>
                <a:ea typeface="標楷體" panose="03000509000000000000" pitchFamily="65" charset="-120"/>
              </a:rPr>
              <a:t>190</a:t>
            </a:r>
            <a:r>
              <a:rPr lang="zh-TW" altLang="en-US" sz="2400" dirty="0">
                <a:latin typeface="標楷體" panose="03000509000000000000" pitchFamily="65" charset="-120"/>
                <a:ea typeface="標楷體" panose="03000509000000000000" pitchFamily="65" charset="-120"/>
              </a:rPr>
              <a:t>薪點起敘，提</a:t>
            </a:r>
            <a:r>
              <a:rPr lang="zh-TW" altLang="en-US" sz="2400" dirty="0" smtClean="0">
                <a:latin typeface="標楷體" panose="03000509000000000000" pitchFamily="65" charset="-120"/>
                <a:ea typeface="標楷體" panose="03000509000000000000" pitchFamily="65" charset="-120"/>
              </a:rPr>
              <a:t>敘</a:t>
            </a:r>
            <a:r>
              <a:rPr lang="en-US" altLang="zh-TW" sz="2400" dirty="0" smtClean="0">
                <a:latin typeface="標楷體" panose="03000509000000000000" pitchFamily="65" charset="-120"/>
                <a:ea typeface="標楷體" panose="03000509000000000000" pitchFamily="65" charset="-120"/>
              </a:rPr>
              <a:t>5</a:t>
            </a:r>
            <a:r>
              <a:rPr lang="zh-TW" altLang="en-US" sz="2400" dirty="0" smtClean="0">
                <a:latin typeface="標楷體" panose="03000509000000000000" pitchFamily="65" charset="-120"/>
                <a:ea typeface="標楷體" panose="03000509000000000000" pitchFamily="65" charset="-120"/>
              </a:rPr>
              <a:t>級</a:t>
            </a:r>
            <a:r>
              <a:rPr lang="zh-TW" altLang="en-US" sz="2400" dirty="0">
                <a:latin typeface="標楷體" panose="03000509000000000000" pitchFamily="65" charset="-120"/>
                <a:ea typeface="標楷體" panose="03000509000000000000" pitchFamily="65" charset="-120"/>
              </a:rPr>
              <a:t>，支</a:t>
            </a:r>
            <a:r>
              <a:rPr lang="en-US" altLang="zh-TW" sz="2400" dirty="0" smtClean="0">
                <a:solidFill>
                  <a:srgbClr val="FF0000"/>
                </a:solidFill>
                <a:latin typeface="標楷體" panose="03000509000000000000" pitchFamily="65" charset="-120"/>
                <a:ea typeface="標楷體" panose="03000509000000000000" pitchFamily="65" charset="-120"/>
              </a:rPr>
              <a:t>24</a:t>
            </a:r>
            <a:r>
              <a:rPr lang="zh-TW" altLang="en-US" sz="2400" dirty="0" smtClean="0">
                <a:latin typeface="標楷體" panose="03000509000000000000" pitchFamily="65" charset="-120"/>
                <a:ea typeface="標楷體" panose="03000509000000000000" pitchFamily="65" charset="-120"/>
              </a:rPr>
              <a:t>級</a:t>
            </a:r>
            <a:r>
              <a:rPr lang="en-US" altLang="zh-TW" sz="2400" dirty="0" smtClean="0">
                <a:solidFill>
                  <a:srgbClr val="FF0000"/>
                </a:solidFill>
                <a:latin typeface="標楷體" panose="03000509000000000000" pitchFamily="65" charset="-120"/>
                <a:ea typeface="標楷體" panose="03000509000000000000" pitchFamily="65" charset="-120"/>
              </a:rPr>
              <a:t>245</a:t>
            </a:r>
            <a:r>
              <a:rPr lang="zh-TW" altLang="en-US" sz="2400" dirty="0" smtClean="0">
                <a:latin typeface="標楷體" panose="03000509000000000000" pitchFamily="65" charset="-120"/>
                <a:ea typeface="標楷體" panose="03000509000000000000" pitchFamily="65" charset="-120"/>
              </a:rPr>
              <a:t>薪</a:t>
            </a:r>
            <a:r>
              <a:rPr lang="zh-TW" altLang="en-US" sz="2400" dirty="0">
                <a:latin typeface="標楷體" panose="03000509000000000000" pitchFamily="65" charset="-120"/>
                <a:ea typeface="標楷體" panose="03000509000000000000" pitchFamily="65" charset="-120"/>
              </a:rPr>
              <a:t>點</a:t>
            </a:r>
          </a:p>
          <a:p>
            <a:endParaRPr lang="zh-TW" altLang="en-US" dirty="0"/>
          </a:p>
        </p:txBody>
      </p:sp>
    </p:spTree>
    <p:extLst>
      <p:ext uri="{BB962C8B-B14F-4D97-AF65-F5344CB8AC3E}">
        <p14:creationId xmlns:p14="http://schemas.microsoft.com/office/powerpoint/2010/main" val="5675817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anim calcmode="lin" valueType="num">
                                      <p:cBhvr>
                                        <p:cTn id="8" dur="2000" fill="hold"/>
                                        <p:tgtEl>
                                          <p:spTgt spid="2"/>
                                        </p:tgtEl>
                                        <p:attrNameLst>
                                          <p:attrName>ppt_x</p:attrName>
                                        </p:attrNameLst>
                                      </p:cBhvr>
                                      <p:tavLst>
                                        <p:tav tm="0">
                                          <p:val>
                                            <p:strVal val="#ppt_x"/>
                                          </p:val>
                                        </p:tav>
                                        <p:tav tm="100000">
                                          <p:val>
                                            <p:strVal val="#ppt_x"/>
                                          </p:val>
                                        </p:tav>
                                      </p:tavLst>
                                    </p:anim>
                                    <p:anim calcmode="lin" valueType="num">
                                      <p:cBhvr>
                                        <p:cTn id="9" dur="2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500"/>
                                  </p:stCondLst>
                                  <p:childTnLst>
                                    <p:set>
                                      <p:cBhvr>
                                        <p:cTn id="13" dur="1" fill="hold">
                                          <p:stCondLst>
                                            <p:cond delay="0"/>
                                          </p:stCondLst>
                                        </p:cTn>
                                        <p:tgtEl>
                                          <p:spTgt spid="8">
                                            <p:txEl>
                                              <p:pRg st="0" end="0"/>
                                            </p:txEl>
                                          </p:spTgt>
                                        </p:tgtEl>
                                        <p:attrNameLst>
                                          <p:attrName>style.visibility</p:attrName>
                                        </p:attrNameLst>
                                      </p:cBhvr>
                                      <p:to>
                                        <p:strVal val="visible"/>
                                      </p:to>
                                    </p:set>
                                    <p:animEffect transition="in" filter="fade">
                                      <p:cBhvr>
                                        <p:cTn id="14" dur="2000"/>
                                        <p:tgtEl>
                                          <p:spTgt spid="8">
                                            <p:txEl>
                                              <p:pRg st="0" end="0"/>
                                            </p:txEl>
                                          </p:spTgt>
                                        </p:tgtEl>
                                      </p:cBhvr>
                                    </p:animEffect>
                                    <p:anim calcmode="lin" valueType="num">
                                      <p:cBhvr>
                                        <p:cTn id="15" dur="2000" fill="hold"/>
                                        <p:tgtEl>
                                          <p:spTgt spid="8">
                                            <p:txEl>
                                              <p:pRg st="0" end="0"/>
                                            </p:txEl>
                                          </p:spTgt>
                                        </p:tgtEl>
                                        <p:attrNameLst>
                                          <p:attrName>ppt_x</p:attrName>
                                        </p:attrNameLst>
                                      </p:cBhvr>
                                      <p:tavLst>
                                        <p:tav tm="0">
                                          <p:val>
                                            <p:strVal val="#ppt_x"/>
                                          </p:val>
                                        </p:tav>
                                        <p:tav tm="100000">
                                          <p:val>
                                            <p:strVal val="#ppt_x"/>
                                          </p:val>
                                        </p:tav>
                                      </p:tavLst>
                                    </p:anim>
                                    <p:anim calcmode="lin" valueType="num">
                                      <p:cBhvr>
                                        <p:cTn id="16" dur="2000" fill="hold"/>
                                        <p:tgtEl>
                                          <p:spTgt spid="8">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500"/>
                                  </p:stCondLst>
                                  <p:childTnLst>
                                    <p:set>
                                      <p:cBhvr>
                                        <p:cTn id="20" dur="1" fill="hold">
                                          <p:stCondLst>
                                            <p:cond delay="0"/>
                                          </p:stCondLst>
                                        </p:cTn>
                                        <p:tgtEl>
                                          <p:spTgt spid="8">
                                            <p:txEl>
                                              <p:pRg st="1" end="1"/>
                                            </p:txEl>
                                          </p:spTgt>
                                        </p:tgtEl>
                                        <p:attrNameLst>
                                          <p:attrName>style.visibility</p:attrName>
                                        </p:attrNameLst>
                                      </p:cBhvr>
                                      <p:to>
                                        <p:strVal val="visible"/>
                                      </p:to>
                                    </p:set>
                                    <p:animEffect transition="in" filter="fade">
                                      <p:cBhvr>
                                        <p:cTn id="21" dur="2000"/>
                                        <p:tgtEl>
                                          <p:spTgt spid="8">
                                            <p:txEl>
                                              <p:pRg st="1" end="1"/>
                                            </p:txEl>
                                          </p:spTgt>
                                        </p:tgtEl>
                                      </p:cBhvr>
                                    </p:animEffect>
                                    <p:anim calcmode="lin" valueType="num">
                                      <p:cBhvr>
                                        <p:cTn id="22" dur="2000" fill="hold"/>
                                        <p:tgtEl>
                                          <p:spTgt spid="8">
                                            <p:txEl>
                                              <p:pRg st="1" end="1"/>
                                            </p:txEl>
                                          </p:spTgt>
                                        </p:tgtEl>
                                        <p:attrNameLst>
                                          <p:attrName>ppt_x</p:attrName>
                                        </p:attrNameLst>
                                      </p:cBhvr>
                                      <p:tavLst>
                                        <p:tav tm="0">
                                          <p:val>
                                            <p:strVal val="#ppt_x"/>
                                          </p:val>
                                        </p:tav>
                                        <p:tav tm="100000">
                                          <p:val>
                                            <p:strVal val="#ppt_x"/>
                                          </p:val>
                                        </p:tav>
                                      </p:tavLst>
                                    </p:anim>
                                    <p:anim calcmode="lin" valueType="num">
                                      <p:cBhvr>
                                        <p:cTn id="23" dur="2000" fill="hold"/>
                                        <p:tgtEl>
                                          <p:spTgt spid="8">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9"/>
                                        </p:tgtEl>
                                        <p:attrNameLst>
                                          <p:attrName>style.visibility</p:attrName>
                                        </p:attrNameLst>
                                      </p:cBhvr>
                                      <p:to>
                                        <p:strVal val="visible"/>
                                      </p:to>
                                    </p:set>
                                    <p:animEffect transition="in" filter="fade">
                                      <p:cBhvr>
                                        <p:cTn id="28" dur="2000"/>
                                        <p:tgtEl>
                                          <p:spTgt spid="9"/>
                                        </p:tgtEl>
                                      </p:cBhvr>
                                    </p:animEffect>
                                    <p:anim calcmode="lin" valueType="num">
                                      <p:cBhvr>
                                        <p:cTn id="29" dur="2000" fill="hold"/>
                                        <p:tgtEl>
                                          <p:spTgt spid="9"/>
                                        </p:tgtEl>
                                        <p:attrNameLst>
                                          <p:attrName>ppt_x</p:attrName>
                                        </p:attrNameLst>
                                      </p:cBhvr>
                                      <p:tavLst>
                                        <p:tav tm="0">
                                          <p:val>
                                            <p:strVal val="#ppt_x"/>
                                          </p:val>
                                        </p:tav>
                                        <p:tav tm="100000">
                                          <p:val>
                                            <p:strVal val="#ppt_x"/>
                                          </p:val>
                                        </p:tav>
                                      </p:tavLst>
                                    </p:anim>
                                    <p:anim calcmode="lin" valueType="num">
                                      <p:cBhvr>
                                        <p:cTn id="30" dur="2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8" grpId="0" build="p"/>
      <p:bldP spid="9" grpId="0"/>
    </p:bld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985515" y="353683"/>
            <a:ext cx="7322388" cy="616915"/>
          </a:xfrm>
        </p:spPr>
        <p:txBody>
          <a:bodyPr>
            <a:normAutofit/>
          </a:bodyPr>
          <a:lstStyle/>
          <a:p>
            <a:r>
              <a:rPr lang="zh-TW" altLang="en-US" sz="3200" dirty="0">
                <a:solidFill>
                  <a:srgbClr val="00B050"/>
                </a:solidFill>
                <a:latin typeface="華康勘亭流" panose="03000909000000000000" pitchFamily="65" charset="-120"/>
                <a:ea typeface="華康勘亭流" panose="03000909000000000000" pitchFamily="65" charset="-120"/>
              </a:rPr>
              <a:t>幼兒園教師提敘</a:t>
            </a:r>
            <a:r>
              <a:rPr lang="en-US" altLang="zh-TW" sz="3200" dirty="0">
                <a:solidFill>
                  <a:srgbClr val="00B050"/>
                </a:solidFill>
                <a:latin typeface="華康勘亭流" panose="03000909000000000000" pitchFamily="65" charset="-120"/>
                <a:ea typeface="華康勘亭流" panose="03000909000000000000" pitchFamily="65" charset="-120"/>
              </a:rPr>
              <a:t>–</a:t>
            </a:r>
            <a:r>
              <a:rPr lang="zh-TW" altLang="en-US" sz="3200" dirty="0">
                <a:solidFill>
                  <a:srgbClr val="00B050"/>
                </a:solidFill>
                <a:latin typeface="華康勘亭流" panose="03000909000000000000" pitchFamily="65" charset="-120"/>
                <a:ea typeface="華康勘亭流" panose="03000909000000000000" pitchFamily="65" charset="-120"/>
              </a:rPr>
              <a:t>公私立幼稚園保育員</a:t>
            </a:r>
          </a:p>
        </p:txBody>
      </p:sp>
      <p:sp>
        <p:nvSpPr>
          <p:cNvPr id="3" name="內容版面配置區 2"/>
          <p:cNvSpPr>
            <a:spLocks noGrp="1"/>
          </p:cNvSpPr>
          <p:nvPr>
            <p:ph idx="4294967295"/>
          </p:nvPr>
        </p:nvSpPr>
        <p:spPr>
          <a:xfrm>
            <a:off x="1000664" y="1503153"/>
            <a:ext cx="9574213" cy="4152900"/>
          </a:xfrm>
        </p:spPr>
        <p:txBody>
          <a:bodyPr>
            <a:noAutofit/>
          </a:bodyPr>
          <a:lstStyle/>
          <a:p>
            <a:pPr marL="502920" indent="-457200">
              <a:spcBef>
                <a:spcPts val="600"/>
              </a:spcBef>
              <a:buFont typeface="+mj-ea"/>
              <a:buAutoNum type="ea1ChtPeriod"/>
            </a:pPr>
            <a:r>
              <a:rPr lang="zh-TW" altLang="en-US" sz="2400" dirty="0">
                <a:latin typeface="標楷體" panose="03000509000000000000" pitchFamily="65" charset="-120"/>
                <a:ea typeface="標楷體" panose="03000509000000000000" pitchFamily="65" charset="-120"/>
              </a:rPr>
              <a:t>教育部</a:t>
            </a:r>
            <a:r>
              <a:rPr lang="en-US" altLang="zh-TW" sz="2400" dirty="0">
                <a:latin typeface="標楷體" panose="03000509000000000000" pitchFamily="65" charset="-120"/>
                <a:ea typeface="標楷體" panose="03000509000000000000" pitchFamily="65" charset="-120"/>
              </a:rPr>
              <a:t>79</a:t>
            </a:r>
            <a:r>
              <a:rPr lang="zh-TW" altLang="en-US" sz="2400" dirty="0">
                <a:latin typeface="標楷體" panose="03000509000000000000" pitchFamily="65" charset="-120"/>
                <a:ea typeface="標楷體" panose="03000509000000000000" pitchFamily="65" charset="-120"/>
              </a:rPr>
              <a:t>年</a:t>
            </a:r>
            <a:r>
              <a:rPr lang="en-US" altLang="zh-TW" sz="2400" dirty="0">
                <a:latin typeface="標楷體" panose="03000509000000000000" pitchFamily="65" charset="-120"/>
                <a:ea typeface="標楷體" panose="03000509000000000000" pitchFamily="65" charset="-120"/>
              </a:rPr>
              <a:t>5</a:t>
            </a:r>
            <a:r>
              <a:rPr lang="zh-TW" altLang="en-US" sz="2400" dirty="0">
                <a:latin typeface="標楷體" panose="03000509000000000000" pitchFamily="65" charset="-120"/>
                <a:ea typeface="標楷體" panose="03000509000000000000" pitchFamily="65" charset="-120"/>
              </a:rPr>
              <a:t>月</a:t>
            </a:r>
            <a:r>
              <a:rPr lang="en-US" altLang="zh-TW" sz="2400" dirty="0">
                <a:latin typeface="標楷體" panose="03000509000000000000" pitchFamily="65" charset="-120"/>
                <a:ea typeface="標楷體" panose="03000509000000000000" pitchFamily="65" charset="-120"/>
              </a:rPr>
              <a:t>15</a:t>
            </a:r>
            <a:r>
              <a:rPr lang="zh-TW" altLang="en-US" sz="2400" dirty="0">
                <a:latin typeface="標楷體" panose="03000509000000000000" pitchFamily="65" charset="-120"/>
                <a:ea typeface="標楷體" panose="03000509000000000000" pitchFamily="65" charset="-120"/>
              </a:rPr>
              <a:t>日台（</a:t>
            </a:r>
            <a:r>
              <a:rPr lang="en-US" altLang="zh-TW" sz="2400" dirty="0">
                <a:latin typeface="標楷體" panose="03000509000000000000" pitchFamily="65" charset="-120"/>
                <a:ea typeface="標楷體" panose="03000509000000000000" pitchFamily="65" charset="-120"/>
              </a:rPr>
              <a:t>79</a:t>
            </a:r>
            <a:r>
              <a:rPr lang="zh-TW" altLang="en-US" sz="2400" dirty="0">
                <a:latin typeface="標楷體" panose="03000509000000000000" pitchFamily="65" charset="-120"/>
                <a:ea typeface="標楷體" panose="03000509000000000000" pitchFamily="65" charset="-120"/>
              </a:rPr>
              <a:t>）人字第</a:t>
            </a:r>
            <a:r>
              <a:rPr lang="en-US" altLang="zh-TW" sz="2400" dirty="0">
                <a:latin typeface="標楷體" panose="03000509000000000000" pitchFamily="65" charset="-120"/>
                <a:ea typeface="標楷體" panose="03000509000000000000" pitchFamily="65" charset="-120"/>
              </a:rPr>
              <a:t>22064</a:t>
            </a:r>
            <a:r>
              <a:rPr lang="zh-TW" altLang="en-US" sz="2400" dirty="0">
                <a:latin typeface="標楷體" panose="03000509000000000000" pitchFamily="65" charset="-120"/>
                <a:ea typeface="標楷體" panose="03000509000000000000" pitchFamily="65" charset="-120"/>
              </a:rPr>
              <a:t>號函規定，曾任各級政府設立之托兒所教保人員之採計原則</a:t>
            </a:r>
            <a:r>
              <a:rPr lang="en-US" altLang="zh-TW" sz="2400" dirty="0">
                <a:latin typeface="標楷體" panose="03000509000000000000" pitchFamily="65" charset="-120"/>
                <a:ea typeface="標楷體" panose="03000509000000000000" pitchFamily="65" charset="-120"/>
              </a:rPr>
              <a:t>:</a:t>
            </a:r>
          </a:p>
          <a:p>
            <a:pPr marL="501650" indent="-57150">
              <a:spcBef>
                <a:spcPts val="600"/>
              </a:spcBef>
              <a:buFont typeface="+mj-lt"/>
              <a:buAutoNum type="arabicPeriod"/>
            </a:pPr>
            <a:r>
              <a:rPr lang="zh-TW" altLang="en-US" sz="2400" dirty="0">
                <a:latin typeface="標楷體" panose="03000509000000000000" pitchFamily="65" charset="-120"/>
                <a:ea typeface="標楷體" panose="03000509000000000000" pitchFamily="65" charset="-120"/>
              </a:rPr>
              <a:t>服務當時如已具幼稚園教師資格。</a:t>
            </a:r>
            <a:endParaRPr lang="en-US" altLang="zh-TW" sz="2400" dirty="0">
              <a:latin typeface="標楷體" panose="03000509000000000000" pitchFamily="65" charset="-120"/>
              <a:ea typeface="標楷體" panose="03000509000000000000" pitchFamily="65" charset="-120"/>
            </a:endParaRPr>
          </a:p>
          <a:p>
            <a:pPr marL="501650" indent="-57150">
              <a:spcBef>
                <a:spcPts val="600"/>
              </a:spcBef>
              <a:buFont typeface="+mj-lt"/>
              <a:buAutoNum type="arabicPeriod"/>
            </a:pPr>
            <a:r>
              <a:rPr lang="zh-TW" altLang="en-US" sz="2400" dirty="0">
                <a:latin typeface="標楷體" panose="03000509000000000000" pitchFamily="65" charset="-120"/>
                <a:ea typeface="標楷體" panose="03000509000000000000" pitchFamily="65" charset="-120"/>
              </a:rPr>
              <a:t>其服務年資於轉任公立幼稚園教師時，得每滿一年提敘一級支薪。</a:t>
            </a:r>
            <a:endParaRPr lang="en-US" altLang="zh-TW" sz="2400" dirty="0">
              <a:latin typeface="標楷體" panose="03000509000000000000" pitchFamily="65" charset="-120"/>
              <a:ea typeface="標楷體" panose="03000509000000000000" pitchFamily="65" charset="-120"/>
            </a:endParaRPr>
          </a:p>
          <a:p>
            <a:pPr marL="502920" indent="-457200">
              <a:spcBef>
                <a:spcPts val="600"/>
              </a:spcBef>
              <a:buFont typeface="+mj-ea"/>
              <a:buAutoNum type="ea1ChtPeriod" startAt="2"/>
            </a:pPr>
            <a:r>
              <a:rPr lang="zh-TW" altLang="en-US" sz="2400" dirty="0">
                <a:latin typeface="標楷體" panose="03000509000000000000" pitchFamily="65" charset="-120"/>
                <a:ea typeface="標楷體" panose="03000509000000000000" pitchFamily="65" charset="-120"/>
              </a:rPr>
              <a:t>教育部</a:t>
            </a:r>
            <a:r>
              <a:rPr lang="en-US" altLang="zh-TW" sz="2400" dirty="0">
                <a:latin typeface="標楷體" panose="03000509000000000000" pitchFamily="65" charset="-120"/>
                <a:ea typeface="標楷體" panose="03000509000000000000" pitchFamily="65" charset="-120"/>
              </a:rPr>
              <a:t>79</a:t>
            </a:r>
            <a:r>
              <a:rPr lang="zh-TW" altLang="en-US" sz="2400" dirty="0">
                <a:latin typeface="標楷體" panose="03000509000000000000" pitchFamily="65" charset="-120"/>
                <a:ea typeface="標楷體" panose="03000509000000000000" pitchFamily="65" charset="-120"/>
              </a:rPr>
              <a:t>年</a:t>
            </a:r>
            <a:r>
              <a:rPr lang="en-US" altLang="zh-TW" sz="2400" dirty="0">
                <a:latin typeface="標楷體" panose="03000509000000000000" pitchFamily="65" charset="-120"/>
                <a:ea typeface="標楷體" panose="03000509000000000000" pitchFamily="65" charset="-120"/>
              </a:rPr>
              <a:t>07</a:t>
            </a:r>
            <a:r>
              <a:rPr lang="zh-TW" altLang="en-US" sz="2400" dirty="0">
                <a:latin typeface="標楷體" panose="03000509000000000000" pitchFamily="65" charset="-120"/>
                <a:ea typeface="標楷體" panose="03000509000000000000" pitchFamily="65" charset="-120"/>
              </a:rPr>
              <a:t>月</a:t>
            </a:r>
            <a:r>
              <a:rPr lang="en-US" altLang="zh-TW" sz="2400" dirty="0">
                <a:latin typeface="標楷體" panose="03000509000000000000" pitchFamily="65" charset="-120"/>
                <a:ea typeface="標楷體" panose="03000509000000000000" pitchFamily="65" charset="-120"/>
              </a:rPr>
              <a:t>27</a:t>
            </a:r>
            <a:r>
              <a:rPr lang="zh-TW" altLang="en-US" sz="2400" dirty="0">
                <a:latin typeface="標楷體" panose="03000509000000000000" pitchFamily="65" charset="-120"/>
                <a:ea typeface="標楷體" panose="03000509000000000000" pitchFamily="65" charset="-120"/>
              </a:rPr>
              <a:t>日 台（</a:t>
            </a:r>
            <a:r>
              <a:rPr lang="en-US" altLang="zh-TW" sz="2400" dirty="0">
                <a:latin typeface="標楷體" panose="03000509000000000000" pitchFamily="65" charset="-120"/>
                <a:ea typeface="標楷體" panose="03000509000000000000" pitchFamily="65" charset="-120"/>
              </a:rPr>
              <a:t>79</a:t>
            </a:r>
            <a:r>
              <a:rPr lang="zh-TW" altLang="en-US" sz="2400" dirty="0">
                <a:latin typeface="標楷體" panose="03000509000000000000" pitchFamily="65" charset="-120"/>
                <a:ea typeface="標楷體" panose="03000509000000000000" pitchFamily="65" charset="-120"/>
              </a:rPr>
              <a:t>）人字第</a:t>
            </a:r>
            <a:r>
              <a:rPr lang="en-US" altLang="zh-TW" sz="2400" dirty="0">
                <a:latin typeface="標楷體" panose="03000509000000000000" pitchFamily="65" charset="-120"/>
                <a:ea typeface="標楷體" panose="03000509000000000000" pitchFamily="65" charset="-120"/>
              </a:rPr>
              <a:t>36184</a:t>
            </a:r>
            <a:r>
              <a:rPr lang="zh-TW" altLang="en-US" sz="2400" dirty="0">
                <a:latin typeface="標楷體" panose="03000509000000000000" pitchFamily="65" charset="-120"/>
                <a:ea typeface="標楷體" panose="03000509000000000000" pitchFamily="65" charset="-120"/>
              </a:rPr>
              <a:t>號函規定，私立托兒所保育員轉任公立幼稚園教師，如符合下列規定者，其服務年資得比照上述規定採敘</a:t>
            </a:r>
            <a:r>
              <a:rPr lang="en-US" altLang="zh-TW" sz="2400" dirty="0">
                <a:latin typeface="標楷體" panose="03000509000000000000" pitchFamily="65" charset="-120"/>
                <a:ea typeface="標楷體" panose="03000509000000000000" pitchFamily="65" charset="-120"/>
              </a:rPr>
              <a:t>:</a:t>
            </a:r>
          </a:p>
          <a:p>
            <a:pPr marL="501650" indent="36513">
              <a:spcBef>
                <a:spcPts val="600"/>
              </a:spcBef>
              <a:buFont typeface="+mj-lt"/>
              <a:buAutoNum type="arabicPeriod"/>
            </a:pPr>
            <a:r>
              <a:rPr lang="zh-TW" altLang="en-US" sz="2400" dirty="0">
                <a:latin typeface="標楷體" panose="03000509000000000000" pitchFamily="65" charset="-120"/>
                <a:ea typeface="標楷體" panose="03000509000000000000" pitchFamily="65" charset="-120"/>
              </a:rPr>
              <a:t>任職之私立托兒所經主管教育行政機關核准設立有案。</a:t>
            </a:r>
            <a:endParaRPr lang="en-US" altLang="zh-TW" sz="2400" dirty="0">
              <a:latin typeface="標楷體" panose="03000509000000000000" pitchFamily="65" charset="-120"/>
              <a:ea typeface="標楷體" panose="03000509000000000000" pitchFamily="65" charset="-120"/>
            </a:endParaRPr>
          </a:p>
          <a:p>
            <a:pPr marL="501650" indent="36513">
              <a:spcBef>
                <a:spcPts val="600"/>
              </a:spcBef>
              <a:buFont typeface="+mj-lt"/>
              <a:buAutoNum type="arabicPeriod"/>
            </a:pPr>
            <a:r>
              <a:rPr lang="zh-TW" altLang="en-US" sz="2400" dirty="0">
                <a:latin typeface="標楷體" panose="03000509000000000000" pitchFamily="65" charset="-120"/>
                <a:ea typeface="標楷體" panose="03000509000000000000" pitchFamily="65" charset="-120"/>
              </a:rPr>
              <a:t>任職經歷經主管機關核備有案。</a:t>
            </a:r>
            <a:endParaRPr lang="en-US" altLang="zh-TW" sz="2400" dirty="0">
              <a:latin typeface="標楷體" panose="03000509000000000000" pitchFamily="65" charset="-120"/>
              <a:ea typeface="標楷體" panose="03000509000000000000" pitchFamily="65" charset="-120"/>
            </a:endParaRPr>
          </a:p>
          <a:p>
            <a:pPr marL="501650" indent="36513">
              <a:spcBef>
                <a:spcPts val="600"/>
              </a:spcBef>
              <a:buFont typeface="+mj-lt"/>
              <a:buAutoNum type="arabicPeriod"/>
            </a:pPr>
            <a:r>
              <a:rPr lang="zh-TW" altLang="en-US" sz="2400" dirty="0">
                <a:latin typeface="標楷體" panose="03000509000000000000" pitchFamily="65" charset="-120"/>
                <a:ea typeface="標楷體" panose="03000509000000000000" pitchFamily="65" charset="-120"/>
              </a:rPr>
              <a:t>任職私立托兒所時已具幼稚園教師資格。</a:t>
            </a:r>
          </a:p>
        </p:txBody>
      </p:sp>
    </p:spTree>
    <p:extLst>
      <p:ext uri="{BB962C8B-B14F-4D97-AF65-F5344CB8AC3E}">
        <p14:creationId xmlns:p14="http://schemas.microsoft.com/office/powerpoint/2010/main" val="890651160"/>
      </p:ext>
    </p:extLst>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3" name="內容版面配置區 2"/>
          <p:cNvSpPr>
            <a:spLocks noGrp="1"/>
          </p:cNvSpPr>
          <p:nvPr>
            <p:ph idx="1"/>
          </p:nvPr>
        </p:nvSpPr>
        <p:spPr/>
        <p:txBody>
          <a:bodyPr>
            <a:normAutofit/>
          </a:bodyPr>
          <a:lstStyle/>
          <a:p>
            <a:r>
              <a:rPr lang="zh-TW" altLang="en-US" sz="2400" dirty="0">
                <a:latin typeface="標楷體" panose="03000509000000000000" pitchFamily="65" charset="-120"/>
                <a:ea typeface="標楷體" panose="03000509000000000000" pitchFamily="65" charset="-120"/>
              </a:rPr>
              <a:t>托兒所教保人員，依「托兒所設置辦法」之規定，係指教師及保育員，其因屬法定職稱，且係編制內專任人員或比照「行政院暨所屬機關約僱人員僱用方法」僱用之約僱人員。</a:t>
            </a:r>
            <a:endParaRPr lang="en-US" altLang="zh-TW" sz="2400" dirty="0">
              <a:latin typeface="標楷體" panose="03000509000000000000" pitchFamily="65" charset="-120"/>
              <a:ea typeface="標楷體" panose="03000509000000000000" pitchFamily="65" charset="-120"/>
            </a:endParaRPr>
          </a:p>
          <a:p>
            <a:r>
              <a:rPr lang="zh-TW" altLang="en-US" sz="2400" dirty="0">
                <a:latin typeface="標楷體" panose="03000509000000000000" pitchFamily="65" charset="-120"/>
                <a:ea typeface="標楷體" panose="03000509000000000000" pitchFamily="65" charset="-120"/>
              </a:rPr>
              <a:t>惟公立幼稚園及國小附設幼稚班助理教師、褓姆、助理員並無設置及進用之法令依據，故於轉任公立幼稚園教師時，尚無得予比照提敘之規定。</a:t>
            </a:r>
            <a:endParaRPr lang="en-US" altLang="zh-TW" sz="2400" dirty="0">
              <a:latin typeface="標楷體" panose="03000509000000000000" pitchFamily="65" charset="-120"/>
              <a:ea typeface="標楷體" panose="03000509000000000000" pitchFamily="65" charset="-120"/>
            </a:endParaRPr>
          </a:p>
          <a:p>
            <a:r>
              <a:rPr lang="zh-TW" altLang="en-US" sz="2400" dirty="0">
                <a:latin typeface="標楷體" panose="03000509000000000000" pitchFamily="65" charset="-120"/>
                <a:ea typeface="標楷體" panose="03000509000000000000" pitchFamily="65" charset="-120"/>
              </a:rPr>
              <a:t>國小、國中、高中教師曾任公立托兒所保育員年資：可採計。</a:t>
            </a:r>
          </a:p>
          <a:p>
            <a:r>
              <a:rPr lang="zh-TW" altLang="en-US" sz="2400" dirty="0">
                <a:latin typeface="標楷體" panose="03000509000000000000" pitchFamily="65" charset="-120"/>
                <a:ea typeface="標楷體" panose="03000509000000000000" pitchFamily="65" charset="-120"/>
              </a:rPr>
              <a:t>國小、國中、高中教師曾任私立托兒所保育員年資：不予採計。</a:t>
            </a:r>
          </a:p>
          <a:p>
            <a:endParaRPr lang="zh-TW" altLang="en-US" sz="2400" dirty="0">
              <a:latin typeface="標楷體" panose="03000509000000000000" pitchFamily="65" charset="-120"/>
              <a:ea typeface="標楷體" panose="03000509000000000000" pitchFamily="65" charset="-120"/>
            </a:endParaRPr>
          </a:p>
        </p:txBody>
      </p:sp>
    </p:spTree>
    <p:extLst>
      <p:ext uri="{BB962C8B-B14F-4D97-AF65-F5344CB8AC3E}">
        <p14:creationId xmlns:p14="http://schemas.microsoft.com/office/powerpoint/2010/main" val="3902413110"/>
      </p:ext>
    </p:extLst>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940493" y="448573"/>
            <a:ext cx="10212238" cy="547904"/>
          </a:xfrm>
        </p:spPr>
        <p:txBody>
          <a:bodyPr>
            <a:noAutofit/>
          </a:bodyPr>
          <a:lstStyle/>
          <a:p>
            <a:r>
              <a:rPr lang="zh-TW" altLang="en-US" sz="2800" dirty="0">
                <a:solidFill>
                  <a:srgbClr val="00B050"/>
                </a:solidFill>
                <a:latin typeface="華康勘亭流" panose="03000909000000000000" pitchFamily="65" charset="-120"/>
                <a:ea typeface="華康勘亭流" panose="03000909000000000000" pitchFamily="65" charset="-120"/>
              </a:rPr>
              <a:t>幼兒園教師提敘</a:t>
            </a:r>
            <a:r>
              <a:rPr lang="en-US" altLang="zh-TW" sz="2800" dirty="0">
                <a:solidFill>
                  <a:srgbClr val="00B050"/>
                </a:solidFill>
                <a:latin typeface="華康勘亭流" panose="03000909000000000000" pitchFamily="65" charset="-120"/>
                <a:ea typeface="華康勘亭流" panose="03000909000000000000" pitchFamily="65" charset="-120"/>
              </a:rPr>
              <a:t>–</a:t>
            </a:r>
            <a:br>
              <a:rPr lang="en-US" altLang="zh-TW" sz="2800" dirty="0">
                <a:solidFill>
                  <a:srgbClr val="00B050"/>
                </a:solidFill>
                <a:latin typeface="華康勘亭流" panose="03000909000000000000" pitchFamily="65" charset="-120"/>
                <a:ea typeface="華康勘亭流" panose="03000909000000000000" pitchFamily="65" charset="-120"/>
              </a:rPr>
            </a:br>
            <a:r>
              <a:rPr lang="zh-TW" altLang="en-US" sz="2800" dirty="0">
                <a:solidFill>
                  <a:srgbClr val="00B050"/>
                </a:solidFill>
                <a:latin typeface="華康勘亭流" panose="03000909000000000000" pitchFamily="65" charset="-120"/>
                <a:ea typeface="華康勘亭流" panose="03000909000000000000" pitchFamily="65" charset="-120"/>
              </a:rPr>
              <a:t>公立幼稚園教師轉任公立各級學校教師</a:t>
            </a:r>
          </a:p>
        </p:txBody>
      </p:sp>
      <p:sp>
        <p:nvSpPr>
          <p:cNvPr id="3" name="內容版面配置區 2"/>
          <p:cNvSpPr>
            <a:spLocks noGrp="1"/>
          </p:cNvSpPr>
          <p:nvPr>
            <p:ph idx="4294967295"/>
          </p:nvPr>
        </p:nvSpPr>
        <p:spPr>
          <a:xfrm>
            <a:off x="1518249" y="1796451"/>
            <a:ext cx="9134475" cy="4152900"/>
          </a:xfrm>
        </p:spPr>
        <p:txBody>
          <a:bodyPr>
            <a:normAutofit/>
          </a:bodyPr>
          <a:lstStyle/>
          <a:p>
            <a:pPr marL="502920" indent="-457200">
              <a:buFont typeface="+mj-ea"/>
              <a:buAutoNum type="ea1ChtPeriod"/>
            </a:pPr>
            <a:r>
              <a:rPr lang="zh-TW" altLang="en-US" sz="2400" dirty="0">
                <a:latin typeface="標楷體" panose="03000509000000000000" pitchFamily="65" charset="-120"/>
                <a:ea typeface="標楷體" panose="03000509000000000000" pitchFamily="65" charset="-120"/>
              </a:rPr>
              <a:t>年資未中斷者  </a:t>
            </a:r>
            <a:r>
              <a:rPr lang="en-US" altLang="zh-TW" sz="2400" dirty="0">
                <a:latin typeface="標楷體" panose="03000509000000000000" pitchFamily="65" charset="-120"/>
                <a:ea typeface="標楷體" panose="03000509000000000000" pitchFamily="65" charset="-120"/>
              </a:rPr>
              <a:t>(</a:t>
            </a:r>
            <a:r>
              <a:rPr lang="zh-TW" altLang="en-US" sz="2400" dirty="0">
                <a:latin typeface="標楷體" panose="03000509000000000000" pitchFamily="65" charset="-120"/>
                <a:ea typeface="標楷體" panose="03000509000000000000" pitchFamily="65" charset="-120"/>
              </a:rPr>
              <a:t>依據教育部</a:t>
            </a:r>
            <a:r>
              <a:rPr lang="en-US" altLang="zh-TW" sz="2400" dirty="0">
                <a:latin typeface="標楷體" panose="03000509000000000000" pitchFamily="65" charset="-120"/>
                <a:ea typeface="標楷體" panose="03000509000000000000" pitchFamily="65" charset="-120"/>
              </a:rPr>
              <a:t>93.6.3</a:t>
            </a:r>
            <a:r>
              <a:rPr lang="zh-TW" altLang="en-US" sz="2400" dirty="0">
                <a:latin typeface="標楷體" panose="03000509000000000000" pitchFamily="65" charset="-120"/>
                <a:ea typeface="標楷體" panose="03000509000000000000" pitchFamily="65" charset="-120"/>
              </a:rPr>
              <a:t>台人一字第</a:t>
            </a:r>
            <a:r>
              <a:rPr lang="en-US" altLang="zh-TW" sz="2400" dirty="0">
                <a:latin typeface="標楷體" panose="03000509000000000000" pitchFamily="65" charset="-120"/>
                <a:ea typeface="標楷體" panose="03000509000000000000" pitchFamily="65" charset="-120"/>
              </a:rPr>
              <a:t>0930070897</a:t>
            </a:r>
            <a:r>
              <a:rPr lang="zh-TW" altLang="en-US" sz="2400" dirty="0">
                <a:latin typeface="標楷體" panose="03000509000000000000" pitchFamily="65" charset="-120"/>
                <a:ea typeface="標楷體" panose="03000509000000000000" pitchFamily="65" charset="-120"/>
              </a:rPr>
              <a:t>號令</a:t>
            </a:r>
            <a:r>
              <a:rPr lang="en-US" altLang="zh-TW" sz="2400" dirty="0">
                <a:latin typeface="標楷體" panose="03000509000000000000" pitchFamily="65" charset="-120"/>
                <a:ea typeface="標楷體" panose="03000509000000000000" pitchFamily="65" charset="-120"/>
              </a:rPr>
              <a:t>)</a:t>
            </a:r>
          </a:p>
          <a:p>
            <a:pPr marL="538163" indent="0">
              <a:buNone/>
            </a:pPr>
            <a:r>
              <a:rPr lang="zh-TW" altLang="en-US" sz="2400" dirty="0">
                <a:latin typeface="標楷體" panose="03000509000000000000" pitchFamily="65" charset="-120"/>
                <a:ea typeface="標楷體" panose="03000509000000000000" pitchFamily="65" charset="-120"/>
              </a:rPr>
              <a:t>自即日起，公立幼稚園教師轉任公立各級學校教師，得按原經主管教育行政機關審定有案之幼稚園教師薪級，在本職最高年功薪範圍內銜接支薪。</a:t>
            </a:r>
            <a:endParaRPr lang="en-US" altLang="zh-TW" sz="2400" dirty="0">
              <a:latin typeface="標楷體" panose="03000509000000000000" pitchFamily="65" charset="-120"/>
              <a:ea typeface="標楷體" panose="03000509000000000000" pitchFamily="65" charset="-120"/>
            </a:endParaRPr>
          </a:p>
          <a:p>
            <a:pPr marL="502920" indent="-457200">
              <a:buFont typeface="+mj-ea"/>
              <a:buAutoNum type="ea1ChtPeriod" startAt="2"/>
            </a:pPr>
            <a:r>
              <a:rPr lang="zh-TW" altLang="en-US" sz="2400" dirty="0">
                <a:latin typeface="標楷體" panose="03000509000000000000" pitchFamily="65" charset="-120"/>
                <a:ea typeface="標楷體" panose="03000509000000000000" pitchFamily="65" charset="-120"/>
              </a:rPr>
              <a:t>年資中斷者</a:t>
            </a:r>
            <a:endParaRPr lang="en-US" altLang="zh-TW" sz="2400" dirty="0">
              <a:latin typeface="標楷體" panose="03000509000000000000" pitchFamily="65" charset="-120"/>
              <a:ea typeface="標楷體" panose="03000509000000000000" pitchFamily="65" charset="-120"/>
            </a:endParaRPr>
          </a:p>
          <a:p>
            <a:pPr marL="538163" indent="0">
              <a:buNone/>
            </a:pPr>
            <a:r>
              <a:rPr lang="zh-TW" altLang="en-US" sz="2400" dirty="0">
                <a:latin typeface="標楷體" panose="03000509000000000000" pitchFamily="65" charset="-120"/>
                <a:ea typeface="標楷體" panose="03000509000000000000" pitchFamily="65" charset="-120"/>
              </a:rPr>
              <a:t>以職前年資方式採計，或銜接支薪，或採最有利於當事人之方式。</a:t>
            </a:r>
          </a:p>
        </p:txBody>
      </p:sp>
    </p:spTree>
    <p:extLst>
      <p:ext uri="{BB962C8B-B14F-4D97-AF65-F5344CB8AC3E}">
        <p14:creationId xmlns:p14="http://schemas.microsoft.com/office/powerpoint/2010/main" val="2547243718"/>
      </p:ext>
    </p:extLst>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idx="4294967295"/>
          </p:nvPr>
        </p:nvSpPr>
        <p:spPr>
          <a:xfrm>
            <a:off x="3449971" y="2459421"/>
            <a:ext cx="5489078" cy="1682293"/>
          </a:xfrm>
        </p:spPr>
        <p:txBody>
          <a:bodyPr>
            <a:noAutofit/>
          </a:bodyPr>
          <a:lstStyle/>
          <a:p>
            <a:r>
              <a:rPr lang="zh-TW" altLang="en-US" sz="6000" dirty="0">
                <a:solidFill>
                  <a:srgbClr val="00B050"/>
                </a:solidFill>
                <a:latin typeface="華康勘亭流" panose="03000909000000000000" pitchFamily="65" charset="-120"/>
                <a:ea typeface="華康勘亭流" panose="03000909000000000000" pitchFamily="65" charset="-120"/>
              </a:rPr>
              <a:t>取得較高學歷</a:t>
            </a:r>
            <a:endParaRPr lang="zh-TW" sz="6000" dirty="0">
              <a:solidFill>
                <a:srgbClr val="00B050"/>
              </a:solidFill>
              <a:latin typeface="華康勘亭流" panose="03000909000000000000" pitchFamily="65" charset="-120"/>
              <a:ea typeface="華康勘亭流" panose="03000909000000000000" pitchFamily="65" charset="-120"/>
            </a:endParaRPr>
          </a:p>
        </p:txBody>
      </p:sp>
    </p:spTree>
    <p:extLst>
      <p:ext uri="{BB962C8B-B14F-4D97-AF65-F5344CB8AC3E}">
        <p14:creationId xmlns:p14="http://schemas.microsoft.com/office/powerpoint/2010/main" val="41701492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911524" y="625953"/>
            <a:ext cx="9133730" cy="712259"/>
          </a:xfrm>
        </p:spPr>
        <p:txBody>
          <a:bodyPr/>
          <a:lstStyle/>
          <a:p>
            <a:r>
              <a:rPr lang="zh-TW" altLang="en-US" dirty="0">
                <a:solidFill>
                  <a:srgbClr val="00B050"/>
                </a:solidFill>
                <a:latin typeface="華康勘亭流" panose="03000909000000000000" pitchFamily="65" charset="-120"/>
                <a:ea typeface="華康勘亭流" panose="03000909000000000000" pitchFamily="65" charset="-120"/>
              </a:rPr>
              <a:t>取得較高學歷之相關規定</a:t>
            </a:r>
          </a:p>
        </p:txBody>
      </p:sp>
      <p:sp>
        <p:nvSpPr>
          <p:cNvPr id="3" name="內容版面配置區 2"/>
          <p:cNvSpPr>
            <a:spLocks noGrp="1"/>
          </p:cNvSpPr>
          <p:nvPr>
            <p:ph idx="1"/>
          </p:nvPr>
        </p:nvSpPr>
        <p:spPr/>
        <p:txBody>
          <a:bodyPr/>
          <a:lstStyle/>
          <a:p>
            <a:pPr marL="502920" lvl="0" indent="-457200">
              <a:spcBef>
                <a:spcPts val="1800"/>
              </a:spcBef>
              <a:buClr>
                <a:srgbClr val="D680A5"/>
              </a:buClr>
              <a:buSzPct val="90000"/>
              <a:buFont typeface="+mj-lt"/>
              <a:buAutoNum type="arabicPeriod"/>
            </a:pPr>
            <a:r>
              <a:rPr lang="zh-TW" altLang="en-US" sz="2400" dirty="0">
                <a:solidFill>
                  <a:srgbClr val="000000"/>
                </a:solidFill>
                <a:latin typeface="標楷體" panose="03000509000000000000" pitchFamily="65" charset="-120"/>
                <a:ea typeface="標楷體" panose="03000509000000000000" pitchFamily="65" charset="-120"/>
              </a:rPr>
              <a:t>進修學位無須要求與任教科目或與教師登記科目之本科系或相關科系相符。</a:t>
            </a:r>
            <a:endParaRPr lang="en-US" altLang="zh-TW" sz="2400" dirty="0">
              <a:solidFill>
                <a:srgbClr val="000000"/>
              </a:solidFill>
              <a:latin typeface="標楷體" panose="03000509000000000000" pitchFamily="65" charset="-120"/>
              <a:ea typeface="標楷體" panose="03000509000000000000" pitchFamily="65" charset="-120"/>
            </a:endParaRPr>
          </a:p>
          <a:p>
            <a:pPr marL="502920" lvl="0" indent="-457200">
              <a:spcBef>
                <a:spcPts val="1800"/>
              </a:spcBef>
              <a:buClr>
                <a:srgbClr val="D680A5"/>
              </a:buClr>
              <a:buSzPct val="90000"/>
              <a:buFont typeface="+mj-lt"/>
              <a:buAutoNum type="arabicPeriod"/>
            </a:pPr>
            <a:r>
              <a:rPr lang="zh-TW" altLang="en-US" sz="2400" dirty="0">
                <a:solidFill>
                  <a:srgbClr val="000000"/>
                </a:solidFill>
                <a:latin typeface="標楷體" panose="03000509000000000000" pitchFamily="65" charset="-120"/>
                <a:ea typeface="標楷體" panose="03000509000000000000" pitchFamily="65" charset="-120"/>
              </a:rPr>
              <a:t>取得畢業證書後，再行辦理改敘，取得學位證明書不得辦理改敘。</a:t>
            </a:r>
            <a:endParaRPr lang="en-US" altLang="zh-TW" sz="2400" dirty="0">
              <a:solidFill>
                <a:srgbClr val="000000"/>
              </a:solidFill>
              <a:latin typeface="標楷體" panose="03000509000000000000" pitchFamily="65" charset="-120"/>
              <a:ea typeface="標楷體" panose="03000509000000000000" pitchFamily="65" charset="-120"/>
            </a:endParaRPr>
          </a:p>
          <a:p>
            <a:pPr marL="502920" lvl="0" indent="-457200">
              <a:spcBef>
                <a:spcPts val="1800"/>
              </a:spcBef>
              <a:buClr>
                <a:srgbClr val="D680A5"/>
              </a:buClr>
              <a:buSzPct val="90000"/>
              <a:buFont typeface="+mj-lt"/>
              <a:buAutoNum type="arabicPeriod"/>
            </a:pPr>
            <a:r>
              <a:rPr lang="zh-TW" altLang="en-US" sz="2400" dirty="0">
                <a:solidFill>
                  <a:srgbClr val="000000"/>
                </a:solidFill>
                <a:latin typeface="標楷體" panose="03000509000000000000" pitchFamily="65" charset="-120"/>
                <a:ea typeface="標楷體" panose="03000509000000000000" pitchFamily="65" charset="-120"/>
              </a:rPr>
              <a:t>留職停薪期間不得申請學歷改敘</a:t>
            </a:r>
            <a:endParaRPr lang="en-US" altLang="zh-TW" sz="2400" dirty="0">
              <a:solidFill>
                <a:srgbClr val="000000"/>
              </a:solidFill>
              <a:latin typeface="標楷體" panose="03000509000000000000" pitchFamily="65" charset="-120"/>
              <a:ea typeface="標楷體" panose="03000509000000000000" pitchFamily="65" charset="-120"/>
            </a:endParaRPr>
          </a:p>
          <a:p>
            <a:pPr marL="45720" lvl="0" indent="0">
              <a:spcBef>
                <a:spcPts val="1800"/>
              </a:spcBef>
              <a:buClr>
                <a:srgbClr val="D680A5"/>
              </a:buClr>
              <a:buSzPct val="90000"/>
              <a:buNone/>
            </a:pPr>
            <a:r>
              <a:rPr lang="zh-TW" altLang="en-US" sz="2400" dirty="0">
                <a:solidFill>
                  <a:srgbClr val="0070C0"/>
                </a:solidFill>
                <a:latin typeface="標楷體" panose="03000509000000000000" pitchFamily="65" charset="-120"/>
                <a:ea typeface="標楷體" panose="03000509000000000000" pitchFamily="65" charset="-120"/>
              </a:rPr>
              <a:t>☆依據教育部</a:t>
            </a:r>
            <a:r>
              <a:rPr lang="en-US" altLang="zh-TW" sz="2400" dirty="0">
                <a:solidFill>
                  <a:srgbClr val="0070C0"/>
                </a:solidFill>
                <a:latin typeface="標楷體" panose="03000509000000000000" pitchFamily="65" charset="-120"/>
                <a:ea typeface="標楷體" panose="03000509000000000000" pitchFamily="65" charset="-120"/>
              </a:rPr>
              <a:t>102</a:t>
            </a:r>
            <a:r>
              <a:rPr lang="zh-TW" altLang="en-US" sz="2400" dirty="0">
                <a:solidFill>
                  <a:srgbClr val="0070C0"/>
                </a:solidFill>
                <a:latin typeface="標楷體" panose="03000509000000000000" pitchFamily="65" charset="-120"/>
                <a:ea typeface="標楷體" panose="03000509000000000000" pitchFamily="65" charset="-120"/>
              </a:rPr>
              <a:t>年</a:t>
            </a:r>
            <a:r>
              <a:rPr lang="en-US" altLang="zh-TW" sz="2400" dirty="0">
                <a:solidFill>
                  <a:srgbClr val="0070C0"/>
                </a:solidFill>
                <a:latin typeface="標楷體" panose="03000509000000000000" pitchFamily="65" charset="-120"/>
                <a:ea typeface="標楷體" panose="03000509000000000000" pitchFamily="65" charset="-120"/>
              </a:rPr>
              <a:t>5</a:t>
            </a:r>
            <a:r>
              <a:rPr lang="zh-TW" altLang="en-US" sz="2400" dirty="0">
                <a:solidFill>
                  <a:srgbClr val="0070C0"/>
                </a:solidFill>
                <a:latin typeface="標楷體" panose="03000509000000000000" pitchFamily="65" charset="-120"/>
                <a:ea typeface="標楷體" panose="03000509000000000000" pitchFamily="65" charset="-120"/>
              </a:rPr>
              <a:t>月</a:t>
            </a:r>
            <a:r>
              <a:rPr lang="en-US" altLang="zh-TW" sz="2400" dirty="0">
                <a:solidFill>
                  <a:srgbClr val="0070C0"/>
                </a:solidFill>
                <a:latin typeface="標楷體" panose="03000509000000000000" pitchFamily="65" charset="-120"/>
                <a:ea typeface="標楷體" panose="03000509000000000000" pitchFamily="65" charset="-120"/>
              </a:rPr>
              <a:t>21</a:t>
            </a:r>
            <a:r>
              <a:rPr lang="zh-TW" altLang="en-US" sz="2400" dirty="0">
                <a:solidFill>
                  <a:srgbClr val="0070C0"/>
                </a:solidFill>
                <a:latin typeface="標楷體" panose="03000509000000000000" pitchFamily="65" charset="-120"/>
                <a:ea typeface="標楷體" panose="03000509000000000000" pitchFamily="65" charset="-120"/>
              </a:rPr>
              <a:t>日臺教人</a:t>
            </a:r>
            <a:r>
              <a:rPr lang="en-US" altLang="zh-TW" sz="2400" dirty="0">
                <a:solidFill>
                  <a:srgbClr val="0070C0"/>
                </a:solidFill>
                <a:latin typeface="標楷體" panose="03000509000000000000" pitchFamily="65" charset="-120"/>
                <a:ea typeface="標楷體" panose="03000509000000000000" pitchFamily="65" charset="-120"/>
              </a:rPr>
              <a:t>(</a:t>
            </a:r>
            <a:r>
              <a:rPr lang="zh-TW" altLang="en-US" sz="2400" dirty="0">
                <a:solidFill>
                  <a:srgbClr val="0070C0"/>
                </a:solidFill>
                <a:latin typeface="標楷體" panose="03000509000000000000" pitchFamily="65" charset="-120"/>
                <a:ea typeface="標楷體" panose="03000509000000000000" pitchFamily="65" charset="-120"/>
              </a:rPr>
              <a:t>三</a:t>
            </a:r>
            <a:r>
              <a:rPr lang="en-US" altLang="zh-TW" sz="2400" dirty="0">
                <a:solidFill>
                  <a:srgbClr val="0070C0"/>
                </a:solidFill>
                <a:latin typeface="標楷體" panose="03000509000000000000" pitchFamily="65" charset="-120"/>
                <a:ea typeface="標楷體" panose="03000509000000000000" pitchFamily="65" charset="-120"/>
              </a:rPr>
              <a:t>)1020076823</a:t>
            </a:r>
            <a:r>
              <a:rPr lang="zh-TW" altLang="en-US" sz="2400" dirty="0">
                <a:solidFill>
                  <a:srgbClr val="0070C0"/>
                </a:solidFill>
                <a:latin typeface="標楷體" panose="03000509000000000000" pitchFamily="65" charset="-120"/>
                <a:ea typeface="標楷體" panose="03000509000000000000" pitchFamily="65" charset="-120"/>
              </a:rPr>
              <a:t>號函釋規定， </a:t>
            </a:r>
          </a:p>
          <a:p>
            <a:pPr marL="361950" lvl="0" indent="0">
              <a:spcBef>
                <a:spcPts val="1800"/>
              </a:spcBef>
              <a:buClr>
                <a:srgbClr val="D680A5"/>
              </a:buClr>
              <a:buSzPct val="90000"/>
              <a:buNone/>
            </a:pPr>
            <a:r>
              <a:rPr lang="en-US" altLang="zh-TW" sz="2400" dirty="0">
                <a:solidFill>
                  <a:srgbClr val="000000"/>
                </a:solidFill>
                <a:latin typeface="標楷體" panose="03000509000000000000" pitchFamily="65" charset="-120"/>
                <a:ea typeface="標楷體" panose="03000509000000000000" pitchFamily="65" charset="-120"/>
              </a:rPr>
              <a:t>98</a:t>
            </a:r>
            <a:r>
              <a:rPr lang="zh-TW" altLang="en-US" sz="2400" dirty="0">
                <a:solidFill>
                  <a:srgbClr val="000000"/>
                </a:solidFill>
                <a:latin typeface="標楷體" panose="03000509000000000000" pitchFamily="65" charset="-120"/>
                <a:ea typeface="標楷體" panose="03000509000000000000" pitchFamily="65" charset="-120"/>
              </a:rPr>
              <a:t>年</a:t>
            </a:r>
            <a:r>
              <a:rPr lang="en-US" altLang="zh-TW" sz="2400" dirty="0">
                <a:solidFill>
                  <a:srgbClr val="000000"/>
                </a:solidFill>
                <a:latin typeface="標楷體" panose="03000509000000000000" pitchFamily="65" charset="-120"/>
                <a:ea typeface="標楷體" panose="03000509000000000000" pitchFamily="65" charset="-120"/>
              </a:rPr>
              <a:t>6</a:t>
            </a:r>
            <a:r>
              <a:rPr lang="zh-TW" altLang="en-US" sz="2400" dirty="0">
                <a:solidFill>
                  <a:srgbClr val="000000"/>
                </a:solidFill>
                <a:latin typeface="標楷體" panose="03000509000000000000" pitchFamily="65" charset="-120"/>
                <a:ea typeface="標楷體" panose="03000509000000000000" pitchFamily="65" charset="-120"/>
              </a:rPr>
              <a:t>月</a:t>
            </a:r>
            <a:r>
              <a:rPr lang="en-US" altLang="zh-TW" sz="2400" dirty="0">
                <a:solidFill>
                  <a:srgbClr val="000000"/>
                </a:solidFill>
                <a:latin typeface="標楷體" panose="03000509000000000000" pitchFamily="65" charset="-120"/>
                <a:ea typeface="標楷體" panose="03000509000000000000" pitchFamily="65" charset="-120"/>
              </a:rPr>
              <a:t>6</a:t>
            </a:r>
            <a:r>
              <a:rPr lang="zh-TW" altLang="en-US" sz="2400" dirty="0">
                <a:solidFill>
                  <a:srgbClr val="000000"/>
                </a:solidFill>
                <a:latin typeface="標楷體" panose="03000509000000000000" pitchFamily="65" charset="-120"/>
                <a:ea typeface="標楷體" panose="03000509000000000000" pitchFamily="65" charset="-120"/>
              </a:rPr>
              <a:t>日以後（含）奉准進修者，嗣後辦理育嬰留職停薪時，僅准予進修至當學期為止，復職後始得繼續從事進修活動。</a:t>
            </a:r>
            <a:endParaRPr lang="en-US" altLang="zh-TW" sz="2400" dirty="0">
              <a:solidFill>
                <a:srgbClr val="000000"/>
              </a:solidFill>
              <a:latin typeface="標楷體" panose="03000509000000000000" pitchFamily="65" charset="-120"/>
              <a:ea typeface="標楷體" panose="03000509000000000000" pitchFamily="65" charset="-120"/>
            </a:endParaRPr>
          </a:p>
        </p:txBody>
      </p:sp>
    </p:spTree>
    <p:extLst>
      <p:ext uri="{BB962C8B-B14F-4D97-AF65-F5344CB8AC3E}">
        <p14:creationId xmlns:p14="http://schemas.microsoft.com/office/powerpoint/2010/main" val="141023976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Freeform 23"/>
          <p:cNvSpPr/>
          <p:nvPr/>
        </p:nvSpPr>
        <p:spPr>
          <a:xfrm>
            <a:off x="1942604" y="6054396"/>
            <a:ext cx="8301031" cy="63367"/>
          </a:xfrm>
          <a:custGeom>
            <a:avLst/>
            <a:gdLst>
              <a:gd name="connsiteX0" fmla="*/ 6489 w 9150350"/>
              <a:gd name="connsiteY0" fmla="*/ 9652 h 69850"/>
              <a:gd name="connsiteX1" fmla="*/ 6489 w 9150350"/>
              <a:gd name="connsiteY1" fmla="*/ 75945 h 69850"/>
              <a:gd name="connsiteX2" fmla="*/ 9150489 w 9150350"/>
              <a:gd name="connsiteY2" fmla="*/ 75945 h 69850"/>
              <a:gd name="connsiteX3" fmla="*/ 9150489 w 9150350"/>
              <a:gd name="connsiteY3" fmla="*/ 9652 h 69850"/>
              <a:gd name="connsiteX4" fmla="*/ 6489 w 9150350"/>
              <a:gd name="connsiteY4" fmla="*/ 9652 h 698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50350" h="69850">
                <a:moveTo>
                  <a:pt x="6489" y="9652"/>
                </a:moveTo>
                <a:lnTo>
                  <a:pt x="6489" y="75945"/>
                </a:lnTo>
                <a:lnTo>
                  <a:pt x="9150489" y="75945"/>
                </a:lnTo>
                <a:lnTo>
                  <a:pt x="9150489" y="9652"/>
                </a:lnTo>
                <a:lnTo>
                  <a:pt x="6489" y="9652"/>
                </a:lnTo>
                <a:close/>
              </a:path>
            </a:pathLst>
          </a:custGeom>
          <a:solidFill>
            <a:srgbClr val="3F89B1">
              <a:alpha val="100000"/>
            </a:srgbClr>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sz="1633">
              <a:solidFill>
                <a:srgbClr val="595959"/>
              </a:solidFill>
            </a:endParaRPr>
          </a:p>
        </p:txBody>
      </p:sp>
      <p:sp>
        <p:nvSpPr>
          <p:cNvPr id="24" name="Freeform 24"/>
          <p:cNvSpPr/>
          <p:nvPr/>
        </p:nvSpPr>
        <p:spPr>
          <a:xfrm>
            <a:off x="2749089" y="1883718"/>
            <a:ext cx="6791753" cy="5761"/>
          </a:xfrm>
          <a:custGeom>
            <a:avLst/>
            <a:gdLst>
              <a:gd name="connsiteX0" fmla="*/ 12839 w 7486650"/>
              <a:gd name="connsiteY0" fmla="*/ 10667 h 6350"/>
              <a:gd name="connsiteX1" fmla="*/ 7488059 w 7486650"/>
              <a:gd name="connsiteY1" fmla="*/ 10667 h 6350"/>
            </a:gdLst>
            <a:ahLst/>
            <a:cxnLst>
              <a:cxn ang="0">
                <a:pos x="connsiteX0" y="connsiteY0"/>
              </a:cxn>
              <a:cxn ang="0">
                <a:pos x="connsiteX1" y="connsiteY1"/>
              </a:cxn>
            </a:cxnLst>
            <a:rect l="l" t="t" r="r" b="b"/>
            <a:pathLst>
              <a:path w="7486650" h="6350">
                <a:moveTo>
                  <a:pt x="12839" y="10667"/>
                </a:moveTo>
                <a:lnTo>
                  <a:pt x="7488059" y="10667"/>
                </a:lnTo>
              </a:path>
            </a:pathLst>
          </a:custGeom>
          <a:ln w="6095">
            <a:solidFill>
              <a:srgbClr val="7E7E7E">
                <a:alpha val="10000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sz="1633">
              <a:solidFill>
                <a:srgbClr val="595959"/>
              </a:solidFill>
            </a:endParaRPr>
          </a:p>
        </p:txBody>
      </p:sp>
      <p:pic>
        <p:nvPicPr>
          <p:cNvPr id="26" name="Picture 26"/>
          <p:cNvPicPr>
            <a:picLocks noChangeAspect="1"/>
          </p:cNvPicPr>
          <p:nvPr/>
        </p:nvPicPr>
        <p:blipFill>
          <a:blip r:embed="rId2"/>
          <a:stretch>
            <a:fillRect/>
          </a:stretch>
        </p:blipFill>
        <p:spPr>
          <a:xfrm>
            <a:off x="2310131" y="2032342"/>
            <a:ext cx="3629181" cy="919393"/>
          </a:xfrm>
          <a:prstGeom prst="rect">
            <a:avLst/>
          </a:prstGeom>
        </p:spPr>
      </p:pic>
      <p:pic>
        <p:nvPicPr>
          <p:cNvPr id="27" name="Picture 27"/>
          <p:cNvPicPr>
            <a:picLocks noChangeAspect="1"/>
          </p:cNvPicPr>
          <p:nvPr/>
        </p:nvPicPr>
        <p:blipFill>
          <a:blip r:embed="rId3"/>
          <a:stretch>
            <a:fillRect/>
          </a:stretch>
        </p:blipFill>
        <p:spPr>
          <a:xfrm>
            <a:off x="4031399" y="3000123"/>
            <a:ext cx="186644" cy="193556"/>
          </a:xfrm>
          <a:prstGeom prst="rect">
            <a:avLst/>
          </a:prstGeom>
        </p:spPr>
      </p:pic>
      <p:pic>
        <p:nvPicPr>
          <p:cNvPr id="28" name="Picture 28"/>
          <p:cNvPicPr>
            <a:picLocks noChangeAspect="1"/>
          </p:cNvPicPr>
          <p:nvPr/>
        </p:nvPicPr>
        <p:blipFill>
          <a:blip r:embed="rId4"/>
          <a:stretch>
            <a:fillRect/>
          </a:stretch>
        </p:blipFill>
        <p:spPr>
          <a:xfrm>
            <a:off x="2310131" y="3221331"/>
            <a:ext cx="3629181" cy="953956"/>
          </a:xfrm>
          <a:prstGeom prst="rect">
            <a:avLst/>
          </a:prstGeom>
        </p:spPr>
      </p:pic>
      <p:pic>
        <p:nvPicPr>
          <p:cNvPr id="29" name="Picture 29"/>
          <p:cNvPicPr>
            <a:picLocks noChangeAspect="1"/>
          </p:cNvPicPr>
          <p:nvPr/>
        </p:nvPicPr>
        <p:blipFill>
          <a:blip r:embed="rId5"/>
          <a:stretch>
            <a:fillRect/>
          </a:stretch>
        </p:blipFill>
        <p:spPr>
          <a:xfrm>
            <a:off x="4031399" y="4209850"/>
            <a:ext cx="186644" cy="193556"/>
          </a:xfrm>
          <a:prstGeom prst="rect">
            <a:avLst/>
          </a:prstGeom>
        </p:spPr>
      </p:pic>
      <p:pic>
        <p:nvPicPr>
          <p:cNvPr id="30" name="Picture 30"/>
          <p:cNvPicPr>
            <a:picLocks noChangeAspect="1"/>
          </p:cNvPicPr>
          <p:nvPr/>
        </p:nvPicPr>
        <p:blipFill>
          <a:blip r:embed="rId6"/>
          <a:stretch>
            <a:fillRect/>
          </a:stretch>
        </p:blipFill>
        <p:spPr>
          <a:xfrm>
            <a:off x="2310131" y="4444883"/>
            <a:ext cx="3629181" cy="940130"/>
          </a:xfrm>
          <a:prstGeom prst="rect">
            <a:avLst/>
          </a:prstGeom>
        </p:spPr>
      </p:pic>
      <p:pic>
        <p:nvPicPr>
          <p:cNvPr id="31" name="Picture 31"/>
          <p:cNvPicPr>
            <a:picLocks noChangeAspect="1"/>
          </p:cNvPicPr>
          <p:nvPr/>
        </p:nvPicPr>
        <p:blipFill>
          <a:blip r:embed="rId7"/>
          <a:stretch>
            <a:fillRect/>
          </a:stretch>
        </p:blipFill>
        <p:spPr>
          <a:xfrm>
            <a:off x="6388639" y="2032342"/>
            <a:ext cx="3629181" cy="919393"/>
          </a:xfrm>
          <a:prstGeom prst="rect">
            <a:avLst/>
          </a:prstGeom>
        </p:spPr>
      </p:pic>
      <p:pic>
        <p:nvPicPr>
          <p:cNvPr id="32" name="Picture 32"/>
          <p:cNvPicPr>
            <a:picLocks noChangeAspect="1"/>
          </p:cNvPicPr>
          <p:nvPr/>
        </p:nvPicPr>
        <p:blipFill>
          <a:blip r:embed="rId8"/>
          <a:stretch>
            <a:fillRect/>
          </a:stretch>
        </p:blipFill>
        <p:spPr>
          <a:xfrm>
            <a:off x="8116820" y="3000123"/>
            <a:ext cx="193556" cy="193556"/>
          </a:xfrm>
          <a:prstGeom prst="rect">
            <a:avLst/>
          </a:prstGeom>
        </p:spPr>
      </p:pic>
      <p:pic>
        <p:nvPicPr>
          <p:cNvPr id="33" name="Picture 33"/>
          <p:cNvPicPr>
            <a:picLocks noChangeAspect="1"/>
          </p:cNvPicPr>
          <p:nvPr/>
        </p:nvPicPr>
        <p:blipFill>
          <a:blip r:embed="rId9"/>
          <a:stretch>
            <a:fillRect/>
          </a:stretch>
        </p:blipFill>
        <p:spPr>
          <a:xfrm>
            <a:off x="6388639" y="3221331"/>
            <a:ext cx="3629181" cy="953956"/>
          </a:xfrm>
          <a:prstGeom prst="rect">
            <a:avLst/>
          </a:prstGeom>
        </p:spPr>
      </p:pic>
      <p:pic>
        <p:nvPicPr>
          <p:cNvPr id="34" name="Picture 34"/>
          <p:cNvPicPr>
            <a:picLocks noChangeAspect="1"/>
          </p:cNvPicPr>
          <p:nvPr/>
        </p:nvPicPr>
        <p:blipFill>
          <a:blip r:embed="rId10"/>
          <a:stretch>
            <a:fillRect/>
          </a:stretch>
        </p:blipFill>
        <p:spPr>
          <a:xfrm>
            <a:off x="8116820" y="4209850"/>
            <a:ext cx="193556" cy="193556"/>
          </a:xfrm>
          <a:prstGeom prst="rect">
            <a:avLst/>
          </a:prstGeom>
        </p:spPr>
      </p:pic>
      <p:pic>
        <p:nvPicPr>
          <p:cNvPr id="35" name="Picture 35"/>
          <p:cNvPicPr>
            <a:picLocks noChangeAspect="1"/>
          </p:cNvPicPr>
          <p:nvPr/>
        </p:nvPicPr>
        <p:blipFill>
          <a:blip r:embed="rId11"/>
          <a:stretch>
            <a:fillRect/>
          </a:stretch>
        </p:blipFill>
        <p:spPr>
          <a:xfrm>
            <a:off x="6388639" y="4444883"/>
            <a:ext cx="3629181" cy="940130"/>
          </a:xfrm>
          <a:prstGeom prst="rect">
            <a:avLst/>
          </a:prstGeom>
        </p:spPr>
      </p:pic>
      <p:pic>
        <p:nvPicPr>
          <p:cNvPr id="37" name="Picture 37"/>
          <p:cNvPicPr>
            <a:picLocks noChangeAspect="1"/>
          </p:cNvPicPr>
          <p:nvPr/>
        </p:nvPicPr>
        <p:blipFill>
          <a:blip r:embed="rId12"/>
          <a:stretch>
            <a:fillRect/>
          </a:stretch>
        </p:blipFill>
        <p:spPr>
          <a:xfrm>
            <a:off x="10017820" y="35617"/>
            <a:ext cx="1230465" cy="1112949"/>
          </a:xfrm>
          <a:prstGeom prst="rect">
            <a:avLst/>
          </a:prstGeom>
        </p:spPr>
      </p:pic>
      <p:sp>
        <p:nvSpPr>
          <p:cNvPr id="2" name="TextBox 37"/>
          <p:cNvSpPr txBox="1"/>
          <p:nvPr/>
        </p:nvSpPr>
        <p:spPr>
          <a:xfrm>
            <a:off x="3260338" y="1131135"/>
            <a:ext cx="6012185" cy="677108"/>
          </a:xfrm>
          <a:prstGeom prst="rect">
            <a:avLst/>
          </a:prstGeom>
          <a:noFill/>
        </p:spPr>
        <p:txBody>
          <a:bodyPr wrap="square" lIns="0" tIns="0" rIns="0" bIns="0" rtlCol="0">
            <a:spAutoFit/>
          </a:bodyPr>
          <a:lstStyle/>
          <a:p>
            <a:r>
              <a:rPr lang="zh-TW" altLang="en-US" sz="4400" spc="-41" dirty="0">
                <a:solidFill>
                  <a:srgbClr val="00B050"/>
                </a:solidFill>
                <a:latin typeface="華康勘亭流(P)" panose="02010600010101010101" pitchFamily="2" charset="-120"/>
                <a:ea typeface="華康勘亭流(P)" panose="02010600010101010101" pitchFamily="2" charset="-120"/>
              </a:rPr>
              <a:t>新檢定制</a:t>
            </a:r>
            <a:r>
              <a:rPr lang="en-US" altLang="zh-CN" sz="4400" spc="-41" dirty="0">
                <a:solidFill>
                  <a:srgbClr val="00B050"/>
                </a:solidFill>
                <a:latin typeface="華康勘亭流(P)" panose="02010600010101010101" pitchFamily="2" charset="-120"/>
                <a:ea typeface="華康勘亭流(P)" panose="02010600010101010101" pitchFamily="2" charset="-120"/>
              </a:rPr>
              <a:t>與</a:t>
            </a:r>
            <a:r>
              <a:rPr lang="zh-TW" altLang="en-US" sz="4400" spc="-41" dirty="0">
                <a:solidFill>
                  <a:srgbClr val="00B050"/>
                </a:solidFill>
                <a:latin typeface="華康勘亭流(P)" panose="02010600010101010101" pitchFamily="2" charset="-120"/>
                <a:ea typeface="華康勘亭流(P)" panose="02010600010101010101" pitchFamily="2" charset="-120"/>
              </a:rPr>
              <a:t>先考後實習</a:t>
            </a:r>
            <a:endParaRPr lang="en-US" altLang="zh-CN" sz="4400" spc="-36" dirty="0">
              <a:solidFill>
                <a:srgbClr val="00B050"/>
              </a:solidFill>
              <a:latin typeface="華康勘亭流(P)" panose="02010600010101010101" pitchFamily="2" charset="-120"/>
              <a:ea typeface="華康勘亭流(P)" panose="02010600010101010101" pitchFamily="2" charset="-120"/>
            </a:endParaRPr>
          </a:p>
        </p:txBody>
      </p:sp>
      <p:sp>
        <p:nvSpPr>
          <p:cNvPr id="38" name="TextBox 38"/>
          <p:cNvSpPr txBox="1"/>
          <p:nvPr/>
        </p:nvSpPr>
        <p:spPr>
          <a:xfrm>
            <a:off x="2388640" y="2261252"/>
            <a:ext cx="3472161" cy="3014671"/>
          </a:xfrm>
          <a:prstGeom prst="rect">
            <a:avLst/>
          </a:prstGeom>
          <a:noFill/>
        </p:spPr>
        <p:txBody>
          <a:bodyPr wrap="square" lIns="0" tIns="0" rIns="0" bIns="0" rtlCol="0">
            <a:spAutoFit/>
          </a:bodyPr>
          <a:lstStyle/>
          <a:p>
            <a:pPr indent="797052"/>
            <a:r>
              <a:rPr lang="zh-TW" altLang="en-US" sz="4000" spc="-5" dirty="0">
                <a:solidFill>
                  <a:srgbClr val="000000"/>
                </a:solidFill>
                <a:latin typeface="Microsoft JhengHei"/>
              </a:rPr>
              <a:t>新檢定制</a:t>
            </a:r>
            <a:endParaRPr lang="en-US" altLang="zh-CN" sz="4000" spc="-5" dirty="0">
              <a:solidFill>
                <a:srgbClr val="000000"/>
              </a:solidFill>
              <a:latin typeface="Microsoft JhengHei"/>
              <a:ea typeface="Microsoft JhengHei"/>
            </a:endParaRPr>
          </a:p>
          <a:p>
            <a:pPr>
              <a:lnSpc>
                <a:spcPts val="907"/>
              </a:lnSpc>
            </a:pPr>
            <a:endParaRPr lang="en-US" sz="1633" dirty="0">
              <a:solidFill>
                <a:srgbClr val="595959"/>
              </a:solidFill>
            </a:endParaRPr>
          </a:p>
          <a:p>
            <a:pPr>
              <a:lnSpc>
                <a:spcPts val="907"/>
              </a:lnSpc>
            </a:pPr>
            <a:endParaRPr lang="en-US" sz="1633" dirty="0">
              <a:solidFill>
                <a:srgbClr val="595959"/>
              </a:solidFill>
            </a:endParaRPr>
          </a:p>
          <a:p>
            <a:pPr>
              <a:lnSpc>
                <a:spcPts val="907"/>
              </a:lnSpc>
            </a:pPr>
            <a:endParaRPr lang="en-US" sz="1633" dirty="0">
              <a:solidFill>
                <a:srgbClr val="595959"/>
              </a:solidFill>
            </a:endParaRPr>
          </a:p>
          <a:p>
            <a:pPr>
              <a:lnSpc>
                <a:spcPts val="1801"/>
              </a:lnSpc>
            </a:pPr>
            <a:endParaRPr lang="en-US" sz="1633" dirty="0">
              <a:solidFill>
                <a:srgbClr val="595959"/>
              </a:solidFill>
            </a:endParaRPr>
          </a:p>
          <a:p>
            <a:r>
              <a:rPr lang="en-US" altLang="zh-CN" sz="1814" b="1" spc="-50" dirty="0">
                <a:solidFill>
                  <a:srgbClr val="FE0000"/>
                </a:solidFill>
                <a:latin typeface="Microsoft JhengHei"/>
                <a:ea typeface="Microsoft JhengHei"/>
              </a:rPr>
              <a:t>107年1月31日以前</a:t>
            </a:r>
            <a:r>
              <a:rPr lang="en-US" altLang="zh-CN" sz="1814" b="1" spc="-73" dirty="0">
                <a:solidFill>
                  <a:srgbClr val="000000"/>
                </a:solidFill>
                <a:latin typeface="Microsoft JhengHei"/>
                <a:ea typeface="Microsoft JhengHei"/>
              </a:rPr>
              <a:t>取得師</a:t>
            </a:r>
            <a:r>
              <a:rPr lang="en-US" altLang="zh-CN" sz="1814" b="1" spc="-63" dirty="0">
                <a:solidFill>
                  <a:srgbClr val="000000"/>
                </a:solidFill>
                <a:latin typeface="Microsoft JhengHei"/>
                <a:ea typeface="Microsoft JhengHei"/>
              </a:rPr>
              <a:t>資生資格</a:t>
            </a:r>
          </a:p>
          <a:p>
            <a:pPr indent="230889"/>
            <a:r>
              <a:rPr lang="en-US" altLang="zh-CN" sz="1814" b="1" spc="5" dirty="0">
                <a:solidFill>
                  <a:srgbClr val="000000"/>
                </a:solidFill>
                <a:latin typeface="Microsoft JhengHei"/>
                <a:ea typeface="Microsoft JhengHei"/>
              </a:rPr>
              <a:t>且已修</a:t>
            </a:r>
            <a:r>
              <a:rPr lang="en-US" altLang="zh-CN" sz="1814" b="1" dirty="0">
                <a:solidFill>
                  <a:srgbClr val="000000"/>
                </a:solidFill>
                <a:latin typeface="Microsoft JhengHei"/>
                <a:ea typeface="Microsoft JhengHei"/>
              </a:rPr>
              <a:t>習師資職前教育課程者</a:t>
            </a:r>
          </a:p>
          <a:p>
            <a:pPr>
              <a:lnSpc>
                <a:spcPts val="907"/>
              </a:lnSpc>
            </a:pPr>
            <a:endParaRPr lang="en-US" sz="1633" dirty="0">
              <a:solidFill>
                <a:srgbClr val="595959"/>
              </a:solidFill>
            </a:endParaRPr>
          </a:p>
          <a:p>
            <a:pPr>
              <a:lnSpc>
                <a:spcPts val="907"/>
              </a:lnSpc>
            </a:pPr>
            <a:endParaRPr lang="en-US" sz="1633" dirty="0">
              <a:solidFill>
                <a:srgbClr val="595959"/>
              </a:solidFill>
            </a:endParaRPr>
          </a:p>
          <a:p>
            <a:pPr>
              <a:lnSpc>
                <a:spcPts val="907"/>
              </a:lnSpc>
            </a:pPr>
            <a:endParaRPr lang="en-US" sz="1633" dirty="0">
              <a:solidFill>
                <a:srgbClr val="595959"/>
              </a:solidFill>
            </a:endParaRPr>
          </a:p>
          <a:p>
            <a:pPr>
              <a:lnSpc>
                <a:spcPts val="907"/>
              </a:lnSpc>
            </a:pPr>
            <a:endParaRPr lang="en-US" sz="1633" dirty="0">
              <a:solidFill>
                <a:srgbClr val="595959"/>
              </a:solidFill>
            </a:endParaRPr>
          </a:p>
          <a:p>
            <a:pPr>
              <a:lnSpc>
                <a:spcPts val="1124"/>
              </a:lnSpc>
            </a:pPr>
            <a:endParaRPr lang="en-US" sz="1633" dirty="0">
              <a:solidFill>
                <a:srgbClr val="595959"/>
              </a:solidFill>
            </a:endParaRPr>
          </a:p>
          <a:p>
            <a:pPr indent="1153756"/>
            <a:r>
              <a:rPr lang="en-US" altLang="zh-CN" sz="1814" spc="-5" dirty="0">
                <a:solidFill>
                  <a:srgbClr val="000000"/>
                </a:solidFill>
                <a:latin typeface="Microsoft JhengHei"/>
                <a:ea typeface="Microsoft JhengHei"/>
              </a:rPr>
              <a:t>過渡</a:t>
            </a:r>
            <a:r>
              <a:rPr lang="en-US" altLang="zh-CN" sz="1814" dirty="0">
                <a:solidFill>
                  <a:srgbClr val="000000"/>
                </a:solidFill>
                <a:latin typeface="Microsoft JhengHei"/>
                <a:ea typeface="Microsoft JhengHei"/>
              </a:rPr>
              <a:t>期內，</a:t>
            </a:r>
          </a:p>
          <a:p>
            <a:pPr>
              <a:lnSpc>
                <a:spcPts val="771"/>
              </a:lnSpc>
            </a:pPr>
            <a:endParaRPr lang="en-US" sz="1633" dirty="0">
              <a:solidFill>
                <a:srgbClr val="595959"/>
              </a:solidFill>
            </a:endParaRPr>
          </a:p>
          <a:p>
            <a:pPr indent="462471"/>
            <a:r>
              <a:rPr lang="en-US" altLang="zh-CN" sz="1814" spc="-5" dirty="0">
                <a:solidFill>
                  <a:srgbClr val="000000"/>
                </a:solidFill>
                <a:latin typeface="Microsoft JhengHei"/>
                <a:ea typeface="Microsoft JhengHei"/>
              </a:rPr>
              <a:t>舊制</a:t>
            </a:r>
            <a:r>
              <a:rPr lang="en-US" altLang="zh-CN" sz="1814" dirty="0">
                <a:solidFill>
                  <a:srgbClr val="000000"/>
                </a:solidFill>
                <a:latin typeface="Microsoft JhengHei"/>
                <a:ea typeface="Microsoft JhengHei"/>
              </a:rPr>
              <a:t>生可選擇舊制或新制</a:t>
            </a:r>
          </a:p>
        </p:txBody>
      </p:sp>
      <p:sp>
        <p:nvSpPr>
          <p:cNvPr id="39" name="TextBox 39"/>
          <p:cNvSpPr txBox="1"/>
          <p:nvPr/>
        </p:nvSpPr>
        <p:spPr>
          <a:xfrm>
            <a:off x="6438403" y="2250724"/>
            <a:ext cx="3356833" cy="3918252"/>
          </a:xfrm>
          <a:prstGeom prst="rect">
            <a:avLst/>
          </a:prstGeom>
          <a:noFill/>
        </p:spPr>
        <p:txBody>
          <a:bodyPr wrap="square" lIns="0" tIns="0" rIns="0" bIns="0" rtlCol="0">
            <a:spAutoFit/>
          </a:bodyPr>
          <a:lstStyle/>
          <a:p>
            <a:pPr indent="739676"/>
            <a:r>
              <a:rPr lang="zh-TW" altLang="en-US" sz="4000" dirty="0">
                <a:solidFill>
                  <a:srgbClr val="595959"/>
                </a:solidFill>
              </a:rPr>
              <a:t>先考後實習</a:t>
            </a:r>
            <a:endParaRPr lang="en-US" sz="4000" dirty="0">
              <a:solidFill>
                <a:srgbClr val="595959"/>
              </a:solidFill>
            </a:endParaRPr>
          </a:p>
          <a:p>
            <a:pPr>
              <a:lnSpc>
                <a:spcPts val="907"/>
              </a:lnSpc>
            </a:pPr>
            <a:endParaRPr lang="en-US" sz="1633" dirty="0">
              <a:solidFill>
                <a:srgbClr val="595959"/>
              </a:solidFill>
            </a:endParaRPr>
          </a:p>
          <a:p>
            <a:pPr>
              <a:lnSpc>
                <a:spcPts val="907"/>
              </a:lnSpc>
            </a:pPr>
            <a:endParaRPr lang="en-US" sz="1633" dirty="0">
              <a:solidFill>
                <a:srgbClr val="595959"/>
              </a:solidFill>
            </a:endParaRPr>
          </a:p>
          <a:p>
            <a:pPr>
              <a:lnSpc>
                <a:spcPts val="907"/>
              </a:lnSpc>
            </a:pPr>
            <a:endParaRPr lang="en-US" sz="1633" dirty="0">
              <a:solidFill>
                <a:srgbClr val="595959"/>
              </a:solidFill>
            </a:endParaRPr>
          </a:p>
          <a:p>
            <a:pPr>
              <a:lnSpc>
                <a:spcPts val="907"/>
              </a:lnSpc>
            </a:pPr>
            <a:endParaRPr lang="en-US" sz="1633" dirty="0">
              <a:solidFill>
                <a:srgbClr val="595959"/>
              </a:solidFill>
            </a:endParaRPr>
          </a:p>
          <a:p>
            <a:pPr>
              <a:lnSpc>
                <a:spcPts val="1056"/>
              </a:lnSpc>
            </a:pPr>
            <a:endParaRPr lang="en-US" sz="1633" dirty="0">
              <a:solidFill>
                <a:srgbClr val="595959"/>
              </a:solidFill>
            </a:endParaRPr>
          </a:p>
          <a:p>
            <a:r>
              <a:rPr lang="en-US" altLang="zh-CN" sz="1814" b="1" spc="-45" dirty="0">
                <a:solidFill>
                  <a:srgbClr val="FE0000"/>
                </a:solidFill>
                <a:latin typeface="Microsoft JhengHei"/>
                <a:ea typeface="Microsoft JhengHei"/>
              </a:rPr>
              <a:t>107年2月1日起</a:t>
            </a:r>
            <a:r>
              <a:rPr lang="en-US" altLang="zh-CN" sz="1814" b="1" spc="-59" dirty="0">
                <a:solidFill>
                  <a:srgbClr val="000000"/>
                </a:solidFill>
                <a:latin typeface="Microsoft JhengHei"/>
                <a:ea typeface="Microsoft JhengHei"/>
              </a:rPr>
              <a:t>取</a:t>
            </a:r>
            <a:r>
              <a:rPr lang="en-US" altLang="zh-CN" sz="1814" b="1" spc="-54" dirty="0">
                <a:solidFill>
                  <a:srgbClr val="000000"/>
                </a:solidFill>
                <a:latin typeface="Microsoft JhengHei"/>
                <a:ea typeface="Microsoft JhengHei"/>
              </a:rPr>
              <a:t>得師資生資格者</a:t>
            </a:r>
          </a:p>
          <a:p>
            <a:pPr>
              <a:lnSpc>
                <a:spcPts val="907"/>
              </a:lnSpc>
            </a:pPr>
            <a:endParaRPr lang="en-US" sz="1633" dirty="0">
              <a:solidFill>
                <a:srgbClr val="595959"/>
              </a:solidFill>
            </a:endParaRPr>
          </a:p>
          <a:p>
            <a:pPr>
              <a:lnSpc>
                <a:spcPts val="907"/>
              </a:lnSpc>
            </a:pPr>
            <a:endParaRPr lang="en-US" sz="1633" dirty="0">
              <a:solidFill>
                <a:srgbClr val="595959"/>
              </a:solidFill>
            </a:endParaRPr>
          </a:p>
          <a:p>
            <a:pPr>
              <a:lnSpc>
                <a:spcPts val="907"/>
              </a:lnSpc>
            </a:pPr>
            <a:endParaRPr lang="en-US" sz="1633" dirty="0">
              <a:solidFill>
                <a:srgbClr val="595959"/>
              </a:solidFill>
            </a:endParaRPr>
          </a:p>
          <a:p>
            <a:pPr>
              <a:lnSpc>
                <a:spcPts val="907"/>
              </a:lnSpc>
            </a:pPr>
            <a:endParaRPr lang="en-US" sz="1633" dirty="0">
              <a:solidFill>
                <a:srgbClr val="595959"/>
              </a:solidFill>
            </a:endParaRPr>
          </a:p>
          <a:p>
            <a:pPr>
              <a:lnSpc>
                <a:spcPts val="907"/>
              </a:lnSpc>
            </a:pPr>
            <a:endParaRPr lang="en-US" sz="1633" dirty="0">
              <a:solidFill>
                <a:srgbClr val="595959"/>
              </a:solidFill>
            </a:endParaRPr>
          </a:p>
          <a:p>
            <a:pPr>
              <a:lnSpc>
                <a:spcPts val="907"/>
              </a:lnSpc>
            </a:pPr>
            <a:endParaRPr lang="en-US" sz="1633" dirty="0">
              <a:solidFill>
                <a:srgbClr val="595959"/>
              </a:solidFill>
            </a:endParaRPr>
          </a:p>
          <a:p>
            <a:pPr>
              <a:lnSpc>
                <a:spcPts val="907"/>
              </a:lnSpc>
            </a:pPr>
            <a:endParaRPr lang="en-US" sz="1633" dirty="0">
              <a:solidFill>
                <a:srgbClr val="595959"/>
              </a:solidFill>
            </a:endParaRPr>
          </a:p>
          <a:p>
            <a:pPr>
              <a:lnSpc>
                <a:spcPts val="984"/>
              </a:lnSpc>
            </a:pPr>
            <a:endParaRPr lang="en-US" sz="1633" dirty="0">
              <a:solidFill>
                <a:srgbClr val="595959"/>
              </a:solidFill>
            </a:endParaRPr>
          </a:p>
          <a:p>
            <a:pPr indent="520538"/>
            <a:r>
              <a:rPr lang="en-US" altLang="zh-CN" sz="1814" spc="64" dirty="0">
                <a:solidFill>
                  <a:srgbClr val="000000"/>
                </a:solidFill>
                <a:latin typeface="Microsoft JhengHei"/>
                <a:ea typeface="Microsoft JhengHei"/>
              </a:rPr>
              <a:t>依新制(先</a:t>
            </a:r>
            <a:r>
              <a:rPr lang="en-US" altLang="zh-CN" sz="1814" spc="54" dirty="0">
                <a:solidFill>
                  <a:srgbClr val="000000"/>
                </a:solidFill>
                <a:latin typeface="Microsoft JhengHei"/>
                <a:ea typeface="Microsoft JhengHei"/>
              </a:rPr>
              <a:t>考試後實習)</a:t>
            </a:r>
          </a:p>
          <a:p>
            <a:pPr>
              <a:lnSpc>
                <a:spcPts val="907"/>
              </a:lnSpc>
            </a:pPr>
            <a:endParaRPr lang="en-US" sz="1633" dirty="0">
              <a:solidFill>
                <a:srgbClr val="595959"/>
              </a:solidFill>
            </a:endParaRPr>
          </a:p>
          <a:p>
            <a:pPr>
              <a:lnSpc>
                <a:spcPts val="907"/>
              </a:lnSpc>
            </a:pPr>
            <a:endParaRPr lang="en-US" sz="1633" dirty="0">
              <a:solidFill>
                <a:srgbClr val="595959"/>
              </a:solidFill>
            </a:endParaRPr>
          </a:p>
          <a:p>
            <a:pPr>
              <a:lnSpc>
                <a:spcPts val="907"/>
              </a:lnSpc>
            </a:pPr>
            <a:endParaRPr lang="en-US" sz="1633" dirty="0">
              <a:solidFill>
                <a:srgbClr val="595959"/>
              </a:solidFill>
            </a:endParaRPr>
          </a:p>
          <a:p>
            <a:pPr>
              <a:lnSpc>
                <a:spcPts val="907"/>
              </a:lnSpc>
            </a:pPr>
            <a:endParaRPr lang="en-US" sz="1633" dirty="0">
              <a:solidFill>
                <a:srgbClr val="595959"/>
              </a:solidFill>
            </a:endParaRPr>
          </a:p>
          <a:p>
            <a:pPr>
              <a:lnSpc>
                <a:spcPts val="907"/>
              </a:lnSpc>
            </a:pPr>
            <a:endParaRPr lang="en-US" sz="1633" dirty="0">
              <a:solidFill>
                <a:srgbClr val="595959"/>
              </a:solidFill>
            </a:endParaRPr>
          </a:p>
          <a:p>
            <a:pPr>
              <a:lnSpc>
                <a:spcPts val="907"/>
              </a:lnSpc>
            </a:pPr>
            <a:endParaRPr lang="en-US" sz="1633" dirty="0">
              <a:solidFill>
                <a:srgbClr val="595959"/>
              </a:solidFill>
            </a:endParaRPr>
          </a:p>
          <a:p>
            <a:pPr>
              <a:lnSpc>
                <a:spcPts val="907"/>
              </a:lnSpc>
            </a:pPr>
            <a:endParaRPr lang="en-US" sz="1633" dirty="0">
              <a:solidFill>
                <a:srgbClr val="595959"/>
              </a:solidFill>
            </a:endParaRPr>
          </a:p>
          <a:p>
            <a:pPr>
              <a:lnSpc>
                <a:spcPts val="907"/>
              </a:lnSpc>
            </a:pPr>
            <a:endParaRPr lang="en-US" sz="1633" dirty="0">
              <a:solidFill>
                <a:srgbClr val="595959"/>
              </a:solidFill>
            </a:endParaRPr>
          </a:p>
          <a:p>
            <a:pPr>
              <a:lnSpc>
                <a:spcPts val="907"/>
              </a:lnSpc>
            </a:pPr>
            <a:endParaRPr lang="en-US" sz="1633" dirty="0">
              <a:solidFill>
                <a:srgbClr val="595959"/>
              </a:solidFill>
            </a:endParaRPr>
          </a:p>
          <a:p>
            <a:pPr>
              <a:lnSpc>
                <a:spcPts val="1338"/>
              </a:lnSpc>
            </a:pPr>
            <a:endParaRPr lang="en-US" sz="1633" dirty="0">
              <a:solidFill>
                <a:srgbClr val="595959"/>
              </a:solidFill>
            </a:endParaRPr>
          </a:p>
        </p:txBody>
      </p:sp>
    </p:spTree>
    <p:extLst>
      <p:ext uri="{BB962C8B-B14F-4D97-AF65-F5344CB8AC3E}">
        <p14:creationId xmlns:p14="http://schemas.microsoft.com/office/powerpoint/2010/main" val="2862037865"/>
      </p:ext>
    </p:extLst>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a:xfrm>
            <a:off x="915838" y="1128968"/>
            <a:ext cx="10515600" cy="4351338"/>
          </a:xfrm>
        </p:spPr>
        <p:txBody>
          <a:bodyPr>
            <a:normAutofit lnSpcReduction="10000"/>
          </a:bodyPr>
          <a:lstStyle/>
          <a:p>
            <a:pPr marL="502920" lvl="0" indent="-457200">
              <a:spcBef>
                <a:spcPts val="1800"/>
              </a:spcBef>
              <a:buClr>
                <a:srgbClr val="D680A5"/>
              </a:buClr>
              <a:buSzPct val="90000"/>
              <a:buFont typeface="+mj-lt"/>
              <a:buAutoNum type="arabicPeriod" startAt="4"/>
            </a:pPr>
            <a:r>
              <a:rPr lang="zh-TW" altLang="en-US" sz="2600" dirty="0">
                <a:solidFill>
                  <a:srgbClr val="000000"/>
                </a:solidFill>
                <a:latin typeface="標楷體" panose="03000509000000000000" pitchFamily="65" charset="-120"/>
                <a:ea typeface="標楷體" panose="03000509000000000000" pitchFamily="65" charset="-120"/>
              </a:rPr>
              <a:t>申請改敘經審定後復於同日申請留職停薪；及育嬰留職停薪期間取得較高學歷辦理復職並申請學歷改敘，嗣於同日再申請育嬰留職停薪，基於考量學生受教權及校務運作狀況，慎酌宜否同意教師於短期內數次申請留職停薪及復職。</a:t>
            </a:r>
          </a:p>
          <a:p>
            <a:pPr marL="502920" lvl="0" indent="-457200">
              <a:spcBef>
                <a:spcPts val="1800"/>
              </a:spcBef>
              <a:buClr>
                <a:srgbClr val="D680A5"/>
              </a:buClr>
              <a:buSzPct val="90000"/>
              <a:buFont typeface="+mj-lt"/>
              <a:buAutoNum type="arabicPeriod" startAt="4"/>
            </a:pPr>
            <a:r>
              <a:rPr lang="zh-TW" altLang="en-US" sz="2600" dirty="0">
                <a:solidFill>
                  <a:srgbClr val="000000"/>
                </a:solidFill>
                <a:latin typeface="標楷體" panose="03000509000000000000" pitchFamily="65" charset="-120"/>
                <a:ea typeface="標楷體" panose="03000509000000000000" pitchFamily="65" charset="-120"/>
              </a:rPr>
              <a:t>國外學歷可至教育部外國大學參考名冊查詢系統查詢</a:t>
            </a:r>
            <a:r>
              <a:rPr lang="en-US" altLang="zh-TW" sz="2600" dirty="0">
                <a:solidFill>
                  <a:srgbClr val="FF0000"/>
                </a:solidFill>
                <a:latin typeface="標楷體" panose="03000509000000000000" pitchFamily="65" charset="-120"/>
                <a:ea typeface="標楷體" panose="03000509000000000000" pitchFamily="65" charset="-120"/>
              </a:rPr>
              <a:t>http://www.fsedu.moe.gov.tw</a:t>
            </a:r>
            <a:r>
              <a:rPr lang="zh-TW" altLang="en-US" sz="2600" dirty="0">
                <a:solidFill>
                  <a:srgbClr val="000000"/>
                </a:solidFill>
                <a:latin typeface="標楷體" panose="03000509000000000000" pitchFamily="65" charset="-120"/>
                <a:ea typeface="標楷體" panose="03000509000000000000" pitchFamily="65" charset="-120"/>
              </a:rPr>
              <a:t>認定後始辦理改敘。</a:t>
            </a:r>
            <a:endParaRPr lang="en-US" altLang="zh-TW" sz="2600" dirty="0">
              <a:solidFill>
                <a:srgbClr val="000000"/>
              </a:solidFill>
              <a:latin typeface="標楷體" panose="03000509000000000000" pitchFamily="65" charset="-120"/>
              <a:ea typeface="標楷體" panose="03000509000000000000" pitchFamily="65" charset="-120"/>
            </a:endParaRPr>
          </a:p>
          <a:p>
            <a:pPr marL="502920" lvl="0" indent="-457200">
              <a:spcBef>
                <a:spcPts val="1800"/>
              </a:spcBef>
              <a:buClr>
                <a:srgbClr val="D680A5"/>
              </a:buClr>
              <a:buSzPct val="90000"/>
              <a:buFont typeface="+mj-lt"/>
              <a:buAutoNum type="arabicPeriod" startAt="4"/>
            </a:pPr>
            <a:r>
              <a:rPr lang="zh-TW" altLang="en-US" sz="2600" dirty="0">
                <a:solidFill>
                  <a:srgbClr val="FF0000"/>
                </a:solidFill>
                <a:latin typeface="標楷體" panose="03000509000000000000" pitchFamily="65" charset="-120"/>
                <a:ea typeface="標楷體" panose="03000509000000000000" pitchFamily="65" charset="-120"/>
              </a:rPr>
              <a:t>教師在職進修是否須經服務學校同意</a:t>
            </a:r>
            <a:r>
              <a:rPr lang="en-US" altLang="zh-TW" sz="2600" dirty="0">
                <a:solidFill>
                  <a:srgbClr val="FF0000"/>
                </a:solidFill>
                <a:latin typeface="標楷體" panose="03000509000000000000" pitchFamily="65" charset="-120"/>
                <a:ea typeface="標楷體" panose="03000509000000000000" pitchFamily="65" charset="-120"/>
              </a:rPr>
              <a:t>?</a:t>
            </a:r>
          </a:p>
          <a:p>
            <a:pPr marL="45720" lvl="0" indent="0">
              <a:spcBef>
                <a:spcPts val="1800"/>
              </a:spcBef>
              <a:buClr>
                <a:srgbClr val="D680A5"/>
              </a:buClr>
              <a:buSzPct val="90000"/>
              <a:buNone/>
            </a:pPr>
            <a:r>
              <a:rPr lang="zh-TW" altLang="en-US" sz="2600" dirty="0">
                <a:solidFill>
                  <a:srgbClr val="FF0000"/>
                </a:solidFill>
                <a:latin typeface="標楷體" panose="03000509000000000000" pitchFamily="65" charset="-120"/>
                <a:ea typeface="標楷體" panose="03000509000000000000" pitchFamily="65" charset="-120"/>
              </a:rPr>
              <a:t>經服務學校書面核准進修係包含「報考前經服務學校書面核准」或「錄取後就讀前經服務學校書面核准」</a:t>
            </a:r>
            <a:endParaRPr lang="en-US" altLang="zh-TW" sz="2600" dirty="0">
              <a:solidFill>
                <a:srgbClr val="FF0000"/>
              </a:solidFill>
              <a:latin typeface="標楷體" panose="03000509000000000000" pitchFamily="65" charset="-120"/>
              <a:ea typeface="標楷體" panose="03000509000000000000" pitchFamily="65" charset="-120"/>
            </a:endParaRPr>
          </a:p>
          <a:p>
            <a:pPr marL="45720" lvl="0" indent="0">
              <a:spcBef>
                <a:spcPts val="1800"/>
              </a:spcBef>
              <a:buClr>
                <a:srgbClr val="D680A5"/>
              </a:buClr>
              <a:buSzPct val="90000"/>
              <a:buNone/>
            </a:pPr>
            <a:r>
              <a:rPr lang="en-US" altLang="zh-TW" sz="2600" dirty="0">
                <a:solidFill>
                  <a:srgbClr val="000000"/>
                </a:solidFill>
                <a:latin typeface="標楷體" panose="03000509000000000000" pitchFamily="65" charset="-120"/>
                <a:ea typeface="標楷體" panose="03000509000000000000" pitchFamily="65" charset="-120"/>
              </a:rPr>
              <a:t>(</a:t>
            </a:r>
            <a:r>
              <a:rPr lang="zh-TW" altLang="en-US" sz="2600" dirty="0">
                <a:solidFill>
                  <a:srgbClr val="000000"/>
                </a:solidFill>
                <a:latin typeface="標楷體" panose="03000509000000000000" pitchFamily="65" charset="-120"/>
                <a:ea typeface="標楷體" panose="03000509000000000000" pitchFamily="65" charset="-120"/>
              </a:rPr>
              <a:t>教育部臺教人</a:t>
            </a:r>
            <a:r>
              <a:rPr lang="en-US" altLang="zh-TW" sz="2600" dirty="0">
                <a:solidFill>
                  <a:srgbClr val="000000"/>
                </a:solidFill>
                <a:latin typeface="標楷體" panose="03000509000000000000" pitchFamily="65" charset="-120"/>
                <a:ea typeface="標楷體" panose="03000509000000000000" pitchFamily="65" charset="-120"/>
              </a:rPr>
              <a:t>(</a:t>
            </a:r>
            <a:r>
              <a:rPr lang="zh-TW" altLang="en-US" sz="2600" dirty="0">
                <a:solidFill>
                  <a:srgbClr val="000000"/>
                </a:solidFill>
                <a:latin typeface="標楷體" panose="03000509000000000000" pitchFamily="65" charset="-120"/>
                <a:ea typeface="標楷體" panose="03000509000000000000" pitchFamily="65" charset="-120"/>
              </a:rPr>
              <a:t>二</a:t>
            </a:r>
            <a:r>
              <a:rPr lang="en-US" altLang="zh-TW" sz="2600" dirty="0">
                <a:solidFill>
                  <a:srgbClr val="000000"/>
                </a:solidFill>
                <a:latin typeface="標楷體" panose="03000509000000000000" pitchFamily="65" charset="-120"/>
                <a:ea typeface="標楷體" panose="03000509000000000000" pitchFamily="65" charset="-120"/>
              </a:rPr>
              <a:t>)</a:t>
            </a:r>
            <a:r>
              <a:rPr lang="zh-TW" altLang="en-US" sz="2600" dirty="0">
                <a:solidFill>
                  <a:srgbClr val="000000"/>
                </a:solidFill>
                <a:latin typeface="標楷體" panose="03000509000000000000" pitchFamily="65" charset="-120"/>
                <a:ea typeface="標楷體" panose="03000509000000000000" pitchFamily="65" charset="-120"/>
              </a:rPr>
              <a:t>字第</a:t>
            </a:r>
            <a:r>
              <a:rPr lang="en-US" altLang="zh-TW" sz="2600" dirty="0">
                <a:solidFill>
                  <a:srgbClr val="000000"/>
                </a:solidFill>
                <a:latin typeface="標楷體" panose="03000509000000000000" pitchFamily="65" charset="-120"/>
                <a:ea typeface="標楷體" panose="03000509000000000000" pitchFamily="65" charset="-120"/>
              </a:rPr>
              <a:t>1050019717</a:t>
            </a:r>
            <a:r>
              <a:rPr lang="zh-TW" altLang="en-US" sz="2600" dirty="0">
                <a:solidFill>
                  <a:srgbClr val="000000"/>
                </a:solidFill>
                <a:latin typeface="標楷體" panose="03000509000000000000" pitchFamily="65" charset="-120"/>
                <a:ea typeface="標楷體" panose="03000509000000000000" pitchFamily="65" charset="-120"/>
              </a:rPr>
              <a:t>號函</a:t>
            </a:r>
            <a:r>
              <a:rPr lang="en-US" altLang="zh-TW" sz="2600" dirty="0">
                <a:solidFill>
                  <a:srgbClr val="000000"/>
                </a:solidFill>
                <a:latin typeface="標楷體" panose="03000509000000000000" pitchFamily="65" charset="-120"/>
                <a:ea typeface="標楷體" panose="03000509000000000000" pitchFamily="65" charset="-120"/>
              </a:rPr>
              <a:t>)</a:t>
            </a:r>
            <a:endParaRPr lang="zh-TW" altLang="en-US" sz="2600" dirty="0">
              <a:solidFill>
                <a:srgbClr val="000000"/>
              </a:solidFill>
              <a:latin typeface="標楷體" panose="03000509000000000000" pitchFamily="65" charset="-120"/>
              <a:ea typeface="標楷體" panose="03000509000000000000" pitchFamily="65" charset="-120"/>
            </a:endParaRPr>
          </a:p>
          <a:p>
            <a:pPr marL="502920" indent="-457200">
              <a:buFont typeface="+mj-lt"/>
              <a:buAutoNum type="arabicPeriod" startAt="4"/>
            </a:pPr>
            <a:endParaRPr lang="zh-TW" altLang="en-US" sz="2400" dirty="0">
              <a:latin typeface="標楷體" panose="03000509000000000000" pitchFamily="65" charset="-120"/>
              <a:ea typeface="標楷體" panose="03000509000000000000" pitchFamily="65" charset="-120"/>
            </a:endParaRPr>
          </a:p>
          <a:p>
            <a:pPr marL="502920" indent="-457200">
              <a:buFont typeface="+mj-lt"/>
              <a:buAutoNum type="arabicPeriod" startAt="4"/>
            </a:pPr>
            <a:endParaRPr lang="zh-TW" altLang="en-US" dirty="0"/>
          </a:p>
        </p:txBody>
      </p:sp>
    </p:spTree>
    <p:extLst>
      <p:ext uri="{BB962C8B-B14F-4D97-AF65-F5344CB8AC3E}">
        <p14:creationId xmlns:p14="http://schemas.microsoft.com/office/powerpoint/2010/main" val="3979225644"/>
      </p:ext>
    </p:extLst>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168967" y="283862"/>
            <a:ext cx="9475694" cy="1233424"/>
          </a:xfrm>
        </p:spPr>
        <p:txBody>
          <a:bodyPr>
            <a:normAutofit fontScale="90000"/>
          </a:bodyPr>
          <a:lstStyle/>
          <a:p>
            <a:r>
              <a:rPr lang="zh-TW" altLang="en-US" dirty="0">
                <a:solidFill>
                  <a:srgbClr val="00B050"/>
                </a:solidFill>
                <a:latin typeface="華康勘亭流" panose="03000909000000000000" pitchFamily="65" charset="-120"/>
                <a:ea typeface="華康勘亭流" panose="03000909000000000000" pitchFamily="65" charset="-120"/>
              </a:rPr>
              <a:t>桃園市市立各級學校及幼兒園教師在職進修學位實施要點</a:t>
            </a:r>
            <a:endParaRPr lang="zh-TW" altLang="en-US" dirty="0">
              <a:solidFill>
                <a:srgbClr val="00B050"/>
              </a:solidFill>
            </a:endParaRPr>
          </a:p>
        </p:txBody>
      </p:sp>
      <p:sp>
        <p:nvSpPr>
          <p:cNvPr id="3" name="內容版面配置區 2"/>
          <p:cNvSpPr>
            <a:spLocks noGrp="1"/>
          </p:cNvSpPr>
          <p:nvPr>
            <p:ph idx="1"/>
          </p:nvPr>
        </p:nvSpPr>
        <p:spPr>
          <a:xfrm>
            <a:off x="1339386" y="1880038"/>
            <a:ext cx="9134856" cy="4457700"/>
          </a:xfrm>
        </p:spPr>
        <p:txBody>
          <a:bodyPr>
            <a:normAutofit/>
          </a:bodyPr>
          <a:lstStyle/>
          <a:p>
            <a:pPr marL="502920" indent="-457200">
              <a:spcBef>
                <a:spcPts val="600"/>
              </a:spcBef>
              <a:buFont typeface="+mj-lt"/>
              <a:buAutoNum type="arabicPeriod"/>
            </a:pPr>
            <a:r>
              <a:rPr lang="zh-TW" altLang="en-US" sz="2400" dirty="0">
                <a:latin typeface="標楷體" panose="03000509000000000000" pitchFamily="65" charset="-120"/>
                <a:ea typeface="標楷體" panose="03000509000000000000" pitchFamily="65" charset="-120"/>
              </a:rPr>
              <a:t>教師申請在職進修學位，須在公立學校服務滿一年以上。但利用公餘時間進修者，不在此限。</a:t>
            </a:r>
            <a:endParaRPr lang="en-US" altLang="zh-TW" sz="2400" dirty="0">
              <a:latin typeface="標楷體" panose="03000509000000000000" pitchFamily="65" charset="-120"/>
              <a:ea typeface="標楷體" panose="03000509000000000000" pitchFamily="65" charset="-120"/>
            </a:endParaRPr>
          </a:p>
          <a:p>
            <a:pPr marL="502920" indent="-457200">
              <a:spcBef>
                <a:spcPts val="600"/>
              </a:spcBef>
              <a:buFont typeface="+mj-lt"/>
              <a:buAutoNum type="arabicPeriod"/>
            </a:pPr>
            <a:r>
              <a:rPr lang="zh-TW" altLang="en-US" sz="2400" dirty="0">
                <a:latin typeface="標楷體" panose="03000509000000000000" pitchFamily="65" charset="-120"/>
                <a:ea typeface="標楷體" panose="03000509000000000000" pitchFamily="65" charset="-120"/>
              </a:rPr>
              <a:t>教師參加公餘進修者，考取後由各校自行核定，免再報本局核備；參加部分辦公時間進修（含兼任行政職務教師參加寒暑期進修）及留職停薪進修者，錄取後應即檢具相關文件報本局備查。</a:t>
            </a:r>
          </a:p>
          <a:p>
            <a:pPr marL="502920" indent="-457200">
              <a:spcBef>
                <a:spcPts val="600"/>
              </a:spcBef>
              <a:buFont typeface="+mj-lt"/>
              <a:buAutoNum type="arabicPeriod"/>
            </a:pPr>
            <a:r>
              <a:rPr lang="zh-TW" altLang="en-US" sz="2400" dirty="0">
                <a:latin typeface="標楷體" panose="03000509000000000000" pitchFamily="65" charset="-120"/>
                <a:ea typeface="標楷體" panose="03000509000000000000" pitchFamily="65" charset="-120"/>
              </a:rPr>
              <a:t>教師於學期中有休學情形，應主動以書面向學校報備。</a:t>
            </a:r>
            <a:endParaRPr lang="en-US" altLang="zh-TW" sz="2400" dirty="0">
              <a:latin typeface="標楷體" panose="03000509000000000000" pitchFamily="65" charset="-120"/>
              <a:ea typeface="標楷體" panose="03000509000000000000" pitchFamily="65" charset="-120"/>
            </a:endParaRPr>
          </a:p>
          <a:p>
            <a:pPr marL="502920" indent="-457200">
              <a:spcBef>
                <a:spcPts val="600"/>
              </a:spcBef>
              <a:buFont typeface="+mj-lt"/>
              <a:buAutoNum type="arabicPeriod"/>
            </a:pPr>
            <a:r>
              <a:rPr lang="zh-TW" altLang="en-US" sz="2400" dirty="0">
                <a:latin typeface="標楷體" panose="03000509000000000000" pitchFamily="65" charset="-120"/>
                <a:ea typeface="標楷體" panose="03000509000000000000" pitchFamily="65" charset="-120"/>
              </a:rPr>
              <a:t>教師進修期間，得提出申請並由學校視實際需要，報經本局核備變更進修方式，並以學期為單位。</a:t>
            </a:r>
          </a:p>
          <a:p>
            <a:pPr marL="502920" indent="-457200">
              <a:spcBef>
                <a:spcPts val="600"/>
              </a:spcBef>
              <a:buFont typeface="+mj-lt"/>
              <a:buAutoNum type="arabicPeriod"/>
            </a:pPr>
            <a:r>
              <a:rPr lang="zh-TW" altLang="en-US" sz="2400" dirty="0">
                <a:latin typeface="標楷體" panose="03000509000000000000" pitchFamily="65" charset="-120"/>
                <a:ea typeface="標楷體" panose="03000509000000000000" pitchFamily="65" charset="-120"/>
              </a:rPr>
              <a:t>新進教師，如仍於進修中，應於報到後檢附原主管機關或學校同意進修文件，主動向學校申請繼續進修。</a:t>
            </a:r>
          </a:p>
          <a:p>
            <a:pPr marL="502920" indent="-457200">
              <a:buFont typeface="+mj-lt"/>
              <a:buAutoNum type="arabicPeriod"/>
            </a:pPr>
            <a:endParaRPr lang="zh-TW" altLang="en-US" sz="2400" dirty="0">
              <a:latin typeface="標楷體" panose="03000509000000000000" pitchFamily="65" charset="-120"/>
              <a:ea typeface="標楷體" panose="03000509000000000000" pitchFamily="65" charset="-120"/>
            </a:endParaRPr>
          </a:p>
          <a:p>
            <a:endParaRPr lang="zh-TW" altLang="en-US" dirty="0"/>
          </a:p>
        </p:txBody>
      </p:sp>
    </p:spTree>
    <p:extLst>
      <p:ext uri="{BB962C8B-B14F-4D97-AF65-F5344CB8AC3E}">
        <p14:creationId xmlns:p14="http://schemas.microsoft.com/office/powerpoint/2010/main" val="982044080"/>
      </p:ext>
    </p:extLst>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idx="4294967295"/>
          </p:nvPr>
        </p:nvSpPr>
        <p:spPr>
          <a:xfrm>
            <a:off x="1190445" y="508960"/>
            <a:ext cx="4399472" cy="612475"/>
          </a:xfrm>
        </p:spPr>
        <p:txBody>
          <a:bodyPr>
            <a:normAutofit/>
          </a:bodyPr>
          <a:lstStyle/>
          <a:p>
            <a:r>
              <a:rPr lang="zh-TW" altLang="en-US" sz="3200" dirty="0">
                <a:solidFill>
                  <a:srgbClr val="00B050"/>
                </a:solidFill>
                <a:latin typeface="華康勘亭流" panose="03000909000000000000" pitchFamily="65" charset="-120"/>
                <a:ea typeface="華康勘亭流" panose="03000909000000000000" pitchFamily="65" charset="-120"/>
              </a:rPr>
              <a:t>舊制取得較高學歷</a:t>
            </a:r>
          </a:p>
        </p:txBody>
      </p:sp>
      <p:sp>
        <p:nvSpPr>
          <p:cNvPr id="3" name="內容版面配置區 2"/>
          <p:cNvSpPr>
            <a:spLocks noGrp="1"/>
          </p:cNvSpPr>
          <p:nvPr>
            <p:ph idx="4294967295"/>
          </p:nvPr>
        </p:nvSpPr>
        <p:spPr>
          <a:xfrm>
            <a:off x="1190445" y="1696139"/>
            <a:ext cx="9136063" cy="4152900"/>
          </a:xfrm>
        </p:spPr>
        <p:txBody>
          <a:bodyPr/>
          <a:lstStyle/>
          <a:p>
            <a:pPr marL="502920" indent="-457200">
              <a:buFont typeface="+mj-ea"/>
              <a:buAutoNum type="ea1ChtPeriod"/>
            </a:pPr>
            <a:r>
              <a:rPr lang="zh-TW" altLang="en-US" sz="2400" dirty="0">
                <a:latin typeface="標楷體" panose="03000509000000000000" pitchFamily="65" charset="-120"/>
                <a:ea typeface="標楷體" panose="03000509000000000000" pitchFamily="65" charset="-120"/>
              </a:rPr>
              <a:t>重新核敘，並非按薪級差額加級，以敘薪請示單報教育局。</a:t>
            </a:r>
          </a:p>
          <a:p>
            <a:pPr marL="502920" indent="-457200">
              <a:buFont typeface="+mj-ea"/>
              <a:buAutoNum type="ea1ChtPeriod"/>
            </a:pPr>
            <a:r>
              <a:rPr lang="zh-TW" altLang="en-US" sz="2400" dirty="0">
                <a:latin typeface="標楷體" panose="03000509000000000000" pitchFamily="65" charset="-120"/>
                <a:ea typeface="標楷體" panose="03000509000000000000" pitchFamily="65" charset="-120"/>
              </a:rPr>
              <a:t>現職教師：</a:t>
            </a:r>
            <a:endParaRPr lang="en-US" altLang="zh-TW" sz="2400" dirty="0">
              <a:latin typeface="標楷體" panose="03000509000000000000" pitchFamily="65" charset="-120"/>
              <a:ea typeface="標楷體" panose="03000509000000000000" pitchFamily="65" charset="-120"/>
            </a:endParaRPr>
          </a:p>
          <a:p>
            <a:pPr marL="45720" indent="0">
              <a:buNone/>
            </a:pPr>
            <a:r>
              <a:rPr lang="zh-TW" altLang="en-US" sz="2400" dirty="0">
                <a:latin typeface="標楷體" panose="03000509000000000000" pitchFamily="65" charset="-120"/>
                <a:ea typeface="標楷體" panose="03000509000000000000" pitchFamily="65" charset="-120"/>
              </a:rPr>
              <a:t>按新學歷起敘（碩士自</a:t>
            </a:r>
            <a:r>
              <a:rPr lang="en-US" altLang="zh-TW" sz="2400" dirty="0">
                <a:latin typeface="標楷體" panose="03000509000000000000" pitchFamily="65" charset="-120"/>
                <a:ea typeface="標楷體" panose="03000509000000000000" pitchFamily="65" charset="-120"/>
              </a:rPr>
              <a:t>245</a:t>
            </a:r>
            <a:r>
              <a:rPr lang="zh-TW" altLang="en-US" sz="2400" dirty="0">
                <a:latin typeface="標楷體" panose="03000509000000000000" pitchFamily="65" charset="-120"/>
                <a:ea typeface="標楷體" panose="03000509000000000000" pitchFamily="65" charset="-120"/>
              </a:rPr>
              <a:t>薪點、博士自</a:t>
            </a:r>
            <a:r>
              <a:rPr lang="en-US" altLang="zh-TW" sz="2400" dirty="0">
                <a:latin typeface="標楷體" panose="03000509000000000000" pitchFamily="65" charset="-120"/>
                <a:ea typeface="標楷體" panose="03000509000000000000" pitchFamily="65" charset="-120"/>
              </a:rPr>
              <a:t>330</a:t>
            </a:r>
            <a:r>
              <a:rPr lang="zh-TW" altLang="en-US" sz="2400" dirty="0">
                <a:latin typeface="標楷體" panose="03000509000000000000" pitchFamily="65" charset="-120"/>
                <a:ea typeface="標楷體" panose="03000509000000000000" pitchFamily="65" charset="-120"/>
              </a:rPr>
              <a:t>薪點起敘），並受本職最高薪限制（碩士</a:t>
            </a:r>
            <a:r>
              <a:rPr lang="en-US" altLang="zh-TW" sz="2400" dirty="0">
                <a:latin typeface="標楷體" panose="03000509000000000000" pitchFamily="65" charset="-120"/>
                <a:ea typeface="標楷體" panose="03000509000000000000" pitchFamily="65" charset="-120"/>
              </a:rPr>
              <a:t>525</a:t>
            </a:r>
            <a:r>
              <a:rPr lang="zh-TW" altLang="en-US" sz="2400" dirty="0">
                <a:latin typeface="標楷體" panose="03000509000000000000" pitchFamily="65" charset="-120"/>
                <a:ea typeface="標楷體" panose="03000509000000000000" pitchFamily="65" charset="-120"/>
              </a:rPr>
              <a:t>薪點、博士</a:t>
            </a:r>
            <a:r>
              <a:rPr lang="en-US" altLang="zh-TW" sz="2400" dirty="0">
                <a:latin typeface="標楷體" panose="03000509000000000000" pitchFamily="65" charset="-120"/>
                <a:ea typeface="標楷體" panose="03000509000000000000" pitchFamily="65" charset="-120"/>
              </a:rPr>
              <a:t>550</a:t>
            </a:r>
            <a:r>
              <a:rPr lang="zh-TW" altLang="en-US" sz="2400" dirty="0">
                <a:latin typeface="標楷體" panose="03000509000000000000" pitchFamily="65" charset="-120"/>
                <a:ea typeface="標楷體" panose="03000509000000000000" pitchFamily="65" charset="-120"/>
              </a:rPr>
              <a:t>薪點），非本職最高年功薪。</a:t>
            </a:r>
          </a:p>
          <a:p>
            <a:pPr marL="502920" indent="-457200">
              <a:buFont typeface="+mj-ea"/>
              <a:buAutoNum type="ea1ChtPeriod" startAt="3"/>
            </a:pPr>
            <a:r>
              <a:rPr lang="zh-TW" altLang="en-US" sz="2400" dirty="0">
                <a:latin typeface="標楷體" panose="03000509000000000000" pitchFamily="65" charset="-120"/>
                <a:ea typeface="標楷體" panose="03000509000000000000" pitchFamily="65" charset="-120"/>
              </a:rPr>
              <a:t>扣除進修期間之服務成績優良年資（成績考核考列</a:t>
            </a:r>
            <a:r>
              <a:rPr lang="en-US" altLang="zh-TW" sz="2400" dirty="0">
                <a:latin typeface="標楷體" panose="03000509000000000000" pitchFamily="65" charset="-120"/>
                <a:ea typeface="標楷體" panose="03000509000000000000" pitchFamily="65" charset="-120"/>
              </a:rPr>
              <a:t>4</a:t>
            </a:r>
            <a:r>
              <a:rPr lang="zh-TW" altLang="en-US" sz="2400" dirty="0">
                <a:latin typeface="標楷體" panose="03000509000000000000" pitchFamily="65" charset="-120"/>
                <a:ea typeface="標楷體" panose="03000509000000000000" pitchFamily="65" charset="-120"/>
              </a:rPr>
              <a:t>條</a:t>
            </a:r>
            <a:r>
              <a:rPr lang="en-US" altLang="zh-TW" sz="2400" dirty="0">
                <a:latin typeface="標楷體" panose="03000509000000000000" pitchFamily="65" charset="-120"/>
                <a:ea typeface="標楷體" panose="03000509000000000000" pitchFamily="65" charset="-120"/>
              </a:rPr>
              <a:t>2</a:t>
            </a:r>
            <a:r>
              <a:rPr lang="zh-TW" altLang="en-US" sz="2400" dirty="0">
                <a:latin typeface="標楷體" panose="03000509000000000000" pitchFamily="65" charset="-120"/>
                <a:ea typeface="標楷體" panose="03000509000000000000" pitchFamily="65" charset="-120"/>
              </a:rPr>
              <a:t>款以上之年資）。</a:t>
            </a:r>
          </a:p>
          <a:p>
            <a:pPr marL="502920" indent="-457200">
              <a:buFont typeface="+mj-ea"/>
              <a:buAutoNum type="ea1ChtPeriod"/>
            </a:pPr>
            <a:endParaRPr lang="zh-TW" altLang="en-US" dirty="0"/>
          </a:p>
        </p:txBody>
      </p:sp>
    </p:spTree>
    <p:extLst>
      <p:ext uri="{BB962C8B-B14F-4D97-AF65-F5344CB8AC3E}">
        <p14:creationId xmlns:p14="http://schemas.microsoft.com/office/powerpoint/2010/main" val="2318575190"/>
      </p:ext>
    </p:extLst>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3"/>
          <p:cNvSpPr>
            <a:spLocks noGrp="1"/>
          </p:cNvSpPr>
          <p:nvPr>
            <p:ph type="title"/>
          </p:nvPr>
        </p:nvSpPr>
        <p:spPr>
          <a:xfrm>
            <a:off x="775138" y="995748"/>
            <a:ext cx="9235966" cy="297026"/>
          </a:xfrm>
        </p:spPr>
        <p:txBody>
          <a:bodyPr>
            <a:normAutofit fontScale="90000"/>
          </a:bodyPr>
          <a:lstStyle/>
          <a:p>
            <a:pPr marL="228600" lvl="0" indent="-228600">
              <a:spcBef>
                <a:spcPts val="600"/>
              </a:spcBef>
            </a:pPr>
            <a:r>
              <a:rPr lang="zh-TW" altLang="en-US" sz="4000" dirty="0">
                <a:solidFill>
                  <a:prstClr val="black"/>
                </a:solidFill>
                <a:latin typeface="標楷體" panose="03000509000000000000" pitchFamily="65" charset="-120"/>
                <a:ea typeface="標楷體" panose="03000509000000000000" pitchFamily="65" charset="-120"/>
                <a:cs typeface="+mn-cs"/>
              </a:rPr>
              <a:t>何謂進修期間</a:t>
            </a:r>
            <a:r>
              <a:rPr lang="en-US" altLang="zh-TW" sz="4000" dirty="0">
                <a:solidFill>
                  <a:prstClr val="black"/>
                </a:solidFill>
                <a:latin typeface="標楷體" panose="03000509000000000000" pitchFamily="65" charset="-120"/>
                <a:ea typeface="標楷體" panose="03000509000000000000" pitchFamily="65" charset="-120"/>
                <a:cs typeface="+mn-cs"/>
              </a:rPr>
              <a:t>?</a:t>
            </a:r>
            <a:r>
              <a:rPr lang="en-US" altLang="zh-TW" sz="2600" dirty="0">
                <a:solidFill>
                  <a:prstClr val="black"/>
                </a:solidFill>
                <a:latin typeface="標楷體" panose="03000509000000000000" pitchFamily="65" charset="-120"/>
                <a:ea typeface="標楷體" panose="03000509000000000000" pitchFamily="65" charset="-120"/>
                <a:cs typeface="+mn-cs"/>
              </a:rPr>
              <a:t/>
            </a:r>
            <a:br>
              <a:rPr lang="en-US" altLang="zh-TW" sz="2600" dirty="0">
                <a:solidFill>
                  <a:prstClr val="black"/>
                </a:solidFill>
                <a:latin typeface="標楷體" panose="03000509000000000000" pitchFamily="65" charset="-120"/>
                <a:ea typeface="標楷體" panose="03000509000000000000" pitchFamily="65" charset="-120"/>
                <a:cs typeface="+mn-cs"/>
              </a:rPr>
            </a:br>
            <a:endParaRPr lang="zh-TW" altLang="en-US" dirty="0"/>
          </a:p>
        </p:txBody>
      </p:sp>
      <p:sp>
        <p:nvSpPr>
          <p:cNvPr id="3" name="內容版面配置區 2"/>
          <p:cNvSpPr>
            <a:spLocks noGrp="1"/>
          </p:cNvSpPr>
          <p:nvPr>
            <p:ph idx="1"/>
          </p:nvPr>
        </p:nvSpPr>
        <p:spPr>
          <a:xfrm>
            <a:off x="1277471" y="1472452"/>
            <a:ext cx="9381385" cy="4152901"/>
          </a:xfrm>
        </p:spPr>
        <p:txBody>
          <a:bodyPr>
            <a:normAutofit lnSpcReduction="10000"/>
          </a:bodyPr>
          <a:lstStyle/>
          <a:p>
            <a:pPr marL="502920" indent="-457200">
              <a:spcBef>
                <a:spcPts val="600"/>
              </a:spcBef>
              <a:buFont typeface="+mj-lt"/>
              <a:buAutoNum type="arabicPeriod"/>
            </a:pPr>
            <a:r>
              <a:rPr lang="zh-TW" altLang="en-US" sz="2600" dirty="0">
                <a:latin typeface="標楷體" panose="03000509000000000000" pitchFamily="65" charset="-120"/>
                <a:ea typeface="標楷體" panose="03000509000000000000" pitchFamily="65" charset="-120"/>
              </a:rPr>
              <a:t>係指學位的入學時間至取得學位為止。</a:t>
            </a:r>
            <a:r>
              <a:rPr lang="en-US" altLang="zh-TW" sz="2600" dirty="0">
                <a:latin typeface="標楷體" panose="03000509000000000000" pitchFamily="65" charset="-120"/>
                <a:ea typeface="標楷體" panose="03000509000000000000" pitchFamily="65" charset="-120"/>
              </a:rPr>
              <a:t>(</a:t>
            </a:r>
            <a:r>
              <a:rPr lang="zh-TW" altLang="en-US" sz="2600" dirty="0">
                <a:latin typeface="標楷體" panose="03000509000000000000" pitchFamily="65" charset="-120"/>
                <a:ea typeface="標楷體" panose="03000509000000000000" pitchFamily="65" charset="-120"/>
              </a:rPr>
              <a:t>不包含進修前已修習學分班之修業期間</a:t>
            </a:r>
            <a:r>
              <a:rPr lang="en-US" altLang="zh-TW" sz="2600" dirty="0">
                <a:latin typeface="標楷體" panose="03000509000000000000" pitchFamily="65" charset="-120"/>
                <a:ea typeface="標楷體" panose="03000509000000000000" pitchFamily="65" charset="-120"/>
              </a:rPr>
              <a:t>)</a:t>
            </a:r>
          </a:p>
          <a:p>
            <a:pPr marL="502920" indent="-457200">
              <a:spcBef>
                <a:spcPts val="600"/>
              </a:spcBef>
              <a:buFont typeface="+mj-lt"/>
              <a:buAutoNum type="arabicPeriod"/>
            </a:pPr>
            <a:r>
              <a:rPr lang="zh-TW" altLang="en-US" sz="2600" dirty="0">
                <a:latin typeface="標楷體" panose="03000509000000000000" pitchFamily="65" charset="-120"/>
                <a:ea typeface="標楷體" panose="03000509000000000000" pitchFamily="65" charset="-120"/>
              </a:rPr>
              <a:t>利用寒暑假或公餘時間進修。</a:t>
            </a:r>
            <a:endParaRPr lang="en-US" altLang="zh-TW" sz="2600" dirty="0">
              <a:latin typeface="標楷體" panose="03000509000000000000" pitchFamily="65" charset="-120"/>
              <a:ea typeface="標楷體" panose="03000509000000000000" pitchFamily="65" charset="-120"/>
            </a:endParaRPr>
          </a:p>
          <a:p>
            <a:pPr marL="502920" indent="-457200">
              <a:spcBef>
                <a:spcPts val="600"/>
              </a:spcBef>
              <a:buFont typeface="+mj-lt"/>
              <a:buAutoNum type="arabicPeriod"/>
            </a:pPr>
            <a:r>
              <a:rPr lang="zh-TW" altLang="en-US" sz="2600" dirty="0">
                <a:latin typeface="標楷體" panose="03000509000000000000" pitchFamily="65" charset="-120"/>
                <a:ea typeface="標楷體" panose="03000509000000000000" pitchFamily="65" charset="-120"/>
              </a:rPr>
              <a:t>寫作論文時間</a:t>
            </a:r>
            <a:endParaRPr lang="en-US" altLang="zh-TW" sz="2600" dirty="0">
              <a:latin typeface="標楷體" panose="03000509000000000000" pitchFamily="65" charset="-120"/>
              <a:ea typeface="標楷體" panose="03000509000000000000" pitchFamily="65" charset="-120"/>
            </a:endParaRPr>
          </a:p>
          <a:p>
            <a:pPr marL="444500" indent="0">
              <a:spcBef>
                <a:spcPts val="600"/>
              </a:spcBef>
              <a:buNone/>
            </a:pPr>
            <a:r>
              <a:rPr lang="zh-TW" altLang="en-US" sz="2600" dirty="0">
                <a:latin typeface="標楷體" panose="03000509000000000000" pitchFamily="65" charset="-120"/>
                <a:ea typeface="標楷體" panose="03000509000000000000" pitchFamily="65" charset="-120"/>
              </a:rPr>
              <a:t>辦理註冊在家準備論文，視同進修：如為申請部分辦公時間進修，不給公假，並維持申請部分辦公時間方式（仍視同進修）（不須變更為公餘進修）</a:t>
            </a:r>
            <a:endParaRPr lang="en-US" altLang="zh-TW" sz="2600" dirty="0">
              <a:latin typeface="標楷體" panose="03000509000000000000" pitchFamily="65" charset="-120"/>
              <a:ea typeface="標楷體" panose="03000509000000000000" pitchFamily="65" charset="-120"/>
            </a:endParaRPr>
          </a:p>
          <a:p>
            <a:pPr marL="502920" indent="-457200">
              <a:spcBef>
                <a:spcPts val="600"/>
              </a:spcBef>
              <a:buFont typeface="+mj-lt"/>
              <a:buAutoNum type="arabicPeriod" startAt="4"/>
            </a:pPr>
            <a:r>
              <a:rPr lang="zh-TW" altLang="en-US" sz="2600" dirty="0">
                <a:latin typeface="標楷體" panose="03000509000000000000" pitchFamily="65" charset="-120"/>
                <a:ea typeface="標楷體" panose="03000509000000000000" pitchFamily="65" charset="-120"/>
              </a:rPr>
              <a:t>取得博士學歷者，原碩士進修期間不扣除，進修期間認定係指新取得並據以改敘博士學歷之進修期間。</a:t>
            </a:r>
            <a:endParaRPr lang="en-US" altLang="zh-TW" sz="2600" dirty="0">
              <a:latin typeface="標楷體" panose="03000509000000000000" pitchFamily="65" charset="-120"/>
              <a:ea typeface="標楷體" panose="03000509000000000000" pitchFamily="65" charset="-120"/>
            </a:endParaRPr>
          </a:p>
          <a:p>
            <a:pPr>
              <a:spcBef>
                <a:spcPts val="600"/>
              </a:spcBef>
              <a:buFont typeface="Wingdings" panose="05000000000000000000" pitchFamily="2" charset="2"/>
              <a:buChar char="u"/>
            </a:pPr>
            <a:r>
              <a:rPr lang="zh-TW" altLang="en-US" sz="2600" dirty="0">
                <a:latin typeface="標楷體" panose="03000509000000000000" pitchFamily="65" charset="-120"/>
                <a:ea typeface="標楷體" panose="03000509000000000000" pitchFamily="65" charset="-120"/>
              </a:rPr>
              <a:t>學分抵免或重新考取同一學校或同一系所之進修期間並非進修期間</a:t>
            </a:r>
            <a:endParaRPr lang="zh-TW" altLang="en-US" sz="2400" dirty="0">
              <a:latin typeface="標楷體" panose="03000509000000000000" pitchFamily="65" charset="-120"/>
              <a:ea typeface="標楷體" panose="03000509000000000000" pitchFamily="65" charset="-120"/>
            </a:endParaRPr>
          </a:p>
          <a:p>
            <a:pPr marL="502920" indent="-457200">
              <a:spcBef>
                <a:spcPts val="600"/>
              </a:spcBef>
              <a:buFont typeface="+mj-lt"/>
              <a:buAutoNum type="arabicPeriod" startAt="4"/>
            </a:pPr>
            <a:endParaRPr lang="en-US" altLang="zh-TW" sz="2400" dirty="0">
              <a:latin typeface="標楷體" panose="03000509000000000000" pitchFamily="65" charset="-120"/>
              <a:ea typeface="標楷體" panose="03000509000000000000" pitchFamily="65" charset="-120"/>
            </a:endParaRPr>
          </a:p>
          <a:p>
            <a:pPr marL="502920" indent="-457200">
              <a:spcBef>
                <a:spcPts val="600"/>
              </a:spcBef>
              <a:buFont typeface="+mj-lt"/>
              <a:buAutoNum type="arabicPeriod" startAt="4"/>
            </a:pPr>
            <a:endParaRPr lang="zh-TW" altLang="en-US" sz="2400" dirty="0">
              <a:latin typeface="標楷體" panose="03000509000000000000" pitchFamily="65" charset="-120"/>
              <a:ea typeface="標楷體" panose="03000509000000000000" pitchFamily="65" charset="-120"/>
            </a:endParaRPr>
          </a:p>
          <a:p>
            <a:pPr marL="502920" indent="-457200">
              <a:buFont typeface="+mj-lt"/>
              <a:buAutoNum type="arabicPeriod" startAt="4"/>
            </a:pPr>
            <a:endParaRPr lang="zh-TW" altLang="en-US" dirty="0"/>
          </a:p>
        </p:txBody>
      </p:sp>
    </p:spTree>
    <p:extLst>
      <p:ext uri="{BB962C8B-B14F-4D97-AF65-F5344CB8AC3E}">
        <p14:creationId xmlns:p14="http://schemas.microsoft.com/office/powerpoint/2010/main" val="4229552928"/>
      </p:ext>
    </p:extLst>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a:xfrm>
            <a:off x="1510553" y="907676"/>
            <a:ext cx="9134856" cy="4390465"/>
          </a:xfrm>
        </p:spPr>
        <p:txBody>
          <a:bodyPr>
            <a:normAutofit/>
          </a:bodyPr>
          <a:lstStyle/>
          <a:p>
            <a:r>
              <a:rPr lang="zh-TW" altLang="en-US" sz="2800" dirty="0">
                <a:latin typeface="標楷體" panose="03000509000000000000" pitchFamily="65" charset="-120"/>
                <a:ea typeface="標楷體" panose="03000509000000000000" pitchFamily="65" charset="-120"/>
              </a:rPr>
              <a:t>暑期進修期間認定</a:t>
            </a:r>
            <a:endParaRPr lang="en-US" altLang="zh-TW" sz="2800" dirty="0">
              <a:latin typeface="標楷體" panose="03000509000000000000" pitchFamily="65" charset="-120"/>
              <a:ea typeface="標楷體" panose="03000509000000000000" pitchFamily="65" charset="-120"/>
            </a:endParaRPr>
          </a:p>
          <a:p>
            <a:pPr marL="502920" indent="-457200">
              <a:buFont typeface="+mj-lt"/>
              <a:buAutoNum type="arabicPeriod"/>
            </a:pPr>
            <a:r>
              <a:rPr lang="zh-TW" altLang="en-US" sz="2400" dirty="0">
                <a:latin typeface="標楷體" panose="03000509000000000000" pitchFamily="65" charset="-120"/>
                <a:ea typeface="標楷體" panose="03000509000000000000" pitchFamily="65" charset="-120"/>
              </a:rPr>
              <a:t>赴國外進修</a:t>
            </a:r>
            <a:endParaRPr lang="en-US" altLang="zh-TW" sz="2400" dirty="0">
              <a:latin typeface="標楷體" panose="03000509000000000000" pitchFamily="65" charset="-120"/>
              <a:ea typeface="標楷體" panose="03000509000000000000" pitchFamily="65" charset="-120"/>
            </a:endParaRPr>
          </a:p>
          <a:p>
            <a:pPr marL="45720" indent="0">
              <a:buNone/>
            </a:pPr>
            <a:r>
              <a:rPr lang="zh-TW" altLang="en-US" sz="2400" dirty="0">
                <a:latin typeface="標楷體" panose="03000509000000000000" pitchFamily="65" charset="-120"/>
                <a:ea typeface="標楷體" panose="03000509000000000000" pitchFamily="65" charset="-120"/>
              </a:rPr>
              <a:t>因國外學制與我國不同，其入學時間之起算，不得援引。寒暑假期間出國進修，仍應扣除進修期間之年資。如</a:t>
            </a:r>
            <a:r>
              <a:rPr lang="en-US" altLang="zh-TW" sz="2400" dirty="0">
                <a:latin typeface="標楷體" panose="03000509000000000000" pitchFamily="65" charset="-120"/>
                <a:ea typeface="標楷體" panose="03000509000000000000" pitchFamily="65" charset="-120"/>
              </a:rPr>
              <a:t>100</a:t>
            </a:r>
            <a:r>
              <a:rPr lang="zh-TW" altLang="en-US" sz="2400" dirty="0">
                <a:latin typeface="標楷體" panose="03000509000000000000" pitchFamily="65" charset="-120"/>
                <a:ea typeface="標楷體" panose="03000509000000000000" pitchFamily="65" charset="-120"/>
              </a:rPr>
              <a:t>年</a:t>
            </a:r>
            <a:r>
              <a:rPr lang="en-US" altLang="zh-TW" sz="2400" dirty="0">
                <a:latin typeface="標楷體" panose="03000509000000000000" pitchFamily="65" charset="-120"/>
                <a:ea typeface="標楷體" panose="03000509000000000000" pitchFamily="65" charset="-120"/>
              </a:rPr>
              <a:t>7</a:t>
            </a:r>
            <a:r>
              <a:rPr lang="zh-TW" altLang="en-US" sz="2400" dirty="0">
                <a:latin typeface="標楷體" panose="03000509000000000000" pitchFamily="65" charset="-120"/>
                <a:ea typeface="標楷體" panose="03000509000000000000" pitchFamily="65" charset="-120"/>
              </a:rPr>
              <a:t>月至國外進修，則</a:t>
            </a:r>
            <a:r>
              <a:rPr lang="en-US" altLang="zh-TW" sz="2400" dirty="0">
                <a:latin typeface="標楷體" panose="03000509000000000000" pitchFamily="65" charset="-120"/>
                <a:ea typeface="標楷體" panose="03000509000000000000" pitchFamily="65" charset="-120"/>
              </a:rPr>
              <a:t>99</a:t>
            </a:r>
            <a:r>
              <a:rPr lang="zh-TW" altLang="en-US" sz="2400" dirty="0">
                <a:latin typeface="標楷體" panose="03000509000000000000" pitchFamily="65" charset="-120"/>
                <a:ea typeface="標楷體" panose="03000509000000000000" pitchFamily="65" charset="-120"/>
              </a:rPr>
              <a:t>學年度即為進修期間，應予扣除採計。</a:t>
            </a:r>
            <a:endParaRPr lang="en-US" altLang="zh-TW" sz="2400" dirty="0">
              <a:latin typeface="標楷體" panose="03000509000000000000" pitchFamily="65" charset="-120"/>
              <a:ea typeface="標楷體" panose="03000509000000000000" pitchFamily="65" charset="-120"/>
            </a:endParaRPr>
          </a:p>
          <a:p>
            <a:pPr marL="502920" indent="-457200">
              <a:buFont typeface="+mj-lt"/>
              <a:buAutoNum type="arabicPeriod" startAt="2"/>
            </a:pPr>
            <a:r>
              <a:rPr lang="zh-TW" altLang="en-US" sz="2400" dirty="0">
                <a:latin typeface="標楷體" panose="03000509000000000000" pitchFamily="65" charset="-120"/>
                <a:ea typeface="標楷體" panose="03000509000000000000" pitchFamily="65" charset="-120"/>
              </a:rPr>
              <a:t>國內進修</a:t>
            </a:r>
            <a:endParaRPr lang="en-US" altLang="zh-TW" sz="2400" dirty="0">
              <a:latin typeface="標楷體" panose="03000509000000000000" pitchFamily="65" charset="-120"/>
              <a:ea typeface="標楷體" panose="03000509000000000000" pitchFamily="65" charset="-120"/>
            </a:endParaRPr>
          </a:p>
          <a:p>
            <a:pPr marL="45720" indent="0">
              <a:buNone/>
            </a:pPr>
            <a:r>
              <a:rPr lang="zh-TW" altLang="en-US" sz="2400" dirty="0">
                <a:latin typeface="標楷體" panose="03000509000000000000" pitchFamily="65" charset="-120"/>
                <a:ea typeface="標楷體" panose="03000509000000000000" pitchFamily="65" charset="-120"/>
              </a:rPr>
              <a:t>入學時間之起算以</a:t>
            </a:r>
            <a:r>
              <a:rPr lang="zh-TW" altLang="en-US" sz="2400" dirty="0">
                <a:solidFill>
                  <a:srgbClr val="FF0000"/>
                </a:solidFill>
                <a:latin typeface="標楷體" panose="03000509000000000000" pitchFamily="65" charset="-120"/>
                <a:ea typeface="標楷體" panose="03000509000000000000" pitchFamily="65" charset="-120"/>
              </a:rPr>
              <a:t>教育部核定學年度</a:t>
            </a:r>
            <a:r>
              <a:rPr lang="zh-TW" altLang="en-US" sz="2400" dirty="0">
                <a:latin typeface="標楷體" panose="03000509000000000000" pitchFamily="65" charset="-120"/>
                <a:ea typeface="標楷體" panose="03000509000000000000" pitchFamily="65" charset="-120"/>
              </a:rPr>
              <a:t>為依據，例如</a:t>
            </a:r>
            <a:r>
              <a:rPr lang="en-US" altLang="zh-TW" sz="2400" dirty="0">
                <a:latin typeface="標楷體" panose="03000509000000000000" pitchFamily="65" charset="-120"/>
                <a:ea typeface="標楷體" panose="03000509000000000000" pitchFamily="65" charset="-120"/>
              </a:rPr>
              <a:t>100</a:t>
            </a:r>
            <a:r>
              <a:rPr lang="zh-TW" altLang="en-US" sz="2400" dirty="0">
                <a:latin typeface="標楷體" panose="03000509000000000000" pitchFamily="65" charset="-120"/>
                <a:ea typeface="標楷體" panose="03000509000000000000" pitchFamily="65" charset="-120"/>
              </a:rPr>
              <a:t>年</a:t>
            </a:r>
            <a:r>
              <a:rPr lang="en-US" altLang="zh-TW" sz="2400" dirty="0">
                <a:latin typeface="標楷體" panose="03000509000000000000" pitchFamily="65" charset="-120"/>
                <a:ea typeface="標楷體" panose="03000509000000000000" pitchFamily="65" charset="-120"/>
              </a:rPr>
              <a:t>7</a:t>
            </a:r>
            <a:r>
              <a:rPr lang="zh-TW" altLang="en-US" sz="2400" dirty="0">
                <a:latin typeface="標楷體" panose="03000509000000000000" pitchFamily="65" charset="-120"/>
                <a:ea typeface="標楷體" panose="03000509000000000000" pitchFamily="65" charset="-120"/>
              </a:rPr>
              <a:t>月（</a:t>
            </a:r>
            <a:r>
              <a:rPr lang="en-US" altLang="zh-TW" sz="2400" dirty="0">
                <a:latin typeface="標楷體" panose="03000509000000000000" pitchFamily="65" charset="-120"/>
                <a:ea typeface="標楷體" panose="03000509000000000000" pitchFamily="65" charset="-120"/>
              </a:rPr>
              <a:t>99</a:t>
            </a:r>
            <a:r>
              <a:rPr lang="zh-TW" altLang="en-US" sz="2400" dirty="0">
                <a:latin typeface="標楷體" panose="03000509000000000000" pitchFamily="65" charset="-120"/>
                <a:ea typeface="標楷體" panose="03000509000000000000" pitchFamily="65" charset="-120"/>
              </a:rPr>
              <a:t>學年度內）開課，惟教育部核定其為</a:t>
            </a:r>
            <a:r>
              <a:rPr lang="en-US" altLang="zh-TW" sz="2400" dirty="0">
                <a:latin typeface="標楷體" panose="03000509000000000000" pitchFamily="65" charset="-120"/>
                <a:ea typeface="標楷體" panose="03000509000000000000" pitchFamily="65" charset="-120"/>
              </a:rPr>
              <a:t>100</a:t>
            </a:r>
            <a:r>
              <a:rPr lang="zh-TW" altLang="en-US" sz="2400" dirty="0">
                <a:latin typeface="標楷體" panose="03000509000000000000" pitchFamily="65" charset="-120"/>
                <a:ea typeface="標楷體" panose="03000509000000000000" pitchFamily="65" charset="-120"/>
              </a:rPr>
              <a:t>學年度之班次，則</a:t>
            </a:r>
            <a:r>
              <a:rPr lang="en-US" altLang="zh-TW" sz="2400" dirty="0">
                <a:latin typeface="標楷體" panose="03000509000000000000" pitchFamily="65" charset="-120"/>
                <a:ea typeface="標楷體" panose="03000509000000000000" pitchFamily="65" charset="-120"/>
              </a:rPr>
              <a:t>99</a:t>
            </a:r>
            <a:r>
              <a:rPr lang="zh-TW" altLang="en-US" sz="2400" dirty="0">
                <a:latin typeface="標楷體" panose="03000509000000000000" pitchFamily="65" charset="-120"/>
                <a:ea typeface="標楷體" panose="03000509000000000000" pitchFamily="65" charset="-120"/>
              </a:rPr>
              <a:t>學年度不扣除。</a:t>
            </a:r>
          </a:p>
          <a:p>
            <a:pPr marL="502920" indent="-457200">
              <a:buFont typeface="+mj-lt"/>
              <a:buAutoNum type="arabicPeriod" startAt="2"/>
            </a:pPr>
            <a:endParaRPr lang="zh-TW" altLang="en-US" dirty="0"/>
          </a:p>
        </p:txBody>
      </p:sp>
    </p:spTree>
    <p:extLst>
      <p:ext uri="{BB962C8B-B14F-4D97-AF65-F5344CB8AC3E}">
        <p14:creationId xmlns:p14="http://schemas.microsoft.com/office/powerpoint/2010/main" val="2864449644"/>
      </p:ext>
    </p:extLst>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a:xfrm>
            <a:off x="1528572" y="894229"/>
            <a:ext cx="9134856" cy="4152901"/>
          </a:xfrm>
        </p:spPr>
        <p:txBody>
          <a:bodyPr>
            <a:normAutofit/>
          </a:bodyPr>
          <a:lstStyle/>
          <a:p>
            <a:r>
              <a:rPr lang="zh-TW" altLang="en-US" sz="2800" dirty="0">
                <a:latin typeface="標楷體" panose="03000509000000000000" pitchFamily="65" charset="-120"/>
                <a:ea typeface="標楷體" panose="03000509000000000000" pitchFamily="65" charset="-120"/>
              </a:rPr>
              <a:t>何謂服務成績優良年資</a:t>
            </a:r>
            <a:endParaRPr lang="en-US" altLang="zh-TW" sz="2800" dirty="0">
              <a:latin typeface="標楷體" panose="03000509000000000000" pitchFamily="65" charset="-120"/>
              <a:ea typeface="標楷體" panose="03000509000000000000" pitchFamily="65" charset="-120"/>
            </a:endParaRPr>
          </a:p>
          <a:p>
            <a:pPr marL="502920" indent="-457200">
              <a:buFont typeface="+mj-lt"/>
              <a:buAutoNum type="arabicPeriod"/>
            </a:pPr>
            <a:r>
              <a:rPr lang="zh-TW" altLang="en-US" sz="2400" dirty="0">
                <a:latin typeface="標楷體" panose="03000509000000000000" pitchFamily="65" charset="-120"/>
                <a:ea typeface="標楷體" panose="03000509000000000000" pitchFamily="65" charset="-120"/>
              </a:rPr>
              <a:t>舊制分發實習年資，成績優良提敘薪級有案者，得採計提敘</a:t>
            </a:r>
            <a:endParaRPr lang="en-US" altLang="zh-TW" sz="2400" dirty="0">
              <a:latin typeface="標楷體" panose="03000509000000000000" pitchFamily="65" charset="-120"/>
              <a:ea typeface="標楷體" panose="03000509000000000000" pitchFamily="65" charset="-120"/>
            </a:endParaRPr>
          </a:p>
          <a:p>
            <a:pPr marL="502920" indent="-457200">
              <a:buFont typeface="+mj-lt"/>
              <a:buAutoNum type="arabicPeriod"/>
            </a:pPr>
            <a:r>
              <a:rPr lang="zh-TW" altLang="en-US" sz="2400" dirty="0">
                <a:latin typeface="標楷體" panose="03000509000000000000" pitchFamily="65" charset="-120"/>
                <a:ea typeface="標楷體" panose="03000509000000000000" pitchFamily="65" charset="-120"/>
              </a:rPr>
              <a:t>年終成績考核考列</a:t>
            </a:r>
            <a:r>
              <a:rPr lang="en-US" altLang="zh-TW" sz="2400" dirty="0">
                <a:solidFill>
                  <a:srgbClr val="FF0000"/>
                </a:solidFill>
                <a:latin typeface="標楷體" panose="03000509000000000000" pitchFamily="65" charset="-120"/>
                <a:ea typeface="標楷體" panose="03000509000000000000" pitchFamily="65" charset="-120"/>
              </a:rPr>
              <a:t>4</a:t>
            </a:r>
            <a:r>
              <a:rPr lang="zh-TW" altLang="en-US" sz="2400" dirty="0">
                <a:solidFill>
                  <a:srgbClr val="FF0000"/>
                </a:solidFill>
                <a:latin typeface="標楷體" panose="03000509000000000000" pitchFamily="65" charset="-120"/>
                <a:ea typeface="標楷體" panose="03000509000000000000" pitchFamily="65" charset="-120"/>
              </a:rPr>
              <a:t>條</a:t>
            </a:r>
            <a:r>
              <a:rPr lang="en-US" altLang="zh-TW" sz="2400" dirty="0">
                <a:solidFill>
                  <a:srgbClr val="FF0000"/>
                </a:solidFill>
                <a:latin typeface="標楷體" panose="03000509000000000000" pitchFamily="65" charset="-120"/>
                <a:ea typeface="標楷體" panose="03000509000000000000" pitchFamily="65" charset="-120"/>
              </a:rPr>
              <a:t>2</a:t>
            </a:r>
            <a:r>
              <a:rPr lang="zh-TW" altLang="en-US" sz="2400" dirty="0">
                <a:solidFill>
                  <a:srgbClr val="FF0000"/>
                </a:solidFill>
                <a:latin typeface="標楷體" panose="03000509000000000000" pitchFamily="65" charset="-120"/>
                <a:ea typeface="標楷體" panose="03000509000000000000" pitchFamily="65" charset="-120"/>
              </a:rPr>
              <a:t>款</a:t>
            </a:r>
            <a:r>
              <a:rPr lang="zh-TW" altLang="en-US" sz="2400" dirty="0">
                <a:latin typeface="標楷體" panose="03000509000000000000" pitchFamily="65" charset="-120"/>
                <a:ea typeface="標楷體" panose="03000509000000000000" pitchFamily="65" charset="-120"/>
              </a:rPr>
              <a:t>以上之年資</a:t>
            </a:r>
            <a:endParaRPr lang="en-US" altLang="zh-TW" sz="2400" dirty="0">
              <a:latin typeface="標楷體" panose="03000509000000000000" pitchFamily="65" charset="-120"/>
              <a:ea typeface="標楷體" panose="03000509000000000000" pitchFamily="65" charset="-120"/>
            </a:endParaRPr>
          </a:p>
          <a:p>
            <a:pPr marL="502920" indent="-457200">
              <a:buFont typeface="+mj-lt"/>
              <a:buAutoNum type="arabicPeriod"/>
            </a:pPr>
            <a:r>
              <a:rPr lang="zh-TW" altLang="en-US" sz="2400" dirty="0">
                <a:latin typeface="標楷體" panose="03000509000000000000" pitchFamily="65" charset="-120"/>
                <a:ea typeface="標楷體" panose="03000509000000000000" pitchFamily="65" charset="-120"/>
              </a:rPr>
              <a:t>到職核敘時曾依規定提敘有案之職前年資均得於改敘時視為服務年資</a:t>
            </a:r>
            <a:endParaRPr lang="en-US" altLang="zh-TW" sz="2400" dirty="0">
              <a:latin typeface="標楷體" panose="03000509000000000000" pitchFamily="65" charset="-120"/>
              <a:ea typeface="標楷體" panose="03000509000000000000" pitchFamily="65" charset="-120"/>
            </a:endParaRPr>
          </a:p>
          <a:p>
            <a:pPr marL="502920" indent="-457200">
              <a:buFont typeface="+mj-lt"/>
              <a:buAutoNum type="arabicPeriod"/>
            </a:pPr>
            <a:r>
              <a:rPr lang="zh-TW" altLang="en-US" sz="2400" dirty="0">
                <a:latin typeface="標楷體" panose="03000509000000000000" pitchFamily="65" charset="-120"/>
                <a:ea typeface="標楷體" panose="03000509000000000000" pitchFamily="65" charset="-120"/>
              </a:rPr>
              <a:t>休學期間</a:t>
            </a:r>
            <a:endParaRPr lang="en-US" altLang="zh-TW" sz="2400" dirty="0">
              <a:latin typeface="標楷體" panose="03000509000000000000" pitchFamily="65" charset="-120"/>
              <a:ea typeface="標楷體" panose="03000509000000000000" pitchFamily="65" charset="-120"/>
            </a:endParaRPr>
          </a:p>
          <a:p>
            <a:pPr marL="502920" indent="-457200">
              <a:buFont typeface="+mj-lt"/>
              <a:buAutoNum type="arabicPeriod"/>
            </a:pPr>
            <a:r>
              <a:rPr lang="zh-TW" altLang="en-US" sz="2400" dirty="0">
                <a:latin typeface="標楷體" panose="03000509000000000000" pitchFamily="65" charset="-120"/>
                <a:ea typeface="標楷體" panose="03000509000000000000" pitchFamily="65" charset="-120"/>
              </a:rPr>
              <a:t>辦理成績考核之學年度為計算標準，無法就不同學年度之畸零月數合併計算（例如不同學年度之另考年資）</a:t>
            </a:r>
          </a:p>
          <a:p>
            <a:pPr marL="502920" indent="-457200">
              <a:buFont typeface="+mj-lt"/>
              <a:buAutoNum type="arabicPeriod"/>
            </a:pPr>
            <a:endParaRPr lang="zh-TW" altLang="en-US" sz="2400" dirty="0">
              <a:latin typeface="標楷體" panose="03000509000000000000" pitchFamily="65" charset="-120"/>
              <a:ea typeface="標楷體" panose="03000509000000000000" pitchFamily="65" charset="-120"/>
            </a:endParaRPr>
          </a:p>
        </p:txBody>
      </p:sp>
    </p:spTree>
    <p:extLst>
      <p:ext uri="{BB962C8B-B14F-4D97-AF65-F5344CB8AC3E}">
        <p14:creationId xmlns:p14="http://schemas.microsoft.com/office/powerpoint/2010/main" val="2970973995"/>
      </p:ext>
    </p:extLst>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a:xfrm>
            <a:off x="1515125" y="974911"/>
            <a:ext cx="9134856" cy="4444254"/>
          </a:xfrm>
        </p:spPr>
        <p:txBody>
          <a:bodyPr/>
          <a:lstStyle/>
          <a:p>
            <a:r>
              <a:rPr lang="zh-TW" altLang="en-US" sz="2800" dirty="0">
                <a:latin typeface="標楷體" panose="03000509000000000000" pitchFamily="65" charset="-120"/>
                <a:ea typeface="標楷體" panose="03000509000000000000" pitchFamily="65" charset="-120"/>
              </a:rPr>
              <a:t>何謂休學期間</a:t>
            </a:r>
            <a:endParaRPr lang="en-US" altLang="zh-TW" sz="2800" dirty="0">
              <a:latin typeface="標楷體" panose="03000509000000000000" pitchFamily="65" charset="-120"/>
              <a:ea typeface="標楷體" panose="03000509000000000000" pitchFamily="65" charset="-120"/>
            </a:endParaRPr>
          </a:p>
          <a:p>
            <a:pPr marL="502920" indent="-457200">
              <a:buFont typeface="+mj-lt"/>
              <a:buAutoNum type="arabicPeriod"/>
            </a:pPr>
            <a:r>
              <a:rPr lang="zh-TW" altLang="en-US" sz="2400" dirty="0">
                <a:latin typeface="標楷體" panose="03000509000000000000" pitchFamily="65" charset="-120"/>
                <a:ea typeface="標楷體" panose="03000509000000000000" pitchFamily="65" charset="-120"/>
              </a:rPr>
              <a:t>休學期間：因無進修事實，毋須記入進修期間，而認定為服務年資。</a:t>
            </a:r>
          </a:p>
          <a:p>
            <a:pPr marL="502920" indent="-457200">
              <a:buFont typeface="+mj-lt"/>
              <a:buAutoNum type="arabicPeriod"/>
            </a:pPr>
            <a:r>
              <a:rPr lang="zh-TW" altLang="en-US" sz="2400" dirty="0">
                <a:latin typeface="標楷體" panose="03000509000000000000" pitchFamily="65" charset="-120"/>
                <a:ea typeface="標楷體" panose="03000509000000000000" pitchFamily="65" charset="-120"/>
              </a:rPr>
              <a:t>休學年資：辦理成績考核之學年度為計算標準，無法就不同學年度之畸零月數合併計算（研究所歷年成績單查核）</a:t>
            </a:r>
            <a:r>
              <a:rPr lang="en-US" altLang="zh-TW" sz="2400" dirty="0">
                <a:latin typeface="標楷體" panose="03000509000000000000" pitchFamily="65" charset="-120"/>
                <a:ea typeface="標楷體" panose="03000509000000000000" pitchFamily="65" charset="-120"/>
              </a:rPr>
              <a:t>(</a:t>
            </a:r>
            <a:r>
              <a:rPr lang="zh-TW" altLang="en-US" sz="2400" dirty="0">
                <a:latin typeface="標楷體" panose="03000509000000000000" pitchFamily="65" charset="-120"/>
                <a:ea typeface="標楷體" panose="03000509000000000000" pitchFamily="65" charset="-120"/>
              </a:rPr>
              <a:t>教育部 </a:t>
            </a:r>
            <a:r>
              <a:rPr lang="en-US" altLang="zh-TW" sz="2400" dirty="0">
                <a:latin typeface="標楷體" panose="03000509000000000000" pitchFamily="65" charset="-120"/>
                <a:ea typeface="標楷體" panose="03000509000000000000" pitchFamily="65" charset="-120"/>
              </a:rPr>
              <a:t>88</a:t>
            </a:r>
            <a:r>
              <a:rPr lang="zh-TW" altLang="en-US" sz="2400" dirty="0">
                <a:latin typeface="標楷體" panose="03000509000000000000" pitchFamily="65" charset="-120"/>
                <a:ea typeface="標楷體" panose="03000509000000000000" pitchFamily="65" charset="-120"/>
              </a:rPr>
              <a:t>年</a:t>
            </a:r>
            <a:r>
              <a:rPr lang="en-US" altLang="zh-TW" sz="2400" dirty="0">
                <a:latin typeface="標楷體" panose="03000509000000000000" pitchFamily="65" charset="-120"/>
                <a:ea typeface="標楷體" panose="03000509000000000000" pitchFamily="65" charset="-120"/>
              </a:rPr>
              <a:t>02</a:t>
            </a:r>
            <a:r>
              <a:rPr lang="zh-TW" altLang="en-US" sz="2400" dirty="0">
                <a:latin typeface="標楷體" panose="03000509000000000000" pitchFamily="65" charset="-120"/>
                <a:ea typeface="標楷體" panose="03000509000000000000" pitchFamily="65" charset="-120"/>
              </a:rPr>
              <a:t>月</a:t>
            </a:r>
            <a:r>
              <a:rPr lang="en-US" altLang="zh-TW" sz="2400" dirty="0">
                <a:latin typeface="標楷體" panose="03000509000000000000" pitchFamily="65" charset="-120"/>
                <a:ea typeface="標楷體" panose="03000509000000000000" pitchFamily="65" charset="-120"/>
              </a:rPr>
              <a:t>23</a:t>
            </a:r>
            <a:r>
              <a:rPr lang="zh-TW" altLang="en-US" sz="2400" dirty="0">
                <a:latin typeface="標楷體" panose="03000509000000000000" pitchFamily="65" charset="-120"/>
                <a:ea typeface="標楷體" panose="03000509000000000000" pitchFamily="65" charset="-120"/>
              </a:rPr>
              <a:t>日台（</a:t>
            </a:r>
            <a:r>
              <a:rPr lang="en-US" altLang="zh-TW" sz="2400" dirty="0">
                <a:latin typeface="標楷體" panose="03000509000000000000" pitchFamily="65" charset="-120"/>
                <a:ea typeface="標楷體" panose="03000509000000000000" pitchFamily="65" charset="-120"/>
              </a:rPr>
              <a:t>88</a:t>
            </a:r>
            <a:r>
              <a:rPr lang="zh-TW" altLang="en-US" sz="2400" dirty="0">
                <a:latin typeface="標楷體" panose="03000509000000000000" pitchFamily="65" charset="-120"/>
                <a:ea typeface="標楷體" panose="03000509000000000000" pitchFamily="65" charset="-120"/>
              </a:rPr>
              <a:t>）人（一）字第</a:t>
            </a:r>
            <a:r>
              <a:rPr lang="en-US" altLang="zh-TW" sz="2400" dirty="0">
                <a:latin typeface="標楷體" panose="03000509000000000000" pitchFamily="65" charset="-120"/>
                <a:ea typeface="標楷體" panose="03000509000000000000" pitchFamily="65" charset="-120"/>
              </a:rPr>
              <a:t>88015296</a:t>
            </a:r>
            <a:r>
              <a:rPr lang="zh-TW" altLang="en-US" sz="2400" dirty="0">
                <a:latin typeface="標楷體" panose="03000509000000000000" pitchFamily="65" charset="-120"/>
                <a:ea typeface="標楷體" panose="03000509000000000000" pitchFamily="65" charset="-120"/>
              </a:rPr>
              <a:t>號書函</a:t>
            </a:r>
            <a:r>
              <a:rPr lang="en-US" altLang="zh-TW" sz="2400" dirty="0">
                <a:latin typeface="標楷體" panose="03000509000000000000" pitchFamily="65" charset="-120"/>
                <a:ea typeface="標楷體" panose="03000509000000000000" pitchFamily="65" charset="-120"/>
              </a:rPr>
              <a:t>)</a:t>
            </a:r>
          </a:p>
          <a:p>
            <a:pPr marL="502920" indent="-457200">
              <a:buFont typeface="+mj-lt"/>
              <a:buAutoNum type="arabicPeriod"/>
            </a:pPr>
            <a:r>
              <a:rPr lang="zh-TW" altLang="en-US" sz="2400" dirty="0">
                <a:latin typeface="標楷體" panose="03000509000000000000" pitchFamily="65" charset="-120"/>
                <a:ea typeface="標楷體" panose="03000509000000000000" pitchFamily="65" charset="-120"/>
              </a:rPr>
              <a:t>以部分辦公時間辦理公假進修，若進修期間辦理休學，應立即上班並辦理銷假，倘有違上述規定，該段年資將不予提敘，並追究未銷假上班之責任。</a:t>
            </a:r>
          </a:p>
          <a:p>
            <a:pPr marL="502920" indent="-457200">
              <a:buFont typeface="+mj-lt"/>
              <a:buAutoNum type="arabicPeriod"/>
            </a:pPr>
            <a:endParaRPr lang="zh-TW" altLang="en-US" sz="2400" dirty="0">
              <a:latin typeface="標楷體" panose="03000509000000000000" pitchFamily="65" charset="-120"/>
              <a:ea typeface="標楷體" panose="03000509000000000000" pitchFamily="65" charset="-120"/>
            </a:endParaRPr>
          </a:p>
          <a:p>
            <a:pPr marL="502920" indent="-457200">
              <a:buFont typeface="+mj-lt"/>
              <a:buAutoNum type="arabicPeriod"/>
            </a:pPr>
            <a:endParaRPr lang="en-US" altLang="zh-TW" dirty="0"/>
          </a:p>
        </p:txBody>
      </p:sp>
    </p:spTree>
    <p:extLst>
      <p:ext uri="{BB962C8B-B14F-4D97-AF65-F5344CB8AC3E}">
        <p14:creationId xmlns:p14="http://schemas.microsoft.com/office/powerpoint/2010/main" val="267597778"/>
      </p:ext>
    </p:extLst>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247954" y="595223"/>
            <a:ext cx="9133730" cy="855134"/>
          </a:xfrm>
        </p:spPr>
        <p:txBody>
          <a:bodyPr/>
          <a:lstStyle/>
          <a:p>
            <a:r>
              <a:rPr lang="zh-TW" altLang="en-US" dirty="0">
                <a:solidFill>
                  <a:srgbClr val="00B050"/>
                </a:solidFill>
                <a:latin typeface="華康勘亭流" panose="03000909000000000000" pitchFamily="65" charset="-120"/>
                <a:ea typeface="華康勘亭流" panose="03000909000000000000" pitchFamily="65" charset="-120"/>
              </a:rPr>
              <a:t>法規依據</a:t>
            </a:r>
            <a:r>
              <a:rPr lang="en-US" altLang="zh-TW" dirty="0">
                <a:solidFill>
                  <a:srgbClr val="00B050"/>
                </a:solidFill>
                <a:latin typeface="華康勘亭流" panose="03000909000000000000" pitchFamily="65" charset="-120"/>
                <a:ea typeface="華康勘亭流" panose="03000909000000000000" pitchFamily="65" charset="-120"/>
              </a:rPr>
              <a:t>-</a:t>
            </a:r>
            <a:r>
              <a:rPr lang="zh-TW" altLang="en-US" dirty="0">
                <a:solidFill>
                  <a:srgbClr val="00B050"/>
                </a:solidFill>
                <a:latin typeface="華康勘亭流" panose="03000909000000000000" pitchFamily="65" charset="-120"/>
                <a:ea typeface="華康勘亭流" panose="03000909000000000000" pitchFamily="65" charset="-120"/>
              </a:rPr>
              <a:t>教師待遇條例第</a:t>
            </a:r>
            <a:r>
              <a:rPr lang="en-US" altLang="zh-TW" dirty="0">
                <a:solidFill>
                  <a:srgbClr val="00B050"/>
                </a:solidFill>
                <a:latin typeface="華康勘亭流" panose="03000909000000000000" pitchFamily="65" charset="-120"/>
                <a:ea typeface="華康勘亭流" panose="03000909000000000000" pitchFamily="65" charset="-120"/>
              </a:rPr>
              <a:t>10</a:t>
            </a:r>
            <a:r>
              <a:rPr lang="zh-TW" altLang="en-US" dirty="0">
                <a:solidFill>
                  <a:srgbClr val="00B050"/>
                </a:solidFill>
                <a:latin typeface="華康勘亭流" panose="03000909000000000000" pitchFamily="65" charset="-120"/>
                <a:ea typeface="華康勘亭流" panose="03000909000000000000" pitchFamily="65" charset="-120"/>
              </a:rPr>
              <a:t>條</a:t>
            </a:r>
          </a:p>
        </p:txBody>
      </p:sp>
      <p:sp>
        <p:nvSpPr>
          <p:cNvPr id="3" name="內容版面配置區 2"/>
          <p:cNvSpPr>
            <a:spLocks noGrp="1"/>
          </p:cNvSpPr>
          <p:nvPr>
            <p:ph idx="1"/>
          </p:nvPr>
        </p:nvSpPr>
        <p:spPr/>
        <p:txBody>
          <a:bodyPr>
            <a:normAutofit/>
          </a:bodyPr>
          <a:lstStyle/>
          <a:p>
            <a:pPr marL="502920" indent="-457200">
              <a:spcBef>
                <a:spcPts val="600"/>
              </a:spcBef>
              <a:buFont typeface="+mj-lt"/>
              <a:buAutoNum type="arabicPeriod"/>
            </a:pPr>
            <a:r>
              <a:rPr lang="zh-TW" altLang="en-US" sz="2400" dirty="0">
                <a:latin typeface="標楷體" panose="03000509000000000000" pitchFamily="65" charset="-120"/>
                <a:ea typeface="標楷體" panose="03000509000000000000" pitchFamily="65" charset="-120"/>
              </a:rPr>
              <a:t>經服務學校或主管機關基於教學需要，同意其進修、研究與其教學有關之知能，取得較高學歷者，以</a:t>
            </a:r>
            <a:r>
              <a:rPr lang="zh-TW" altLang="en-US" sz="2400" dirty="0">
                <a:solidFill>
                  <a:srgbClr val="FF0000"/>
                </a:solidFill>
                <a:latin typeface="標楷體" panose="03000509000000000000" pitchFamily="65" charset="-120"/>
                <a:ea typeface="標楷體" panose="03000509000000000000" pitchFamily="65" charset="-120"/>
              </a:rPr>
              <a:t>現敘薪級</a:t>
            </a:r>
            <a:r>
              <a:rPr lang="zh-TW" altLang="en-US" sz="2400" dirty="0">
                <a:latin typeface="標楷體" panose="03000509000000000000" pitchFamily="65" charset="-120"/>
                <a:ea typeface="標楷體" panose="03000509000000000000" pitchFamily="65" charset="-120"/>
              </a:rPr>
              <a:t>為基準，依下列規定改敘，並受所聘職務等級</a:t>
            </a:r>
            <a:r>
              <a:rPr lang="zh-TW" altLang="en-US" sz="2400" dirty="0">
                <a:solidFill>
                  <a:srgbClr val="FF0000"/>
                </a:solidFill>
                <a:latin typeface="標楷體" panose="03000509000000000000" pitchFamily="65" charset="-120"/>
                <a:ea typeface="標楷體" panose="03000509000000000000" pitchFamily="65" charset="-120"/>
              </a:rPr>
              <a:t>最高本薪</a:t>
            </a:r>
            <a:r>
              <a:rPr lang="zh-TW" altLang="en-US" sz="2400" dirty="0">
                <a:latin typeface="標楷體" panose="03000509000000000000" pitchFamily="65" charset="-120"/>
                <a:ea typeface="標楷體" panose="03000509000000000000" pitchFamily="65" charset="-120"/>
              </a:rPr>
              <a:t>之限制：</a:t>
            </a:r>
          </a:p>
          <a:p>
            <a:pPr marL="901700" indent="-363538">
              <a:spcBef>
                <a:spcPts val="600"/>
              </a:spcBef>
              <a:buFont typeface="+mj-lt"/>
              <a:buAutoNum type="arabicParenR"/>
            </a:pPr>
            <a:r>
              <a:rPr lang="zh-TW" altLang="en-US" sz="2400" dirty="0">
                <a:latin typeface="標楷體" panose="03000509000000000000" pitchFamily="65" charset="-120"/>
                <a:ea typeface="標楷體" panose="03000509000000000000" pitchFamily="65" charset="-120"/>
              </a:rPr>
              <a:t>以專科以上學校畢業或同等學歷取得碩士學位，提敘薪級三級；逕修讀取得博士學位，提敘薪級五級；以碩士學歷取得博士學位，提敘薪級二級。</a:t>
            </a:r>
            <a:endParaRPr lang="en-US" altLang="zh-TW" sz="2400" dirty="0">
              <a:latin typeface="標楷體" panose="03000509000000000000" pitchFamily="65" charset="-120"/>
              <a:ea typeface="標楷體" panose="03000509000000000000" pitchFamily="65" charset="-120"/>
            </a:endParaRPr>
          </a:p>
          <a:p>
            <a:pPr marL="901700" indent="-363538">
              <a:spcBef>
                <a:spcPts val="600"/>
              </a:spcBef>
              <a:buFont typeface="+mj-lt"/>
              <a:buAutoNum type="arabicParenR"/>
            </a:pPr>
            <a:r>
              <a:rPr lang="zh-TW" altLang="en-US" sz="2400" dirty="0">
                <a:latin typeface="標楷體" panose="03000509000000000000" pitchFamily="65" charset="-120"/>
                <a:ea typeface="標楷體" panose="03000509000000000000" pitchFamily="65" charset="-120"/>
              </a:rPr>
              <a:t>依前款規定提敘薪級後，所敘薪級低於較高學歷起敘基準者，按較高學歷改敘。</a:t>
            </a:r>
            <a:endParaRPr lang="en-US" altLang="zh-TW" sz="2400" dirty="0">
              <a:latin typeface="標楷體" panose="03000509000000000000" pitchFamily="65" charset="-120"/>
              <a:ea typeface="標楷體" panose="03000509000000000000" pitchFamily="65" charset="-120"/>
            </a:endParaRPr>
          </a:p>
          <a:p>
            <a:pPr marL="444500" indent="-444500">
              <a:spcBef>
                <a:spcPts val="600"/>
              </a:spcBef>
              <a:buFont typeface="+mj-lt"/>
              <a:buAutoNum type="arabicPeriod" startAt="2"/>
            </a:pPr>
            <a:r>
              <a:rPr lang="zh-TW" altLang="en-US" sz="2400" dirty="0">
                <a:latin typeface="標楷體" panose="03000509000000000000" pitchFamily="65" charset="-120"/>
                <a:ea typeface="標楷體" panose="03000509000000000000" pitchFamily="65" charset="-120"/>
              </a:rPr>
              <a:t>本條例施行前已取得學位或業經服務學校書面核准進修學位者，</a:t>
            </a:r>
            <a:r>
              <a:rPr lang="zh-TW" altLang="en-US" sz="2400" dirty="0">
                <a:solidFill>
                  <a:srgbClr val="FF0000"/>
                </a:solidFill>
                <a:latin typeface="標楷體" panose="03000509000000000000" pitchFamily="65" charset="-120"/>
                <a:ea typeface="標楷體" panose="03000509000000000000" pitchFamily="65" charset="-120"/>
              </a:rPr>
              <a:t>得</a:t>
            </a:r>
            <a:r>
              <a:rPr lang="zh-TW" altLang="en-US" sz="2400" dirty="0">
                <a:latin typeface="標楷體" panose="03000509000000000000" pitchFamily="65" charset="-120"/>
                <a:ea typeface="標楷體" panose="03000509000000000000" pitchFamily="65" charset="-120"/>
              </a:rPr>
              <a:t>適用施行前之規定辦理改敘。</a:t>
            </a:r>
            <a:r>
              <a:rPr lang="en-US" altLang="zh-TW" sz="2400" dirty="0">
                <a:latin typeface="標楷體" panose="03000509000000000000" pitchFamily="65" charset="-120"/>
                <a:ea typeface="標楷體" panose="03000509000000000000" pitchFamily="65" charset="-120"/>
              </a:rPr>
              <a:t>(104.12.27</a:t>
            </a:r>
            <a:r>
              <a:rPr lang="zh-TW" altLang="en-US" sz="2400" dirty="0">
                <a:latin typeface="標楷體" panose="03000509000000000000" pitchFamily="65" charset="-120"/>
                <a:ea typeface="標楷體" panose="03000509000000000000" pitchFamily="65" charset="-120"/>
              </a:rPr>
              <a:t>施行</a:t>
            </a:r>
            <a:r>
              <a:rPr lang="en-US" altLang="zh-TW" sz="2400" dirty="0">
                <a:latin typeface="標楷體" panose="03000509000000000000" pitchFamily="65" charset="-120"/>
                <a:ea typeface="標楷體" panose="03000509000000000000" pitchFamily="65" charset="-120"/>
              </a:rPr>
              <a:t>)</a:t>
            </a:r>
          </a:p>
        </p:txBody>
      </p:sp>
    </p:spTree>
    <p:extLst>
      <p:ext uri="{BB962C8B-B14F-4D97-AF65-F5344CB8AC3E}">
        <p14:creationId xmlns:p14="http://schemas.microsoft.com/office/powerpoint/2010/main" val="3365453069"/>
      </p:ext>
    </p:extLst>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a:xfrm>
            <a:off x="1264024" y="726141"/>
            <a:ext cx="9533964" cy="5148448"/>
          </a:xfrm>
        </p:spPr>
        <p:txBody>
          <a:bodyPr>
            <a:noAutofit/>
          </a:bodyPr>
          <a:lstStyle/>
          <a:p>
            <a:pPr>
              <a:buFont typeface="Wingdings" panose="05000000000000000000" pitchFamily="2" charset="2"/>
              <a:buChar char="u"/>
            </a:pPr>
            <a:r>
              <a:rPr lang="zh-TW" altLang="en-US" sz="3200" dirty="0">
                <a:solidFill>
                  <a:srgbClr val="00B050"/>
                </a:solidFill>
                <a:latin typeface="標楷體" panose="03000509000000000000" pitchFamily="65" charset="-120"/>
                <a:ea typeface="標楷體" panose="03000509000000000000" pitchFamily="65" charset="-120"/>
              </a:rPr>
              <a:t>國外學歷查證</a:t>
            </a:r>
            <a:r>
              <a:rPr lang="zh-TW" altLang="en-US" dirty="0">
                <a:solidFill>
                  <a:srgbClr val="00B050"/>
                </a:solidFill>
                <a:latin typeface="標楷體" panose="03000509000000000000" pitchFamily="65" charset="-120"/>
                <a:ea typeface="標楷體" panose="03000509000000000000" pitchFamily="65" charset="-120"/>
              </a:rPr>
              <a:t>：</a:t>
            </a:r>
          </a:p>
          <a:p>
            <a:pPr marL="502920" indent="-457200">
              <a:lnSpc>
                <a:spcPts val="2500"/>
              </a:lnSpc>
              <a:buFont typeface="+mj-lt"/>
              <a:buAutoNum type="arabicPeriod"/>
            </a:pPr>
            <a:r>
              <a:rPr lang="zh-TW" altLang="en-US" sz="2400" dirty="0">
                <a:latin typeface="標楷體" panose="03000509000000000000" pitchFamily="65" charset="-120"/>
                <a:ea typeface="標楷體" panose="03000509000000000000" pitchFamily="65" charset="-120"/>
              </a:rPr>
              <a:t>教育部外國大學參考名冊查訊系統</a:t>
            </a:r>
            <a:r>
              <a:rPr lang="en-US" altLang="zh-TW" sz="2400" dirty="0">
                <a:latin typeface="標楷體" panose="03000509000000000000" pitchFamily="65" charset="-120"/>
                <a:ea typeface="標楷體" panose="03000509000000000000" pitchFamily="65" charset="-120"/>
              </a:rPr>
              <a:t>(</a:t>
            </a:r>
            <a:r>
              <a:rPr lang="en-US" altLang="zh-TW" sz="2400" dirty="0">
                <a:hlinkClick r:id="rId2"/>
              </a:rPr>
              <a:t>https://www.fsedu.moe.gov.tw/</a:t>
            </a:r>
            <a:r>
              <a:rPr lang="en-US" altLang="zh-TW" sz="2400" dirty="0"/>
              <a:t>)</a:t>
            </a:r>
          </a:p>
          <a:p>
            <a:pPr marL="502920" lvl="1" indent="0">
              <a:lnSpc>
                <a:spcPts val="2500"/>
              </a:lnSpc>
              <a:buNone/>
            </a:pPr>
            <a:r>
              <a:rPr lang="zh-TW" altLang="en-US" sz="2000" dirty="0">
                <a:latin typeface="標楷體" panose="03000509000000000000" pitchFamily="65" charset="-120"/>
                <a:ea typeface="標楷體" panose="03000509000000000000" pitchFamily="65" charset="-120"/>
              </a:rPr>
              <a:t>檢附駐外單位驗證之國外學歷及歷年成績證明書、內政部入出國及移民署核發之入出國紀錄、國外學歷及歷年成績證明書經外交部領事事務局、法院公證或民間公證人中譯本。</a:t>
            </a:r>
            <a:endParaRPr lang="en-US" altLang="zh-TW" sz="2000" dirty="0">
              <a:latin typeface="標楷體" panose="03000509000000000000" pitchFamily="65" charset="-120"/>
              <a:ea typeface="標楷體" panose="03000509000000000000" pitchFamily="65" charset="-120"/>
            </a:endParaRPr>
          </a:p>
          <a:p>
            <a:pPr marL="502920" indent="-457200">
              <a:buFont typeface="+mj-lt"/>
              <a:buAutoNum type="arabicPeriod"/>
            </a:pPr>
            <a:r>
              <a:rPr lang="zh-TW" altLang="en-US" sz="2400" dirty="0">
                <a:latin typeface="標楷體" panose="03000509000000000000" pitchFamily="65" charset="-120"/>
                <a:ea typeface="標楷體" panose="03000509000000000000" pitchFamily="65" charset="-120"/>
              </a:rPr>
              <a:t>非參考名冊：依「桃園縣政府所屬各級公立學校教師國外學歷採認要點」查證後，附駐外單位查證後中譯及原文學歷證書。</a:t>
            </a:r>
            <a:endParaRPr lang="en-US" altLang="zh-TW" sz="2400" dirty="0">
              <a:latin typeface="標楷體" panose="03000509000000000000" pitchFamily="65" charset="-120"/>
              <a:ea typeface="標楷體" panose="03000509000000000000" pitchFamily="65" charset="-120"/>
            </a:endParaRPr>
          </a:p>
          <a:p>
            <a:pPr marL="502920" indent="-457200">
              <a:buFont typeface="+mj-lt"/>
              <a:buAutoNum type="arabicPeriod"/>
            </a:pPr>
            <a:r>
              <a:rPr lang="zh-TW" altLang="en-US" sz="2400" dirty="0">
                <a:latin typeface="標楷體" panose="03000509000000000000" pitchFamily="65" charset="-120"/>
                <a:ea typeface="標楷體" panose="03000509000000000000" pitchFamily="65" charset="-120"/>
              </a:rPr>
              <a:t>國外學歷曾經市府查證（驗）有案：僅需檢附查證（驗）有案之核薪通知書即可。</a:t>
            </a:r>
            <a:endParaRPr lang="en-US" altLang="zh-TW" sz="2400" dirty="0">
              <a:latin typeface="標楷體" panose="03000509000000000000" pitchFamily="65" charset="-120"/>
              <a:ea typeface="標楷體" panose="03000509000000000000" pitchFamily="65" charset="-120"/>
            </a:endParaRPr>
          </a:p>
          <a:p>
            <a:pPr marL="502920" indent="-457200">
              <a:buFont typeface="+mj-lt"/>
              <a:buAutoNum type="arabicPeriod"/>
            </a:pPr>
            <a:r>
              <a:rPr lang="zh-TW" altLang="en-US" sz="2400" dirty="0">
                <a:latin typeface="標楷體" panose="03000509000000000000" pitchFamily="65" charset="-120"/>
                <a:ea typeface="標楷體" panose="03000509000000000000" pitchFamily="65" charset="-120"/>
              </a:rPr>
              <a:t>修業年限：累計在當地學校修業時間，持學士學位者至少須滿</a:t>
            </a:r>
            <a:r>
              <a:rPr lang="en-US" altLang="zh-TW" sz="2400" dirty="0">
                <a:solidFill>
                  <a:srgbClr val="FF0000"/>
                </a:solidFill>
                <a:latin typeface="標楷體" panose="03000509000000000000" pitchFamily="65" charset="-120"/>
                <a:ea typeface="標楷體" panose="03000509000000000000" pitchFamily="65" charset="-120"/>
              </a:rPr>
              <a:t>32</a:t>
            </a:r>
            <a:r>
              <a:rPr lang="zh-TW" altLang="en-US" sz="2400" dirty="0">
                <a:latin typeface="標楷體" panose="03000509000000000000" pitchFamily="65" charset="-120"/>
                <a:ea typeface="標楷體" panose="03000509000000000000" pitchFamily="65" charset="-120"/>
              </a:rPr>
              <a:t>個月；持碩士學位者至少須滿</a:t>
            </a:r>
            <a:r>
              <a:rPr lang="en-US" altLang="zh-TW" sz="2400" dirty="0">
                <a:solidFill>
                  <a:srgbClr val="FF0000"/>
                </a:solidFill>
                <a:latin typeface="標楷體" panose="03000509000000000000" pitchFamily="65" charset="-120"/>
                <a:ea typeface="標楷體" panose="03000509000000000000" pitchFamily="65" charset="-120"/>
              </a:rPr>
              <a:t>8</a:t>
            </a:r>
            <a:r>
              <a:rPr lang="zh-TW" altLang="en-US" sz="2400" dirty="0">
                <a:latin typeface="標楷體" panose="03000509000000000000" pitchFamily="65" charset="-120"/>
                <a:ea typeface="標楷體" panose="03000509000000000000" pitchFamily="65" charset="-120"/>
              </a:rPr>
              <a:t>個月；持博士學位者至少須滿</a:t>
            </a:r>
            <a:r>
              <a:rPr lang="en-US" altLang="zh-TW" sz="2400" dirty="0">
                <a:solidFill>
                  <a:srgbClr val="FF0000"/>
                </a:solidFill>
                <a:latin typeface="標楷體" panose="03000509000000000000" pitchFamily="65" charset="-120"/>
                <a:ea typeface="標楷體" panose="03000509000000000000" pitchFamily="65" charset="-120"/>
              </a:rPr>
              <a:t>16</a:t>
            </a:r>
            <a:r>
              <a:rPr lang="zh-TW" altLang="en-US" sz="2400" dirty="0">
                <a:latin typeface="標楷體" panose="03000509000000000000" pitchFamily="65" charset="-120"/>
                <a:ea typeface="標楷體" panose="03000509000000000000" pitchFamily="65" charset="-120"/>
              </a:rPr>
              <a:t>個月 </a:t>
            </a:r>
            <a:r>
              <a:rPr lang="en-US" altLang="zh-TW" sz="2400" dirty="0">
                <a:latin typeface="標楷體" panose="03000509000000000000" pitchFamily="65" charset="-120"/>
                <a:ea typeface="標楷體" panose="03000509000000000000" pitchFamily="65" charset="-120"/>
              </a:rPr>
              <a:t>(</a:t>
            </a:r>
            <a:r>
              <a:rPr lang="zh-TW" altLang="en-US" sz="2400" dirty="0">
                <a:latin typeface="標楷體" panose="03000509000000000000" pitchFamily="65" charset="-120"/>
                <a:ea typeface="標楷體" panose="03000509000000000000" pitchFamily="65" charset="-120"/>
              </a:rPr>
              <a:t>內政部入出國及移民署境管局出入境證明</a:t>
            </a:r>
            <a:r>
              <a:rPr lang="en-US" altLang="zh-TW" sz="2400" dirty="0">
                <a:latin typeface="標楷體" panose="03000509000000000000" pitchFamily="65" charset="-120"/>
                <a:ea typeface="標楷體" panose="03000509000000000000" pitchFamily="65" charset="-120"/>
              </a:rPr>
              <a:t>)</a:t>
            </a:r>
            <a:endParaRPr lang="zh-TW" altLang="en-US" sz="2400" dirty="0">
              <a:latin typeface="標楷體" panose="03000509000000000000" pitchFamily="65" charset="-120"/>
              <a:ea typeface="標楷體" panose="03000509000000000000" pitchFamily="65" charset="-120"/>
            </a:endParaRPr>
          </a:p>
        </p:txBody>
      </p:sp>
    </p:spTree>
    <p:extLst>
      <p:ext uri="{BB962C8B-B14F-4D97-AF65-F5344CB8AC3E}">
        <p14:creationId xmlns:p14="http://schemas.microsoft.com/office/powerpoint/2010/main" val="2359758133"/>
      </p:ext>
    </p:extLst>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838200" y="658424"/>
            <a:ext cx="10515600" cy="894332"/>
          </a:xfrm>
        </p:spPr>
        <p:txBody>
          <a:bodyPr/>
          <a:lstStyle/>
          <a:p>
            <a:r>
              <a:rPr lang="zh-TW" altLang="en-US" sz="4000" dirty="0">
                <a:solidFill>
                  <a:srgbClr val="00B050"/>
                </a:solidFill>
                <a:latin typeface="華康勘亭流" panose="02010609010101010101" pitchFamily="49" charset="-120"/>
                <a:ea typeface="華康勘亭流" panose="02010609010101010101" pitchFamily="49" charset="-120"/>
              </a:rPr>
              <a:t>教師待遇條例施行後教師改敘之相關疑義</a:t>
            </a:r>
            <a:endParaRPr lang="zh-TW" altLang="en-US" dirty="0">
              <a:solidFill>
                <a:srgbClr val="00B050"/>
              </a:solidFill>
              <a:latin typeface="華康勘亭流" panose="02010609010101010101" pitchFamily="49" charset="-120"/>
              <a:ea typeface="華康勘亭流" panose="02010609010101010101" pitchFamily="49" charset="-120"/>
            </a:endParaRPr>
          </a:p>
        </p:txBody>
      </p:sp>
      <p:sp>
        <p:nvSpPr>
          <p:cNvPr id="3" name="內容版面配置區 2"/>
          <p:cNvSpPr>
            <a:spLocks noGrp="1"/>
          </p:cNvSpPr>
          <p:nvPr>
            <p:ph idx="1"/>
          </p:nvPr>
        </p:nvSpPr>
        <p:spPr/>
        <p:txBody>
          <a:bodyPr/>
          <a:lstStyle/>
          <a:p>
            <a:pPr marL="0" lvl="0" indent="0">
              <a:spcBef>
                <a:spcPts val="1800"/>
              </a:spcBef>
              <a:buClr>
                <a:srgbClr val="D680A5"/>
              </a:buClr>
              <a:buSzPct val="90000"/>
              <a:buNone/>
            </a:pPr>
            <a:r>
              <a:rPr lang="zh-TW" altLang="en-US" sz="3200" dirty="0">
                <a:solidFill>
                  <a:srgbClr val="000000"/>
                </a:solidFill>
                <a:latin typeface="標楷體" panose="03000509000000000000" pitchFamily="65" charset="-120"/>
                <a:ea typeface="標楷體" panose="03000509000000000000" pitchFamily="65" charset="-120"/>
              </a:rPr>
              <a:t>依據教育部臺教人</a:t>
            </a:r>
            <a:r>
              <a:rPr lang="en-US" altLang="zh-TW" sz="3200" dirty="0">
                <a:solidFill>
                  <a:srgbClr val="000000"/>
                </a:solidFill>
                <a:latin typeface="標楷體" panose="03000509000000000000" pitchFamily="65" charset="-120"/>
                <a:ea typeface="標楷體" panose="03000509000000000000" pitchFamily="65" charset="-120"/>
              </a:rPr>
              <a:t>(</a:t>
            </a:r>
            <a:r>
              <a:rPr lang="zh-TW" altLang="en-US" sz="3200" dirty="0">
                <a:solidFill>
                  <a:srgbClr val="000000"/>
                </a:solidFill>
                <a:latin typeface="標楷體" panose="03000509000000000000" pitchFamily="65" charset="-120"/>
                <a:ea typeface="標楷體" panose="03000509000000000000" pitchFamily="65" charset="-120"/>
              </a:rPr>
              <a:t>二</a:t>
            </a:r>
            <a:r>
              <a:rPr lang="en-US" altLang="zh-TW" sz="3200" dirty="0">
                <a:solidFill>
                  <a:srgbClr val="000000"/>
                </a:solidFill>
                <a:latin typeface="標楷體" panose="03000509000000000000" pitchFamily="65" charset="-120"/>
                <a:ea typeface="標楷體" panose="03000509000000000000" pitchFamily="65" charset="-120"/>
              </a:rPr>
              <a:t>)</a:t>
            </a:r>
            <a:r>
              <a:rPr lang="zh-TW" altLang="en-US" sz="3200" dirty="0">
                <a:solidFill>
                  <a:srgbClr val="000000"/>
                </a:solidFill>
                <a:latin typeface="標楷體" panose="03000509000000000000" pitchFamily="65" charset="-120"/>
                <a:ea typeface="標楷體" panose="03000509000000000000" pitchFamily="65" charset="-120"/>
              </a:rPr>
              <a:t>字第</a:t>
            </a:r>
            <a:r>
              <a:rPr lang="en-US" altLang="zh-TW" sz="3200" dirty="0">
                <a:solidFill>
                  <a:srgbClr val="000000"/>
                </a:solidFill>
                <a:latin typeface="標楷體" panose="03000509000000000000" pitchFamily="65" charset="-120"/>
                <a:ea typeface="標楷體" panose="03000509000000000000" pitchFamily="65" charset="-120"/>
              </a:rPr>
              <a:t>1050004226</a:t>
            </a:r>
            <a:r>
              <a:rPr lang="zh-TW" altLang="en-US" sz="3200" dirty="0">
                <a:solidFill>
                  <a:srgbClr val="000000"/>
                </a:solidFill>
                <a:latin typeface="標楷體" panose="03000509000000000000" pitchFamily="65" charset="-120"/>
                <a:ea typeface="標楷體" panose="03000509000000000000" pitchFamily="65" charset="-120"/>
              </a:rPr>
              <a:t>號函規定如下</a:t>
            </a:r>
            <a:r>
              <a:rPr lang="en-US" altLang="zh-TW" sz="3200" dirty="0">
                <a:solidFill>
                  <a:srgbClr val="000000"/>
                </a:solidFill>
                <a:latin typeface="標楷體" panose="03000509000000000000" pitchFamily="65" charset="-120"/>
                <a:ea typeface="標楷體" panose="03000509000000000000" pitchFamily="65" charset="-120"/>
              </a:rPr>
              <a:t>:</a:t>
            </a:r>
          </a:p>
          <a:p>
            <a:pPr marL="457200" lvl="0" indent="-457200">
              <a:spcBef>
                <a:spcPts val="1800"/>
              </a:spcBef>
              <a:buClr>
                <a:srgbClr val="D680A5"/>
              </a:buClr>
              <a:buSzPct val="90000"/>
              <a:buFont typeface="+mj-lt"/>
              <a:buAutoNum type="arabicPeriod"/>
            </a:pPr>
            <a:r>
              <a:rPr lang="zh-TW" altLang="en-US" dirty="0">
                <a:solidFill>
                  <a:srgbClr val="000000"/>
                </a:solidFill>
                <a:latin typeface="標楷體" panose="03000509000000000000" pitchFamily="65" charset="-120"/>
                <a:ea typeface="標楷體" panose="03000509000000000000" pitchFamily="65" charset="-120"/>
              </a:rPr>
              <a:t>教師進修取得較高學歷改敘之規定，不以事前同意為限，惟改敘時應已取得同意。</a:t>
            </a:r>
            <a:endParaRPr lang="en-US" altLang="zh-TW" dirty="0">
              <a:solidFill>
                <a:srgbClr val="000000"/>
              </a:solidFill>
              <a:latin typeface="標楷體" panose="03000509000000000000" pitchFamily="65" charset="-120"/>
              <a:ea typeface="標楷體" panose="03000509000000000000" pitchFamily="65" charset="-120"/>
            </a:endParaRPr>
          </a:p>
          <a:p>
            <a:pPr marL="457200" lvl="0" indent="-457200">
              <a:spcBef>
                <a:spcPts val="1800"/>
              </a:spcBef>
              <a:buClr>
                <a:srgbClr val="D680A5"/>
              </a:buClr>
              <a:buSzPct val="90000"/>
              <a:buFont typeface="+mj-lt"/>
              <a:buAutoNum type="arabicPeriod"/>
            </a:pPr>
            <a:r>
              <a:rPr lang="zh-TW" altLang="en-US" dirty="0">
                <a:solidFill>
                  <a:srgbClr val="000000"/>
                </a:solidFill>
                <a:latin typeface="標楷體" panose="03000509000000000000" pitchFamily="65" charset="-120"/>
                <a:ea typeface="標楷體" panose="03000509000000000000" pitchFamily="65" charset="-120"/>
              </a:rPr>
              <a:t>學校辦理改敘時，如發現原敘薪級有誤，應依教育部台人</a:t>
            </a:r>
            <a:r>
              <a:rPr lang="en-US" altLang="zh-TW" dirty="0">
                <a:solidFill>
                  <a:srgbClr val="000000"/>
                </a:solidFill>
                <a:latin typeface="標楷體" panose="03000509000000000000" pitchFamily="65" charset="-120"/>
                <a:ea typeface="標楷體" panose="03000509000000000000" pitchFamily="65" charset="-120"/>
              </a:rPr>
              <a:t>(</a:t>
            </a:r>
            <a:r>
              <a:rPr lang="zh-TW" altLang="en-US" dirty="0">
                <a:solidFill>
                  <a:srgbClr val="000000"/>
                </a:solidFill>
                <a:latin typeface="標楷體" panose="03000509000000000000" pitchFamily="65" charset="-120"/>
                <a:ea typeface="標楷體" panose="03000509000000000000" pitchFamily="65" charset="-120"/>
              </a:rPr>
              <a:t>一</a:t>
            </a:r>
            <a:r>
              <a:rPr lang="en-US" altLang="zh-TW" dirty="0">
                <a:solidFill>
                  <a:srgbClr val="000000"/>
                </a:solidFill>
                <a:latin typeface="標楷體" panose="03000509000000000000" pitchFamily="65" charset="-120"/>
                <a:ea typeface="標楷體" panose="03000509000000000000" pitchFamily="65" charset="-120"/>
              </a:rPr>
              <a:t>)</a:t>
            </a:r>
            <a:r>
              <a:rPr lang="zh-TW" altLang="en-US" dirty="0">
                <a:solidFill>
                  <a:srgbClr val="000000"/>
                </a:solidFill>
                <a:latin typeface="標楷體" panose="03000509000000000000" pitchFamily="65" charset="-120"/>
                <a:ea typeface="標楷體" panose="03000509000000000000" pitchFamily="65" charset="-120"/>
              </a:rPr>
              <a:t>字第</a:t>
            </a:r>
            <a:r>
              <a:rPr lang="en-US" altLang="zh-TW" dirty="0">
                <a:solidFill>
                  <a:srgbClr val="000000"/>
                </a:solidFill>
                <a:latin typeface="標楷體" panose="03000509000000000000" pitchFamily="65" charset="-120"/>
                <a:ea typeface="標楷體" panose="03000509000000000000" pitchFamily="65" charset="-120"/>
              </a:rPr>
              <a:t>0960071229</a:t>
            </a:r>
            <a:r>
              <a:rPr lang="zh-TW" altLang="en-US" dirty="0">
                <a:solidFill>
                  <a:srgbClr val="000000"/>
                </a:solidFill>
                <a:latin typeface="標楷體" panose="03000509000000000000" pitchFamily="65" charset="-120"/>
                <a:ea typeface="標楷體" panose="03000509000000000000" pitchFamily="65" charset="-120"/>
              </a:rPr>
              <a:t>號函規定，依行政程序法第</a:t>
            </a:r>
            <a:r>
              <a:rPr lang="en-US" altLang="zh-TW" dirty="0">
                <a:solidFill>
                  <a:srgbClr val="000000"/>
                </a:solidFill>
                <a:latin typeface="標楷體" panose="03000509000000000000" pitchFamily="65" charset="-120"/>
                <a:ea typeface="標楷體" panose="03000509000000000000" pitchFamily="65" charset="-120"/>
              </a:rPr>
              <a:t>117</a:t>
            </a:r>
            <a:r>
              <a:rPr lang="zh-TW" altLang="en-US" dirty="0">
                <a:solidFill>
                  <a:srgbClr val="000000"/>
                </a:solidFill>
                <a:latin typeface="標楷體" panose="03000509000000000000" pitchFamily="65" charset="-120"/>
                <a:ea typeface="標楷體" panose="03000509000000000000" pitchFamily="65" charset="-120"/>
              </a:rPr>
              <a:t>、</a:t>
            </a:r>
            <a:r>
              <a:rPr lang="en-US" altLang="zh-TW" dirty="0">
                <a:solidFill>
                  <a:srgbClr val="000000"/>
                </a:solidFill>
                <a:latin typeface="標楷體" panose="03000509000000000000" pitchFamily="65" charset="-120"/>
                <a:ea typeface="標楷體" panose="03000509000000000000" pitchFamily="65" charset="-120"/>
              </a:rPr>
              <a:t>119</a:t>
            </a:r>
            <a:r>
              <a:rPr lang="zh-TW" altLang="en-US" dirty="0">
                <a:solidFill>
                  <a:srgbClr val="000000"/>
                </a:solidFill>
                <a:latin typeface="標楷體" panose="03000509000000000000" pitchFamily="65" charset="-120"/>
                <a:ea typeface="標楷體" panose="03000509000000000000" pitchFamily="65" charset="-120"/>
              </a:rPr>
              <a:t>及</a:t>
            </a:r>
            <a:r>
              <a:rPr lang="en-US" altLang="zh-TW" dirty="0">
                <a:solidFill>
                  <a:srgbClr val="000000"/>
                </a:solidFill>
                <a:latin typeface="標楷體" panose="03000509000000000000" pitchFamily="65" charset="-120"/>
                <a:ea typeface="標楷體" panose="03000509000000000000" pitchFamily="65" charset="-120"/>
              </a:rPr>
              <a:t>127</a:t>
            </a:r>
            <a:r>
              <a:rPr lang="zh-TW" altLang="en-US" dirty="0">
                <a:solidFill>
                  <a:srgbClr val="000000"/>
                </a:solidFill>
                <a:latin typeface="標楷體" panose="03000509000000000000" pitchFamily="65" charset="-120"/>
                <a:ea typeface="標楷體" panose="03000509000000000000" pitchFamily="65" charset="-120"/>
              </a:rPr>
              <a:t>條等規定，本於權責卓處。</a:t>
            </a:r>
            <a:endParaRPr lang="en-US" altLang="zh-TW" dirty="0">
              <a:solidFill>
                <a:srgbClr val="000000"/>
              </a:solidFill>
              <a:latin typeface="標楷體" panose="03000509000000000000" pitchFamily="65" charset="-120"/>
              <a:ea typeface="標楷體" panose="03000509000000000000" pitchFamily="65" charset="-120"/>
            </a:endParaRPr>
          </a:p>
          <a:p>
            <a:pPr marL="457200" lvl="0" indent="-457200">
              <a:spcBef>
                <a:spcPts val="1800"/>
              </a:spcBef>
              <a:buClr>
                <a:srgbClr val="D680A5"/>
              </a:buClr>
              <a:buSzPct val="90000"/>
              <a:buFont typeface="+mj-lt"/>
              <a:buAutoNum type="arabicPeriod"/>
            </a:pPr>
            <a:r>
              <a:rPr lang="zh-TW" altLang="en-US" dirty="0">
                <a:solidFill>
                  <a:srgbClr val="000000"/>
                </a:solidFill>
                <a:latin typeface="標楷體" panose="03000509000000000000" pitchFamily="65" charset="-120"/>
                <a:ea typeface="標楷體" panose="03000509000000000000" pitchFamily="65" charset="-120"/>
              </a:rPr>
              <a:t>教師取得較高學歷時所敘薪點若高於最高本薪薪點時，仍敘原薪級。</a:t>
            </a:r>
          </a:p>
          <a:p>
            <a:endParaRPr lang="zh-TW" altLang="en-US" dirty="0"/>
          </a:p>
        </p:txBody>
      </p:sp>
      <p:sp>
        <p:nvSpPr>
          <p:cNvPr id="4" name="日期版面配置區 3"/>
          <p:cNvSpPr>
            <a:spLocks noGrp="1"/>
          </p:cNvSpPr>
          <p:nvPr>
            <p:ph type="dt" sz="half" idx="10"/>
          </p:nvPr>
        </p:nvSpPr>
        <p:spPr/>
        <p:txBody>
          <a:bodyPr/>
          <a:lstStyle/>
          <a:p>
            <a:fld id="{3FDA5CBC-C85B-4887-94B1-5A57FEE1C21F}" type="datetime1">
              <a:rPr lang="zh-CN" altLang="en-US" smtClean="0">
                <a:solidFill>
                  <a:prstClr val="black">
                    <a:tint val="75000"/>
                  </a:prstClr>
                </a:solidFill>
              </a:rPr>
              <a:t>2019/8/19</a:t>
            </a:fld>
            <a:endParaRPr lang="zh-CN" altLang="en-US">
              <a:solidFill>
                <a:prstClr val="black">
                  <a:tint val="75000"/>
                </a:prstClr>
              </a:solidFill>
            </a:endParaRPr>
          </a:p>
        </p:txBody>
      </p:sp>
      <p:sp>
        <p:nvSpPr>
          <p:cNvPr id="5" name="投影片編號版面配置區 4"/>
          <p:cNvSpPr>
            <a:spLocks noGrp="1"/>
          </p:cNvSpPr>
          <p:nvPr>
            <p:ph type="sldNum" sz="quarter" idx="12"/>
          </p:nvPr>
        </p:nvSpPr>
        <p:spPr/>
        <p:txBody>
          <a:bodyPr/>
          <a:lstStyle/>
          <a:p>
            <a:fld id="{AA4E786F-588D-4932-A7B2-AE3451FA4ACA}" type="slidenum">
              <a:rPr lang="zh-CN" altLang="en-US" smtClean="0">
                <a:solidFill>
                  <a:prstClr val="black">
                    <a:tint val="75000"/>
                  </a:prstClr>
                </a:solidFill>
              </a:rPr>
              <a:pPr/>
              <a:t>99</a:t>
            </a:fld>
            <a:endParaRPr lang="zh-CN" altLang="en-US">
              <a:solidFill>
                <a:prstClr val="black">
                  <a:tint val="75000"/>
                </a:prstClr>
              </a:solidFill>
            </a:endParaRPr>
          </a:p>
        </p:txBody>
      </p:sp>
    </p:spTree>
    <p:extLst>
      <p:ext uri="{BB962C8B-B14F-4D97-AF65-F5344CB8AC3E}">
        <p14:creationId xmlns:p14="http://schemas.microsoft.com/office/powerpoint/2010/main" val="2411347872"/>
      </p:ext>
    </p:extLst>
  </p:cSld>
  <p:clrMapOvr>
    <a:masterClrMapping/>
  </p:clrMapOvr>
  <p:timing>
    <p:tnLst>
      <p:par>
        <p:cTn id="1" dur="indefinite" restart="never" nodeType="tmRoot"/>
      </p:par>
    </p:tnLst>
  </p:timing>
</p:sld>
</file>

<file path=ppt/theme/theme1.xml><?xml version="1.0" encoding="utf-8"?>
<a:theme xmlns:a="http://schemas.openxmlformats.org/drawingml/2006/main" name="1_Office 主题​​">
  <a:themeElements>
    <a:clrScheme name="自定义 111">
      <a:dk1>
        <a:sysClr val="windowText" lastClr="000000"/>
      </a:dk1>
      <a:lt1>
        <a:sysClr val="window" lastClr="FFFFFF"/>
      </a:lt1>
      <a:dk2>
        <a:srgbClr val="44546A"/>
      </a:dk2>
      <a:lt2>
        <a:srgbClr val="E7E6E6"/>
      </a:lt2>
      <a:accent1>
        <a:srgbClr val="69991D"/>
      </a:accent1>
      <a:accent2>
        <a:srgbClr val="EAB01D"/>
      </a:accent2>
      <a:accent3>
        <a:srgbClr val="69991D"/>
      </a:accent3>
      <a:accent4>
        <a:srgbClr val="E88087"/>
      </a:accent4>
      <a:accent5>
        <a:srgbClr val="69991D"/>
      </a:accent5>
      <a:accent6>
        <a:srgbClr val="EAB01D"/>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Back_To_School">
      <a:dk1>
        <a:sysClr val="windowText" lastClr="000000"/>
      </a:dk1>
      <a:lt1>
        <a:sysClr val="window" lastClr="FFFFFF"/>
      </a:lt1>
      <a:dk2>
        <a:srgbClr val="404040"/>
      </a:dk2>
      <a:lt2>
        <a:srgbClr val="FFF7D3"/>
      </a:lt2>
      <a:accent1>
        <a:srgbClr val="EB7F23"/>
      </a:accent1>
      <a:accent2>
        <a:srgbClr val="AFAF51"/>
      </a:accent2>
      <a:accent3>
        <a:srgbClr val="84491F"/>
      </a:accent3>
      <a:accent4>
        <a:srgbClr val="FEBE2F"/>
      </a:accent4>
      <a:accent5>
        <a:srgbClr val="6E1C1C"/>
      </a:accent5>
      <a:accent6>
        <a:srgbClr val="9EE0F8"/>
      </a:accent6>
      <a:hlink>
        <a:srgbClr val="EB7F23"/>
      </a:hlink>
      <a:folHlink>
        <a:srgbClr val="404040"/>
      </a:folHlink>
    </a:clrScheme>
    <a:fontScheme name="Back_to_School">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a:fillStyleLst>
        <a:solidFill>
          <a:schemeClr val="phClr"/>
        </a:solidFill>
        <a:gradFill rotWithShape="1">
          <a:gsLst>
            <a:gs pos="0">
              <a:schemeClr val="phClr">
                <a:lumMod val="157000"/>
                <a:satMod val="101000"/>
              </a:schemeClr>
            </a:gs>
            <a:gs pos="50000">
              <a:schemeClr val="phClr">
                <a:lumMod val="137000"/>
                <a:satMod val="103000"/>
              </a:schemeClr>
            </a:gs>
            <a:gs pos="100000">
              <a:schemeClr val="phClr">
                <a:lumMod val="115000"/>
                <a:satMod val="109000"/>
              </a:schemeClr>
            </a:gs>
          </a:gsLst>
          <a:lin ang="5400000" scaled="0"/>
        </a:gradFill>
        <a:gradFill rotWithShape="1">
          <a:gsLst>
            <a:gs pos="0">
              <a:schemeClr val="phClr">
                <a:satMod val="103000"/>
                <a:lumMod val="118000"/>
              </a:schemeClr>
            </a:gs>
            <a:gs pos="50000">
              <a:schemeClr val="phClr">
                <a:satMod val="89000"/>
                <a:lumMod val="91000"/>
              </a:schemeClr>
            </a:gs>
            <a:gs pos="100000">
              <a:schemeClr val="phClr">
                <a:lumMod val="6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100000"/>
                <a:satMod val="100000"/>
                <a:shade val="0"/>
              </a:schemeClr>
            </a:gs>
            <a:gs pos="0">
              <a:scrgbClr r="0" g="0" b="0"/>
            </a:gs>
            <a:gs pos="100000">
              <a:schemeClr val="phClr">
                <a:shade val="100000"/>
                <a:satMod val="100000"/>
              </a:schemeClr>
            </a:gs>
          </a:gsLst>
          <a:lin ang="5400000" scaled="0"/>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Back_To_School">
      <a:dk1>
        <a:sysClr val="windowText" lastClr="000000"/>
      </a:dk1>
      <a:lt1>
        <a:sysClr val="window" lastClr="FFFFFF"/>
      </a:lt1>
      <a:dk2>
        <a:srgbClr val="404040"/>
      </a:dk2>
      <a:lt2>
        <a:srgbClr val="FFF7D3"/>
      </a:lt2>
      <a:accent1>
        <a:srgbClr val="EB7F23"/>
      </a:accent1>
      <a:accent2>
        <a:srgbClr val="AFAF51"/>
      </a:accent2>
      <a:accent3>
        <a:srgbClr val="84491F"/>
      </a:accent3>
      <a:accent4>
        <a:srgbClr val="FEBE2F"/>
      </a:accent4>
      <a:accent5>
        <a:srgbClr val="6E1C1C"/>
      </a:accent5>
      <a:accent6>
        <a:srgbClr val="9EE0F8"/>
      </a:accent6>
      <a:hlink>
        <a:srgbClr val="EB7F23"/>
      </a:hlink>
      <a:folHlink>
        <a:srgbClr val="404040"/>
      </a:folHlink>
    </a:clrScheme>
    <a:fontScheme name="Back_to_School">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a:fillStyleLst>
        <a:solidFill>
          <a:schemeClr val="phClr"/>
        </a:solidFill>
        <a:gradFill rotWithShape="1">
          <a:gsLst>
            <a:gs pos="0">
              <a:schemeClr val="phClr">
                <a:lumMod val="157000"/>
                <a:satMod val="101000"/>
              </a:schemeClr>
            </a:gs>
            <a:gs pos="50000">
              <a:schemeClr val="phClr">
                <a:lumMod val="137000"/>
                <a:satMod val="103000"/>
              </a:schemeClr>
            </a:gs>
            <a:gs pos="100000">
              <a:schemeClr val="phClr">
                <a:lumMod val="115000"/>
                <a:satMod val="109000"/>
              </a:schemeClr>
            </a:gs>
          </a:gsLst>
          <a:lin ang="5400000" scaled="0"/>
        </a:gradFill>
        <a:gradFill rotWithShape="1">
          <a:gsLst>
            <a:gs pos="0">
              <a:schemeClr val="phClr">
                <a:satMod val="103000"/>
                <a:lumMod val="118000"/>
              </a:schemeClr>
            </a:gs>
            <a:gs pos="50000">
              <a:schemeClr val="phClr">
                <a:satMod val="89000"/>
                <a:lumMod val="91000"/>
              </a:schemeClr>
            </a:gs>
            <a:gs pos="100000">
              <a:schemeClr val="phClr">
                <a:lumMod val="6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100000"/>
                <a:satMod val="100000"/>
                <a:shade val="0"/>
              </a:schemeClr>
            </a:gs>
            <a:gs pos="0">
              <a:scrgbClr r="0" g="0" b="0"/>
            </a:gs>
            <a:gs pos="100000">
              <a:schemeClr val="phClr">
                <a:shade val="100000"/>
                <a:satMod val="100000"/>
              </a:schemeClr>
            </a:gs>
          </a:gsLst>
          <a:lin ang="5400000" scaled="0"/>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8"?>
<?mso-contentType ?>
<FormTemplates xmlns="http://schemas.microsoft.com/sharepoint/v3/contenttype/forms">
  <Display>DocumentLibraryForm</Display>
  <Edit>AssetEditForm</Edit>
  <New>DocumentLibraryForm</New>
</FormTemplates>
</file>

<file path=customXml/itemProps1.xml><?xml version="1.0" encoding="utf-8"?>
<ds:datastoreItem xmlns:ds="http://schemas.openxmlformats.org/officeDocument/2006/customXml" ds:itemID="{73485788-A8A7-4A59-A508-5F918119F4BA}">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有趣的秋季簡報 (寬螢幕)</Template>
  <TotalTime>0</TotalTime>
  <Words>14578</Words>
  <Application>Microsoft Office PowerPoint</Application>
  <PresentationFormat>寬螢幕</PresentationFormat>
  <Paragraphs>1000</Paragraphs>
  <Slides>115</Slides>
  <Notes>1</Notes>
  <HiddenSlides>0</HiddenSlides>
  <MMClips>0</MMClips>
  <ScaleCrop>false</ScaleCrop>
  <HeadingPairs>
    <vt:vector size="6" baseType="variant">
      <vt:variant>
        <vt:lpstr>使用字型</vt:lpstr>
      </vt:variant>
      <vt:variant>
        <vt:i4>17</vt:i4>
      </vt:variant>
      <vt:variant>
        <vt:lpstr>佈景主題</vt:lpstr>
      </vt:variant>
      <vt:variant>
        <vt:i4>1</vt:i4>
      </vt:variant>
      <vt:variant>
        <vt:lpstr>投影片標題</vt:lpstr>
      </vt:variant>
      <vt:variant>
        <vt:i4>115</vt:i4>
      </vt:variant>
    </vt:vector>
  </HeadingPairs>
  <TitlesOfParts>
    <vt:vector size="133" baseType="lpstr">
      <vt:lpstr>¼Ð·¢Åé</vt:lpstr>
      <vt:lpstr>等线</vt:lpstr>
      <vt:lpstr>等线 Light</vt:lpstr>
      <vt:lpstr>Microsoft YaHei</vt:lpstr>
      <vt:lpstr>華康勘亭流</vt:lpstr>
      <vt:lpstr>華康勘亭流(P)</vt:lpstr>
      <vt:lpstr>微軟正黑體</vt:lpstr>
      <vt:lpstr>微軟正黑體</vt:lpstr>
      <vt:lpstr>新細明體</vt:lpstr>
      <vt:lpstr>標楷體</vt:lpstr>
      <vt:lpstr>Arial</vt:lpstr>
      <vt:lpstr>Calibri</vt:lpstr>
      <vt:lpstr>Cambria</vt:lpstr>
      <vt:lpstr>Cambria Math</vt:lpstr>
      <vt:lpstr>Tahoma</vt:lpstr>
      <vt:lpstr>Times New Roman</vt:lpstr>
      <vt:lpstr>Wingdings</vt:lpstr>
      <vt:lpstr>1_Office 主题​​</vt:lpstr>
      <vt:lpstr>國中小教師敘薪業務研討</vt:lpstr>
      <vt:lpstr>課程簡介</vt:lpstr>
      <vt:lpstr>PowerPoint 簡報</vt:lpstr>
      <vt:lpstr>PowerPoint 簡報</vt:lpstr>
      <vt:lpstr>PowerPoint 簡報</vt:lpstr>
      <vt:lpstr>PowerPoint 簡報</vt:lpstr>
      <vt:lpstr>PowerPoint 簡報</vt:lpstr>
      <vt:lpstr>新制教師資格-先考試後實習</vt:lpstr>
      <vt:lpstr>PowerPoint 簡報</vt:lpstr>
      <vt:lpstr>PowerPoint 簡報</vt:lpstr>
      <vt:lpstr>PowerPoint 簡報</vt:lpstr>
      <vt:lpstr>PowerPoint 簡報</vt:lpstr>
      <vt:lpstr>PowerPoint 簡報</vt:lpstr>
      <vt:lpstr>PowerPoint 簡報</vt:lpstr>
      <vt:lpstr>PowerPoint 簡報</vt:lpstr>
      <vt:lpstr>PowerPoint 簡報</vt:lpstr>
      <vt:lpstr>代理教師敘薪</vt:lpstr>
      <vt:lpstr>代理教師甄選資格</vt:lpstr>
      <vt:lpstr>PowerPoint 簡報</vt:lpstr>
      <vt:lpstr>Q:新法後取得師資職前證明書可否考二招??</vt:lpstr>
      <vt:lpstr>Q:107年修法前僅修畢師資職前課程者，未實習者，可於第?階段報考代理教師??</vt:lpstr>
      <vt:lpstr>代理教師再聘資格</vt:lpstr>
      <vt:lpstr>PowerPoint 簡報</vt:lpstr>
      <vt:lpstr>幼兒園代理教師資格</vt:lpstr>
      <vt:lpstr>代理專任輔導教師資格</vt:lpstr>
      <vt:lpstr>PowerPoint 簡報</vt:lpstr>
      <vt:lpstr>代理教師核薪</vt:lpstr>
      <vt:lpstr>代理教師-甄選作業規定</vt:lpstr>
      <vt:lpstr>PowerPoint 簡報</vt:lpstr>
      <vt:lpstr>代理教師敘薪作業</vt:lpstr>
      <vt:lpstr>PowerPoint 簡報</vt:lpstr>
      <vt:lpstr>PowerPoint 簡報</vt:lpstr>
      <vt:lpstr>案例:陳師大學畢業，具臺灣省政府教育廳核發登字健康教育科教師證，參加國中代理健教科教師甄選錄取，請問如何核敘？</vt:lpstr>
      <vt:lpstr>案例:楊師大學畢業，修畢體育科職前教育課程並具有修畢證明書，想參加國中體育科代理教師甄選，請問第幾次才可報名?如何核敘?</vt:lpstr>
      <vt:lpstr>案例:某國小附設幼兒園代理教師甄選舉辦2次，皆無人應考，函請教育局同意放寬以「具教保員資格」可應試，張師僅具某五專幼兒教育學系應考，請問如何核敘?</vt:lpstr>
      <vt:lpstr>代理教師服務證明書是否一定要加註「服務成績優良」??</vt:lpstr>
      <vt:lpstr>正式教師敘薪</vt:lpstr>
      <vt:lpstr>正式教師敘薪之法規沿革</vt:lpstr>
      <vt:lpstr>正式教師-薪級</vt:lpstr>
      <vt:lpstr>正式教師-薪級(舊制)</vt:lpstr>
      <vt:lpstr>敘薪名詞解釋</vt:lpstr>
      <vt:lpstr>正式教師職前年資採計基礎概念</vt:lpstr>
      <vt:lpstr>PowerPoint 簡報</vt:lpstr>
      <vt:lpstr>正式教師職前年資態樣-代理教師年資</vt:lpstr>
      <vt:lpstr>代理教師年資計算方式</vt:lpstr>
      <vt:lpstr>PowerPoint 簡報</vt:lpstr>
      <vt:lpstr>代理教師之類別</vt:lpstr>
      <vt:lpstr>PowerPoint 簡報</vt:lpstr>
      <vt:lpstr>各階段代理教師年資可否採計一覽表</vt:lpstr>
      <vt:lpstr>代理教師不予採計之年資</vt:lpstr>
      <vt:lpstr>PowerPoint 簡報</vt:lpstr>
      <vt:lpstr>PowerPoint 簡報</vt:lpstr>
      <vt:lpstr>案例：石師102年大學畢業,103年6月取得教育部國民小學教師證，自105學年度經公開甄選錄取，於105年8月1日起聘，並於105年8月24日取得碩士學位，其職前曾任A國小代理教師1030827-1040702及B國小代理教師年資1040827-1050131、1050211-1050702代理教師年資，請問如何提敘薪級？</vt:lpstr>
      <vt:lpstr>正式教師職前年資態樣-私校專任及技術教師年資</vt:lpstr>
      <vt:lpstr>PowerPoint 簡報</vt:lpstr>
      <vt:lpstr>案例－未具合格教師證資格</vt:lpstr>
      <vt:lpstr>案例－取得碩士</vt:lpstr>
      <vt:lpstr>案例：林師92年6月大學畢業，93年7月取得教育部國民小學教師證，職前曾任私立國小專任教師年資930801至940731，並於99年6月取得碩士學位，又曾任公立學校代理教師年資1040828至1050701，於105學年度經公開甄選錄取公立國小，請問如何提敘薪級？</vt:lpstr>
      <vt:lpstr>案例：劉師96年6月碩士畢業，91年7月取得教育部中等學校美術工藝科教師證，並於101年5月取得中等學校廣告設計科、美術科教師證，職前曾任私立學校廣告設計科專任教師年資910801至940731、私立高中美術科專任教師990801至1030731，又曾任公立學校代理教師年資1040828至1050701，於105學年度經公開甄選錄取公立高中，如何提敘薪級？</vt:lpstr>
      <vt:lpstr>正式教師職前年資態樣-公務人員年資</vt:lpstr>
      <vt:lpstr>公務人員服務年資</vt:lpstr>
      <vt:lpstr>PowerPoint 簡報</vt:lpstr>
      <vt:lpstr>案例：張師99年6月碩士畢業，96年7月取得教育部國民小學教師證，職前曾任代理教師年資(960827-970702)(970827-980702)，並參加102年公務人員普通考試錄取，實務訓練期間為1021018-1030217，其辦事員年資為1030218-1060731，並於106學年度參加教師甄試，錄取成為正式教師，請問如何提敘薪級？</vt:lpstr>
      <vt:lpstr>正式教師職前年資態樣-約聘僱人員年資</vt:lpstr>
      <vt:lpstr>PowerPoint 簡報</vt:lpstr>
      <vt:lpstr>PowerPoint 簡報</vt:lpstr>
      <vt:lpstr>PowerPoint 簡報</vt:lpstr>
      <vt:lpstr>PowerPoint 簡報</vt:lpstr>
      <vt:lpstr>正式教師職前年資態樣-                  提敘預備軍官年資（義務役）</vt:lpstr>
      <vt:lpstr>PowerPoint 簡報</vt:lpstr>
      <vt:lpstr>PowerPoint 簡報</vt:lpstr>
      <vt:lpstr>正式教師敘薪-提敘常備軍官年資（志願役）</vt:lpstr>
      <vt:lpstr>PowerPoint 簡報</vt:lpstr>
      <vt:lpstr>正式教師敘薪-提敘曾任專任講師或助教年資</vt:lpstr>
      <vt:lpstr>正式教師敘薪-提敘曾任台商、海外僑校學校任教年資</vt:lpstr>
      <vt:lpstr>正式教師敘薪-提敘曾任契約進用教保人員年資</vt:lpstr>
      <vt:lpstr>PowerPoint 簡報</vt:lpstr>
      <vt:lpstr>案例:陳師102年大學畢業並具有幼稚園合格教師證，105學年度經公開甄選錄取，職前在某附設幼兒園擔任契約進用教保員職務年資為103/8/1至105/7/31，且其年終考核成績分別為79、85分，請問如何核敘?</vt:lpstr>
      <vt:lpstr>案例:黃師98年大學畢業並具有國中合格教師證、幼稚園合格教師證，105學年度經公開甄選錄取國中教師，職前曾任某國中代理教師年資99/8/27至100/7/2且服務成績優良，在某附設幼兒園擔任契約進用教保員職務年資為104/8/1至105/7/31，且其年終考核成績分別為85分，請問如何核敘?</vt:lpstr>
      <vt:lpstr>幼兒園教師提敘–私校專任教師年資</vt:lpstr>
      <vt:lpstr>正式教師敘薪-職前曾任公立學校教師年資</vt:lpstr>
      <vt:lpstr>幼兒園教師提敘–私立幼兒園專任教師年資</vt:lpstr>
      <vt:lpstr>PowerPoint 簡報</vt:lpstr>
      <vt:lpstr>案例:楊師大學畢業，98年5月取得合格幼稚園教師證，職前曾任某私立A幼兒園專任教師年資97/8/1至100/1/31，私立B幼兒園專任教師年資101/2/1至102/7/31，公立幼兒園契約進用教保員年資102/8/1至105/7/31，上述私立幼兒園皆經教育局核准設立有案，且服務年資優良，請問如何核敘?</vt:lpstr>
      <vt:lpstr>幼兒園教師提敘–公私立幼稚園保育員</vt:lpstr>
      <vt:lpstr>PowerPoint 簡報</vt:lpstr>
      <vt:lpstr>幼兒園教師提敘– 公立幼稚園教師轉任公立各級學校教師</vt:lpstr>
      <vt:lpstr>取得較高學歷</vt:lpstr>
      <vt:lpstr>取得較高學歷之相關規定</vt:lpstr>
      <vt:lpstr>PowerPoint 簡報</vt:lpstr>
      <vt:lpstr>桃園市市立各級學校及幼兒園教師在職進修學位實施要點</vt:lpstr>
      <vt:lpstr>舊制取得較高學歷</vt:lpstr>
      <vt:lpstr>何謂進修期間? </vt:lpstr>
      <vt:lpstr>PowerPoint 簡報</vt:lpstr>
      <vt:lpstr>PowerPoint 簡報</vt:lpstr>
      <vt:lpstr>PowerPoint 簡報</vt:lpstr>
      <vt:lpstr>法規依據-教師待遇條例第10條</vt:lpstr>
      <vt:lpstr>PowerPoint 簡報</vt:lpstr>
      <vt:lpstr>教師待遇條例施行後教師改敘之相關疑義</vt:lpstr>
      <vt:lpstr>改敘後原支薪級</vt:lpstr>
      <vt:lpstr>PowerPoint 簡報</vt:lpstr>
      <vt:lpstr>案例:張師自90學年度甄選至某國小服務迄今，104學年度至某大學進修碩士，並於105年6月取得碩士證書，其90-103學年度成績考核皆考列四條一款以上，而103學年度年終考核410薪點，請問如何提敘?</vt:lpstr>
      <vt:lpstr>案例:張師自105學年度甄選至某國小服務迄今，106學年度進修碩士，並於107年7月取得碩士證書，請問如何提敘?</vt:lpstr>
      <vt:lpstr>專任運動教練</vt:lpstr>
      <vt:lpstr>專任運動教練資格</vt:lpstr>
      <vt:lpstr>各級學校專任運動教練聘任管理辦法</vt:lpstr>
      <vt:lpstr>專任運動教練敘薪</vt:lpstr>
      <vt:lpstr>案例:吳教練參加本市102學年度通過專任運動教練甄選錄取，吳教練於103年11月取得教育部學校中級專任運動教練證書，其103-105學年度服務成績通過績效評量，請問如何取得較高級別之聘任?</vt:lpstr>
      <vt:lpstr>PowerPoint 簡報</vt:lpstr>
      <vt:lpstr>PowerPoint 簡報</vt:lpstr>
      <vt:lpstr>PowerPoint 簡報</vt:lpstr>
      <vt:lpstr>Q:韓師公立大學畢業，101年6月取得中等學校森林科教師證書，103學年度甄選錄取公立高職教師；曾任公立高職代理教師2年（99.08.01-101.07.31）經公開甄選且服務成績優良，並於103年8月1日到職時提出相關證明文件，惟學校未予採計提敘，方師於107年9月10日向學校申請改敘並補發薪俸，應如何核敘？</vt:lpstr>
      <vt:lpstr>誤核薪級怎麼辦??</vt:lpstr>
      <vt:lpstr>Q：梅師公立大學畢業，102年6月取得中等學校數學科教師證書，106學年度甄選錄取公立高中教師，經學校採計職前年資並核敘210薪點在案，惟學校於107年1月發現溢核薪級1級，應如何處理？</vt:lpstr>
      <vt:lpstr>PowerPoint 簡報</vt:lpstr>
    </vt:vector>
  </TitlesOfParts>
  <Manager/>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keywords/>
  <cp:lastModifiedBy/>
  <cp:revision>1</cp:revision>
  <dcterms:created xsi:type="dcterms:W3CDTF">2016-06-20T07:17:39Z</dcterms:created>
  <dcterms:modified xsi:type="dcterms:W3CDTF">2019-08-19T05:35:01Z</dcterms:modified>
  <cp:version/>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TC028952699991</vt:lpwstr>
  </property>
</Properties>
</file>