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22"/>
  </p:notesMasterIdLst>
  <p:handoutMasterIdLst>
    <p:handoutMasterId r:id="rId23"/>
  </p:handoutMasterIdLst>
  <p:sldIdLst>
    <p:sldId id="278" r:id="rId2"/>
    <p:sldId id="430" r:id="rId3"/>
    <p:sldId id="438" r:id="rId4"/>
    <p:sldId id="423" r:id="rId5"/>
    <p:sldId id="371" r:id="rId6"/>
    <p:sldId id="377" r:id="rId7"/>
    <p:sldId id="429" r:id="rId8"/>
    <p:sldId id="441" r:id="rId9"/>
    <p:sldId id="378" r:id="rId10"/>
    <p:sldId id="440" r:id="rId11"/>
    <p:sldId id="379" r:id="rId12"/>
    <p:sldId id="380" r:id="rId13"/>
    <p:sldId id="381" r:id="rId14"/>
    <p:sldId id="417" r:id="rId15"/>
    <p:sldId id="431" r:id="rId16"/>
    <p:sldId id="433" r:id="rId17"/>
    <p:sldId id="435" r:id="rId18"/>
    <p:sldId id="434" r:id="rId19"/>
    <p:sldId id="406" r:id="rId20"/>
    <p:sldId id="439" r:id="rId21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070179"/>
    <a:srgbClr val="006600"/>
    <a:srgbClr val="E33303"/>
    <a:srgbClr val="F58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96" autoAdjust="0"/>
    <p:restoredTop sz="96636" autoAdjust="0"/>
  </p:normalViewPr>
  <p:slideViewPr>
    <p:cSldViewPr>
      <p:cViewPr varScale="1">
        <p:scale>
          <a:sx n="85" d="100"/>
          <a:sy n="85" d="100"/>
        </p:scale>
        <p:origin x="1243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8" d="100"/>
          <a:sy n="48" d="100"/>
        </p:scale>
        <p:origin x="-1338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17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17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36F1B31-9B9F-473C-A88D-06484792277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11698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2BDDB02-67ED-47F1-8B26-C5296A8737C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789731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11A2B91-9C27-422D-A2C0-52A96A433240}" type="slidenum">
              <a:rPr lang="en-US" altLang="zh-TW" smtClean="0"/>
              <a:pPr/>
              <a:t>1</a:t>
            </a:fld>
            <a:endParaRPr lang="en-US" altLang="zh-TW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7388" y="4343400"/>
            <a:ext cx="5486400" cy="4116388"/>
          </a:xfrm>
          <a:noFill/>
        </p:spPr>
        <p:txBody>
          <a:bodyPr lIns="91799" tIns="45901" rIns="91799" bIns="45901"/>
          <a:lstStyle/>
          <a:p>
            <a:pPr eaLnBrk="1" hangingPunct="1"/>
            <a:endParaRPr lang="zh-TW" altLang="zh-TW" smtClean="0"/>
          </a:p>
        </p:txBody>
      </p:sp>
      <p:sp>
        <p:nvSpPr>
          <p:cNvPr id="5125" name="投影片編號版面配置區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799" tIns="45901" rIns="91799" bIns="45901" anchor="b"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B3EE96C-ED4A-4C25-B4B6-25220F6B5C12}" type="slidenum">
              <a:rPr kumimoji="0" lang="en-US" altLang="zh-TW" sz="1200"/>
              <a:pPr algn="r" eaLnBrk="1" hangingPunct="1"/>
              <a:t>1</a:t>
            </a:fld>
            <a:endParaRPr kumimoji="0" lang="en-US" altLang="zh-TW" sz="1200"/>
          </a:p>
        </p:txBody>
      </p:sp>
    </p:spTree>
    <p:extLst>
      <p:ext uri="{BB962C8B-B14F-4D97-AF65-F5344CB8AC3E}">
        <p14:creationId xmlns:p14="http://schemas.microsoft.com/office/powerpoint/2010/main" val="3731407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72EFD-BE95-4093-8B44-F42BB1241CE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131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C949CC-0CD0-491D-875C-DC10540A36E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512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F07BC-FAE9-4985-BC1C-E6775876609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91002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標題，文字及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EAAD5E-0716-4094-8AE3-7CD81107B7F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1957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TW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F0D8D-885E-4A77-837F-F00F9CCA5A6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40898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558A4-EE73-4CFD-9880-9EA60F9B86E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09160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3FB5EC-2CCC-4673-A575-004A27C9EF3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90176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1D796-2E03-4CDF-A2DB-1C2B0B29D29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3644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A96B5-50CE-4982-ADB9-C4DB12C00503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15327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7B172-3D08-456B-BB62-BD99D6327B46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92476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43C9E-C075-4077-88E3-A6D116108C1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302229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C8752-F563-4C93-9F55-149A4C7BA3B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75300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7B252-C6CE-4DFB-8484-024D1B676DC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59624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607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07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607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126FD751-D0E6-4543-A2AB-4BE1AFDF088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1031" name="Picture 7" descr="背景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  <p:sldLayoutId id="2147483730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anose="020B060402020202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../Downloads/y2mate.com%20-%20&#23529;&#26597;&#36039;&#26009;&#19978;&#20659;&#20316;&#26989;&#25805;&#20316;&#24433;&#38899;&#25945;&#23416;&#27284;_1080p.mp4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430338" y="3544888"/>
            <a:ext cx="6888162" cy="1058862"/>
          </a:xfrm>
        </p:spPr>
        <p:txBody>
          <a:bodyPr/>
          <a:lstStyle/>
          <a:p>
            <a:pPr marL="0" indent="0" algn="just" eaLnBrk="1" hangingPunct="1">
              <a:buFontTx/>
              <a:buNone/>
            </a:pPr>
            <a:endParaRPr lang="en-US" altLang="zh-TW" sz="4100" dirty="0" smtClean="0">
              <a:solidFill>
                <a:schemeClr val="tx2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r" eaLnBrk="1" hangingPunct="1">
              <a:buFontTx/>
              <a:buNone/>
            </a:pPr>
            <a:r>
              <a:rPr lang="zh-TW" altLang="en-US" dirty="0" smtClean="0">
                <a:solidFill>
                  <a:schemeClr val="tx2"/>
                </a:solidFill>
                <a:latin typeface="華康中圓體(P)" pitchFamily="34" charset="-120"/>
                <a:ea typeface="標楷體" panose="03000509000000000000" pitchFamily="65" charset="-120"/>
                <a:cs typeface="Times New Roman" panose="02020603050405020304" pitchFamily="18" charset="0"/>
              </a:rPr>
              <a:t>輔導</a:t>
            </a:r>
            <a:r>
              <a:rPr lang="zh-TW" altLang="en-US" dirty="0" smtClean="0">
                <a:solidFill>
                  <a:schemeClr val="tx2"/>
                </a:solidFill>
                <a:latin typeface="華康中圓體(P)" pitchFamily="34" charset="-120"/>
                <a:ea typeface="標楷體" panose="03000509000000000000" pitchFamily="65" charset="-120"/>
                <a:cs typeface="Times New Roman" panose="02020603050405020304" pitchFamily="18" charset="0"/>
              </a:rPr>
              <a:t>室</a:t>
            </a:r>
            <a:endParaRPr lang="zh-TW" altLang="en-US" sz="3300" dirty="0" smtClean="0">
              <a:solidFill>
                <a:srgbClr val="0D0D0D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 eaLnBrk="1" hangingPunct="1">
              <a:buFontTx/>
              <a:buNone/>
            </a:pPr>
            <a:r>
              <a:rPr lang="zh-TW" altLang="en-US" sz="3300" dirty="0" smtClean="0">
                <a:solidFill>
                  <a:srgbClr val="0D0D0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                      </a:t>
            </a:r>
            <a:endParaRPr lang="zh-TW" altLang="en-US" sz="3300" dirty="0" smtClean="0">
              <a:solidFill>
                <a:srgbClr val="0D0D0D"/>
              </a:solidFill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099" name="文字方塊 5"/>
          <p:cNvSpPr txBox="1">
            <a:spLocks noChangeArrowheads="1"/>
          </p:cNvSpPr>
          <p:nvPr/>
        </p:nvSpPr>
        <p:spPr bwMode="auto">
          <a:xfrm>
            <a:off x="774700" y="1873250"/>
            <a:ext cx="8369300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en-US" altLang="zh-TW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110</a:t>
            </a:r>
            <a:r>
              <a:rPr kumimoji="0"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學年度大學暨科大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kumimoji="0" lang="zh-TW" altLang="en-US" sz="48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個人</a:t>
            </a:r>
            <a:r>
              <a:rPr kumimoji="0" lang="zh-TW" altLang="en-US" sz="4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申請第二階段說明</a:t>
            </a:r>
            <a:endParaRPr kumimoji="0" lang="zh-TW" altLang="en-US" sz="48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984776" cy="818934"/>
          </a:xfrm>
        </p:spPr>
        <p:txBody>
          <a:bodyPr/>
          <a:lstStyle/>
          <a:p>
            <a:r>
              <a:rPr lang="zh-TW" altLang="en-US" dirty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檔</a:t>
            </a:r>
            <a:r>
              <a:rPr lang="zh-TW" altLang="en-US" dirty="0" smtClean="0">
                <a:solidFill>
                  <a:srgbClr val="FF0000"/>
                </a:solidFill>
                <a:latin typeface="文鼎標楷注音" panose="020B0602010101010101" pitchFamily="34" charset="-120"/>
                <a:ea typeface="文鼎標楷注音" panose="020B0602010101010101" pitchFamily="34" charset="-120"/>
              </a:rPr>
              <a:t>案請分項目儲存</a:t>
            </a:r>
            <a:endParaRPr lang="zh-TW" altLang="en-US" dirty="0">
              <a:solidFill>
                <a:srgbClr val="FF0000"/>
              </a:solidFill>
              <a:latin typeface="文鼎標楷注音" panose="020B0602010101010101" pitchFamily="34" charset="-120"/>
              <a:ea typeface="文鼎標楷注音" panose="020B0602010101010101" pitchFamily="34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412776"/>
            <a:ext cx="6984776" cy="5596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147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836613"/>
            <a:ext cx="7956550" cy="1143000"/>
          </a:xfrm>
        </p:spPr>
        <p:txBody>
          <a:bodyPr/>
          <a:lstStyle/>
          <a:p>
            <a:pPr eaLnBrk="1" hangingPunct="1"/>
            <a:r>
              <a:rPr lang="en-US" altLang="zh-TW" smtClean="0"/>
              <a:t>      </a:t>
            </a:r>
            <a:r>
              <a:rPr lang="zh-TW" altLang="en-US" smtClean="0">
                <a:ea typeface="標楷體" panose="03000509000000000000" pitchFamily="65" charset="-120"/>
              </a:rPr>
              <a:t>上傳審查資料學生注意事項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eaLnBrk="1" hangingPunct="1">
              <a:spcBef>
                <a:spcPts val="2400"/>
              </a:spcBef>
              <a:buSzPct val="80000"/>
              <a:buFont typeface="Wingdings 2" panose="05020102010507070707" pitchFamily="18" charset="2"/>
              <a:buNone/>
            </a:pPr>
            <a:r>
              <a:rPr lang="en-US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審查資料</a:t>
            </a:r>
            <a:r>
              <a:rPr lang="en-US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PDF</a:t>
            </a:r>
            <a:r>
              <a:rPr lang="zh-TW" altLang="en-US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檔</a:t>
            </a:r>
            <a:r>
              <a:rPr lang="zh-TW" altLang="zh-TW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請考生</a:t>
            </a:r>
            <a:r>
              <a:rPr lang="zh-TW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使用文字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或靜態</a:t>
            </a:r>
            <a:r>
              <a:rPr lang="zh-TW" altLang="zh-TW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圖形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方式顯示</a:t>
            </a:r>
            <a:r>
              <a:rPr lang="zh-TW" altLang="zh-TW" sz="280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不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得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加入影音或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其他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特殊功能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如附件、連結或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Flash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等</a:t>
            </a:r>
            <a:r>
              <a:rPr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，以</a:t>
            </a:r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免上傳之檔案無法完整呈現</a:t>
            </a:r>
            <a:r>
              <a:rPr lang="zh-TW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ts val="2400"/>
              </a:spcBef>
              <a:buSzPct val="80000"/>
              <a:buFont typeface="Wingdings 2" panose="05020102010507070707" pitchFamily="18" charset="2"/>
              <a:buNone/>
            </a:pP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4.</a:t>
            </a:r>
            <a:r>
              <a:rPr lang="zh-TW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考生完成確認後，審查資料上傳系統會主動於各審查項目前</a:t>
            </a:r>
            <a:r>
              <a:rPr lang="zh-TW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加入書籤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封面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但不會主動加入頁碼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，考生可依需求自行決定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是否編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製頁碼。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692150"/>
            <a:ext cx="7561262" cy="1143000"/>
          </a:xfrm>
        </p:spPr>
        <p:txBody>
          <a:bodyPr/>
          <a:lstStyle/>
          <a:p>
            <a:pPr eaLnBrk="1" hangingPunct="1"/>
            <a:r>
              <a:rPr lang="zh-TW" altLang="en-US" b="1" smtClean="0"/>
              <a:t>上傳審查資料後須確認</a:t>
            </a: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00238"/>
            <a:ext cx="8229600" cy="45529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kumimoji="0" lang="en-US" altLang="zh-TW" sz="28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考生須於</a:t>
            </a:r>
            <a:r>
              <a:rPr kumimoji="0" lang="zh-TW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校系繳交審查資料截止日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前，完成該校系審查資料上傳作業並完成確認。</a:t>
            </a:r>
            <a:endParaRPr kumimoji="0" lang="zh-TW" altLang="en-US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FontTx/>
              <a:buNone/>
              <a:defRPr/>
            </a:pPr>
            <a:r>
              <a:rPr kumimoji="0" lang="en-US" altLang="zh-TW" sz="2800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考生</a:t>
            </a:r>
            <a:r>
              <a:rPr kumimoji="0" lang="zh-TW" altLang="en-US" sz="2800" dirty="0" smtClean="0">
                <a:latin typeface="標楷體" pitchFamily="65" charset="-120"/>
                <a:ea typeface="標楷體" pitchFamily="65" charset="-120"/>
              </a:rPr>
              <a:t>執行確認作業前，建議先檢視合併檔案，確認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合併後之內容無誤後再進行確認</a:t>
            </a:r>
            <a:r>
              <a:rPr kumimoji="0" lang="zh-TW" altLang="en-US" sz="28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完成確認後，審查資料上傳系統會將所有審查項目整合為一個</a:t>
            </a:r>
            <a:r>
              <a:rPr kumimoji="0" lang="en-US" altLang="zh-TW" sz="2800" dirty="0" smtClean="0">
                <a:latin typeface="標楷體" pitchFamily="65" charset="-120"/>
                <a:ea typeface="標楷體" pitchFamily="65" charset="-120"/>
              </a:rPr>
              <a:t>PDF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檔</a:t>
            </a:r>
            <a:r>
              <a:rPr kumimoji="0" lang="zh-TW" altLang="en-US" sz="2800" dirty="0" smtClean="0">
                <a:latin typeface="標楷體" pitchFamily="65" charset="-120"/>
                <a:ea typeface="標楷體" pitchFamily="65" charset="-120"/>
              </a:rPr>
              <a:t>並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產生</a:t>
            </a:r>
            <a:r>
              <a:rPr kumimoji="0" lang="zh-TW" altLang="zh-TW" sz="2800" b="1" dirty="0" smtClean="0">
                <a:solidFill>
                  <a:srgbClr val="C00000"/>
                </a:solidFill>
                <a:latin typeface="標楷體" pitchFamily="65" charset="-120"/>
                <a:ea typeface="標楷體" pitchFamily="65" charset="-120"/>
              </a:rPr>
              <a:t>「審查資料上傳確認表」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，考生應自行存</a:t>
            </a:r>
            <a:r>
              <a:rPr kumimoji="0" lang="zh-TW" altLang="en-US" sz="2800" dirty="0" smtClean="0">
                <a:latin typeface="標楷體" pitchFamily="65" charset="-120"/>
                <a:ea typeface="標楷體" pitchFamily="65" charset="-120"/>
              </a:rPr>
              <a:t>檔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kumimoji="0" lang="zh-TW" altLang="en-US" sz="28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 eaLnBrk="1" hangingPunct="1">
              <a:buFontTx/>
              <a:buNone/>
              <a:defRPr/>
            </a:pPr>
            <a:r>
              <a:rPr kumimoji="0" lang="en-US" altLang="zh-TW" sz="2800" dirty="0" smtClean="0">
                <a:latin typeface="標楷體" pitchFamily="65" charset="-120"/>
                <a:ea typeface="標楷體" pitchFamily="65" charset="-120"/>
              </a:rPr>
              <a:t>3.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上傳之審查資料於確認前皆可重複上傳</a:t>
            </a:r>
            <a:r>
              <a:rPr kumimoji="0" lang="zh-TW" altLang="en-US" sz="2800" dirty="0" smtClean="0">
                <a:latin typeface="標楷體" pitchFamily="65" charset="-120"/>
                <a:ea typeface="標楷體" pitchFamily="65" charset="-120"/>
              </a:rPr>
              <a:t>，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惟若審查資料</a:t>
            </a:r>
            <a:r>
              <a:rPr kumimoji="0" lang="zh-TW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一經確認後，一律不得要求</a:t>
            </a:r>
            <a:r>
              <a:rPr kumimoji="0" lang="zh-TW" altLang="en-US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更</a:t>
            </a:r>
            <a:r>
              <a:rPr kumimoji="0" lang="zh-TW" altLang="zh-TW" sz="28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改</a:t>
            </a:r>
            <a:r>
              <a:rPr kumimoji="0" lang="zh-TW" altLang="zh-TW" sz="28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kumimoji="0" lang="zh-TW" altLang="en-US" sz="2800" dirty="0" smtClean="0">
              <a:latin typeface="標楷體" pitchFamily="65" charset="-120"/>
              <a:ea typeface="標楷體" pitchFamily="65" charset="-120"/>
            </a:endParaRPr>
          </a:p>
          <a:p>
            <a:pPr marL="174625" indent="-174625" eaLnBrk="1" hangingPunct="1">
              <a:defRPr/>
            </a:pPr>
            <a:endParaRPr kumimoji="0" lang="zh-TW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47625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其他重要事項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250" y="1916113"/>
            <a:ext cx="7129463" cy="4525962"/>
          </a:xfrm>
        </p:spPr>
        <p:txBody>
          <a:bodyPr/>
          <a:lstStyle/>
          <a:p>
            <a:pPr eaLnBrk="1" hangingPunct="1">
              <a:spcBef>
                <a:spcPts val="2400"/>
              </a:spcBef>
              <a:buFontTx/>
              <a:buNone/>
            </a:pPr>
            <a:r>
              <a:rPr lang="en-US" altLang="zh-TW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zh-TW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完成確認後，有關各校系</a:t>
            </a:r>
            <a:r>
              <a:rPr lang="zh-TW" altLang="zh-TW" sz="280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第二階段指定項目甄試報名、繳費</a:t>
            </a:r>
            <a:r>
              <a:rPr lang="zh-TW" altLang="zh-TW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等相關</a:t>
            </a:r>
            <a:r>
              <a:rPr lang="zh-TW" altLang="en-US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zh-TW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資訊，仍須依其規定向該大學完成相關作業。</a:t>
            </a:r>
            <a:endParaRPr lang="zh-TW" altLang="en-US" sz="280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spcBef>
                <a:spcPts val="2400"/>
              </a:spcBef>
              <a:buFontTx/>
              <a:buNone/>
            </a:pPr>
            <a:r>
              <a:rPr lang="en-US" altLang="zh-TW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zh-TW" sz="280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原住民考生</a:t>
            </a:r>
            <a:r>
              <a:rPr lang="zh-TW" altLang="en-US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除須</a:t>
            </a:r>
            <a:r>
              <a:rPr lang="zh-TW" altLang="zh-TW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完成審查資料上傳確認外，另須將含本人之</a:t>
            </a:r>
            <a:r>
              <a:rPr lang="zh-TW" altLang="zh-TW" sz="2800" b="1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全戶戶口名簿影本</a:t>
            </a:r>
            <a:r>
              <a:rPr lang="zh-TW" altLang="zh-TW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或</a:t>
            </a:r>
            <a:r>
              <a:rPr lang="zh-TW" altLang="en-US" sz="2800" b="1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戶籍資料證明文件</a:t>
            </a:r>
            <a:r>
              <a:rPr lang="zh-TW" altLang="zh-TW" sz="280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於審查資料繳交截止日前，以郵寄方式寄送該大學。</a:t>
            </a:r>
            <a:endParaRPr lang="zh-TW" altLang="en-US" sz="280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>
          <a:xfrm>
            <a:off x="827088" y="1052513"/>
            <a:ext cx="8229600" cy="1143000"/>
          </a:xfrm>
        </p:spPr>
        <p:txBody>
          <a:bodyPr/>
          <a:lstStyle/>
          <a:p>
            <a:r>
              <a:rPr lang="zh-TW" altLang="en-US" smtClean="0">
                <a:latin typeface="標楷體" panose="03000509000000000000" pitchFamily="65" charset="-120"/>
                <a:ea typeface="標楷體" panose="03000509000000000000" pitchFamily="65" charset="-120"/>
              </a:rPr>
              <a:t>網路登記就讀志願序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2276475"/>
            <a:ext cx="8229600" cy="3097213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US" altLang="zh-TW" dirty="0"/>
          </a:p>
          <a:p>
            <a:pPr marL="0" indent="0">
              <a:buFontTx/>
              <a:buNone/>
              <a:defRPr/>
            </a:pP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defRPr/>
            </a:pPr>
            <a:r>
              <a:rPr lang="en-US" altLang="zh-TW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110.5.13-5.14</a:t>
            </a:r>
            <a:r>
              <a:rPr lang="zh-TW" altLang="en-US" dirty="0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錄取生向甄選入學委員會登記就讀志願序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再次提醒，非常重要！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>
          <a:xfrm>
            <a:off x="611188" y="2420938"/>
            <a:ext cx="8229600" cy="1143000"/>
          </a:xfrm>
        </p:spPr>
        <p:txBody>
          <a:bodyPr/>
          <a:lstStyle/>
          <a:p>
            <a:r>
              <a:rPr lang="zh-TW" altLang="en-US" smtClean="0"/>
              <a:t>科大申請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1341438"/>
            <a:ext cx="701992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042988" y="6308725"/>
            <a:ext cx="1512887" cy="2873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27652" name="標題 4"/>
          <p:cNvSpPr>
            <a:spLocks noGrp="1"/>
          </p:cNvSpPr>
          <p:nvPr>
            <p:ph type="title"/>
          </p:nvPr>
        </p:nvSpPr>
        <p:spPr>
          <a:xfrm>
            <a:off x="2051050" y="198438"/>
            <a:ext cx="7073900" cy="1143000"/>
          </a:xfrm>
        </p:spPr>
        <p:txBody>
          <a:bodyPr/>
          <a:lstStyle/>
          <a:p>
            <a:r>
              <a:rPr lang="zh-TW" altLang="en-US" sz="3600" b="1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請自行下載並詳閱各校系簡章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276350"/>
            <a:ext cx="9144000" cy="389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矩形 3"/>
          <p:cNvSpPr>
            <a:spLocks noChangeArrowheads="1"/>
          </p:cNvSpPr>
          <p:nvPr/>
        </p:nvSpPr>
        <p:spPr bwMode="auto">
          <a:xfrm>
            <a:off x="2654300" y="485775"/>
            <a:ext cx="38766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3600" b="1">
                <a:solidFill>
                  <a:srgbClr val="C00000"/>
                </a:solidFill>
                <a:ea typeface="華康粗圓體(P)" pitchFamily="34" charset="-120"/>
              </a:rPr>
              <a:t>重要！簡章怎麼看</a:t>
            </a:r>
            <a:endParaRPr lang="zh-TW" altLang="en-US" sz="3600" b="1">
              <a:solidFill>
                <a:srgbClr val="C0000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79388" y="5380038"/>
            <a:ext cx="9099550" cy="19383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TW" sz="2000" dirty="0">
                <a:latin typeface="+mn-ea"/>
                <a:ea typeface="+mn-ea"/>
              </a:rPr>
              <a:t>1.</a:t>
            </a:r>
            <a:r>
              <a:rPr lang="zh-TW" altLang="en-US" sz="2000" dirty="0">
                <a:latin typeface="+mn-ea"/>
                <a:ea typeface="+mn-ea"/>
              </a:rPr>
              <a:t>以學測成績加權後總分擇優錄取複試人數。　</a:t>
            </a:r>
            <a:r>
              <a:rPr lang="en-US" altLang="zh-TW" sz="2000" dirty="0">
                <a:solidFill>
                  <a:srgbClr val="FF0000"/>
                </a:solidFill>
                <a:latin typeface="+mn-ea"/>
                <a:ea typeface="+mn-ea"/>
              </a:rPr>
              <a:t>6.</a:t>
            </a:r>
            <a:r>
              <a:rPr lang="zh-TW" altLang="en-US" sz="2000" dirty="0">
                <a:solidFill>
                  <a:srgbClr val="FF0000"/>
                </a:solidFill>
                <a:latin typeface="+mn-ea"/>
                <a:ea typeface="+mn-ea"/>
              </a:rPr>
              <a:t>本範例第二階段即毋須面試。</a:t>
            </a:r>
            <a:endParaRPr lang="en-US" altLang="zh-TW" sz="2000" dirty="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spcBef>
                <a:spcPts val="600"/>
              </a:spcBef>
              <a:defRPr/>
            </a:pPr>
            <a:r>
              <a:rPr lang="en-US" altLang="zh-TW" sz="2000" dirty="0">
                <a:latin typeface="+mn-ea"/>
                <a:ea typeface="+mn-ea"/>
              </a:rPr>
              <a:t>2.</a:t>
            </a:r>
            <a:r>
              <a:rPr lang="zh-TW" altLang="en-US" sz="2000" dirty="0">
                <a:latin typeface="+mn-ea"/>
                <a:ea typeface="+mn-ea"/>
              </a:rPr>
              <a:t> 繳交複試費用，進入第二階段。</a:t>
            </a:r>
            <a:endParaRPr lang="en-US" altLang="zh-TW" sz="2000" dirty="0">
              <a:latin typeface="+mn-ea"/>
              <a:ea typeface="+mn-ea"/>
            </a:endParaRPr>
          </a:p>
          <a:p>
            <a:pPr>
              <a:spcBef>
                <a:spcPts val="600"/>
              </a:spcBef>
              <a:defRPr/>
            </a:pPr>
            <a:r>
              <a:rPr lang="en-US" altLang="zh-TW" sz="2000" dirty="0">
                <a:latin typeface="+mn-ea"/>
                <a:ea typeface="+mn-ea"/>
              </a:rPr>
              <a:t>3.</a:t>
            </a:r>
            <a:r>
              <a:rPr lang="zh-TW" altLang="en-US" sz="2000" dirty="0">
                <a:latin typeface="+mn-ea"/>
                <a:ea typeface="+mn-ea"/>
              </a:rPr>
              <a:t> 第二階段複試評分項目依簡章規定繳交。</a:t>
            </a:r>
          </a:p>
          <a:p>
            <a:pPr>
              <a:spcBef>
                <a:spcPts val="600"/>
              </a:spcBef>
              <a:defRPr/>
            </a:pPr>
            <a:r>
              <a:rPr lang="en-US" altLang="zh-TW" sz="2000" dirty="0">
                <a:latin typeface="+mn-ea"/>
                <a:ea typeface="+mn-ea"/>
              </a:rPr>
              <a:t>4.</a:t>
            </a:r>
            <a:r>
              <a:rPr lang="zh-TW" altLang="en-US" sz="2000" dirty="0">
                <a:latin typeface="+mn-ea"/>
                <a:ea typeface="+mn-ea"/>
              </a:rPr>
              <a:t> 務必詳閱「複試說明」。</a:t>
            </a:r>
            <a:endParaRPr lang="en-US" altLang="zh-TW" sz="2000" dirty="0">
              <a:latin typeface="+mn-ea"/>
              <a:ea typeface="+mn-ea"/>
            </a:endParaRPr>
          </a:p>
          <a:p>
            <a:pPr>
              <a:spcBef>
                <a:spcPts val="600"/>
              </a:spcBef>
              <a:defRPr/>
            </a:pPr>
            <a:r>
              <a:rPr lang="en-US" altLang="zh-TW" sz="2000" dirty="0">
                <a:latin typeface="+mn-ea"/>
                <a:ea typeface="+mn-ea"/>
              </a:rPr>
              <a:t>5.</a:t>
            </a:r>
            <a:r>
              <a:rPr lang="zh-TW" altLang="en-US" sz="2000" dirty="0">
                <a:latin typeface="+mn-ea"/>
                <a:ea typeface="+mn-ea"/>
              </a:rPr>
              <a:t>甄選總成績計算方式請注意比例分配。</a:t>
            </a:r>
            <a:endParaRPr lang="en-US" altLang="zh-TW" sz="2000" dirty="0">
              <a:latin typeface="+mn-ea"/>
              <a:ea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779838" y="1341438"/>
            <a:ext cx="1008062" cy="15843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5" name="橢圓 4"/>
          <p:cNvSpPr/>
          <p:nvPr/>
        </p:nvSpPr>
        <p:spPr>
          <a:xfrm>
            <a:off x="4783138" y="1352550"/>
            <a:ext cx="1584325" cy="12239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367463" y="2392363"/>
            <a:ext cx="2303462" cy="3587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3276600" y="1844675"/>
            <a:ext cx="287338" cy="36036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pic>
        <p:nvPicPr>
          <p:cNvPr id="28681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63" y="2535238"/>
            <a:ext cx="8096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2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027363"/>
            <a:ext cx="9525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75" y="0"/>
            <a:ext cx="6302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2209800" y="6550025"/>
            <a:ext cx="1511300" cy="2889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cxnSp>
        <p:nvCxnSpPr>
          <p:cNvPr id="4" name="直線單箭頭接點 3"/>
          <p:cNvCxnSpPr/>
          <p:nvPr/>
        </p:nvCxnSpPr>
        <p:spPr>
          <a:xfrm>
            <a:off x="1908175" y="4508500"/>
            <a:ext cx="279400" cy="18732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1" name="文字方塊 5"/>
          <p:cNvSpPr txBox="1">
            <a:spLocks noChangeArrowheads="1"/>
          </p:cNvSpPr>
          <p:nvPr/>
        </p:nvSpPr>
        <p:spPr bwMode="auto">
          <a:xfrm>
            <a:off x="1168400" y="2228850"/>
            <a:ext cx="739775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00">
                <a:solidFill>
                  <a:srgbClr val="FF0000"/>
                </a:solidFill>
              </a:rPr>
              <a:t>可參考各年度</a:t>
            </a:r>
            <a:r>
              <a:rPr lang="zh-TW" altLang="en-US" sz="1800" b="1">
                <a:solidFill>
                  <a:srgbClr val="FF0000"/>
                </a:solidFill>
              </a:rPr>
              <a:t>第一階段最低篩選標準一覽表</a:t>
            </a:r>
            <a:endParaRPr lang="en-US" altLang="zh-TW" sz="1800" b="1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1800">
                <a:solidFill>
                  <a:srgbClr val="FF0000"/>
                </a:solidFill>
              </a:rPr>
              <a:t>(</a:t>
            </a:r>
            <a:r>
              <a:rPr lang="zh-TW" altLang="en-US" sz="1800">
                <a:solidFill>
                  <a:srgbClr val="FF0000"/>
                </a:solidFill>
              </a:rPr>
              <a:t>選擇年度後點選「統計資料」即可下載</a:t>
            </a:r>
            <a:r>
              <a:rPr lang="en-US" altLang="zh-TW" sz="1800">
                <a:solidFill>
                  <a:srgbClr val="FF0000"/>
                </a:solidFill>
              </a:rPr>
              <a:t>)</a:t>
            </a:r>
            <a:endParaRPr lang="zh-TW" altLang="en-US" sz="18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標題 1"/>
          <p:cNvSpPr>
            <a:spLocks noGrp="1"/>
          </p:cNvSpPr>
          <p:nvPr>
            <p:ph type="title"/>
          </p:nvPr>
        </p:nvSpPr>
        <p:spPr>
          <a:xfrm>
            <a:off x="590550" y="836613"/>
            <a:ext cx="8229600" cy="576262"/>
          </a:xfrm>
        </p:spPr>
        <p:txBody>
          <a:bodyPr/>
          <a:lstStyle/>
          <a:p>
            <a:r>
              <a:rPr lang="zh-TW" altLang="en-US" b="1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本校重要升學輔導活動提醒</a:t>
            </a:r>
          </a:p>
        </p:txBody>
      </p:sp>
      <p:sp>
        <p:nvSpPr>
          <p:cNvPr id="31747" name="內容版面配置區 2"/>
          <p:cNvSpPr>
            <a:spLocks noGrp="1"/>
          </p:cNvSpPr>
          <p:nvPr>
            <p:ph idx="1"/>
          </p:nvPr>
        </p:nvSpPr>
        <p:spPr>
          <a:xfrm>
            <a:off x="1116013" y="1773238"/>
            <a:ext cx="7488237" cy="4392612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仍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可領取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陽明人拜師帖進行拜師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須先準備備審資料初稿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。請同學主動拜師並注意禮貌</a:t>
            </a:r>
            <a:r>
              <a:rPr lang="zh-TW" altLang="en-US" dirty="0" smtClean="0">
                <a:latin typeface="新細明體" panose="02020500000000000000" pitchFamily="18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3/26(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10:10-12:00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辦理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備審與面試技巧說明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會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，報名者請準時參加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4/9(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五</a:t>
            </a:r>
            <a:r>
              <a:rPr lang="en-US" altLang="zh-TW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上午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10:10-12:00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辦理模擬面試，每人可報名一校系進行面試，將採網路報名。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539750" y="2492375"/>
            <a:ext cx="8229600" cy="1143000"/>
          </a:xfrm>
        </p:spPr>
        <p:txBody>
          <a:bodyPr/>
          <a:lstStyle/>
          <a:p>
            <a:r>
              <a:rPr lang="zh-TW" altLang="en-US" smtClean="0"/>
              <a:t>大學個人申請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報告完畢</a:t>
            </a:r>
          </a:p>
        </p:txBody>
      </p:sp>
      <p:sp>
        <p:nvSpPr>
          <p:cNvPr id="32771" name="文字版面配置區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zh-TW" altLang="en-US" smtClean="0"/>
              <a:t>如有疑問</a:t>
            </a:r>
            <a:r>
              <a:rPr lang="zh-TW" altLang="en-US" smtClean="0">
                <a:latin typeface="新細明體" panose="02020500000000000000" pitchFamily="18" charset="-120"/>
              </a:rPr>
              <a:t>，請洽詢輔導室許舒雅老師，謝謝！</a:t>
            </a:r>
            <a:endParaRPr lang="zh-TW" altLang="en-US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1412875"/>
            <a:ext cx="9144001" cy="51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375" y="3941763"/>
            <a:ext cx="6732588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763" y="4941888"/>
            <a:ext cx="108108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矩形 4"/>
          <p:cNvSpPr>
            <a:spLocks noChangeArrowheads="1"/>
          </p:cNvSpPr>
          <p:nvPr/>
        </p:nvSpPr>
        <p:spPr bwMode="auto">
          <a:xfrm>
            <a:off x="2124075" y="0"/>
            <a:ext cx="6840538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TW" sz="2000" b="1" dirty="0"/>
              <a:t>1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.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自</a:t>
            </a:r>
            <a:r>
              <a:rPr lang="zh-TW" altLang="en-US" sz="2800" b="1" dirty="0">
                <a:solidFill>
                  <a:srgbClr val="FF0000"/>
                </a:solidFill>
              </a:rPr>
              <a:t>行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繳交</a:t>
            </a:r>
            <a:r>
              <a:rPr lang="zh-TW" altLang="en-US" sz="2000" b="1" dirty="0" smtClean="0"/>
              <a:t>指定</a:t>
            </a:r>
            <a:r>
              <a:rPr lang="zh-TW" altLang="en-US" sz="2000" b="1" dirty="0"/>
              <a:t>項目甄試費</a:t>
            </a:r>
            <a:r>
              <a:rPr lang="en-US" altLang="zh-TW" sz="2000" b="1" dirty="0"/>
              <a:t>1500</a:t>
            </a:r>
            <a:r>
              <a:rPr lang="zh-TW" altLang="en-US" sz="2000" b="1" dirty="0"/>
              <a:t>元，進入第二階段。</a:t>
            </a:r>
            <a:endParaRPr lang="en-US" altLang="zh-TW" sz="2000" b="1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2000" b="1" dirty="0"/>
              <a:t>2.</a:t>
            </a:r>
            <a:r>
              <a:rPr lang="zh-TW" altLang="en-US" sz="2000" b="1" dirty="0"/>
              <a:t>審查資料各項目務必依說明備齊。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zh-TW" sz="2000" b="1" dirty="0"/>
              <a:t>3</a:t>
            </a:r>
            <a:r>
              <a:rPr lang="en-US" altLang="zh-TW" sz="2000" b="1" dirty="0" smtClean="0"/>
              <a:t>.</a:t>
            </a:r>
            <a:r>
              <a:rPr lang="zh-TW" altLang="en-US" sz="2000" b="1" dirty="0" smtClean="0"/>
              <a:t>指定</a:t>
            </a:r>
            <a:r>
              <a:rPr lang="zh-TW" altLang="en-US" sz="2000" b="1" dirty="0"/>
              <a:t>項目甄試</a:t>
            </a:r>
            <a:r>
              <a:rPr lang="zh-TW" altLang="en-US" sz="2000" b="1" dirty="0" smtClean="0"/>
              <a:t>日期撞期</a:t>
            </a:r>
            <a:r>
              <a:rPr lang="zh-TW" altLang="en-US" sz="2000" b="1" dirty="0" smtClean="0">
                <a:latin typeface="新細明體" panose="02020500000000000000" pitchFamily="18" charset="-120"/>
              </a:rPr>
              <a:t>：可與大學協調</a:t>
            </a:r>
            <a:r>
              <a:rPr lang="zh-TW" altLang="en-US" sz="2000" b="1" dirty="0" smtClean="0"/>
              <a:t>。</a:t>
            </a:r>
            <a:endParaRPr lang="zh-TW" altLang="en-US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13" y="188913"/>
            <a:ext cx="3527425" cy="630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標題 1"/>
          <p:cNvSpPr>
            <a:spLocks noGrp="1"/>
          </p:cNvSpPr>
          <p:nvPr>
            <p:ph type="title"/>
          </p:nvPr>
        </p:nvSpPr>
        <p:spPr>
          <a:xfrm>
            <a:off x="4787900" y="404813"/>
            <a:ext cx="3960813" cy="1143000"/>
          </a:xfrm>
        </p:spPr>
        <p:txBody>
          <a:bodyPr/>
          <a:lstStyle/>
          <a:p>
            <a:pPr algn="l"/>
            <a:r>
              <a:rPr lang="zh-TW" altLang="en-US" sz="3600" smtClean="0">
                <a:solidFill>
                  <a:srgbClr val="0000FF"/>
                </a:solidFill>
              </a:rPr>
              <a:t>第二階段</a:t>
            </a:r>
            <a:r>
              <a:rPr lang="en-US" altLang="zh-TW" sz="3600" smtClean="0">
                <a:solidFill>
                  <a:srgbClr val="0000FF"/>
                </a:solidFill>
              </a:rPr>
              <a:t/>
            </a:r>
            <a:br>
              <a:rPr lang="en-US" altLang="zh-TW" sz="3600" smtClean="0">
                <a:solidFill>
                  <a:srgbClr val="0000FF"/>
                </a:solidFill>
              </a:rPr>
            </a:br>
            <a:r>
              <a:rPr lang="zh-TW" altLang="en-US" sz="3600" smtClean="0">
                <a:solidFill>
                  <a:srgbClr val="0000FF"/>
                </a:solidFill>
              </a:rPr>
              <a:t>指定項目甄試日期</a:t>
            </a:r>
            <a:r>
              <a:rPr lang="zh-TW" altLang="en-US" sz="3600" smtClean="0">
                <a:solidFill>
                  <a:srgbClr val="FF0000"/>
                </a:solidFill>
              </a:rPr>
              <a:t>各校系自訂</a:t>
            </a:r>
            <a:endParaRPr lang="zh-TW" altLang="en-US" sz="3600" smtClean="0">
              <a:solidFill>
                <a:srgbClr val="0000FF"/>
              </a:solidFill>
            </a:endParaRPr>
          </a:p>
        </p:txBody>
      </p:sp>
      <p:sp>
        <p:nvSpPr>
          <p:cNvPr id="17412" name="矩形 4"/>
          <p:cNvSpPr>
            <a:spLocks noChangeArrowheads="1"/>
          </p:cNvSpPr>
          <p:nvPr/>
        </p:nvSpPr>
        <p:spPr bwMode="auto">
          <a:xfrm>
            <a:off x="4716463" y="1773238"/>
            <a:ext cx="4248150" cy="400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/>
              <a:t>範例</a:t>
            </a:r>
            <a:r>
              <a:rPr lang="en-US" altLang="zh-TW" sz="2800" dirty="0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zh-TW" altLang="en-US" sz="2800" dirty="0"/>
              <a:t>甄選會公告篩選結果</a:t>
            </a:r>
            <a:r>
              <a:rPr lang="en-US" altLang="zh-TW" sz="2800" dirty="0"/>
              <a:t>4/1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zh-TW" altLang="en-US" sz="2800" dirty="0"/>
              <a:t>上傳資料截止日</a:t>
            </a:r>
            <a:r>
              <a:rPr lang="en-US" altLang="zh-TW" sz="2800" dirty="0" smtClean="0"/>
              <a:t>4/6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zh-TW" altLang="en-US" sz="2800" u="sng" dirty="0" smtClean="0"/>
              <a:t>勿拖到最後一</a:t>
            </a:r>
            <a:r>
              <a:rPr lang="zh-TW" altLang="en-US" sz="2800" u="sng" dirty="0"/>
              <a:t>天</a:t>
            </a:r>
            <a:endParaRPr lang="en-US" altLang="zh-TW" sz="2800" u="sng" dirty="0"/>
          </a:p>
          <a:p>
            <a:pPr>
              <a:spcBef>
                <a:spcPts val="1200"/>
              </a:spcBef>
              <a:buFontTx/>
              <a:buNone/>
            </a:pPr>
            <a:r>
              <a:rPr lang="zh-TW" altLang="en-US" sz="2800" dirty="0"/>
              <a:t>指定項目甄試</a:t>
            </a:r>
            <a:r>
              <a:rPr lang="en-US" altLang="zh-TW" sz="2800" dirty="0"/>
              <a:t>4/17</a:t>
            </a:r>
          </a:p>
          <a:p>
            <a:pPr>
              <a:spcBef>
                <a:spcPts val="1200"/>
              </a:spcBef>
              <a:buFontTx/>
              <a:buNone/>
            </a:pPr>
            <a:r>
              <a:rPr lang="en-US" altLang="zh-TW" sz="2800" dirty="0" smtClean="0">
                <a:solidFill>
                  <a:srgbClr val="FF0000"/>
                </a:solidFill>
              </a:rPr>
              <a:t>5/13-14</a:t>
            </a:r>
            <a:r>
              <a:rPr lang="zh-TW" altLang="en-US" sz="2800" dirty="0">
                <a:solidFill>
                  <a:srgbClr val="FF0000"/>
                </a:solidFill>
              </a:rPr>
              <a:t>錄取生向甄選委員會登記就讀志願序</a:t>
            </a:r>
            <a:endParaRPr lang="en-US" altLang="zh-TW" sz="2800" dirty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FontTx/>
              <a:buNone/>
            </a:pPr>
            <a:endParaRPr lang="zh-TW" altLang="en-US" sz="1800" dirty="0"/>
          </a:p>
        </p:txBody>
      </p:sp>
      <p:sp>
        <p:nvSpPr>
          <p:cNvPr id="6" name="矩形 5"/>
          <p:cNvSpPr/>
          <p:nvPr/>
        </p:nvSpPr>
        <p:spPr>
          <a:xfrm>
            <a:off x="2774950" y="4292600"/>
            <a:ext cx="1581150" cy="2281238"/>
          </a:xfrm>
          <a:prstGeom prst="rect">
            <a:avLst/>
          </a:prstGeom>
          <a:noFill/>
          <a:ln w="57150">
            <a:solidFill>
              <a:srgbClr val="E33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49275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如何繳交審查資料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2988" y="2133600"/>
            <a:ext cx="7437437" cy="4525963"/>
          </a:xfrm>
        </p:spPr>
        <p:txBody>
          <a:bodyPr/>
          <a:lstStyle/>
          <a:p>
            <a:pPr algn="just" eaLnBrk="1" hangingPunct="1">
              <a:lnSpc>
                <a:spcPts val="4000"/>
              </a:lnSpc>
              <a:spcBef>
                <a:spcPts val="1800"/>
              </a:spcBef>
              <a:spcAft>
                <a:spcPts val="1800"/>
              </a:spcAft>
              <a:buFontTx/>
              <a:buNone/>
            </a:pPr>
            <a:r>
              <a:rPr lang="zh-TW" altLang="en-US" sz="3600" smtClean="0">
                <a:latin typeface="標楷體" panose="03000509000000000000" pitchFamily="65" charset="-120"/>
                <a:ea typeface="標楷體" panose="03000509000000000000" pitchFamily="65" charset="-120"/>
              </a:rPr>
              <a:t>　</a:t>
            </a:r>
            <a:r>
              <a:rPr lang="zh-TW" altLang="zh-TW" sz="3600" smtClean="0">
                <a:latin typeface="標楷體" panose="03000509000000000000" pitchFamily="65" charset="-120"/>
                <a:ea typeface="標楷體" panose="03000509000000000000" pitchFamily="65" charset="-120"/>
              </a:rPr>
              <a:t>各大學規定繳交之審查資料，除大學校系另有規定外，</a:t>
            </a:r>
            <a:r>
              <a:rPr lang="zh-TW" altLang="zh-TW" sz="360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一律以網路上傳</a:t>
            </a:r>
            <a:r>
              <a:rPr lang="zh-TW" altLang="zh-TW" sz="3600" smtClean="0">
                <a:latin typeface="標楷體" panose="03000509000000000000" pitchFamily="65" charset="-120"/>
                <a:ea typeface="標楷體" panose="03000509000000000000" pitchFamily="65" charset="-120"/>
              </a:rPr>
              <a:t>方式繳交至甄選委員會。考生須於各校系規定繳交截止日前，</a:t>
            </a:r>
            <a:r>
              <a:rPr lang="zh-TW" altLang="zh-TW" sz="3600" b="1" u="sng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完成審查資料上傳作業，始得</a:t>
            </a:r>
            <a:r>
              <a:rPr lang="zh-TW" altLang="en-US" sz="3600" b="1" u="sng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參</a:t>
            </a:r>
            <a:r>
              <a:rPr lang="zh-TW" altLang="zh-TW" sz="3600" b="1" u="sng" smtClean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加指定項目甄試</a:t>
            </a:r>
            <a:r>
              <a:rPr lang="zh-TW" altLang="zh-TW" sz="360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600" smtClean="0">
              <a:latin typeface="Segoe Condensed"/>
            </a:endParaRPr>
          </a:p>
          <a:p>
            <a:pPr eaLnBrk="1" hangingPunct="1"/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66"/>
          <p:cNvSpPr txBox="1">
            <a:spLocks noChangeArrowheads="1"/>
          </p:cNvSpPr>
          <p:nvPr/>
        </p:nvSpPr>
        <p:spPr bwMode="auto">
          <a:xfrm>
            <a:off x="1403350" y="830263"/>
            <a:ext cx="720725" cy="563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3600">
                <a:solidFill>
                  <a:srgbClr val="E33303"/>
                </a:solidFill>
                <a:ea typeface="華康中圓體" pitchFamily="49" charset="-120"/>
              </a:rPr>
              <a:t>同學需視各校規定準備</a:t>
            </a:r>
          </a:p>
        </p:txBody>
      </p:sp>
      <p:pic>
        <p:nvPicPr>
          <p:cNvPr id="18435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434975"/>
            <a:ext cx="6513512" cy="602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914400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solidFill>
                  <a:srgbClr val="0000FF"/>
                </a:solidFill>
                <a:ea typeface="標楷體" panose="03000509000000000000" pitchFamily="65" charset="-120"/>
              </a:rPr>
              <a:t>　　　審查資料上傳規定必看！</a:t>
            </a:r>
          </a:p>
        </p:txBody>
      </p:sp>
      <p:sp>
        <p:nvSpPr>
          <p:cNvPr id="7" name="矩形 6"/>
          <p:cNvSpPr/>
          <p:nvPr/>
        </p:nvSpPr>
        <p:spPr>
          <a:xfrm>
            <a:off x="5083175" y="2751138"/>
            <a:ext cx="1001713" cy="4318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0000"/>
              </a:solidFill>
            </a:endParaRPr>
          </a:p>
        </p:txBody>
      </p:sp>
      <p:cxnSp>
        <p:nvCxnSpPr>
          <p:cNvPr id="8" name="直線單箭頭接點 7"/>
          <p:cNvCxnSpPr/>
          <p:nvPr/>
        </p:nvCxnSpPr>
        <p:spPr>
          <a:xfrm flipH="1">
            <a:off x="5795963" y="981075"/>
            <a:ext cx="149225" cy="177006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請先參看教學</a:t>
            </a:r>
            <a:r>
              <a:rPr lang="zh-TW" altLang="en-US" dirty="0" smtClean="0">
                <a:hlinkClick r:id="rId2" action="ppaction://hlinkfile"/>
              </a:rPr>
              <a:t>影音檔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0258" y="2060848"/>
            <a:ext cx="7440737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35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62950" cy="1143000"/>
          </a:xfrm>
        </p:spPr>
        <p:txBody>
          <a:bodyPr/>
          <a:lstStyle/>
          <a:p>
            <a:pPr eaLnBrk="1" hangingPunct="1"/>
            <a:r>
              <a:rPr lang="en-US" altLang="zh-TW" smtClean="0"/>
              <a:t>         </a:t>
            </a:r>
            <a:r>
              <a:rPr lang="zh-TW" altLang="en-US" smtClean="0">
                <a:ea typeface="標楷體" panose="03000509000000000000" pitchFamily="65" charset="-120"/>
              </a:rPr>
              <a:t>上傳審查資料學生注意事項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604963"/>
            <a:ext cx="7786687" cy="4525962"/>
          </a:xfrm>
        </p:spPr>
        <p:txBody>
          <a:bodyPr/>
          <a:lstStyle/>
          <a:p>
            <a:pPr eaLnBrk="1" fontAlgn="b" hangingPunct="1">
              <a:lnSpc>
                <a:spcPct val="90000"/>
              </a:lnSpc>
              <a:spcBef>
                <a:spcPts val="2400"/>
              </a:spcBef>
              <a:buFont typeface="Wingdings 2" panose="05020102010507070707" pitchFamily="18" charset="2"/>
              <a:buNone/>
            </a:pPr>
            <a:endParaRPr lang="en-US" altLang="zh-TW" sz="2800" dirty="0" smtClean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fontAlgn="b" hangingPunct="1">
              <a:lnSpc>
                <a:spcPct val="90000"/>
              </a:lnSpc>
              <a:spcBef>
                <a:spcPts val="2400"/>
              </a:spcBef>
              <a:buFont typeface="Wingdings 2" panose="05020102010507070707" pitchFamily="18" charset="2"/>
              <a:buNone/>
            </a:pP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1.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考生</a:t>
            </a:r>
            <a:r>
              <a:rPr lang="zh-TW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須依各校系要求之項目，</a:t>
            </a:r>
            <a:r>
              <a:rPr lang="zh-TW" alt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事先</a:t>
            </a:r>
            <a:r>
              <a:rPr lang="zh-TW" altLang="zh-TW" sz="2800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分項製作</a:t>
            </a:r>
            <a:r>
              <a:rPr lang="zh-TW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PDF</a:t>
            </a:r>
            <a:r>
              <a:rPr lang="zh-TW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格式檔案後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再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至甄選委員會「審查資料上傳系統」</a:t>
            </a:r>
            <a:r>
              <a:rPr lang="zh-TW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逐一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項目</a:t>
            </a:r>
            <a:r>
              <a:rPr lang="zh-TW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上傳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b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</a:br>
            <a:r>
              <a:rPr lang="en-US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以其他格式製作之資料</a:t>
            </a:r>
            <a:r>
              <a:rPr lang="zh-TW" alt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如</a:t>
            </a:r>
            <a:r>
              <a:rPr lang="en-US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word</a:t>
            </a:r>
            <a:r>
              <a:rPr lang="zh-TW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或</a:t>
            </a:r>
            <a:r>
              <a:rPr lang="en-US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jpg</a:t>
            </a:r>
            <a:r>
              <a:rPr lang="zh-TW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等，須</a:t>
            </a:r>
            <a:r>
              <a:rPr lang="zh-TW" alt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轉為</a:t>
            </a:r>
            <a:r>
              <a:rPr lang="en-US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PDF</a:t>
            </a:r>
            <a:r>
              <a:rPr lang="zh-TW" alt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檔案格式</a:t>
            </a:r>
            <a:r>
              <a:rPr lang="zh-TW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後再行上傳</a:t>
            </a:r>
            <a:r>
              <a:rPr lang="zh-TW" altLang="en-US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r>
              <a:rPr lang="en-US" altLang="zh-TW" sz="2800" dirty="0" smtClean="0">
                <a:solidFill>
                  <a:srgbClr val="0033CC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eaLnBrk="1" fontAlgn="b" hangingPunct="1">
              <a:lnSpc>
                <a:spcPct val="90000"/>
              </a:lnSpc>
              <a:spcBef>
                <a:spcPts val="2400"/>
              </a:spcBef>
              <a:buFont typeface="Wingdings 2" panose="05020102010507070707" pitchFamily="18" charset="2"/>
              <a:buNone/>
            </a:pP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　</a:t>
            </a:r>
            <a:r>
              <a:rPr lang="en-US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2.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每個校系的</a:t>
            </a:r>
            <a:r>
              <a:rPr lang="zh-TW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單一項目之檔案大小以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5MB</a:t>
            </a:r>
            <a:r>
              <a:rPr lang="zh-TW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為限，每一校系所有審查資料項目之上傳檔案總容量以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10MB</a:t>
            </a:r>
            <a:r>
              <a:rPr lang="zh-TW" altLang="zh-TW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為限</a:t>
            </a:r>
            <a:r>
              <a:rPr lang="zh-TW" alt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</a:p>
          <a:p>
            <a:pPr eaLnBrk="1" hangingPunct="1">
              <a:lnSpc>
                <a:spcPct val="90000"/>
              </a:lnSpc>
              <a:spcBef>
                <a:spcPts val="2400"/>
              </a:spcBef>
              <a:buSzPct val="80000"/>
              <a:buFont typeface="Wingdings 2" panose="05020102010507070707" pitchFamily="18" charset="2"/>
              <a:buNone/>
            </a:pPr>
            <a:endParaRPr lang="zh-TW" altLang="en-US" sz="2800" dirty="0" smtClean="0">
              <a:solidFill>
                <a:srgbClr val="0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en-US" altLang="zh-TW" sz="2800" dirty="0" smtClean="0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20484" name="矩形 3"/>
          <p:cNvGrpSpPr>
            <a:grpSpLocks/>
          </p:cNvGrpSpPr>
          <p:nvPr/>
        </p:nvGrpSpPr>
        <p:grpSpPr bwMode="auto">
          <a:xfrm>
            <a:off x="3492500" y="1341438"/>
            <a:ext cx="2735263" cy="673100"/>
            <a:chOff x="223" y="876"/>
            <a:chExt cx="1029" cy="334"/>
          </a:xfrm>
        </p:grpSpPr>
        <p:pic>
          <p:nvPicPr>
            <p:cNvPr id="20485" name="矩形 3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" y="876"/>
              <a:ext cx="1029" cy="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6" name="Text Box 6"/>
            <p:cNvSpPr txBox="1">
              <a:spLocks noChangeArrowheads="1"/>
            </p:cNvSpPr>
            <p:nvPr/>
          </p:nvSpPr>
          <p:spPr bwMode="auto">
            <a:xfrm>
              <a:off x="230" y="878"/>
              <a:ext cx="1012" cy="2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kumimoji="0" lang="zh-TW" altLang="en-US" sz="2800">
                  <a:solidFill>
                    <a:srgbClr val="00000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檔案製作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3126</TotalTime>
  <Words>512</Words>
  <Application>Microsoft Office PowerPoint</Application>
  <PresentationFormat>如螢幕大小 (4:3)</PresentationFormat>
  <Paragraphs>59</Paragraphs>
  <Slides>20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32" baseType="lpstr">
      <vt:lpstr>Segoe Condensed</vt:lpstr>
      <vt:lpstr>文鼎標楷注音</vt:lpstr>
      <vt:lpstr>華康中圓體</vt:lpstr>
      <vt:lpstr>華康中圓體(P)</vt:lpstr>
      <vt:lpstr>華康粗圓體(P)</vt:lpstr>
      <vt:lpstr>微軟正黑體</vt:lpstr>
      <vt:lpstr>新細明體</vt:lpstr>
      <vt:lpstr>標楷體</vt:lpstr>
      <vt:lpstr>Arial</vt:lpstr>
      <vt:lpstr>Times New Roman</vt:lpstr>
      <vt:lpstr>Wingdings 2</vt:lpstr>
      <vt:lpstr>預設簡報設計</vt:lpstr>
      <vt:lpstr>PowerPoint 簡報</vt:lpstr>
      <vt:lpstr>大學個人申請</vt:lpstr>
      <vt:lpstr>PowerPoint 簡報</vt:lpstr>
      <vt:lpstr>第二階段 指定項目甄試日期各校系自訂</vt:lpstr>
      <vt:lpstr>如何繳交審查資料</vt:lpstr>
      <vt:lpstr>PowerPoint 簡報</vt:lpstr>
      <vt:lpstr>　　　審查資料上傳規定必看！</vt:lpstr>
      <vt:lpstr>請先參看教學影音檔</vt:lpstr>
      <vt:lpstr>         上傳審查資料學生注意事項</vt:lpstr>
      <vt:lpstr>檔案請分項目儲存</vt:lpstr>
      <vt:lpstr>      上傳審查資料學生注意事項</vt:lpstr>
      <vt:lpstr>上傳審查資料後須確認</vt:lpstr>
      <vt:lpstr>其他重要事項</vt:lpstr>
      <vt:lpstr>網路登記就讀志願序</vt:lpstr>
      <vt:lpstr>科大申請</vt:lpstr>
      <vt:lpstr>請自行下載並詳閱各校系簡章</vt:lpstr>
      <vt:lpstr>PowerPoint 簡報</vt:lpstr>
      <vt:lpstr>PowerPoint 簡報</vt:lpstr>
      <vt:lpstr>    本校重要升學輔導活動提醒</vt:lpstr>
      <vt:lpstr>報告完畢</vt:lpstr>
    </vt:vector>
  </TitlesOfParts>
  <Company>CMT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florie</dc:creator>
  <cp:lastModifiedBy>suyamami@gmail.com</cp:lastModifiedBy>
  <cp:revision>265</cp:revision>
  <dcterms:created xsi:type="dcterms:W3CDTF">2011-02-16T06:43:22Z</dcterms:created>
  <dcterms:modified xsi:type="dcterms:W3CDTF">2021-03-23T02:26:48Z</dcterms:modified>
</cp:coreProperties>
</file>