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17"/>
  </p:notesMasterIdLst>
  <p:handoutMasterIdLst>
    <p:handoutMasterId r:id="rId18"/>
  </p:handoutMasterIdLst>
  <p:sldIdLst>
    <p:sldId id="299" r:id="rId2"/>
    <p:sldId id="297" r:id="rId3"/>
    <p:sldId id="289" r:id="rId4"/>
    <p:sldId id="290" r:id="rId5"/>
    <p:sldId id="291" r:id="rId6"/>
    <p:sldId id="304" r:id="rId7"/>
    <p:sldId id="302" r:id="rId8"/>
    <p:sldId id="305" r:id="rId9"/>
    <p:sldId id="300" r:id="rId10"/>
    <p:sldId id="293" r:id="rId11"/>
    <p:sldId id="301" r:id="rId12"/>
    <p:sldId id="294" r:id="rId13"/>
    <p:sldId id="306" r:id="rId14"/>
    <p:sldId id="295" r:id="rId15"/>
    <p:sldId id="298" r:id="rId16"/>
  </p:sldIdLst>
  <p:sldSz cx="12606338" cy="7091363"/>
  <p:notesSz cx="6797675" cy="9874250"/>
  <p:custDataLst>
    <p:tags r:id="rId19"/>
  </p:custDataLst>
  <p:defaultTextStyle>
    <a:defPPr>
      <a:defRPr lang="zh-CN"/>
    </a:defPPr>
    <a:lvl1pPr marL="0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1pPr>
    <a:lvl2pPr marL="323423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2pPr>
    <a:lvl3pPr marL="646847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3pPr>
    <a:lvl4pPr marL="970270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4pPr>
    <a:lvl5pPr marL="1293693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5pPr>
    <a:lvl6pPr marL="1617116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6pPr>
    <a:lvl7pPr marL="1940540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7pPr>
    <a:lvl8pPr marL="2263963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8pPr>
    <a:lvl9pPr marL="2587386" algn="l" defTabSz="646847" rtl="0" eaLnBrk="1" latinLnBrk="0" hangingPunct="1">
      <a:defRPr sz="127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9E"/>
    <a:srgbClr val="E4F0F0"/>
    <a:srgbClr val="E3F1F1"/>
    <a:srgbClr val="434715"/>
    <a:srgbClr val="404127"/>
    <a:srgbClr val="0F0F11"/>
    <a:srgbClr val="2C4366"/>
    <a:srgbClr val="E7F5F5"/>
    <a:srgbClr val="E7F3F5"/>
    <a:srgbClr val="D4E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40" autoAdjust="0"/>
    <p:restoredTop sz="86411" autoAdjust="0"/>
  </p:normalViewPr>
  <p:slideViewPr>
    <p:cSldViewPr snapToGrid="0" showGuides="1">
      <p:cViewPr varScale="1">
        <p:scale>
          <a:sx n="93" d="100"/>
          <a:sy n="93" d="100"/>
        </p:scale>
        <p:origin x="39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>
        <p:scale>
          <a:sx n="200" d="100"/>
          <a:sy n="200" d="100"/>
        </p:scale>
        <p:origin x="1308" y="-181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5F8D5-BDF4-4C27-8B33-966E47022010}" type="datetimeFigureOut">
              <a:rPr lang="zh-TW" altLang="en-US" smtClean="0"/>
              <a:t>2021/9/22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266C0-7AA3-449C-962D-89BE8EB51B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4702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013EF-AA46-41D5-93C2-36F7A5EF5D89}" type="datetimeFigureOut">
              <a:rPr lang="zh-CN" altLang="en-US" smtClean="0"/>
              <a:t>2021/9/22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04242-42E4-462F-B9A6-468AC33D61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4361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1pPr>
    <a:lvl2pPr marL="323423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2pPr>
    <a:lvl3pPr marL="646847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3pPr>
    <a:lvl4pPr marL="970270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4pPr>
    <a:lvl5pPr marL="1293693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5pPr>
    <a:lvl6pPr marL="1617116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6pPr>
    <a:lvl7pPr marL="1940540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7pPr>
    <a:lvl8pPr marL="2263963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8pPr>
    <a:lvl9pPr marL="2587386" algn="l" defTabSz="646847" rtl="0" eaLnBrk="1" latinLnBrk="0" hangingPunct="1">
      <a:defRPr sz="84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36563" y="1233488"/>
            <a:ext cx="5924550" cy="3333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5091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7716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375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625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655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133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32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111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45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78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406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7" r="45109" b="23712"/>
          <a:stretch/>
        </p:blipFill>
        <p:spPr>
          <a:xfrm>
            <a:off x="3682073" y="5703409"/>
            <a:ext cx="996050" cy="152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44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0165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620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04242-42E4-462F-B9A6-468AC33D61A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62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669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49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60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456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2600529" y="3113260"/>
            <a:ext cx="2196261" cy="2088012"/>
          </a:xfrm>
          <a:custGeom>
            <a:avLst/>
            <a:gdLst>
              <a:gd name="connsiteX0" fmla="*/ 410297 w 2124075"/>
              <a:gd name="connsiteY0" fmla="*/ 0 h 2019300"/>
              <a:gd name="connsiteX1" fmla="*/ 1713778 w 2124075"/>
              <a:gd name="connsiteY1" fmla="*/ 0 h 2019300"/>
              <a:gd name="connsiteX2" fmla="*/ 2124075 w 2124075"/>
              <a:gd name="connsiteY2" fmla="*/ 1268373 h 2019300"/>
              <a:gd name="connsiteX3" fmla="*/ 1057304 w 2124075"/>
              <a:gd name="connsiteY3" fmla="*/ 2019300 h 2019300"/>
              <a:gd name="connsiteX4" fmla="*/ 0 w 2124075"/>
              <a:gd name="connsiteY4" fmla="*/ 1246287 h 201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4075" h="2019300">
                <a:moveTo>
                  <a:pt x="410297" y="0"/>
                </a:moveTo>
                <a:lnTo>
                  <a:pt x="1713778" y="0"/>
                </a:lnTo>
                <a:lnTo>
                  <a:pt x="2124075" y="1268373"/>
                </a:lnTo>
                <a:lnTo>
                  <a:pt x="1057304" y="2019300"/>
                </a:lnTo>
                <a:lnTo>
                  <a:pt x="0" y="12462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027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464746" y="3072925"/>
            <a:ext cx="3676849" cy="14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1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111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111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222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2158607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4" r:id="rId3"/>
    <p:sldLayoutId id="2147483670" r:id="rId4"/>
    <p:sldLayoutId id="2147483675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337722" rtl="0" eaLnBrk="1" latinLnBrk="0" hangingPunct="1">
        <a:lnSpc>
          <a:spcPct val="90000"/>
        </a:lnSpc>
        <a:spcBef>
          <a:spcPct val="0"/>
        </a:spcBef>
        <a:buNone/>
        <a:defRPr sz="16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4431" indent="-84431" algn="l" defTabSz="337722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034" kern="1200">
          <a:solidFill>
            <a:schemeClr val="tx1"/>
          </a:solidFill>
          <a:latin typeface="+mn-lt"/>
          <a:ea typeface="+mn-ea"/>
          <a:cs typeface="+mn-cs"/>
        </a:defRPr>
      </a:lvl1pPr>
      <a:lvl2pPr marL="253292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886" kern="1200">
          <a:solidFill>
            <a:schemeClr val="tx1"/>
          </a:solidFill>
          <a:latin typeface="+mn-lt"/>
          <a:ea typeface="+mn-ea"/>
          <a:cs typeface="+mn-cs"/>
        </a:defRPr>
      </a:lvl2pPr>
      <a:lvl3pPr marL="422153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739" kern="1200">
          <a:solidFill>
            <a:schemeClr val="tx1"/>
          </a:solidFill>
          <a:latin typeface="+mn-lt"/>
          <a:ea typeface="+mn-ea"/>
          <a:cs typeface="+mn-cs"/>
        </a:defRPr>
      </a:lvl3pPr>
      <a:lvl4pPr marL="591014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5" kern="1200">
          <a:solidFill>
            <a:schemeClr val="tx1"/>
          </a:solidFill>
          <a:latin typeface="+mn-lt"/>
          <a:ea typeface="+mn-ea"/>
          <a:cs typeface="+mn-cs"/>
        </a:defRPr>
      </a:lvl4pPr>
      <a:lvl5pPr marL="759875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5" kern="1200">
          <a:solidFill>
            <a:schemeClr val="tx1"/>
          </a:solidFill>
          <a:latin typeface="+mn-lt"/>
          <a:ea typeface="+mn-ea"/>
          <a:cs typeface="+mn-cs"/>
        </a:defRPr>
      </a:lvl5pPr>
      <a:lvl6pPr marL="928736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5" kern="1200">
          <a:solidFill>
            <a:schemeClr val="tx1"/>
          </a:solidFill>
          <a:latin typeface="+mn-lt"/>
          <a:ea typeface="+mn-ea"/>
          <a:cs typeface="+mn-cs"/>
        </a:defRPr>
      </a:lvl6pPr>
      <a:lvl7pPr marL="1097598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5" kern="1200">
          <a:solidFill>
            <a:schemeClr val="tx1"/>
          </a:solidFill>
          <a:latin typeface="+mn-lt"/>
          <a:ea typeface="+mn-ea"/>
          <a:cs typeface="+mn-cs"/>
        </a:defRPr>
      </a:lvl7pPr>
      <a:lvl8pPr marL="1266459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5" kern="1200">
          <a:solidFill>
            <a:schemeClr val="tx1"/>
          </a:solidFill>
          <a:latin typeface="+mn-lt"/>
          <a:ea typeface="+mn-ea"/>
          <a:cs typeface="+mn-cs"/>
        </a:defRPr>
      </a:lvl8pPr>
      <a:lvl9pPr marL="1435320" indent="-84431" algn="l" defTabSz="337722" rtl="0" eaLnBrk="1" latinLnBrk="0" hangingPunct="1">
        <a:lnSpc>
          <a:spcPct val="90000"/>
        </a:lnSpc>
        <a:spcBef>
          <a:spcPts val="185"/>
        </a:spcBef>
        <a:buFont typeface="Arial" panose="020B0604020202020204" pitchFamily="34" charset="0"/>
        <a:buChar char="•"/>
        <a:defRPr sz="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1pPr>
      <a:lvl2pPr marL="168861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2pPr>
      <a:lvl3pPr marL="337722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3pPr>
      <a:lvl4pPr marL="506583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4pPr>
      <a:lvl5pPr marL="675444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5pPr>
      <a:lvl6pPr marL="844306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6pPr>
      <a:lvl7pPr marL="1013167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7pPr>
      <a:lvl8pPr marL="1182028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8pPr>
      <a:lvl9pPr marL="1350889" algn="l" defTabSz="337722" rtl="0" eaLnBrk="1" latinLnBrk="0" hangingPunct="1">
        <a:defRPr sz="6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F7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091948" y="1733779"/>
            <a:ext cx="7677839" cy="3777579"/>
          </a:xfrm>
          <a:prstGeom prst="rect">
            <a:avLst/>
          </a:prstGeom>
          <a:solidFill>
            <a:srgbClr val="3864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9106342-5FA4-49DA-BEC6-BD40D9E90F8D}"/>
              </a:ext>
            </a:extLst>
          </p:cNvPr>
          <p:cNvSpPr txBox="1"/>
          <p:nvPr/>
        </p:nvSpPr>
        <p:spPr>
          <a:xfrm>
            <a:off x="5738895" y="5643606"/>
            <a:ext cx="461536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700" b="1" dirty="0" smtClean="0">
                <a:solidFill>
                  <a:srgbClr val="43471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財團法人大學</a:t>
            </a:r>
            <a:r>
              <a:rPr lang="zh-TW" altLang="en-US" sz="1700" b="1" dirty="0">
                <a:solidFill>
                  <a:srgbClr val="43471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入學考試</a:t>
            </a:r>
            <a:r>
              <a:rPr lang="zh-TW" altLang="en-US" sz="1700" b="1" dirty="0" smtClean="0">
                <a:solidFill>
                  <a:srgbClr val="43471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中心基金會 </a:t>
            </a:r>
            <a:r>
              <a:rPr lang="zh-TW" altLang="en-US" sz="1700" b="1" dirty="0">
                <a:solidFill>
                  <a:srgbClr val="43471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製作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9966" y="2064753"/>
            <a:ext cx="2985805" cy="4173479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2455522" y="306909"/>
            <a:ext cx="2960310" cy="2610720"/>
            <a:chOff x="2518289" y="244426"/>
            <a:chExt cx="2976804" cy="2382892"/>
          </a:xfrm>
        </p:grpSpPr>
        <p:sp>
          <p:nvSpPr>
            <p:cNvPr id="12" name="等腰三角形 11"/>
            <p:cNvSpPr/>
            <p:nvPr/>
          </p:nvSpPr>
          <p:spPr>
            <a:xfrm rot="13247999">
              <a:off x="3128655" y="2068725"/>
              <a:ext cx="174743" cy="55859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2518289" y="244426"/>
              <a:ext cx="2976804" cy="2153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801772" y="1097620"/>
            <a:ext cx="2186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大家好，我是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111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大考小夥伴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2" b="49589"/>
          <a:stretch/>
        </p:blipFill>
        <p:spPr>
          <a:xfrm>
            <a:off x="4768790" y="2193169"/>
            <a:ext cx="6384732" cy="156116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0" t="55404" r="9596" b="2985"/>
          <a:stretch/>
        </p:blipFill>
        <p:spPr>
          <a:xfrm>
            <a:off x="5345697" y="3746498"/>
            <a:ext cx="5148263" cy="148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9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E5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" name="梯形 15"/>
          <p:cNvSpPr/>
          <p:nvPr/>
        </p:nvSpPr>
        <p:spPr>
          <a:xfrm>
            <a:off x="907197" y="343901"/>
            <a:ext cx="11153005" cy="6403561"/>
          </a:xfrm>
          <a:prstGeom prst="trapezoid">
            <a:avLst>
              <a:gd name="adj" fmla="val 47816"/>
            </a:avLst>
          </a:prstGeom>
          <a:gradFill flip="none" rotWithShape="1">
            <a:gsLst>
              <a:gs pos="1000">
                <a:schemeClr val="bg1">
                  <a:alpha val="0"/>
                </a:schemeClr>
              </a:gs>
              <a:gs pos="60000">
                <a:srgbClr val="FCED7F"/>
              </a:gs>
              <a:gs pos="97000">
                <a:srgbClr val="FFE83F"/>
              </a:gs>
            </a:gsLst>
            <a:lin ang="18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梯形 12"/>
          <p:cNvSpPr/>
          <p:nvPr/>
        </p:nvSpPr>
        <p:spPr>
          <a:xfrm>
            <a:off x="2765614" y="343901"/>
            <a:ext cx="7597586" cy="6413565"/>
          </a:xfrm>
          <a:prstGeom prst="trapezoid">
            <a:avLst>
              <a:gd name="adj" fmla="val 42253"/>
            </a:avLst>
          </a:prstGeom>
          <a:gradFill>
            <a:gsLst>
              <a:gs pos="19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1517533" y="5119983"/>
            <a:ext cx="3133590" cy="12754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599598" y="2958095"/>
            <a:ext cx="3133194" cy="3515280"/>
            <a:chOff x="3943434" y="2819909"/>
            <a:chExt cx="3133194" cy="3515280"/>
          </a:xfrm>
        </p:grpSpPr>
        <p:sp>
          <p:nvSpPr>
            <p:cNvPr id="21" name="橢圓 20"/>
            <p:cNvSpPr/>
            <p:nvPr/>
          </p:nvSpPr>
          <p:spPr>
            <a:xfrm>
              <a:off x="4520628" y="5291189"/>
              <a:ext cx="2556000" cy="1044000"/>
            </a:xfrm>
            <a:prstGeom prst="ellipse">
              <a:avLst/>
            </a:prstGeom>
            <a:solidFill>
              <a:srgbClr val="FFCD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43434" y="2819909"/>
              <a:ext cx="2913104" cy="341453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3965211" y="1500072"/>
            <a:ext cx="5171227" cy="4084825"/>
          </a:xfrm>
          <a:prstGeom prst="rect">
            <a:avLst/>
          </a:prstGeom>
          <a:noFill/>
        </p:spPr>
        <p:txBody>
          <a:bodyPr wrap="square" lIns="252000" tIns="162000" rIns="216000" bIns="180000">
            <a:spAutoFit/>
          </a:bodyPr>
          <a:lstStyle/>
          <a:p>
            <a:pPr marL="43200" algn="ctr">
              <a:lnSpc>
                <a:spcPct val="135000"/>
              </a:lnSpc>
            </a:pPr>
            <a:r>
              <a:rPr lang="zh-TW" altLang="en-US" sz="3600" kern="100" spc="3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混合題</a:t>
            </a:r>
            <a:r>
              <a:rPr lang="zh-TW" altLang="en-US" sz="36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型</a:t>
            </a:r>
            <a:endParaRPr lang="en-US" altLang="zh-TW" sz="3600" kern="100" dirty="0" smtClean="0">
              <a:solidFill>
                <a:srgbClr val="765E2E"/>
              </a:solidFill>
              <a:latin typeface="源泉圓體 L" panose="020B0300000000000000" pitchFamily="34" charset="-120"/>
              <a:ea typeface="源泉圓體 L" panose="020B0300000000000000" pitchFamily="34" charset="-120"/>
              <a:cs typeface="Times New Roman" panose="02020603050405020304" pitchFamily="18" charset="0"/>
            </a:endParaRPr>
          </a:p>
          <a:p>
            <a:pPr marL="43200" algn="ctr">
              <a:lnSpc>
                <a:spcPct val="135000"/>
              </a:lnSpc>
            </a:pPr>
            <a:r>
              <a:rPr lang="zh-TW" altLang="en-US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是</a:t>
            </a: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自</a:t>
            </a:r>
            <a:r>
              <a:rPr lang="zh-TW" altLang="zh-TW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帶解題的命</a:t>
            </a: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格</a:t>
            </a:r>
            <a:endParaRPr lang="en-US" altLang="zh-TW" sz="2400" kern="100" dirty="0" smtClean="0">
              <a:solidFill>
                <a:srgbClr val="765E2E"/>
              </a:solidFill>
              <a:latin typeface="源泉圓體 L" panose="020B0300000000000000" pitchFamily="34" charset="-120"/>
              <a:ea typeface="源泉圓體 L" panose="020B0300000000000000" pitchFamily="34" charset="-120"/>
              <a:cs typeface="Times New Roman" panose="02020603050405020304" pitchFamily="18" charset="0"/>
            </a:endParaRPr>
          </a:p>
          <a:p>
            <a:pPr marL="43200" algn="ctr">
              <a:lnSpc>
                <a:spcPct val="135000"/>
              </a:lnSpc>
            </a:pP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遇到</a:t>
            </a:r>
            <a:r>
              <a:rPr lang="zh-TW" altLang="zh-TW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它算是遇到</a:t>
            </a: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貴人</a:t>
            </a:r>
            <a:endParaRPr lang="en-US" altLang="zh-TW" sz="2400" kern="100" dirty="0" smtClean="0">
              <a:solidFill>
                <a:srgbClr val="765E2E"/>
              </a:solidFill>
              <a:latin typeface="源泉圓體 L" panose="020B0300000000000000" pitchFamily="34" charset="-120"/>
              <a:ea typeface="源泉圓體 L" panose="020B0300000000000000" pitchFamily="34" charset="-120"/>
              <a:cs typeface="Times New Roman" panose="02020603050405020304" pitchFamily="18" charset="0"/>
            </a:endParaRPr>
          </a:p>
          <a:p>
            <a:pPr marL="43200" algn="ctr">
              <a:lnSpc>
                <a:spcPct val="135000"/>
              </a:lnSpc>
            </a:pPr>
            <a:r>
              <a:rPr lang="zh-TW" altLang="en-US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選擇與非選混搭的設計</a:t>
            </a:r>
            <a:endParaRPr lang="en-US" altLang="zh-TW" sz="2400" kern="100" dirty="0" smtClean="0">
              <a:solidFill>
                <a:srgbClr val="765E2E"/>
              </a:solidFill>
              <a:latin typeface="源泉圓體 L" panose="020B0300000000000000" pitchFamily="34" charset="-120"/>
              <a:ea typeface="源泉圓體 L" panose="020B0300000000000000" pitchFamily="34" charset="-120"/>
              <a:cs typeface="Times New Roman" panose="02020603050405020304" pitchFamily="18" charset="0"/>
            </a:endParaRPr>
          </a:p>
          <a:p>
            <a:pPr marL="43200" algn="ctr">
              <a:lnSpc>
                <a:spcPct val="135000"/>
              </a:lnSpc>
            </a:pPr>
            <a:r>
              <a:rPr lang="zh-TW" altLang="en-US" sz="2400" kern="100" spc="5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點亮引導以及示範的微光</a:t>
            </a:r>
            <a:endParaRPr lang="en-US" altLang="zh-TW" sz="2400" kern="100" spc="50" dirty="0" smtClean="0">
              <a:solidFill>
                <a:srgbClr val="765E2E"/>
              </a:solidFill>
              <a:latin typeface="源泉圓體 L" panose="020B0300000000000000" pitchFamily="34" charset="-120"/>
              <a:ea typeface="源泉圓體 L" panose="020B0300000000000000" pitchFamily="34" charset="-120"/>
              <a:cs typeface="Times New Roman" panose="02020603050405020304" pitchFamily="18" charset="0"/>
            </a:endParaRPr>
          </a:p>
          <a:p>
            <a:pPr marL="43200" algn="ctr">
              <a:lnSpc>
                <a:spcPct val="135000"/>
              </a:lnSpc>
            </a:pP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讓</a:t>
            </a:r>
            <a:r>
              <a:rPr lang="zh-TW" altLang="zh-TW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你</a:t>
            </a:r>
            <a:r>
              <a:rPr lang="en-US" altLang="zh-TW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/</a:t>
            </a:r>
            <a:r>
              <a:rPr lang="zh-TW" altLang="zh-TW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妳快速進入解題的</a:t>
            </a: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脈絡</a:t>
            </a:r>
            <a:endParaRPr lang="en-US" altLang="zh-TW" sz="2400" kern="100" dirty="0">
              <a:solidFill>
                <a:srgbClr val="765E2E"/>
              </a:solidFill>
              <a:latin typeface="源泉圓體 L" panose="020B0300000000000000" pitchFamily="34" charset="-120"/>
              <a:ea typeface="源泉圓體 L" panose="020B0300000000000000" pitchFamily="34" charset="-120"/>
              <a:cs typeface="Times New Roman" panose="02020603050405020304" pitchFamily="18" charset="0"/>
            </a:endParaRPr>
          </a:p>
          <a:p>
            <a:pPr marL="43200" algn="ctr">
              <a:lnSpc>
                <a:spcPct val="135000"/>
              </a:lnSpc>
            </a:pPr>
            <a:r>
              <a:rPr lang="zh-TW" altLang="zh-TW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掌握答題的</a:t>
            </a: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重點</a:t>
            </a:r>
            <a:r>
              <a:rPr lang="zh-TW" altLang="en-US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以</a:t>
            </a:r>
            <a:r>
              <a:rPr lang="zh-TW" altLang="zh-TW" sz="2400" kern="100" dirty="0" smtClean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避免</a:t>
            </a:r>
            <a:r>
              <a:rPr lang="zh-TW" altLang="en-US" sz="2400" kern="100" dirty="0">
                <a:solidFill>
                  <a:srgbClr val="765E2E"/>
                </a:solidFill>
                <a:latin typeface="源泉圓體 L" panose="020B0300000000000000" pitchFamily="34" charset="-120"/>
                <a:ea typeface="源泉圓體 L" panose="020B0300000000000000" pitchFamily="34" charset="-120"/>
                <a:cs typeface="Times New Roman" panose="02020603050405020304" pitchFamily="18" charset="0"/>
              </a:rPr>
              <a:t>迷失方向</a:t>
            </a:r>
            <a:endParaRPr lang="zh-TW" altLang="zh-TW" sz="2400" kern="100" dirty="0" smtClean="0">
              <a:solidFill>
                <a:srgbClr val="765E2E"/>
              </a:solidFill>
              <a:latin typeface="源泉圓體 L" panose="020B0300000000000000" pitchFamily="34" charset="-120"/>
              <a:ea typeface="源泉圓體 L" panose="020B03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69361" y="3060294"/>
            <a:ext cx="6494186" cy="495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" algn="ctr">
              <a:lnSpc>
                <a:spcPct val="120000"/>
              </a:lnSpc>
            </a:pPr>
            <a:endParaRPr lang="zh-TW" altLang="zh-TW" sz="2400" kern="1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55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F8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橢圓 34"/>
          <p:cNvSpPr/>
          <p:nvPr/>
        </p:nvSpPr>
        <p:spPr>
          <a:xfrm>
            <a:off x="9525456" y="3644874"/>
            <a:ext cx="2649130" cy="24758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420739" y="583793"/>
            <a:ext cx="2772000" cy="262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AAB3D77-30DC-43B9-9691-D1ABF418A5D3}"/>
              </a:ext>
            </a:extLst>
          </p:cNvPr>
          <p:cNvSpPr/>
          <p:nvPr/>
        </p:nvSpPr>
        <p:spPr>
          <a:xfrm>
            <a:off x="942727" y="1075096"/>
            <a:ext cx="1763198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不論</a:t>
            </a:r>
            <a:r>
              <a:rPr lang="zh-TW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學測或分科測驗，各考科都有非選擇題。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058E935-8BF2-4D54-80D3-FB734974B819}"/>
              </a:ext>
            </a:extLst>
          </p:cNvPr>
          <p:cNvSpPr/>
          <p:nvPr/>
        </p:nvSpPr>
        <p:spPr>
          <a:xfrm>
            <a:off x="9836193" y="4289860"/>
            <a:ext cx="202765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algn="just">
              <a:lnSpc>
                <a:spcPct val="120000"/>
              </a:lnSpc>
            </a:pPr>
            <a:r>
              <a:rPr lang="zh-TW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不過</a:t>
            </a:r>
            <a:r>
              <a:rPr lang="zh-TW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，它會以對折為</a:t>
            </a:r>
            <a:r>
              <a:rPr lang="en-US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A4</a:t>
            </a:r>
            <a:r>
              <a:rPr lang="zh-TW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的樣子出現</a:t>
            </a:r>
            <a:r>
              <a:rPr lang="zh-TW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sz="2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8850579" y="933980"/>
            <a:ext cx="3018664" cy="28211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9326836" y="1546675"/>
            <a:ext cx="2191858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選擇（填）題、非選擇題</a:t>
            </a:r>
            <a:r>
              <a:rPr lang="zh-TW" altLang="en-US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</a:t>
            </a:r>
            <a:r>
              <a:rPr lang="zh-TW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混合題型都寫在</a:t>
            </a:r>
            <a:r>
              <a:rPr lang="zh-TW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這張</a:t>
            </a:r>
            <a:r>
              <a:rPr lang="en-US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A3</a:t>
            </a:r>
            <a:r>
              <a:rPr lang="zh-TW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答題卷，</a:t>
            </a:r>
            <a:endParaRPr lang="zh-TW" altLang="en-US" sz="2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968620" y="1540587"/>
            <a:ext cx="6113890" cy="4293376"/>
            <a:chOff x="2968620" y="1540587"/>
            <a:chExt cx="6113890" cy="4293376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3"/>
            <a:srcRect l="-1" t="797" r="467" b="454"/>
            <a:stretch/>
          </p:blipFill>
          <p:spPr>
            <a:xfrm>
              <a:off x="2968620" y="1540587"/>
              <a:ext cx="6113890" cy="4293376"/>
            </a:xfrm>
            <a:prstGeom prst="rect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4"/>
            <a:srcRect l="6006" t="12035" r="4856" b="51688"/>
            <a:stretch/>
          </p:blipFill>
          <p:spPr>
            <a:xfrm>
              <a:off x="4676370" y="2033424"/>
              <a:ext cx="984691" cy="3103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288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F8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7358263" y="2074303"/>
            <a:ext cx="1102833" cy="810967"/>
          </a:xfrm>
          <a:prstGeom prst="rect">
            <a:avLst/>
          </a:prstGeom>
          <a:noFill/>
          <a:ln w="38100">
            <a:solidFill>
              <a:srgbClr val="0BB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2372726" y="965510"/>
            <a:ext cx="3252570" cy="4347274"/>
          </a:xfrm>
          <a:prstGeom prst="rect">
            <a:avLst/>
          </a:prstGeom>
          <a:solidFill>
            <a:schemeClr val="bg1"/>
          </a:solidFill>
          <a:ln w="38100">
            <a:solidFill>
              <a:srgbClr val="0BB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058E935-8BF2-4D54-80D3-FB734974B819}"/>
              </a:ext>
            </a:extLst>
          </p:cNvPr>
          <p:cNvSpPr/>
          <p:nvPr/>
        </p:nvSpPr>
        <p:spPr>
          <a:xfrm>
            <a:off x="2395875" y="988660"/>
            <a:ext cx="3229421" cy="1915873"/>
          </a:xfrm>
          <a:prstGeom prst="rect">
            <a:avLst/>
          </a:prstGeom>
          <a:solidFill>
            <a:srgbClr val="CDEBDD">
              <a:alpha val="64706"/>
            </a:srgbClr>
          </a:solidFill>
        </p:spPr>
        <p:txBody>
          <a:bodyPr wrap="square" lIns="180000" tIns="144000" rIns="216000" bIns="144000">
            <a:spAutoFit/>
          </a:bodyPr>
          <a:lstStyle/>
          <a:p>
            <a:pPr marL="309600" indent="-309600" algn="just">
              <a:lnSpc>
                <a:spcPct val="120000"/>
              </a:lnSpc>
            </a:pPr>
            <a:r>
              <a:rPr lang="en-US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2200" kern="100" spc="6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.</a:t>
            </a:r>
            <a:r>
              <a:rPr lang="zh-TW" altLang="en-US" sz="2200" kern="100" dirty="0" smtClean="0">
                <a:solidFill>
                  <a:srgbClr val="FF0000"/>
                </a:solidFill>
                <a:latin typeface="源泉圓體 B" panose="020B0800000000000000" pitchFamily="34" charset="-120"/>
                <a:ea typeface="源泉圓體 B" panose="020B0800000000000000" pitchFamily="34" charset="-120"/>
                <a:cs typeface="Times New Roman" panose="02020603050405020304" pitchFamily="18" charset="0"/>
              </a:rPr>
              <a:t>考試開始鈴響後</a:t>
            </a:r>
            <a:r>
              <a:rPr lang="zh-TW" altLang="en-US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你</a:t>
            </a:r>
            <a:r>
              <a:rPr lang="en-US" altLang="zh-TW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/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妳</a:t>
            </a:r>
            <a:r>
              <a:rPr lang="zh-TW" altLang="en-US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須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在</a:t>
            </a:r>
            <a:r>
              <a:rPr lang="zh-TW" altLang="en-US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答題卷的</a:t>
            </a:r>
            <a:r>
              <a:rPr lang="zh-TW" altLang="zh-TW" sz="2200" kern="100" dirty="0" smtClean="0">
                <a:latin typeface="源泉圓體 B" panose="020B0800000000000000" pitchFamily="34" charset="-120"/>
                <a:ea typeface="源泉圓體 B" panose="020B0800000000000000" pitchFamily="34" charset="-120"/>
                <a:cs typeface="Times New Roman" panose="02020603050405020304" pitchFamily="18" charset="0"/>
              </a:rPr>
              <a:t>簽名欄位</a:t>
            </a:r>
            <a:r>
              <a:rPr lang="zh-TW" altLang="en-US" sz="2200" kern="100" dirty="0" smtClean="0">
                <a:latin typeface="源泉圓體 B" panose="020B0800000000000000" pitchFamily="34" charset="-120"/>
                <a:ea typeface="源泉圓體 B" panose="020B0800000000000000" pitchFamily="34" charset="-120"/>
                <a:cs typeface="Times New Roman" panose="02020603050405020304" pitchFamily="18" charset="0"/>
              </a:rPr>
              <a:t>寫</a:t>
            </a:r>
            <a:r>
              <a:rPr lang="zh-TW" altLang="zh-TW" sz="2200" kern="100" dirty="0" smtClean="0">
                <a:latin typeface="源泉圓體 B" panose="020B0800000000000000" pitchFamily="34" charset="-120"/>
                <a:ea typeface="源泉圓體 B" panose="020B0800000000000000" pitchFamily="34" charset="-120"/>
                <a:cs typeface="Times New Roman" panose="02020603050405020304" pitchFamily="18" charset="0"/>
              </a:rPr>
              <a:t>上</a:t>
            </a:r>
            <a:r>
              <a:rPr lang="zh-TW" altLang="zh-TW" sz="2200" kern="100" dirty="0">
                <a:latin typeface="源泉圓體 B" panose="020B0800000000000000" pitchFamily="34" charset="-120"/>
                <a:ea typeface="源泉圓體 B" panose="020B0800000000000000" pitchFamily="34" charset="-120"/>
                <a:cs typeface="Times New Roman" panose="02020603050405020304" pitchFamily="18" charset="0"/>
              </a:rPr>
              <a:t>名字</a:t>
            </a:r>
            <a:r>
              <a:rPr lang="zh-TW" altLang="zh-TW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，這可是大考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的</a:t>
            </a:r>
            <a:r>
              <a:rPr lang="zh-TW" altLang="en-US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首創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呢</a:t>
            </a:r>
            <a:r>
              <a:rPr lang="zh-TW" altLang="zh-TW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！</a:t>
            </a:r>
            <a:endParaRPr lang="en-US" altLang="zh-TW" sz="2200" kern="100" dirty="0">
              <a:latin typeface="源泉圓體 R" panose="020B0500000000000000" pitchFamily="34" charset="-120"/>
              <a:ea typeface="源泉圓體 R" panose="020B0500000000000000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26" name="直線單箭頭接點 25"/>
          <p:cNvCxnSpPr>
            <a:stCxn id="3" idx="1"/>
          </p:cNvCxnSpPr>
          <p:nvPr/>
        </p:nvCxnSpPr>
        <p:spPr>
          <a:xfrm flipH="1">
            <a:off x="5625296" y="2479787"/>
            <a:ext cx="1732967" cy="1564"/>
          </a:xfrm>
          <a:prstGeom prst="straightConnector1">
            <a:avLst/>
          </a:prstGeom>
          <a:ln w="38100">
            <a:solidFill>
              <a:srgbClr val="0BB55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087" y="3021822"/>
            <a:ext cx="2743200" cy="2124075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3268081" y="4467395"/>
            <a:ext cx="2023110" cy="648000"/>
          </a:xfrm>
          <a:prstGeom prst="roundRect">
            <a:avLst>
              <a:gd name="adj" fmla="val 702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3009057" y="5661155"/>
            <a:ext cx="2535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此一處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，千萬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不能在其他地方出現姓名。</a:t>
            </a:r>
          </a:p>
        </p:txBody>
      </p:sp>
      <p:cxnSp>
        <p:nvCxnSpPr>
          <p:cNvPr id="22" name="直線單箭頭接點 21"/>
          <p:cNvCxnSpPr>
            <a:stCxn id="4" idx="2"/>
            <a:endCxn id="6" idx="0"/>
          </p:cNvCxnSpPr>
          <p:nvPr/>
        </p:nvCxnSpPr>
        <p:spPr>
          <a:xfrm flipH="1">
            <a:off x="4276664" y="5115395"/>
            <a:ext cx="2972" cy="5457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圓角矩形 23"/>
          <p:cNvSpPr/>
          <p:nvPr/>
        </p:nvSpPr>
        <p:spPr>
          <a:xfrm>
            <a:off x="2765084" y="4220575"/>
            <a:ext cx="378000" cy="216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>
            <a:stCxn id="24" idx="2"/>
          </p:cNvCxnSpPr>
          <p:nvPr/>
        </p:nvCxnSpPr>
        <p:spPr>
          <a:xfrm flipH="1">
            <a:off x="1886674" y="4436575"/>
            <a:ext cx="1067410" cy="12245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1246574" y="5661155"/>
            <a:ext cx="1311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記得劃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記。</a:t>
            </a:r>
            <a:endParaRPr lang="zh-TW" alt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6124573" y="1797404"/>
            <a:ext cx="5006001" cy="3515380"/>
            <a:chOff x="6124573" y="1797404"/>
            <a:chExt cx="5006001" cy="3515380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4"/>
            <a:srcRect l="-1" t="797" r="467" b="454"/>
            <a:stretch/>
          </p:blipFill>
          <p:spPr>
            <a:xfrm>
              <a:off x="6124573" y="1797404"/>
              <a:ext cx="5006001" cy="3515380"/>
            </a:xfrm>
            <a:prstGeom prst="rect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3"/>
            <a:srcRect l="6006" t="12035" r="4856" b="51688"/>
            <a:stretch/>
          </p:blipFill>
          <p:spPr>
            <a:xfrm>
              <a:off x="7513343" y="2198670"/>
              <a:ext cx="794269" cy="250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773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  <p:bldP spid="8" grpId="0" animBg="1"/>
      <p:bldP spid="4" grpId="0" animBg="1"/>
      <p:bldP spid="6" grpId="0"/>
      <p:bldP spid="24" grpId="0" animBg="1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F8F6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646930" y="766787"/>
            <a:ext cx="7874077" cy="5529437"/>
            <a:chOff x="646930" y="766787"/>
            <a:chExt cx="7874077" cy="5529437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3"/>
            <a:srcRect l="-1" t="797" r="467" b="454"/>
            <a:stretch/>
          </p:blipFill>
          <p:spPr>
            <a:xfrm>
              <a:off x="646930" y="766787"/>
              <a:ext cx="7874077" cy="5529437"/>
            </a:xfrm>
            <a:prstGeom prst="rect">
              <a:avLst/>
            </a:pr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4"/>
            <a:srcRect l="6006" t="12035" r="4856" b="51688"/>
            <a:stretch/>
          </p:blipFill>
          <p:spPr>
            <a:xfrm>
              <a:off x="2837295" y="1421962"/>
              <a:ext cx="1258426" cy="396563"/>
            </a:xfrm>
            <a:prstGeom prst="rect">
              <a:avLst/>
            </a:prstGeom>
          </p:spPr>
        </p:pic>
      </p:grpSp>
      <p:sp>
        <p:nvSpPr>
          <p:cNvPr id="20" name="矩形 19"/>
          <p:cNvSpPr/>
          <p:nvPr/>
        </p:nvSpPr>
        <p:spPr>
          <a:xfrm>
            <a:off x="787584" y="2407989"/>
            <a:ext cx="3602675" cy="3627199"/>
          </a:xfrm>
          <a:prstGeom prst="rect">
            <a:avLst/>
          </a:prstGeom>
          <a:solidFill>
            <a:schemeClr val="bg1">
              <a:alpha val="46000"/>
            </a:schemeClr>
          </a:solidFill>
          <a:ln w="38100">
            <a:solidFill>
              <a:srgbClr val="10BB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AAB3D77-30DC-43B9-9691-D1ABF418A5D3}"/>
              </a:ext>
            </a:extLst>
          </p:cNvPr>
          <p:cNvSpPr/>
          <p:nvPr/>
        </p:nvSpPr>
        <p:spPr>
          <a:xfrm>
            <a:off x="787584" y="3570354"/>
            <a:ext cx="3602675" cy="1509608"/>
          </a:xfrm>
          <a:prstGeom prst="rect">
            <a:avLst/>
          </a:prstGeom>
          <a:solidFill>
            <a:srgbClr val="BCE4F2">
              <a:alpha val="58824"/>
            </a:srgbClr>
          </a:solidFill>
        </p:spPr>
        <p:txBody>
          <a:bodyPr wrap="square" lIns="216000" tIns="144000" rIns="252000" bIns="144000">
            <a:spAutoFit/>
          </a:bodyPr>
          <a:lstStyle/>
          <a:p>
            <a:pPr marL="334800" indent="-334800" algn="just">
              <a:lnSpc>
                <a:spcPct val="120000"/>
              </a:lnSpc>
            </a:pPr>
            <a:r>
              <a:rPr lang="en-US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200" kern="100" spc="6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.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答</a:t>
            </a:r>
            <a:r>
              <a:rPr lang="zh-TW" altLang="zh-TW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題卷的第壹部分為選擇題作答劃記區，這部分是用</a:t>
            </a:r>
            <a:r>
              <a:rPr lang="en-US" altLang="zh-TW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2B</a:t>
            </a:r>
            <a:r>
              <a:rPr lang="zh-TW" altLang="zh-TW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鉛筆劃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記</a:t>
            </a:r>
            <a:r>
              <a:rPr lang="zh-TW" altLang="en-US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。</a:t>
            </a:r>
            <a:endParaRPr lang="zh-TW" altLang="en-US" sz="2200" dirty="0">
              <a:latin typeface="源泉圓體 R" panose="020B0500000000000000" pitchFamily="34" charset="-120"/>
              <a:ea typeface="源泉圓體 R" panose="020B0500000000000000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762700" y="1019908"/>
            <a:ext cx="3591929" cy="5013986"/>
          </a:xfrm>
          <a:prstGeom prst="rect">
            <a:avLst/>
          </a:prstGeom>
          <a:solidFill>
            <a:schemeClr val="bg1">
              <a:alpha val="46000"/>
            </a:schemeClr>
          </a:solidFill>
          <a:ln w="38100">
            <a:solidFill>
              <a:srgbClr val="426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AAB3D77-30DC-43B9-9691-D1ABF418A5D3}"/>
              </a:ext>
            </a:extLst>
          </p:cNvPr>
          <p:cNvSpPr/>
          <p:nvPr/>
        </p:nvSpPr>
        <p:spPr>
          <a:xfrm>
            <a:off x="4756778" y="4533449"/>
            <a:ext cx="3609426" cy="1509608"/>
          </a:xfrm>
          <a:prstGeom prst="rect">
            <a:avLst/>
          </a:prstGeom>
          <a:solidFill>
            <a:srgbClr val="C5CDF1">
              <a:alpha val="69804"/>
            </a:srgbClr>
          </a:solidFill>
        </p:spPr>
        <p:txBody>
          <a:bodyPr wrap="square" lIns="216000" tIns="144000" rIns="252000" bIns="144000">
            <a:spAutoFit/>
          </a:bodyPr>
          <a:lstStyle/>
          <a:p>
            <a:pPr marL="334800" indent="-334800" algn="just">
              <a:lnSpc>
                <a:spcPct val="120000"/>
              </a:lnSpc>
            </a:pPr>
            <a:r>
              <a:rPr lang="en-US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200" kern="100" spc="6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.</a:t>
            </a:r>
            <a:r>
              <a:rPr lang="zh-TW" altLang="zh-TW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第貳</a:t>
            </a:r>
            <a:r>
              <a:rPr lang="zh-TW" altLang="zh-TW" sz="2200" kern="100" dirty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部分為混合題組或非選擇題作答區，這部分會有</a:t>
            </a:r>
            <a:r>
              <a:rPr lang="zh-TW" altLang="zh-TW" sz="2200" kern="100" dirty="0">
                <a:latin typeface="源泉圓體 B" panose="020B0800000000000000" pitchFamily="34" charset="-120"/>
                <a:ea typeface="源泉圓體 B" panose="020B0800000000000000" pitchFamily="34" charset="-120"/>
                <a:cs typeface="Times New Roman" panose="02020603050405020304" pitchFamily="18" charset="0"/>
              </a:rPr>
              <a:t>用筆</a:t>
            </a:r>
            <a:r>
              <a:rPr lang="zh-TW" altLang="zh-TW" sz="2200" kern="100" dirty="0" smtClean="0">
                <a:latin typeface="源泉圓體 B" panose="020B0800000000000000" pitchFamily="34" charset="-120"/>
                <a:ea typeface="源泉圓體 B" panose="020B0800000000000000" pitchFamily="34" charset="-120"/>
                <a:cs typeface="Times New Roman" panose="02020603050405020304" pitchFamily="18" charset="0"/>
              </a:rPr>
              <a:t>提醒</a:t>
            </a:r>
            <a:r>
              <a:rPr lang="zh-TW" altLang="en-US" sz="2200" kern="100" dirty="0" smtClean="0">
                <a:latin typeface="源泉圓體 R" panose="020B0500000000000000" pitchFamily="34" charset="-120"/>
                <a:ea typeface="源泉圓體 R" panose="020B0500000000000000" pitchFamily="34" charset="-120"/>
                <a:cs typeface="Times New Roman" panose="02020603050405020304" pitchFamily="18" charset="0"/>
              </a:rPr>
              <a:t>。</a:t>
            </a:r>
            <a:endParaRPr lang="zh-TW" altLang="en-US" sz="2200" kern="100" dirty="0">
              <a:latin typeface="源泉圓體 R" panose="020B0500000000000000" pitchFamily="34" charset="-120"/>
              <a:ea typeface="源泉圓體 R" panose="020B05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887526" y="4444047"/>
            <a:ext cx="311787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1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選擇題和作圖題：</a:t>
            </a:r>
            <a:r>
              <a:rPr lang="en-US" altLang="zh-TW" sz="1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2B</a:t>
            </a:r>
            <a:r>
              <a:rPr lang="zh-TW" altLang="en-US" sz="1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鉛筆</a:t>
            </a:r>
            <a:endParaRPr lang="en-US" altLang="zh-TW" sz="18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其他非選擇題</a:t>
            </a:r>
            <a:r>
              <a:rPr lang="zh-TW" altLang="en-US" sz="1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：黑色墨水的筆</a:t>
            </a:r>
            <a:endParaRPr lang="zh-TW" altLang="en-US" sz="1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7092461" y="2696652"/>
            <a:ext cx="1225506" cy="1043010"/>
          </a:xfrm>
          <a:prstGeom prst="roundRect">
            <a:avLst>
              <a:gd name="adj" fmla="val 772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" name="直線單箭頭接點 23"/>
          <p:cNvCxnSpPr/>
          <p:nvPr/>
        </p:nvCxnSpPr>
        <p:spPr>
          <a:xfrm>
            <a:off x="8330343" y="3230161"/>
            <a:ext cx="91212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/>
          <a:srcRect b="5382"/>
          <a:stretch/>
        </p:blipFill>
        <p:spPr>
          <a:xfrm>
            <a:off x="9242469" y="1959504"/>
            <a:ext cx="2343150" cy="226208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41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7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21" grpId="0" animBg="1"/>
      <p:bldP spid="16" grpId="0" animBg="1"/>
      <p:bldP spid="17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E4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5" name="橢圓 54"/>
          <p:cNvSpPr/>
          <p:nvPr/>
        </p:nvSpPr>
        <p:spPr>
          <a:xfrm>
            <a:off x="396964" y="1506183"/>
            <a:ext cx="2340000" cy="219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43672" y="2229155"/>
            <a:ext cx="1819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由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四大題增為五大題，</a:t>
            </a:r>
            <a:endParaRPr lang="zh-TW" altLang="en-US" sz="2400" dirty="0"/>
          </a:p>
        </p:txBody>
      </p:sp>
      <p:sp>
        <p:nvSpPr>
          <p:cNvPr id="6" name="圓角矩形 5"/>
          <p:cNvSpPr/>
          <p:nvPr/>
        </p:nvSpPr>
        <p:spPr>
          <a:xfrm>
            <a:off x="2786689" y="2241623"/>
            <a:ext cx="4428000" cy="3960000"/>
          </a:xfrm>
          <a:prstGeom prst="roundRect">
            <a:avLst>
              <a:gd name="adj" fmla="val 8974"/>
            </a:avLst>
          </a:prstGeom>
          <a:solidFill>
            <a:schemeClr val="bg1">
              <a:alpha val="70000"/>
            </a:schemeClr>
          </a:solidFill>
          <a:ln w="25400">
            <a:solidFill>
              <a:srgbClr val="F8BD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3093103" y="3218662"/>
            <a:ext cx="1144589" cy="1144589"/>
          </a:xfrm>
          <a:prstGeom prst="roundRect">
            <a:avLst/>
          </a:prstGeom>
          <a:solidFill>
            <a:srgbClr val="F7E4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zh-TW" altLang="en-US" sz="2200" spc="200" dirty="0" smtClean="0">
                <a:solidFill>
                  <a:schemeClr val="tx2">
                    <a:lumMod val="50000"/>
                  </a:schemeClr>
                </a:solidFill>
              </a:rPr>
              <a:t>對答</a:t>
            </a:r>
            <a:endParaRPr lang="zh-TW" altLang="en-US" sz="2200" spc="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4436504" y="3218662"/>
            <a:ext cx="1144589" cy="1144589"/>
          </a:xfrm>
          <a:prstGeom prst="roundRect">
            <a:avLst/>
          </a:prstGeom>
          <a:solidFill>
            <a:srgbClr val="F7E4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zh-TW" altLang="en-US" sz="2200" spc="200" dirty="0" smtClean="0">
                <a:solidFill>
                  <a:schemeClr val="tx2">
                    <a:lumMod val="50000"/>
                  </a:schemeClr>
                </a:solidFill>
              </a:rPr>
              <a:t>簡短</a:t>
            </a:r>
            <a:endParaRPr lang="en-US" altLang="zh-TW" sz="2200" spc="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lnSpc>
                <a:spcPct val="105000"/>
              </a:lnSpc>
            </a:pPr>
            <a:r>
              <a:rPr lang="zh-TW" altLang="en-US" sz="2200" spc="200" dirty="0" smtClean="0">
                <a:solidFill>
                  <a:schemeClr val="tx2">
                    <a:lumMod val="50000"/>
                  </a:schemeClr>
                </a:solidFill>
              </a:rPr>
              <a:t>對話</a:t>
            </a:r>
            <a:endParaRPr lang="zh-TW" altLang="en-US" sz="2200" spc="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圓角矩形 37"/>
          <p:cNvSpPr/>
          <p:nvPr/>
        </p:nvSpPr>
        <p:spPr>
          <a:xfrm>
            <a:off x="5779905" y="3218662"/>
            <a:ext cx="1144589" cy="1144589"/>
          </a:xfrm>
          <a:prstGeom prst="roundRect">
            <a:avLst/>
          </a:prstGeom>
          <a:solidFill>
            <a:srgbClr val="F7E4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zh-TW" altLang="en-US" sz="2200" spc="200" dirty="0" smtClean="0">
                <a:solidFill>
                  <a:schemeClr val="tx2">
                    <a:lumMod val="50000"/>
                  </a:schemeClr>
                </a:solidFill>
              </a:rPr>
              <a:t>簡文</a:t>
            </a:r>
            <a:endParaRPr lang="en-US" altLang="zh-TW" sz="2200" spc="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lnSpc>
                <a:spcPct val="105000"/>
              </a:lnSpc>
            </a:pPr>
            <a:r>
              <a:rPr lang="zh-TW" altLang="en-US" sz="2200" spc="200" dirty="0" smtClean="0">
                <a:solidFill>
                  <a:schemeClr val="tx2">
                    <a:lumMod val="50000"/>
                  </a:schemeClr>
                </a:solidFill>
              </a:rPr>
              <a:t>聽解</a:t>
            </a:r>
            <a:endParaRPr lang="zh-TW" altLang="en-US" sz="2200" spc="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" name="圓角矩形 38"/>
          <p:cNvSpPr/>
          <p:nvPr/>
        </p:nvSpPr>
        <p:spPr>
          <a:xfrm>
            <a:off x="3802135" y="4761003"/>
            <a:ext cx="1144589" cy="1144589"/>
          </a:xfrm>
          <a:prstGeom prst="roundRect">
            <a:avLst/>
          </a:prstGeom>
          <a:solidFill>
            <a:srgbClr val="F7E4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zh-TW" altLang="en-US" sz="2200" spc="200" dirty="0" smtClean="0">
                <a:solidFill>
                  <a:schemeClr val="tx2">
                    <a:lumMod val="50000"/>
                  </a:schemeClr>
                </a:solidFill>
              </a:rPr>
              <a:t>圖片</a:t>
            </a:r>
            <a:endParaRPr lang="en-US" altLang="zh-TW" sz="2200" spc="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lnSpc>
                <a:spcPct val="105000"/>
              </a:lnSpc>
            </a:pPr>
            <a:r>
              <a:rPr lang="zh-TW" altLang="en-US" sz="2200" spc="200" dirty="0">
                <a:solidFill>
                  <a:schemeClr val="tx2">
                    <a:lumMod val="50000"/>
                  </a:schemeClr>
                </a:solidFill>
              </a:rPr>
              <a:t>聽解</a:t>
            </a:r>
          </a:p>
        </p:txBody>
      </p:sp>
      <p:sp>
        <p:nvSpPr>
          <p:cNvPr id="41" name="圓角矩形 40"/>
          <p:cNvSpPr/>
          <p:nvPr/>
        </p:nvSpPr>
        <p:spPr>
          <a:xfrm>
            <a:off x="5214875" y="4761003"/>
            <a:ext cx="1144589" cy="1144589"/>
          </a:xfrm>
          <a:prstGeom prst="roundRect">
            <a:avLst/>
          </a:prstGeom>
          <a:solidFill>
            <a:srgbClr val="CCE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zh-TW" altLang="en-US" sz="2200" spc="200" dirty="0">
                <a:solidFill>
                  <a:schemeClr val="tx2">
                    <a:lumMod val="50000"/>
                  </a:schemeClr>
                </a:solidFill>
              </a:rPr>
              <a:t>長篇</a:t>
            </a:r>
            <a:endParaRPr lang="en-US" altLang="zh-TW" sz="2200" spc="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lnSpc>
                <a:spcPct val="105000"/>
              </a:lnSpc>
            </a:pPr>
            <a:r>
              <a:rPr lang="zh-TW" altLang="en-US" sz="2200" spc="200" dirty="0">
                <a:solidFill>
                  <a:schemeClr val="tx2">
                    <a:lumMod val="50000"/>
                  </a:schemeClr>
                </a:solidFill>
              </a:rPr>
              <a:t>聽解</a:t>
            </a:r>
          </a:p>
        </p:txBody>
      </p:sp>
      <p:sp>
        <p:nvSpPr>
          <p:cNvPr id="4" name="矩形 3"/>
          <p:cNvSpPr/>
          <p:nvPr/>
        </p:nvSpPr>
        <p:spPr>
          <a:xfrm rot="21110285">
            <a:off x="3669733" y="4531734"/>
            <a:ext cx="748923" cy="430887"/>
          </a:xfrm>
          <a:prstGeom prst="rect">
            <a:avLst/>
          </a:prstGeom>
          <a:solidFill>
            <a:srgbClr val="FE6858"/>
          </a:solidFill>
        </p:spPr>
        <p:txBody>
          <a:bodyPr wrap="none">
            <a:spAutoFit/>
          </a:bodyPr>
          <a:lstStyle/>
          <a:p>
            <a:r>
              <a:rPr lang="zh-TW" altLang="en-US" sz="22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調整</a:t>
            </a:r>
            <a:endParaRPr lang="en-US" altLang="zh-TW" sz="2200" b="1" kern="1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 rot="21110285">
            <a:off x="5062165" y="4540091"/>
            <a:ext cx="748923" cy="430887"/>
          </a:xfrm>
          <a:prstGeom prst="rect">
            <a:avLst/>
          </a:prstGeom>
          <a:solidFill>
            <a:srgbClr val="73DBD6"/>
          </a:solidFill>
        </p:spPr>
        <p:txBody>
          <a:bodyPr wrap="none">
            <a:spAutoFit/>
          </a:bodyPr>
          <a:lstStyle/>
          <a:p>
            <a:r>
              <a:rPr lang="zh-TW" altLang="en-US" sz="22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新增</a:t>
            </a:r>
            <a:endParaRPr lang="en-US" altLang="zh-TW" sz="2200" b="1" kern="1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67557" y="2546013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b="1" kern="100" dirty="0">
                <a:solidFill>
                  <a:srgbClr val="3B424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高中英語聽力測驗</a:t>
            </a:r>
            <a:endParaRPr lang="zh-TW" altLang="en-US" sz="2000" b="1" dirty="0">
              <a:solidFill>
                <a:srgbClr val="3B424B"/>
              </a:solidFill>
            </a:endParaRPr>
          </a:p>
        </p:txBody>
      </p:sp>
      <p:sp>
        <p:nvSpPr>
          <p:cNvPr id="57" name="矩形 56"/>
          <p:cNvSpPr/>
          <p:nvPr/>
        </p:nvSpPr>
        <p:spPr>
          <a:xfrm rot="20493048">
            <a:off x="2592623" y="2052598"/>
            <a:ext cx="1313180" cy="43088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sz="22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全選擇題</a:t>
            </a:r>
            <a:endParaRPr lang="en-US" altLang="zh-TW" sz="2200" b="1" kern="1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24009" y="343901"/>
            <a:ext cx="4705134" cy="757130"/>
          </a:xfrm>
          <a:prstGeom prst="rect">
            <a:avLst/>
          </a:prstGeom>
          <a:solidFill>
            <a:srgbClr val="5D6337"/>
          </a:solidFill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TW" sz="3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111</a:t>
            </a:r>
            <a:r>
              <a:rPr lang="zh-TW" altLang="en-US" sz="3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高中</a:t>
            </a:r>
            <a:r>
              <a:rPr lang="zh-TW" altLang="en-US" sz="36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英語聽力測驗</a:t>
            </a:r>
            <a:endParaRPr lang="en-US" altLang="zh-TW" sz="3600" b="1" kern="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9667219" y="1917166"/>
            <a:ext cx="2664000" cy="248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3"/>
          <a:srcRect t="450" r="581"/>
          <a:stretch/>
        </p:blipFill>
        <p:spPr>
          <a:xfrm>
            <a:off x="7413501" y="2874162"/>
            <a:ext cx="2334054" cy="33066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AD466DA9-F3B1-487F-ADD4-C6298534223D}"/>
              </a:ext>
            </a:extLst>
          </p:cNvPr>
          <p:cNvSpPr/>
          <p:nvPr/>
        </p:nvSpPr>
        <p:spPr>
          <a:xfrm>
            <a:off x="9970247" y="2521055"/>
            <a:ext cx="192313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23813" algn="just">
              <a:lnSpc>
                <a:spcPct val="120000"/>
              </a:lnSpc>
            </a:pP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同樣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有簽名欄位，劃記方式不變。</a:t>
            </a:r>
          </a:p>
        </p:txBody>
      </p:sp>
      <p:sp>
        <p:nvSpPr>
          <p:cNvPr id="27" name="橢圓 26"/>
          <p:cNvSpPr/>
          <p:nvPr/>
        </p:nvSpPr>
        <p:spPr>
          <a:xfrm>
            <a:off x="8292542" y="649276"/>
            <a:ext cx="2160000" cy="20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D466DA9-F3B1-487F-ADD4-C6298534223D}"/>
              </a:ext>
            </a:extLst>
          </p:cNvPr>
          <p:cNvSpPr/>
          <p:nvPr/>
        </p:nvSpPr>
        <p:spPr>
          <a:xfrm>
            <a:off x="8510627" y="1204037"/>
            <a:ext cx="164131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23813" algn="just">
              <a:lnSpc>
                <a:spcPct val="120000"/>
              </a:lnSpc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答題卷是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A4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大小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02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5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21" grpId="0" animBg="1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E8E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ACE74E4-B14D-454D-9DB7-85D9342181D6}"/>
              </a:ext>
            </a:extLst>
          </p:cNvPr>
          <p:cNvSpPr/>
          <p:nvPr/>
        </p:nvSpPr>
        <p:spPr>
          <a:xfrm>
            <a:off x="1845775" y="1950267"/>
            <a:ext cx="5657242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電話</a:t>
            </a:r>
            <a:r>
              <a:rPr lang="zh-TW" altLang="en-US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(02)2366-1416 </a:t>
            </a:r>
            <a:r>
              <a:rPr lang="zh-TW" altLang="en-US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總機</a:t>
            </a:r>
            <a:endParaRPr lang="en-US" altLang="zh-TW" sz="2000" dirty="0">
              <a:solidFill>
                <a:srgbClr val="1F1D2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(02)2364-3677 </a:t>
            </a:r>
            <a:r>
              <a:rPr lang="zh-TW" altLang="en-US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語音</a:t>
            </a:r>
            <a:r>
              <a:rPr lang="zh-TW" altLang="en-US" sz="2000" dirty="0" smtClean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  <a:endParaRPr lang="en-US" altLang="zh-TW" sz="2000" dirty="0" smtClean="0">
              <a:solidFill>
                <a:srgbClr val="1F1D2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地址：</a:t>
            </a:r>
            <a:r>
              <a:rPr lang="en-US" altLang="zh-TW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106032</a:t>
            </a:r>
            <a:r>
              <a:rPr lang="zh-TW" altLang="en-US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臺北市大安區舟山路</a:t>
            </a:r>
            <a:r>
              <a:rPr lang="en-US" altLang="zh-TW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237</a:t>
            </a:r>
            <a:r>
              <a:rPr lang="zh-TW" altLang="en-US" sz="2000" dirty="0" smtClean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endParaRPr lang="en-US" altLang="zh-TW" sz="2000" dirty="0" smtClean="0">
              <a:solidFill>
                <a:srgbClr val="1F1D2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>
                <a:solidFill>
                  <a:srgbClr val="1F1D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https://www.ceec.edu.tw/</a:t>
            </a:r>
            <a:endParaRPr lang="zh-TW" altLang="en-US" sz="2000" dirty="0">
              <a:solidFill>
                <a:srgbClr val="1F1D2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本框 14">
            <a:extLst>
              <a:ext uri="{FF2B5EF4-FFF2-40B4-BE49-F238E27FC236}">
                <a16:creationId xmlns:a16="http://schemas.microsoft.com/office/drawing/2014/main" id="{670BA652-5319-4508-B11C-7057BB22B2B8}"/>
              </a:ext>
            </a:extLst>
          </p:cNvPr>
          <p:cNvSpPr txBox="1"/>
          <p:nvPr/>
        </p:nvSpPr>
        <p:spPr>
          <a:xfrm>
            <a:off x="1836188" y="1215778"/>
            <a:ext cx="305206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337722">
              <a:defRPr sz="2400" b="1">
                <a:solidFill>
                  <a:srgbClr val="6283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l"/>
            <a:r>
              <a:rPr lang="zh-TW" altLang="en-US" sz="3600" dirty="0">
                <a:solidFill>
                  <a:schemeClr val="tx1"/>
                </a:solidFill>
              </a:rPr>
              <a:t>考試資訊查詢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155" y="1478797"/>
            <a:ext cx="3397917" cy="4547669"/>
          </a:xfrm>
          <a:prstGeom prst="rect">
            <a:avLst/>
          </a:prstGeom>
        </p:spPr>
      </p:pic>
      <p:grpSp>
        <p:nvGrpSpPr>
          <p:cNvPr id="12" name="群組 11"/>
          <p:cNvGrpSpPr/>
          <p:nvPr/>
        </p:nvGrpSpPr>
        <p:grpSpPr>
          <a:xfrm>
            <a:off x="6098991" y="995696"/>
            <a:ext cx="1994243" cy="1730519"/>
            <a:chOff x="6034762" y="1512567"/>
            <a:chExt cx="2397679" cy="1908000"/>
          </a:xfrm>
        </p:grpSpPr>
        <p:sp>
          <p:nvSpPr>
            <p:cNvPr id="19" name="橢圓 18"/>
            <p:cNvSpPr/>
            <p:nvPr/>
          </p:nvSpPr>
          <p:spPr>
            <a:xfrm>
              <a:off x="6034762" y="1512567"/>
              <a:ext cx="2290852" cy="19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bIns="0" rtlCol="0" anchor="ctr"/>
            <a:lstStyle/>
            <a:p>
              <a:pPr algn="ctr"/>
              <a:r>
                <a:rPr lang="zh-TW" altLang="en-US" sz="2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歡迎掃描</a:t>
              </a:r>
              <a:r>
                <a:rPr lang="en-US" altLang="zh-TW" sz="2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QR code</a:t>
              </a:r>
            </a:p>
            <a:p>
              <a:pPr algn="ctr"/>
              <a:r>
                <a:rPr lang="zh-TW" altLang="en-US" sz="20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查詢～</a:t>
              </a:r>
              <a:endPara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等腰三角形 3"/>
            <p:cNvSpPr/>
            <p:nvPr/>
          </p:nvSpPr>
          <p:spPr>
            <a:xfrm rot="7631368">
              <a:off x="8123392" y="2884760"/>
              <a:ext cx="157382" cy="4607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053280" y="4217842"/>
            <a:ext cx="3153991" cy="1818672"/>
            <a:chOff x="2227141" y="2292605"/>
            <a:chExt cx="3188604" cy="1838629"/>
          </a:xfrm>
        </p:grpSpPr>
        <p:sp>
          <p:nvSpPr>
            <p:cNvPr id="17" name="矩形 16"/>
            <p:cNvSpPr/>
            <p:nvPr/>
          </p:nvSpPr>
          <p:spPr>
            <a:xfrm>
              <a:off x="2227141" y="3777291"/>
              <a:ext cx="1492716" cy="3539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337722"/>
              <a:r>
                <a:rPr lang="zh-TW" altLang="en-US" sz="1700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大考中心官網</a:t>
              </a:r>
              <a:endParaRPr lang="zh-TW" altLang="en-US" sz="1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3874236" y="3772962"/>
              <a:ext cx="1541509" cy="357827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 defTabSz="337722"/>
              <a:r>
                <a:rPr lang="en-US" altLang="zh-TW" sz="1700" dirty="0" smtClean="0">
                  <a:solidFill>
                    <a:srgbClr val="58851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LINE</a:t>
              </a:r>
              <a:r>
                <a:rPr lang="zh-TW" altLang="en-US" sz="1700" dirty="0" smtClean="0">
                  <a:solidFill>
                    <a:srgbClr val="58851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官方</a:t>
              </a:r>
              <a:r>
                <a:rPr lang="zh-TW" altLang="en-US" sz="1700" dirty="0">
                  <a:solidFill>
                    <a:srgbClr val="58851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帳號</a:t>
              </a:r>
            </a:p>
          </p:txBody>
        </p:sp>
        <p:pic>
          <p:nvPicPr>
            <p:cNvPr id="31" name="圖片 3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3" t="6014" r="6733" b="6650"/>
            <a:stretch/>
          </p:blipFill>
          <p:spPr>
            <a:xfrm>
              <a:off x="3935286" y="2292605"/>
              <a:ext cx="1419408" cy="1419407"/>
            </a:xfrm>
            <a:prstGeom prst="rect">
              <a:avLst/>
            </a:prstGeom>
            <a:ln>
              <a:solidFill>
                <a:srgbClr val="58851D"/>
              </a:solidFill>
            </a:ln>
          </p:spPr>
        </p:pic>
        <p:pic>
          <p:nvPicPr>
            <p:cNvPr id="32" name="圖片 3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0" t="4995" r="5224" b="5519"/>
            <a:stretch/>
          </p:blipFill>
          <p:spPr>
            <a:xfrm>
              <a:off x="2263795" y="2292605"/>
              <a:ext cx="1419407" cy="1419407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</p:grpSp>
      <p:grpSp>
        <p:nvGrpSpPr>
          <p:cNvPr id="40" name="群組 39"/>
          <p:cNvGrpSpPr/>
          <p:nvPr/>
        </p:nvGrpSpPr>
        <p:grpSpPr>
          <a:xfrm rot="20205744">
            <a:off x="1936209" y="4402161"/>
            <a:ext cx="854805" cy="792000"/>
            <a:chOff x="5750081" y="4606137"/>
            <a:chExt cx="854805" cy="792000"/>
          </a:xfrm>
        </p:grpSpPr>
        <p:grpSp>
          <p:nvGrpSpPr>
            <p:cNvPr id="39" name="群組 38"/>
            <p:cNvGrpSpPr/>
            <p:nvPr/>
          </p:nvGrpSpPr>
          <p:grpSpPr>
            <a:xfrm>
              <a:off x="5750081" y="4606137"/>
              <a:ext cx="854805" cy="792000"/>
              <a:chOff x="5750081" y="4606137"/>
              <a:chExt cx="854805" cy="792000"/>
            </a:xfrm>
          </p:grpSpPr>
          <p:sp>
            <p:nvSpPr>
              <p:cNvPr id="35" name="橢圓 34"/>
              <p:cNvSpPr/>
              <p:nvPr/>
            </p:nvSpPr>
            <p:spPr>
              <a:xfrm rot="432828">
                <a:off x="5750081" y="4606137"/>
                <a:ext cx="792000" cy="792000"/>
              </a:xfrm>
              <a:prstGeom prst="ellipse">
                <a:avLst/>
              </a:prstGeom>
              <a:solidFill>
                <a:srgbClr val="1F6E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bIns="0" rtlCol="0" anchor="ctr"/>
              <a:lstStyle/>
              <a:p>
                <a:pPr algn="ctr"/>
                <a:endParaRPr lang="zh-TW" altLang="en-US" sz="1600" b="1" dirty="0">
                  <a:solidFill>
                    <a:schemeClr val="tx1"/>
                  </a:solidFill>
                  <a:latin typeface="源泉圓體 L" panose="020B0300000000000000" pitchFamily="34" charset="-120"/>
                  <a:ea typeface="源泉圓體 L" panose="020B0300000000000000" pitchFamily="34" charset="-120"/>
                </a:endParaRPr>
              </a:p>
            </p:txBody>
          </p:sp>
          <p:sp>
            <p:nvSpPr>
              <p:cNvPr id="36" name="等腰三角形 35"/>
              <p:cNvSpPr/>
              <p:nvPr/>
            </p:nvSpPr>
            <p:spPr>
              <a:xfrm rot="7751133">
                <a:off x="6397886" y="5123259"/>
                <a:ext cx="126000" cy="288000"/>
              </a:xfrm>
              <a:prstGeom prst="triangle">
                <a:avLst/>
              </a:prstGeom>
              <a:solidFill>
                <a:srgbClr val="1F6E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bIns="0"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7" name="文字方塊 36"/>
            <p:cNvSpPr txBox="1"/>
            <p:nvPr/>
          </p:nvSpPr>
          <p:spPr>
            <a:xfrm rot="741628">
              <a:off x="5841753" y="4751401"/>
              <a:ext cx="65635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35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掃</a:t>
              </a:r>
              <a:r>
                <a:rPr lang="zh-TW" altLang="en-US" sz="135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我</a:t>
              </a:r>
              <a:r>
                <a:rPr lang="en-US" altLang="zh-TW" sz="135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</a:t>
              </a:r>
              <a:r>
                <a:rPr lang="zh-TW" altLang="en-US" sz="135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掃我</a:t>
              </a:r>
              <a:r>
                <a:rPr lang="en-US" altLang="zh-TW" sz="135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</a:t>
              </a:r>
              <a:endParaRPr lang="zh-TW" altLang="en-US" sz="13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6371144" y="4623810"/>
            <a:ext cx="982501" cy="756000"/>
            <a:chOff x="5620767" y="4638298"/>
            <a:chExt cx="1038904" cy="821740"/>
          </a:xfrm>
        </p:grpSpPr>
        <p:grpSp>
          <p:nvGrpSpPr>
            <p:cNvPr id="42" name="群組 41"/>
            <p:cNvGrpSpPr/>
            <p:nvPr/>
          </p:nvGrpSpPr>
          <p:grpSpPr>
            <a:xfrm>
              <a:off x="5620767" y="4638298"/>
              <a:ext cx="930494" cy="821740"/>
              <a:chOff x="5620767" y="4638298"/>
              <a:chExt cx="930494" cy="821740"/>
            </a:xfrm>
          </p:grpSpPr>
          <p:sp>
            <p:nvSpPr>
              <p:cNvPr id="44" name="橢圓 43"/>
              <p:cNvSpPr/>
              <p:nvPr/>
            </p:nvSpPr>
            <p:spPr>
              <a:xfrm rot="432828">
                <a:off x="5751858" y="4638298"/>
                <a:ext cx="799403" cy="821740"/>
              </a:xfrm>
              <a:prstGeom prst="ellipse">
                <a:avLst/>
              </a:prstGeom>
              <a:solidFill>
                <a:srgbClr val="5F8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bIns="0" rtlCol="0" anchor="ctr"/>
              <a:lstStyle/>
              <a:p>
                <a:pPr algn="ctr"/>
                <a:endParaRPr lang="zh-TW" altLang="en-US" sz="1600" b="1" dirty="0">
                  <a:solidFill>
                    <a:schemeClr val="tx1"/>
                  </a:solidFill>
                  <a:latin typeface="源泉圓體 L" panose="020B0300000000000000" pitchFamily="34" charset="-120"/>
                  <a:ea typeface="源泉圓體 L" panose="020B0300000000000000" pitchFamily="34" charset="-120"/>
                </a:endParaRPr>
              </a:p>
            </p:txBody>
          </p:sp>
          <p:sp>
            <p:nvSpPr>
              <p:cNvPr id="45" name="等腰三角形 44"/>
              <p:cNvSpPr/>
              <p:nvPr/>
            </p:nvSpPr>
            <p:spPr>
              <a:xfrm rot="15343752">
                <a:off x="5704555" y="5009761"/>
                <a:ext cx="136957" cy="304534"/>
              </a:xfrm>
              <a:prstGeom prst="triangle">
                <a:avLst/>
              </a:prstGeom>
              <a:solidFill>
                <a:srgbClr val="5F8B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bIns="0"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3" name="文字方塊 42"/>
            <p:cNvSpPr txBox="1"/>
            <p:nvPr/>
          </p:nvSpPr>
          <p:spPr>
            <a:xfrm rot="741628">
              <a:off x="5774198" y="4921744"/>
              <a:ext cx="885473" cy="301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我我</a:t>
              </a:r>
              <a:r>
                <a:rPr lang="zh-TW" altLang="en-US" sz="1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我</a:t>
              </a:r>
              <a:r>
                <a:rPr lang="en-US" altLang="zh-TW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</a:t>
              </a:r>
              <a:endPara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588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E0EB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18" y="2049372"/>
            <a:ext cx="5093218" cy="442265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BC211DD-0210-4CC4-8C0D-A88D73FE611F}"/>
              </a:ext>
            </a:extLst>
          </p:cNvPr>
          <p:cNvSpPr/>
          <p:nvPr/>
        </p:nvSpPr>
        <p:spPr>
          <a:xfrm>
            <a:off x="2660043" y="802348"/>
            <a:ext cx="7286253" cy="958518"/>
          </a:xfrm>
          <a:prstGeom prst="rect">
            <a:avLst/>
          </a:prstGeom>
          <a:solidFill>
            <a:srgbClr val="5D6337"/>
          </a:solidFill>
        </p:spPr>
        <p:txBody>
          <a:bodyPr wrap="square" lIns="180000" tIns="72000" rIns="108000" bIns="3600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4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大考</a:t>
            </a:r>
            <a:r>
              <a:rPr lang="zh-TW" altLang="zh-TW" sz="4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戰士</a:t>
            </a:r>
            <a:r>
              <a:rPr lang="zh-TW" altLang="zh-TW" sz="46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們</a:t>
            </a:r>
            <a:r>
              <a:rPr lang="zh-TW" altLang="zh-TW" sz="4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，準備好</a:t>
            </a:r>
            <a:r>
              <a:rPr lang="zh-TW" altLang="zh-TW" sz="46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了嗎</a:t>
            </a:r>
            <a:r>
              <a:rPr lang="zh-TW" altLang="zh-TW" sz="4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？</a:t>
            </a:r>
            <a:endParaRPr lang="en-US" altLang="zh-TW" sz="4600" b="1" kern="1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BC211DD-0210-4CC4-8C0D-A88D73FE611F}"/>
              </a:ext>
            </a:extLst>
          </p:cNvPr>
          <p:cNvSpPr/>
          <p:nvPr/>
        </p:nvSpPr>
        <p:spPr>
          <a:xfrm>
            <a:off x="8756276" y="2823567"/>
            <a:ext cx="2196047" cy="696922"/>
          </a:xfrm>
          <a:prstGeom prst="rect">
            <a:avLst/>
          </a:prstGeom>
          <a:solidFill>
            <a:srgbClr val="FEB850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zh-TW" sz="3600" b="1" kern="100" dirty="0" smtClean="0">
                <a:solidFill>
                  <a:srgbClr val="6D4C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步步為營</a:t>
            </a:r>
            <a:endParaRPr lang="en-US" altLang="zh-TW" sz="3600" b="1" kern="100" dirty="0" smtClean="0">
              <a:solidFill>
                <a:srgbClr val="6D4C0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BC211DD-0210-4CC4-8C0D-A88D73FE611F}"/>
              </a:ext>
            </a:extLst>
          </p:cNvPr>
          <p:cNvSpPr/>
          <p:nvPr/>
        </p:nvSpPr>
        <p:spPr>
          <a:xfrm>
            <a:off x="1736734" y="2823567"/>
            <a:ext cx="2196047" cy="696922"/>
          </a:xfrm>
          <a:prstGeom prst="rect">
            <a:avLst/>
          </a:prstGeom>
          <a:solidFill>
            <a:srgbClr val="FEB850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zh-TW" sz="3600" b="1" kern="100" dirty="0" smtClean="0">
                <a:solidFill>
                  <a:srgbClr val="6D4C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超前部署</a:t>
            </a:r>
            <a:endParaRPr lang="en-US" altLang="zh-TW" sz="3600" b="1" kern="100" dirty="0" smtClean="0">
              <a:solidFill>
                <a:srgbClr val="6D4C0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BC211DD-0210-4CC4-8C0D-A88D73FE611F}"/>
              </a:ext>
            </a:extLst>
          </p:cNvPr>
          <p:cNvSpPr/>
          <p:nvPr/>
        </p:nvSpPr>
        <p:spPr>
          <a:xfrm>
            <a:off x="1032440" y="3744254"/>
            <a:ext cx="2196047" cy="696922"/>
          </a:xfrm>
          <a:prstGeom prst="rect">
            <a:avLst/>
          </a:prstGeom>
          <a:solidFill>
            <a:srgbClr val="FEB850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zh-TW" sz="3600" b="1" kern="100" dirty="0" smtClean="0">
                <a:solidFill>
                  <a:srgbClr val="6D4C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知己知彼</a:t>
            </a:r>
            <a:endParaRPr lang="en-US" altLang="zh-TW" sz="3600" b="1" kern="100" dirty="0" smtClean="0">
              <a:solidFill>
                <a:srgbClr val="6D4C0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BC211DD-0210-4CC4-8C0D-A88D73FE611F}"/>
              </a:ext>
            </a:extLst>
          </p:cNvPr>
          <p:cNvSpPr/>
          <p:nvPr/>
        </p:nvSpPr>
        <p:spPr>
          <a:xfrm>
            <a:off x="9332167" y="3744254"/>
            <a:ext cx="2196047" cy="757130"/>
          </a:xfrm>
          <a:prstGeom prst="rect">
            <a:avLst/>
          </a:prstGeom>
          <a:solidFill>
            <a:srgbClr val="FEB850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600" b="1" kern="100" dirty="0" smtClean="0">
                <a:solidFill>
                  <a:srgbClr val="6D4C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穩紮穩打</a:t>
            </a:r>
            <a:endParaRPr lang="zh-TW" altLang="zh-TW" sz="3600" b="1" kern="100" dirty="0">
              <a:solidFill>
                <a:srgbClr val="6D4C0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63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5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85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1B6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" name="群組 14"/>
          <p:cNvGrpSpPr/>
          <p:nvPr/>
        </p:nvGrpSpPr>
        <p:grpSpPr>
          <a:xfrm>
            <a:off x="550517" y="2012564"/>
            <a:ext cx="2839839" cy="2448000"/>
            <a:chOff x="550517" y="2012564"/>
            <a:chExt cx="2839839" cy="2448000"/>
          </a:xfrm>
        </p:grpSpPr>
        <p:sp>
          <p:nvSpPr>
            <p:cNvPr id="19" name="橢圓 18"/>
            <p:cNvSpPr/>
            <p:nvPr/>
          </p:nvSpPr>
          <p:spPr>
            <a:xfrm>
              <a:off x="550517" y="2012564"/>
              <a:ext cx="2556000" cy="24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等腰三角形 20"/>
            <p:cNvSpPr/>
            <p:nvPr/>
          </p:nvSpPr>
          <p:spPr>
            <a:xfrm rot="6564479">
              <a:off x="3061272" y="3391623"/>
              <a:ext cx="148624" cy="50954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813" y="389713"/>
            <a:ext cx="6182064" cy="6336000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8132622" y="2915204"/>
            <a:ext cx="3924916" cy="3384000"/>
            <a:chOff x="178052" y="892161"/>
            <a:chExt cx="3924916" cy="3384000"/>
          </a:xfrm>
        </p:grpSpPr>
        <p:sp>
          <p:nvSpPr>
            <p:cNvPr id="9" name="橢圓 8"/>
            <p:cNvSpPr/>
            <p:nvPr/>
          </p:nvSpPr>
          <p:spPr>
            <a:xfrm>
              <a:off x="574968" y="892161"/>
              <a:ext cx="3528000" cy="338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等腰三角形 16"/>
            <p:cNvSpPr/>
            <p:nvPr/>
          </p:nvSpPr>
          <p:spPr>
            <a:xfrm rot="15965028">
              <a:off x="358052" y="2536782"/>
              <a:ext cx="180000" cy="540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矩形 7"/>
          <p:cNvSpPr/>
          <p:nvPr/>
        </p:nvSpPr>
        <p:spPr>
          <a:xfrm>
            <a:off x="8815468" y="4067777"/>
            <a:ext cx="113141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七月考</a:t>
            </a:r>
            <a:endParaRPr lang="en-US" altLang="zh-TW" sz="22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 rot="20978899">
            <a:off x="9718240" y="3585700"/>
            <a:ext cx="187743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2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「分科測驗</a:t>
            </a:r>
            <a:r>
              <a:rPr lang="zh-TW" altLang="zh-TW" sz="2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200" dirty="0"/>
          </a:p>
        </p:txBody>
      </p:sp>
      <p:sp>
        <p:nvSpPr>
          <p:cNvPr id="12" name="矩形 11"/>
          <p:cNvSpPr/>
          <p:nvPr/>
        </p:nvSpPr>
        <p:spPr>
          <a:xfrm rot="21325049">
            <a:off x="9719776" y="4007447"/>
            <a:ext cx="210826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5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zh-TW" sz="25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分科測驗</a:t>
            </a:r>
            <a:r>
              <a:rPr lang="zh-TW" altLang="zh-TW" sz="25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500" dirty="0"/>
          </a:p>
        </p:txBody>
      </p:sp>
      <p:sp>
        <p:nvSpPr>
          <p:cNvPr id="13" name="矩形 12"/>
          <p:cNvSpPr/>
          <p:nvPr/>
        </p:nvSpPr>
        <p:spPr>
          <a:xfrm>
            <a:off x="9650087" y="445998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8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zh-TW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分科測驗</a:t>
            </a:r>
            <a:r>
              <a:rPr lang="zh-TW" altLang="zh-TW" sz="28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800" dirty="0"/>
          </a:p>
        </p:txBody>
      </p:sp>
      <p:sp>
        <p:nvSpPr>
          <p:cNvPr id="14" name="矩形 13"/>
          <p:cNvSpPr/>
          <p:nvPr/>
        </p:nvSpPr>
        <p:spPr>
          <a:xfrm>
            <a:off x="9374355" y="5119662"/>
            <a:ext cx="21327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因為很重要，所以唸三遍</a:t>
            </a:r>
            <a:r>
              <a:rPr lang="zh-TW" altLang="en-US" sz="2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！</a:t>
            </a:r>
          </a:p>
        </p:txBody>
      </p:sp>
      <p:sp>
        <p:nvSpPr>
          <p:cNvPr id="16" name="文字方塊 15"/>
          <p:cNvSpPr txBox="1"/>
          <p:nvPr/>
        </p:nvSpPr>
        <p:spPr>
          <a:xfrm rot="21121848">
            <a:off x="2351038" y="5025712"/>
            <a:ext cx="1903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現在還講指考就落伍囉～</a:t>
            </a:r>
            <a:endParaRPr lang="zh-TW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9255128" y="841731"/>
            <a:ext cx="2049657" cy="1714144"/>
            <a:chOff x="8824079" y="1740285"/>
            <a:chExt cx="2486811" cy="2079750"/>
          </a:xfrm>
        </p:grpSpPr>
        <p:sp>
          <p:nvSpPr>
            <p:cNvPr id="7" name="橢圓 6"/>
            <p:cNvSpPr/>
            <p:nvPr/>
          </p:nvSpPr>
          <p:spPr>
            <a:xfrm>
              <a:off x="9146855" y="1740285"/>
              <a:ext cx="2164035" cy="2079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等腰三角形 17"/>
            <p:cNvSpPr/>
            <p:nvPr/>
          </p:nvSpPr>
          <p:spPr>
            <a:xfrm rot="14619342">
              <a:off x="9023439" y="2852646"/>
              <a:ext cx="218392" cy="61711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423BEF7D-A2B9-4FD4-AF80-989BA65559DB}"/>
              </a:ext>
            </a:extLst>
          </p:cNvPr>
          <p:cNvSpPr/>
          <p:nvPr/>
        </p:nvSpPr>
        <p:spPr>
          <a:xfrm>
            <a:off x="9704894" y="1254150"/>
            <a:ext cx="149661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一</a:t>
            </a:r>
            <a:r>
              <a:rPr lang="zh-TW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zh-TW" altLang="en-US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考</a:t>
            </a:r>
            <a:r>
              <a:rPr lang="zh-TW" altLang="zh-TW" sz="2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zh-TW" sz="22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學測</a:t>
            </a:r>
            <a:r>
              <a:rPr lang="zh-TW" altLang="zh-TW" sz="2200" b="1" kern="100" spc="-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r>
              <a:rPr lang="zh-TW" altLang="en-US" sz="2200" kern="100" spc="-6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sz="2200" kern="100" spc="-6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23BEF7D-A2B9-4FD4-AF80-989BA65559DB}"/>
              </a:ext>
            </a:extLst>
          </p:cNvPr>
          <p:cNvSpPr/>
          <p:nvPr/>
        </p:nvSpPr>
        <p:spPr>
          <a:xfrm>
            <a:off x="918340" y="2642550"/>
            <a:ext cx="1992341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前一年</a:t>
            </a:r>
            <a:r>
              <a:rPr lang="en-US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TW" altLang="en-US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十</a:t>
            </a:r>
            <a:r>
              <a:rPr lang="zh-TW" altLang="zh-TW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zh-TW" altLang="en-US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、十二月考</a:t>
            </a:r>
            <a:r>
              <a:rPr lang="zh-TW" altLang="en-US" sz="22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「英聽」</a:t>
            </a:r>
            <a:r>
              <a:rPr lang="zh-TW" altLang="en-US" sz="22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sz="2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42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8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850"/>
                            </p:stCondLst>
                            <p:childTnLst>
                              <p:par>
                                <p:cTn id="23" presetID="16" presetClass="entr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6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35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1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35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1"/>
      <p:bldP spid="12" grpId="0"/>
      <p:bldP spid="13" grpId="0"/>
      <p:bldP spid="14" grpId="0"/>
      <p:bldP spid="16" grpId="0"/>
      <p:bldP spid="2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E8F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815" y="879075"/>
            <a:ext cx="5448770" cy="5616000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 rot="21199980">
            <a:off x="7901208" y="876327"/>
            <a:ext cx="2664754" cy="74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sz="2000" b="1" dirty="0" smtClean="0">
                <a:solidFill>
                  <a:srgbClr val="375F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你要選</a:t>
            </a:r>
            <a:r>
              <a:rPr lang="en-US" altLang="zh-TW" sz="2000" b="1" dirty="0" smtClean="0">
                <a:solidFill>
                  <a:srgbClr val="375F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000" b="1" dirty="0" smtClean="0">
                <a:solidFill>
                  <a:srgbClr val="375F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還是</a:t>
            </a:r>
            <a:r>
              <a:rPr lang="en-US" altLang="zh-TW" sz="2000" b="1" dirty="0" smtClean="0">
                <a:solidFill>
                  <a:srgbClr val="375F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000" b="1" dirty="0" smtClean="0">
                <a:solidFill>
                  <a:srgbClr val="375F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呢？</a:t>
            </a:r>
            <a:endParaRPr lang="en-US" altLang="zh-TW" sz="2000" b="1" dirty="0" smtClean="0">
              <a:solidFill>
                <a:srgbClr val="375F4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000" b="1" dirty="0" smtClean="0">
                <a:solidFill>
                  <a:srgbClr val="375F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選兩科？都不選！？</a:t>
            </a:r>
            <a:endParaRPr lang="zh-TW" altLang="en-US" sz="2000" b="1" dirty="0">
              <a:solidFill>
                <a:srgbClr val="375F4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4009" y="343901"/>
            <a:ext cx="3781805" cy="696922"/>
          </a:xfrm>
          <a:prstGeom prst="rect">
            <a:avLst/>
          </a:prstGeom>
          <a:solidFill>
            <a:srgbClr val="375F4D"/>
          </a:solidFill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TW" sz="36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111</a:t>
            </a:r>
            <a:r>
              <a:rPr lang="zh-TW" altLang="en-US" sz="36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學科能力測驗</a:t>
            </a:r>
            <a:endParaRPr lang="en-US" altLang="zh-TW" sz="3600" b="1" kern="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486034" y="1532070"/>
            <a:ext cx="4080781" cy="3456000"/>
            <a:chOff x="516929" y="1687283"/>
            <a:chExt cx="3657228" cy="3097293"/>
          </a:xfrm>
        </p:grpSpPr>
        <p:sp>
          <p:nvSpPr>
            <p:cNvPr id="22" name="橢圓 21"/>
            <p:cNvSpPr/>
            <p:nvPr/>
          </p:nvSpPr>
          <p:spPr>
            <a:xfrm>
              <a:off x="516929" y="1687283"/>
              <a:ext cx="3258611" cy="30972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等腰三角形 14"/>
            <p:cNvSpPr/>
            <p:nvPr/>
          </p:nvSpPr>
          <p:spPr>
            <a:xfrm rot="6536858">
              <a:off x="3742157" y="3455005"/>
              <a:ext cx="180000" cy="684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931086" y="2403110"/>
            <a:ext cx="3074434" cy="1776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共六考科七節次：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4000"/>
              </a:lnSpc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</a:t>
            </a:r>
            <a:r>
              <a:rPr lang="zh-TW" altLang="en-US" sz="2400" b="1" spc="-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sz="2400" b="1" spc="-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</a:t>
            </a:r>
            <a:r>
              <a:rPr lang="zh-TW" altLang="en-US" sz="2400" b="1" spc="-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綜＋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</a:t>
            </a:r>
            <a:r>
              <a:rPr lang="zh-TW" altLang="en-US" sz="2400" b="1" spc="-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</a:t>
            </a:r>
            <a:r>
              <a:rPr lang="zh-TW" altLang="en-US" sz="2400" b="1" spc="-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en-US" sz="2400" b="1" spc="-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2400" b="1" spc="-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4000"/>
              </a:lnSpc>
            </a:pPr>
            <a:r>
              <a:rPr lang="zh-TW" altLang="en-US" sz="2400" b="1" spc="-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</a:t>
            </a:r>
            <a:r>
              <a:rPr lang="zh-TW" altLang="en-US" sz="2400" b="1" spc="-35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sz="2400" b="1" spc="-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</a:t>
            </a:r>
            <a:r>
              <a:rPr lang="en-US" altLang="zh-TW" sz="2400" b="1" spc="-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b="1" spc="-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</a:t>
            </a:r>
            <a:r>
              <a:rPr lang="en-US" altLang="zh-TW" sz="2400" b="1" spc="-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400" b="1" spc="-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</a:t>
            </a:r>
            <a:r>
              <a:rPr lang="zh-TW" altLang="en-US" sz="2400" b="1" spc="-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會、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lang="zh-TW" altLang="en-US" sz="2400" b="1" spc="-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然</a:t>
            </a:r>
            <a:r>
              <a:rPr lang="zh-TW" altLang="en-US" sz="2400" b="1" spc="-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8236078" y="2219617"/>
            <a:ext cx="3855315" cy="3059999"/>
            <a:chOff x="9479634" y="4066453"/>
            <a:chExt cx="2701370" cy="2078795"/>
          </a:xfrm>
        </p:grpSpPr>
        <p:sp>
          <p:nvSpPr>
            <p:cNvPr id="25" name="橢圓 24"/>
            <p:cNvSpPr/>
            <p:nvPr/>
          </p:nvSpPr>
          <p:spPr>
            <a:xfrm>
              <a:off x="9864877" y="4066453"/>
              <a:ext cx="2316127" cy="2078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111111</a:t>
              </a:r>
              <a:endParaRPr lang="zh-TW" altLang="en-US" dirty="0"/>
            </a:p>
          </p:txBody>
        </p:sp>
        <p:sp>
          <p:nvSpPr>
            <p:cNvPr id="16" name="等腰三角形 15"/>
            <p:cNvSpPr/>
            <p:nvPr/>
          </p:nvSpPr>
          <p:spPr>
            <a:xfrm rot="4651507" flipV="1">
              <a:off x="9658512" y="4953375"/>
              <a:ext cx="146738" cy="50449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矩形 23"/>
          <p:cNvSpPr/>
          <p:nvPr/>
        </p:nvSpPr>
        <p:spPr>
          <a:xfrm>
            <a:off x="9195485" y="3173331"/>
            <a:ext cx="2602815" cy="135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考試</a:t>
            </a:r>
            <a:r>
              <a:rPr lang="zh-TW" altLang="en-US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時間是</a:t>
            </a:r>
            <a:r>
              <a:rPr lang="zh-TW" altLang="en-US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三天，在</a:t>
            </a:r>
            <a:r>
              <a:rPr lang="en-US" altLang="zh-TW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111/1/21-23</a:t>
            </a:r>
            <a:r>
              <a:rPr lang="zh-TW" altLang="en-US" sz="24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舉行</a:t>
            </a:r>
            <a:r>
              <a:rPr lang="zh-TW" altLang="en-US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en-US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3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FFF0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324009" y="343901"/>
            <a:ext cx="2858475" cy="757130"/>
          </a:xfrm>
          <a:prstGeom prst="rect">
            <a:avLst/>
          </a:prstGeom>
          <a:solidFill>
            <a:srgbClr val="6D522D"/>
          </a:solidFill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TW" sz="3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111</a:t>
            </a:r>
            <a:r>
              <a:rPr lang="zh-TW" altLang="en-US" sz="3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</a:t>
            </a:r>
            <a:r>
              <a:rPr lang="zh-TW" altLang="en-US" sz="3600" b="1" kern="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</a:t>
            </a:r>
            <a:r>
              <a:rPr lang="zh-TW" altLang="en-US" sz="3600" b="1" kern="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測驗</a:t>
            </a:r>
            <a:endParaRPr lang="en-US" altLang="zh-TW" sz="3600" b="1" kern="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25065" y="1348078"/>
            <a:ext cx="3024000" cy="284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5C1450A-7AFB-4891-9A87-2C6A3D3D5C0A}"/>
              </a:ext>
            </a:extLst>
          </p:cNvPr>
          <p:cNvSpPr/>
          <p:nvPr/>
        </p:nvSpPr>
        <p:spPr>
          <a:xfrm>
            <a:off x="994286" y="2097497"/>
            <a:ext cx="208558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共七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考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七節次，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不考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國文、英文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數乙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喔！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等腰三角形 20"/>
          <p:cNvSpPr/>
          <p:nvPr/>
        </p:nvSpPr>
        <p:spPr>
          <a:xfrm rot="9449974">
            <a:off x="2081756" y="3996295"/>
            <a:ext cx="180000" cy="684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8784277" y="3453408"/>
            <a:ext cx="3348000" cy="316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等腰三角形 21"/>
          <p:cNvSpPr/>
          <p:nvPr/>
        </p:nvSpPr>
        <p:spPr>
          <a:xfrm rot="15843262" flipH="1">
            <a:off x="8544428" y="4982313"/>
            <a:ext cx="180000" cy="720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5C1450A-7AFB-4891-9A87-2C6A3D3D5C0A}"/>
              </a:ext>
            </a:extLst>
          </p:cNvPr>
          <p:cNvSpPr/>
          <p:nvPr/>
        </p:nvSpPr>
        <p:spPr>
          <a:xfrm>
            <a:off x="9215357" y="4408943"/>
            <a:ext cx="255754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考試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時間是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天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，在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111/7/11-12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舉行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2143362" y="649458"/>
            <a:ext cx="7192016" cy="5676600"/>
            <a:chOff x="3279833" y="396513"/>
            <a:chExt cx="7051589" cy="556576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8" t="12598" r="31843" b="19669"/>
            <a:stretch/>
          </p:blipFill>
          <p:spPr>
            <a:xfrm>
              <a:off x="3279833" y="396513"/>
              <a:ext cx="7051589" cy="5565762"/>
            </a:xfrm>
            <a:prstGeom prst="rect">
              <a:avLst/>
            </a:prstGeom>
          </p:spPr>
        </p:pic>
        <p:sp>
          <p:nvSpPr>
            <p:cNvPr id="23" name="文字方塊 22"/>
            <p:cNvSpPr txBox="1"/>
            <p:nvPr/>
          </p:nvSpPr>
          <p:spPr>
            <a:xfrm rot="2280985">
              <a:off x="5507510" y="1624874"/>
              <a:ext cx="641714" cy="96438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TW" altLang="en-US" sz="2700" spc="250" dirty="0">
                  <a:solidFill>
                    <a:srgbClr val="7E2A2A"/>
                  </a:solidFill>
                  <a:latin typeface="源泉圓體 R" panose="020B0500000000000000" pitchFamily="34" charset="-120"/>
                  <a:ea typeface="源泉圓體 R" panose="020B0500000000000000" pitchFamily="34" charset="-120"/>
                </a:rPr>
                <a:t>數甲</a:t>
              </a:r>
            </a:p>
          </p:txBody>
        </p:sp>
        <p:sp>
          <p:nvSpPr>
            <p:cNvPr id="25" name="文字方塊 24"/>
            <p:cNvSpPr txBox="1"/>
            <p:nvPr/>
          </p:nvSpPr>
          <p:spPr>
            <a:xfrm rot="1936429">
              <a:off x="7034145" y="867501"/>
              <a:ext cx="641714" cy="87890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TW" altLang="en-US" sz="2700" spc="250" dirty="0" smtClean="0">
                  <a:solidFill>
                    <a:srgbClr val="2B5338"/>
                  </a:solidFill>
                  <a:latin typeface="源泉圓體 R" panose="020B0500000000000000" pitchFamily="34" charset="-120"/>
                  <a:ea typeface="源泉圓體 R" panose="020B0500000000000000" pitchFamily="34" charset="-120"/>
                </a:rPr>
                <a:t>歷史</a:t>
              </a:r>
              <a:endParaRPr lang="zh-TW" altLang="en-US" sz="2700" spc="250" dirty="0">
                <a:solidFill>
                  <a:srgbClr val="2B5338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 rot="2815242">
              <a:off x="6388144" y="2675116"/>
              <a:ext cx="641714" cy="87890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TW" altLang="en-US" sz="2700" spc="250" dirty="0" smtClean="0">
                  <a:solidFill>
                    <a:srgbClr val="54547E"/>
                  </a:solidFill>
                  <a:latin typeface="源泉圓體 R" panose="020B0500000000000000" pitchFamily="34" charset="-120"/>
                  <a:ea typeface="源泉圓體 R" panose="020B0500000000000000" pitchFamily="34" charset="-120"/>
                </a:rPr>
                <a:t>物理</a:t>
              </a:r>
              <a:endParaRPr lang="zh-TW" altLang="en-US" sz="2700" spc="250" dirty="0">
                <a:solidFill>
                  <a:srgbClr val="54547E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 rot="3278580">
              <a:off x="7520861" y="3475304"/>
              <a:ext cx="641714" cy="87890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TW" altLang="en-US" sz="2700" spc="250" dirty="0">
                  <a:solidFill>
                    <a:srgbClr val="233E5F"/>
                  </a:solidFill>
                  <a:latin typeface="源泉圓體 R" panose="020B0500000000000000" pitchFamily="34" charset="-120"/>
                  <a:ea typeface="源泉圓體 R" panose="020B0500000000000000" pitchFamily="34" charset="-120"/>
                </a:rPr>
                <a:t>生物</a:t>
              </a:r>
            </a:p>
          </p:txBody>
        </p:sp>
        <p:sp>
          <p:nvSpPr>
            <p:cNvPr id="28" name="文字方塊 27"/>
            <p:cNvSpPr txBox="1"/>
            <p:nvPr/>
          </p:nvSpPr>
          <p:spPr>
            <a:xfrm rot="3050807">
              <a:off x="9157471" y="2766450"/>
              <a:ext cx="641714" cy="87890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TW" altLang="en-US" sz="2700" spc="250" dirty="0" smtClean="0">
                  <a:solidFill>
                    <a:srgbClr val="5E3D1C"/>
                  </a:solidFill>
                  <a:latin typeface="源泉圓體 R" panose="020B0500000000000000" pitchFamily="34" charset="-120"/>
                  <a:ea typeface="源泉圓體 R" panose="020B0500000000000000" pitchFamily="34" charset="-120"/>
                </a:rPr>
                <a:t>公民</a:t>
              </a:r>
              <a:endParaRPr lang="zh-TW" altLang="en-US" sz="2700" spc="250" dirty="0">
                <a:solidFill>
                  <a:srgbClr val="5E3D1C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 rot="2519796">
              <a:off x="8617383" y="1212648"/>
              <a:ext cx="641714" cy="87890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TW" altLang="en-US" sz="2700" spc="250" dirty="0" smtClean="0">
                  <a:solidFill>
                    <a:srgbClr val="433177"/>
                  </a:solidFill>
                  <a:latin typeface="源泉圓體 R" panose="020B0500000000000000" pitchFamily="34" charset="-120"/>
                  <a:ea typeface="源泉圓體 R" panose="020B0500000000000000" pitchFamily="34" charset="-120"/>
                </a:rPr>
                <a:t>地理</a:t>
              </a:r>
              <a:endParaRPr lang="zh-TW" altLang="en-US" sz="2700" spc="250" dirty="0">
                <a:solidFill>
                  <a:srgbClr val="433177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 rot="2980110">
              <a:off x="7695536" y="2312612"/>
              <a:ext cx="641714" cy="87890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TW" altLang="en-US" sz="2700" spc="250" dirty="0">
                  <a:solidFill>
                    <a:srgbClr val="6F5C27"/>
                  </a:solidFill>
                  <a:latin typeface="源泉圓體 R" panose="020B0500000000000000" pitchFamily="34" charset="-120"/>
                  <a:ea typeface="源泉圓體 R" panose="020B0500000000000000" pitchFamily="34" charset="-120"/>
                </a:rPr>
                <a:t>化學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506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D8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等腰三角形 18"/>
          <p:cNvSpPr/>
          <p:nvPr/>
        </p:nvSpPr>
        <p:spPr>
          <a:xfrm rot="7622255">
            <a:off x="4005270" y="3086371"/>
            <a:ext cx="216000" cy="64324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等腰三角形 19"/>
          <p:cNvSpPr/>
          <p:nvPr/>
        </p:nvSpPr>
        <p:spPr>
          <a:xfrm rot="15235761">
            <a:off x="9317819" y="3710133"/>
            <a:ext cx="216000" cy="756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24009" y="4869053"/>
            <a:ext cx="11958320" cy="1860643"/>
          </a:xfrm>
          <a:prstGeom prst="rect">
            <a:avLst/>
          </a:prstGeom>
          <a:solidFill>
            <a:srgbClr val="FF6600"/>
          </a:solidFill>
        </p:spPr>
        <p:txBody>
          <a:bodyPr wrap="square" lIns="468000" tIns="288000" bIns="180000">
            <a:spAutoFit/>
          </a:bodyPr>
          <a:lstStyle/>
          <a:p>
            <a:pPr marL="648000" indent="-648000">
              <a:lnSpc>
                <a:spcPct val="110000"/>
              </a:lnSpc>
            </a:pPr>
            <a:r>
              <a:rPr lang="zh-TW" altLang="en-US" sz="8200" b="1" spc="65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這些都</a:t>
            </a:r>
            <a:r>
              <a:rPr lang="zh-TW" altLang="zh-TW" sz="8200" b="1" spc="65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</a:t>
            </a:r>
            <a:r>
              <a:rPr lang="zh-TW" altLang="en-US" sz="8200" b="1" spc="65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</a:t>
            </a:r>
            <a:r>
              <a:rPr lang="zh-TW" altLang="zh-TW" sz="8200" b="1" spc="65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假消息</a:t>
            </a:r>
            <a:r>
              <a:rPr lang="zh-TW" altLang="en-US" sz="8200" b="1" spc="65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！</a:t>
            </a:r>
            <a:endParaRPr lang="zh-TW" altLang="en-US" sz="8200" b="1" spc="65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791214" y="563236"/>
            <a:ext cx="3569660" cy="334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646449F-C34D-4FBF-95C8-4E0CF01F7D45}"/>
              </a:ext>
            </a:extLst>
          </p:cNvPr>
          <p:cNvSpPr/>
          <p:nvPr/>
        </p:nvSpPr>
        <p:spPr>
          <a:xfrm>
            <a:off x="1297523" y="1409683"/>
            <a:ext cx="2595156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江湖傳言，素養導向試題是專門用來對付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課綱的學生戰士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？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507495" y="554408"/>
            <a:ext cx="2880000" cy="273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800924" y="1526121"/>
            <a:ext cx="240597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還有謠傳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說，整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卷都是情境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？</a:t>
            </a:r>
            <a:endParaRPr lang="zh-TW" altLang="en-US" sz="2000" dirty="0"/>
          </a:p>
        </p:txBody>
      </p:sp>
      <p:sp>
        <p:nvSpPr>
          <p:cNvPr id="18" name="橢圓 17"/>
          <p:cNvSpPr/>
          <p:nvPr/>
        </p:nvSpPr>
        <p:spPr>
          <a:xfrm>
            <a:off x="9513606" y="2357951"/>
            <a:ext cx="2484000" cy="234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646449F-C34D-4FBF-95C8-4E0CF01F7D45}"/>
              </a:ext>
            </a:extLst>
          </p:cNvPr>
          <p:cNvSpPr/>
          <p:nvPr/>
        </p:nvSpPr>
        <p:spPr>
          <a:xfrm>
            <a:off x="9857857" y="3124810"/>
            <a:ext cx="182955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整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卷的文字量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到爆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？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 rot="21057587">
            <a:off x="1239023" y="589117"/>
            <a:ext cx="1296000" cy="483960"/>
          </a:xfrm>
          <a:prstGeom prst="rect">
            <a:avLst/>
          </a:prstGeom>
          <a:solidFill>
            <a:srgbClr val="FF995B"/>
          </a:solidFill>
        </p:spPr>
        <p:txBody>
          <a:bodyPr wrap="square" lIns="108000" tIns="72000" rIns="108000" bIns="72000" rtlCol="0">
            <a:spAutoFit/>
          </a:bodyPr>
          <a:lstStyle/>
          <a:p>
            <a:pPr algn="ctr"/>
            <a:r>
              <a:rPr lang="zh-TW" altLang="en-US" sz="2200" b="1" dirty="0">
                <a:solidFill>
                  <a:schemeClr val="bg1"/>
                </a:solidFill>
              </a:rPr>
              <a:t>假</a:t>
            </a:r>
            <a:r>
              <a:rPr lang="zh-TW" altLang="en-US" sz="2200" b="1" dirty="0" smtClean="0">
                <a:solidFill>
                  <a:schemeClr val="bg1"/>
                </a:solidFill>
              </a:rPr>
              <a:t>消息</a:t>
            </a:r>
            <a:r>
              <a:rPr lang="en-US" altLang="zh-TW" sz="2200" b="1" dirty="0" smtClean="0">
                <a:solidFill>
                  <a:schemeClr val="bg1"/>
                </a:solidFill>
              </a:rPr>
              <a:t>1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 rot="619396">
            <a:off x="9140589" y="871710"/>
            <a:ext cx="1296000" cy="483960"/>
          </a:xfrm>
          <a:prstGeom prst="rect">
            <a:avLst/>
          </a:prstGeom>
          <a:solidFill>
            <a:srgbClr val="FF995B"/>
          </a:solidFill>
        </p:spPr>
        <p:txBody>
          <a:bodyPr wrap="square" lIns="108000" tIns="72000" rIns="108000" bIns="72000" rtlCol="0">
            <a:spAutoFit/>
          </a:bodyPr>
          <a:lstStyle/>
          <a:p>
            <a:pPr algn="ctr"/>
            <a:r>
              <a:rPr lang="zh-TW" altLang="en-US" sz="2200" b="1" dirty="0">
                <a:solidFill>
                  <a:schemeClr val="bg1"/>
                </a:solidFill>
              </a:rPr>
              <a:t>假</a:t>
            </a:r>
            <a:r>
              <a:rPr lang="zh-TW" altLang="en-US" sz="2200" b="1" dirty="0" smtClean="0">
                <a:solidFill>
                  <a:schemeClr val="bg1"/>
                </a:solidFill>
              </a:rPr>
              <a:t>消息</a:t>
            </a:r>
            <a:r>
              <a:rPr lang="en-US" altLang="zh-TW" sz="2200" b="1" dirty="0">
                <a:solidFill>
                  <a:schemeClr val="bg1"/>
                </a:solidFill>
              </a:rPr>
              <a:t>2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 rot="387970">
            <a:off x="10667721" y="2517153"/>
            <a:ext cx="1296000" cy="483960"/>
          </a:xfrm>
          <a:prstGeom prst="rect">
            <a:avLst/>
          </a:prstGeom>
          <a:solidFill>
            <a:srgbClr val="FF995B"/>
          </a:solidFill>
        </p:spPr>
        <p:txBody>
          <a:bodyPr wrap="square" lIns="108000" tIns="72000" rIns="108000" bIns="72000" rtlCol="0">
            <a:spAutoFit/>
          </a:bodyPr>
          <a:lstStyle/>
          <a:p>
            <a:pPr algn="ctr"/>
            <a:r>
              <a:rPr lang="zh-TW" altLang="en-US" sz="2200" b="1" dirty="0">
                <a:solidFill>
                  <a:schemeClr val="bg1"/>
                </a:solidFill>
              </a:rPr>
              <a:t>假</a:t>
            </a:r>
            <a:r>
              <a:rPr lang="zh-TW" altLang="en-US" sz="2200" b="1" dirty="0" smtClean="0">
                <a:solidFill>
                  <a:schemeClr val="bg1"/>
                </a:solidFill>
              </a:rPr>
              <a:t>消息</a:t>
            </a:r>
            <a:r>
              <a:rPr lang="en-US" altLang="zh-TW" sz="2200" b="1" dirty="0">
                <a:solidFill>
                  <a:schemeClr val="bg1"/>
                </a:solidFill>
              </a:rPr>
              <a:t>3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19938" r="9002" b="10819"/>
          <a:stretch/>
        </p:blipFill>
        <p:spPr>
          <a:xfrm>
            <a:off x="4128915" y="483889"/>
            <a:ext cx="3861008" cy="62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2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7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250"/>
                            </p:stCondLst>
                            <p:childTnLst>
                              <p:par>
                                <p:cTn id="41" presetID="2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250"/>
                            </p:stCondLst>
                            <p:childTnLst>
                              <p:par>
                                <p:cTn id="4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/>
      <p:bldP spid="8" grpId="0"/>
      <p:bldP spid="10" grpId="0"/>
      <p:bldP spid="3" grpId="0" animBg="1"/>
      <p:bldP spid="3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D9E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324009" y="280814"/>
            <a:ext cx="11958320" cy="2136890"/>
          </a:xfrm>
          <a:prstGeom prst="rect">
            <a:avLst/>
          </a:prstGeom>
          <a:solidFill>
            <a:srgbClr val="4DC9B8"/>
          </a:solidFill>
        </p:spPr>
        <p:txBody>
          <a:bodyPr wrap="square" lIns="468000" tIns="252000" bIns="72000">
            <a:spAutoFit/>
          </a:bodyPr>
          <a:lstStyle/>
          <a:p>
            <a:pPr marL="648000" indent="-648000">
              <a:lnSpc>
                <a:spcPct val="105000"/>
              </a:lnSpc>
            </a:pPr>
            <a:r>
              <a:rPr lang="zh-TW" altLang="en-US" sz="11200" b="1" spc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破解</a:t>
            </a:r>
            <a:r>
              <a:rPr lang="zh-TW" altLang="en-US" sz="11200" b="1" spc="175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r>
              <a:rPr lang="zh-TW" altLang="zh-TW" sz="11200" b="1" spc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假消</a:t>
            </a:r>
            <a:r>
              <a:rPr lang="zh-TW" altLang="zh-TW" sz="11200" b="1" spc="1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息</a:t>
            </a:r>
            <a:endParaRPr lang="zh-TW" altLang="en-US" sz="11200" b="1" spc="1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9584470" y="2137106"/>
            <a:ext cx="2844000" cy="273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等腰三角形 30"/>
          <p:cNvSpPr/>
          <p:nvPr/>
        </p:nvSpPr>
        <p:spPr>
          <a:xfrm rot="17561629">
            <a:off x="7175761" y="4360322"/>
            <a:ext cx="216000" cy="756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2" name="橢圓 31"/>
          <p:cNvSpPr/>
          <p:nvPr/>
        </p:nvSpPr>
        <p:spPr>
          <a:xfrm>
            <a:off x="7364288" y="3704968"/>
            <a:ext cx="3322451" cy="30244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7972441" y="4333372"/>
            <a:ext cx="209880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文字量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以近幾年學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測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和指考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各科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平均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字數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原則。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171610" y="2669236"/>
            <a:ext cx="4032000" cy="38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646449F-C34D-4FBF-95C8-4E0CF01F7D45}"/>
              </a:ext>
            </a:extLst>
          </p:cNvPr>
          <p:cNvSpPr/>
          <p:nvPr/>
        </p:nvSpPr>
        <p:spPr>
          <a:xfrm>
            <a:off x="767961" y="3494976"/>
            <a:ext cx="27489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其實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妳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的學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學長姐早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就遇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過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素養題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了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，只是以前它沒有像現在這樣厲害的名字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19938" r="9002" b="10819"/>
          <a:stretch/>
        </p:blipFill>
        <p:spPr>
          <a:xfrm>
            <a:off x="3335879" y="430687"/>
            <a:ext cx="3861008" cy="6245807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9646449F-C34D-4FBF-95C8-4E0CF01F7D45}"/>
              </a:ext>
            </a:extLst>
          </p:cNvPr>
          <p:cNvSpPr/>
          <p:nvPr/>
        </p:nvSpPr>
        <p:spPr>
          <a:xfrm>
            <a:off x="9986512" y="2841133"/>
            <a:ext cx="2074519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整份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試卷當然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有一定比例的基本題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等腰三角形 11"/>
          <p:cNvSpPr/>
          <p:nvPr/>
        </p:nvSpPr>
        <p:spPr>
          <a:xfrm rot="3506399">
            <a:off x="3467687" y="2806202"/>
            <a:ext cx="216000" cy="756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043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33" grpId="0"/>
      <p:bldP spid="23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E5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7" t="21997" r="61494" b="21115"/>
          <a:stretch/>
        </p:blipFill>
        <p:spPr>
          <a:xfrm>
            <a:off x="3874428" y="800513"/>
            <a:ext cx="3934857" cy="5992166"/>
          </a:xfrm>
          <a:prstGeom prst="rect">
            <a:avLst/>
          </a:prstGeom>
        </p:spPr>
      </p:pic>
      <p:sp>
        <p:nvSpPr>
          <p:cNvPr id="11" name="圓角矩形 10"/>
          <p:cNvSpPr/>
          <p:nvPr/>
        </p:nvSpPr>
        <p:spPr>
          <a:xfrm>
            <a:off x="740407" y="744260"/>
            <a:ext cx="3010858" cy="2793226"/>
          </a:xfrm>
          <a:prstGeom prst="roundRect">
            <a:avLst>
              <a:gd name="adj" fmla="val 9983"/>
            </a:avLst>
          </a:prstGeom>
          <a:solidFill>
            <a:srgbClr val="FFFFFF"/>
          </a:solidFill>
          <a:ln>
            <a:solidFill>
              <a:srgbClr val="339F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079328" y="1060320"/>
            <a:ext cx="2358075" cy="25964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1" algn="just">
              <a:lnSpc>
                <a:spcPct val="113000"/>
              </a:lnSpc>
            </a:pPr>
            <a:r>
              <a:rPr lang="en-US" altLang="zh-TW" sz="2400" kern="100" spc="20" dirty="0" smtClean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111</a:t>
            </a:r>
            <a:r>
              <a:rPr lang="zh-TW" altLang="en-US" sz="2400" kern="100" spc="20" dirty="0" smtClean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</a:t>
            </a:r>
            <a:r>
              <a:rPr lang="zh-TW" altLang="zh-TW" sz="2400" kern="100" spc="20" dirty="0" smtClean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測與</a:t>
            </a:r>
            <a:r>
              <a:rPr lang="zh-TW" altLang="zh-TW" sz="2400" kern="100" spc="20" dirty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分科測驗各考科除原有題型外</a:t>
            </a:r>
            <a:r>
              <a:rPr lang="zh-TW" altLang="zh-TW" sz="2400" kern="100" spc="20" dirty="0" smtClean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zh-TW" sz="2400" kern="100" spc="20" dirty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另有</a:t>
            </a:r>
            <a:r>
              <a:rPr lang="zh-TW" altLang="zh-TW" sz="2400" b="1" kern="100" spc="20" dirty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混合題型或非選擇題型</a:t>
            </a:r>
            <a:r>
              <a:rPr lang="zh-TW" altLang="en-US" sz="2400" kern="100" spc="20" dirty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</a:p>
          <a:p>
            <a:pPr marL="0" lvl="1" algn="just">
              <a:lnSpc>
                <a:spcPct val="113000"/>
              </a:lnSpc>
            </a:pPr>
            <a:endParaRPr lang="en-US" altLang="zh-TW" sz="2400" kern="100" spc="20" dirty="0" smtClean="0">
              <a:solidFill>
                <a:srgbClr val="2C436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4" t="5299" r="32922" b="76212"/>
          <a:stretch/>
        </p:blipFill>
        <p:spPr>
          <a:xfrm rot="2075490">
            <a:off x="6591256" y="81532"/>
            <a:ext cx="772913" cy="1578885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80" t="5299" r="28406" b="76212"/>
          <a:stretch/>
        </p:blipFill>
        <p:spPr>
          <a:xfrm rot="2075490">
            <a:off x="7214877" y="559269"/>
            <a:ext cx="552534" cy="1578882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74" t="5299" r="22245" b="76212"/>
          <a:stretch/>
        </p:blipFill>
        <p:spPr>
          <a:xfrm rot="2075490">
            <a:off x="7583855" y="915466"/>
            <a:ext cx="791733" cy="157888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 rot="20783614">
            <a:off x="8042198" y="2930538"/>
            <a:ext cx="3906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spc="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</a:t>
            </a:r>
            <a:r>
              <a:rPr lang="en-US" altLang="zh-TW" sz="4800" b="1" spc="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</a:t>
            </a:r>
            <a:r>
              <a:rPr lang="en-US" altLang="zh-TW" sz="6000" b="1" spc="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en-US" altLang="zh-TW" sz="6600" b="1" spc="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r>
              <a:rPr lang="en-US" altLang="zh-TW" sz="7200" b="1" spc="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sz="8000" b="1" spc="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 rot="21052613">
            <a:off x="7331877" y="4010216"/>
            <a:ext cx="5476817" cy="1251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14000"/>
              </a:lnSpc>
            </a:pPr>
            <a:r>
              <a:rPr lang="zh-TW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TW" altLang="en-US" sz="3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麼</a:t>
            </a:r>
            <a:r>
              <a:rPr lang="zh-TW" alt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TW" altLang="en-US" sz="5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</a:t>
            </a:r>
            <a:r>
              <a:rPr lang="zh-TW" altLang="en-US" sz="5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</a:t>
            </a:r>
            <a:r>
              <a:rPr lang="zh-TW" altLang="en-US" sz="6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</a:t>
            </a:r>
            <a:r>
              <a:rPr lang="zh-TW" altLang="en-US" sz="6800" b="1" spc="-10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</a:t>
            </a:r>
            <a:r>
              <a:rPr lang="zh-TW" altLang="en-US" sz="7200" b="1" spc="-10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7200" b="1" spc="-10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31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6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2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27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2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/>
      <p:bldP spid="7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4009" y="343901"/>
            <a:ext cx="11958320" cy="6403561"/>
          </a:xfrm>
          <a:prstGeom prst="rect">
            <a:avLst/>
          </a:prstGeom>
          <a:solidFill>
            <a:srgbClr val="E5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橢圓 4"/>
          <p:cNvSpPr/>
          <p:nvPr/>
        </p:nvSpPr>
        <p:spPr>
          <a:xfrm>
            <a:off x="8221685" y="631473"/>
            <a:ext cx="3168000" cy="30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72ECF98-51A6-4486-B706-918B71494517}"/>
              </a:ext>
            </a:extLst>
          </p:cNvPr>
          <p:cNvSpPr/>
          <p:nvPr/>
        </p:nvSpPr>
        <p:spPr>
          <a:xfrm>
            <a:off x="8663220" y="1516646"/>
            <a:ext cx="2388958" cy="135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Bef>
                <a:spcPts val="600"/>
              </a:spcBef>
            </a:pPr>
            <a:r>
              <a:rPr lang="zh-TW" altLang="en-US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遇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混合題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型，</a:t>
            </a:r>
            <a:r>
              <a:rPr lang="zh-TW" altLang="en-US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先別緊張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，它一點都不可怕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9022703" y="3317834"/>
            <a:ext cx="3060000" cy="29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462425" y="4113226"/>
            <a:ext cx="2138903" cy="135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一旦了解它，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妳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可能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也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zh-TW" altLang="zh-TW" sz="2400" strike="sngStrike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愛</a:t>
            </a:r>
            <a:r>
              <a:rPr lang="zh-TW" altLang="zh-TW" sz="2400" strike="sngStrike" kern="100" spc="-5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上</a:t>
            </a:r>
            <a:r>
              <a:rPr lang="zh-TW" altLang="en-US" sz="1600" kern="100" spc="-5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（誤）</a:t>
            </a:r>
            <a:r>
              <a:rPr lang="zh-TW" altLang="zh-TW" sz="24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戰勝</a:t>
            </a:r>
            <a:r>
              <a:rPr lang="zh-TW" altLang="zh-TW" sz="2400" kern="100" spc="-3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它</a:t>
            </a:r>
            <a:r>
              <a:rPr lang="zh-TW" altLang="zh-TW" sz="2400" kern="100" spc="-3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sz="2400" kern="100" spc="-3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3849714" y="590425"/>
            <a:ext cx="4749675" cy="6146527"/>
            <a:chOff x="4289538" y="590425"/>
            <a:chExt cx="4749675" cy="6146527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7096" y="590425"/>
              <a:ext cx="1884288" cy="2390513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9538" y="731684"/>
              <a:ext cx="4749675" cy="6005268"/>
            </a:xfrm>
            <a:prstGeom prst="rect">
              <a:avLst/>
            </a:prstGeom>
          </p:spPr>
        </p:pic>
      </p:grpSp>
      <p:sp>
        <p:nvSpPr>
          <p:cNvPr id="16" name="等腰三角形 15"/>
          <p:cNvSpPr/>
          <p:nvPr/>
        </p:nvSpPr>
        <p:spPr>
          <a:xfrm rot="15235761">
            <a:off x="8761674" y="4606252"/>
            <a:ext cx="216000" cy="756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643746" y="731684"/>
            <a:ext cx="2880000" cy="2520000"/>
          </a:xfrm>
          <a:prstGeom prst="roundRect">
            <a:avLst>
              <a:gd name="adj" fmla="val 9983"/>
            </a:avLst>
          </a:prstGeom>
          <a:solidFill>
            <a:srgbClr val="FFFFFF"/>
          </a:solidFill>
          <a:ln>
            <a:solidFill>
              <a:srgbClr val="7BB6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001251" y="1105698"/>
            <a:ext cx="2220650" cy="1776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zh-TW" altLang="zh-TW" sz="2400" kern="100" dirty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混合題型是指</a:t>
            </a:r>
            <a:r>
              <a:rPr lang="zh-TW" altLang="zh-TW" sz="2400" b="1" kern="100" dirty="0">
                <a:solidFill>
                  <a:srgbClr val="339F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同時包含選擇（填）題</a:t>
            </a:r>
            <a:r>
              <a:rPr lang="en-US" altLang="zh-TW" sz="2400" b="1" kern="100" dirty="0">
                <a:solidFill>
                  <a:srgbClr val="339F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zh-TW" sz="2400" b="1" kern="100" dirty="0">
                <a:solidFill>
                  <a:srgbClr val="339FD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非選擇題</a:t>
            </a:r>
            <a:r>
              <a:rPr lang="zh-TW" altLang="zh-TW" sz="2400" kern="100" dirty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的題組</a:t>
            </a:r>
            <a:r>
              <a:rPr lang="zh-TW" altLang="zh-TW" sz="2400" kern="100" dirty="0" smtClean="0">
                <a:solidFill>
                  <a:srgbClr val="2C4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sz="2400" kern="100" dirty="0">
              <a:solidFill>
                <a:srgbClr val="2C436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96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4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述职报告PPT模板 (45)"/>
</p:tagLst>
</file>

<file path=ppt/theme/theme1.xml><?xml version="1.0" encoding="utf-8"?>
<a:theme xmlns:a="http://schemas.openxmlformats.org/drawingml/2006/main" name="包图主题2">
  <a:themeElements>
    <a:clrScheme name="自定义 160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B5050"/>
      </a:accent1>
      <a:accent2>
        <a:srgbClr val="F5AA19"/>
      </a:accent2>
      <a:accent3>
        <a:srgbClr val="4B5050"/>
      </a:accent3>
      <a:accent4>
        <a:srgbClr val="F5AA19"/>
      </a:accent4>
      <a:accent5>
        <a:srgbClr val="4B5050"/>
      </a:accent5>
      <a:accent6>
        <a:srgbClr val="F5AA19"/>
      </a:accent6>
      <a:hlink>
        <a:srgbClr val="4B5050"/>
      </a:hlink>
      <a:folHlink>
        <a:srgbClr val="F5AA19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5925</TotalTime>
  <Words>691</Words>
  <Application>Microsoft Office PowerPoint</Application>
  <PresentationFormat>自訂</PresentationFormat>
  <Paragraphs>112</Paragraphs>
  <Slides>15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6" baseType="lpstr">
      <vt:lpstr>等线</vt:lpstr>
      <vt:lpstr>微软雅黑</vt:lpstr>
      <vt:lpstr>微軟正黑體</vt:lpstr>
      <vt:lpstr>新細明體</vt:lpstr>
      <vt:lpstr>源泉圓體 B</vt:lpstr>
      <vt:lpstr>源泉圓體 L</vt:lpstr>
      <vt:lpstr>源泉圓體 R</vt:lpstr>
      <vt:lpstr>Arial</vt:lpstr>
      <vt:lpstr>Calibri</vt:lpstr>
      <vt:lpstr>Times New Roman</vt:lpstr>
      <vt:lpstr>包图主题2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述职报告PPT模板 (45)</dc:title>
  <dc:creator>逆流的小鱼</dc:creator>
  <cp:lastModifiedBy>Windows 使用者</cp:lastModifiedBy>
  <cp:revision>372</cp:revision>
  <cp:lastPrinted>2021-09-09T04:36:19Z</cp:lastPrinted>
  <dcterms:created xsi:type="dcterms:W3CDTF">2017-09-22T08:16:39Z</dcterms:created>
  <dcterms:modified xsi:type="dcterms:W3CDTF">2021-09-22T09:04:33Z</dcterms:modified>
</cp:coreProperties>
</file>