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76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FEEF1D-C57F-4EA6-92A7-CC5E5740BA07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B7B4B4D4-E4B7-4764-9BE0-9F992DF982FF}">
      <dgm:prSet phldrT="[文字]" custT="1"/>
      <dgm:spPr>
        <a:solidFill>
          <a:srgbClr val="FF5050"/>
        </a:solidFill>
      </dgm:spPr>
      <dgm:t>
        <a:bodyPr/>
        <a:lstStyle/>
        <a:p>
          <a:pPr>
            <a:spcAft>
              <a:spcPts val="1200"/>
            </a:spcAft>
          </a:pPr>
          <a:r>
            <a:rPr lang="zh-TW" altLang="en-US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溫拿實驗室</a:t>
          </a:r>
          <a:r>
            <a:rPr lang="en-US" altLang="zh-TW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收集資訊</a:t>
          </a:r>
          <a:r>
            <a:rPr lang="en-US" altLang="zh-TW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200" b="1" dirty="0">
              <a:solidFill>
                <a:srgbClr val="FF505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規則說明、回合統整、夢想進度</a:t>
          </a:r>
          <a:endParaRPr lang="en-US" altLang="zh-TW" sz="1200" b="1" dirty="0">
            <a:solidFill>
              <a:srgbClr val="FF505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spcAft>
              <a:spcPts val="0"/>
            </a:spcAft>
          </a:pPr>
          <a:r>
            <a:rPr lang="en-US" altLang="zh-TW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獲得資源</a:t>
          </a:r>
          <a:endParaRPr lang="en-US" altLang="zh-TW" sz="18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spcAft>
              <a:spcPts val="1200"/>
            </a:spcAft>
          </a:pPr>
          <a:r>
            <a: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家族資產、</a:t>
          </a:r>
          <a:r>
            <a: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Bonus</a:t>
          </a:r>
        </a:p>
        <a:p>
          <a:pPr>
            <a:spcAft>
              <a:spcPts val="0"/>
            </a:spcAft>
          </a:pPr>
          <a:r>
            <a:rPr lang="en-US" altLang="zh-TW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</a:t>
          </a:r>
          <a:r>
            <a:rPr lang="en-US" altLang="zh-TW" sz="1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.</a:t>
          </a:r>
          <a:r>
            <a:rPr lang="zh-TW" altLang="en-US" sz="1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財經新聞</a:t>
          </a:r>
          <a:endParaRPr lang="en-US" altLang="zh-TW" sz="18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spcAft>
              <a:spcPts val="0"/>
            </a:spcAft>
          </a:pPr>
          <a:r>
            <a: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投資標的漲跌公告</a:t>
          </a:r>
          <a:endParaRPr lang="en-US" altLang="zh-TW" sz="14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8EEEF9-83A6-4868-A601-287E0437A8EC}" type="parTrans" cxnId="{1F630675-9506-4896-81EE-CDD50DC3178A}">
      <dgm:prSet/>
      <dgm:spPr/>
      <dgm:t>
        <a:bodyPr/>
        <a:lstStyle/>
        <a:p>
          <a:endParaRPr lang="zh-TW" altLang="en-US"/>
        </a:p>
      </dgm:t>
    </dgm:pt>
    <dgm:pt modelId="{C67DEC14-422D-49A8-A07F-0F30A0C70B17}" type="sibTrans" cxnId="{1F630675-9506-4896-81EE-CDD50DC3178A}">
      <dgm:prSet/>
      <dgm:spPr>
        <a:solidFill>
          <a:srgbClr val="FF5050"/>
        </a:solidFill>
      </dgm:spPr>
      <dgm:t>
        <a:bodyPr/>
        <a:lstStyle/>
        <a:p>
          <a:endParaRPr lang="zh-TW" altLang="en-US"/>
        </a:p>
      </dgm:t>
    </dgm:pt>
    <dgm:pt modelId="{5194F588-AD62-4F14-89C8-B9A9ABC213D2}">
      <dgm:prSet phldrT="[文字]" custT="1"/>
      <dgm:spPr/>
      <dgm:t>
        <a:bodyPr/>
        <a:lstStyle/>
        <a:p>
          <a:pPr algn="ctr"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家族秘密基地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spcAft>
              <a:spcPts val="0"/>
            </a:spcAft>
          </a:pPr>
          <a:r>
            <a: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策略討論</a:t>
          </a:r>
          <a:endParaRPr lang="en-US" altLang="zh-TW" sz="1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spcAft>
              <a:spcPts val="0"/>
            </a:spcAft>
          </a:pPr>
          <a:r>
            <a: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投票表決</a:t>
          </a:r>
          <a:endParaRPr lang="en-US" altLang="zh-TW" sz="1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spcAft>
              <a:spcPts val="0"/>
            </a:spcAft>
          </a:pPr>
          <a:r>
            <a: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3.</a:t>
          </a: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投資理財</a:t>
          </a:r>
          <a:endParaRPr lang="en-US" altLang="zh-TW" sz="1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spcAft>
              <a:spcPts val="0"/>
            </a:spcAft>
          </a:pPr>
          <a:r>
            <a: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4.</a:t>
          </a: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賺錢花錢</a:t>
          </a:r>
          <a:endParaRPr lang="en-US" altLang="zh-TW" sz="1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ctr">
            <a:spcAft>
              <a:spcPct val="35000"/>
            </a:spcAft>
          </a:pPr>
          <a:r>
            <a: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5.</a:t>
          </a:r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收支記錄</a:t>
          </a:r>
        </a:p>
      </dgm:t>
    </dgm:pt>
    <dgm:pt modelId="{1A81F9CB-2964-4980-A1C1-F1A6C4AEDCA9}" type="parTrans" cxnId="{44362214-DAA6-42AC-A83A-E344E9B19509}">
      <dgm:prSet/>
      <dgm:spPr/>
      <dgm:t>
        <a:bodyPr/>
        <a:lstStyle/>
        <a:p>
          <a:endParaRPr lang="zh-TW" altLang="en-US"/>
        </a:p>
      </dgm:t>
    </dgm:pt>
    <dgm:pt modelId="{25E228D2-E1E5-404D-A351-B7F904913B70}" type="sibTrans" cxnId="{44362214-DAA6-42AC-A83A-E344E9B19509}">
      <dgm:prSet/>
      <dgm:spPr/>
      <dgm:t>
        <a:bodyPr/>
        <a:lstStyle/>
        <a:p>
          <a:endParaRPr lang="zh-TW" altLang="en-US"/>
        </a:p>
      </dgm:t>
    </dgm:pt>
    <dgm:pt modelId="{76A1AAFB-BEC0-42FC-BF1B-0D403181DC81}" type="pres">
      <dgm:prSet presAssocID="{9FFEEF1D-C57F-4EA6-92A7-CC5E5740BA0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8849C98-E962-4FED-96EB-38C7AD25590B}" type="pres">
      <dgm:prSet presAssocID="{B7B4B4D4-E4B7-4764-9BE0-9F992DF982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24DCEE-E0C0-4F58-9BAA-87C5EA11B80C}" type="pres">
      <dgm:prSet presAssocID="{C67DEC14-422D-49A8-A07F-0F30A0C70B17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DB2909EF-301F-4AFF-AE1B-022952CA10DA}" type="pres">
      <dgm:prSet presAssocID="{C67DEC14-422D-49A8-A07F-0F30A0C70B17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27CFE333-DA05-4EB3-A76F-C30B8BC678E8}" type="pres">
      <dgm:prSet presAssocID="{5194F588-AD62-4F14-89C8-B9A9ABC213D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5B8248-7882-493A-AD92-38429A316C95}" type="pres">
      <dgm:prSet presAssocID="{25E228D2-E1E5-404D-A351-B7F904913B70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276E8039-2B88-44FD-8074-644753ED4F9B}" type="pres">
      <dgm:prSet presAssocID="{25E228D2-E1E5-404D-A351-B7F904913B70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</dgm:ptLst>
  <dgm:cxnLst>
    <dgm:cxn modelId="{23E4A6AD-B0B0-467D-8759-1B29A248F00E}" type="presOf" srcId="{9FFEEF1D-C57F-4EA6-92A7-CC5E5740BA07}" destId="{76A1AAFB-BEC0-42FC-BF1B-0D403181DC81}" srcOrd="0" destOrd="0" presId="urn:microsoft.com/office/officeart/2005/8/layout/cycle2"/>
    <dgm:cxn modelId="{C286ACF6-0965-4D45-B1A7-F2B4EAE42993}" type="presOf" srcId="{C67DEC14-422D-49A8-A07F-0F30A0C70B17}" destId="{DB2909EF-301F-4AFF-AE1B-022952CA10DA}" srcOrd="1" destOrd="0" presId="urn:microsoft.com/office/officeart/2005/8/layout/cycle2"/>
    <dgm:cxn modelId="{EC6F9EE6-3072-4CF1-879A-72F3AB429FB8}" type="presOf" srcId="{B7B4B4D4-E4B7-4764-9BE0-9F992DF982FF}" destId="{28849C98-E962-4FED-96EB-38C7AD25590B}" srcOrd="0" destOrd="0" presId="urn:microsoft.com/office/officeart/2005/8/layout/cycle2"/>
    <dgm:cxn modelId="{44362214-DAA6-42AC-A83A-E344E9B19509}" srcId="{9FFEEF1D-C57F-4EA6-92A7-CC5E5740BA07}" destId="{5194F588-AD62-4F14-89C8-B9A9ABC213D2}" srcOrd="1" destOrd="0" parTransId="{1A81F9CB-2964-4980-A1C1-F1A6C4AEDCA9}" sibTransId="{25E228D2-E1E5-404D-A351-B7F904913B70}"/>
    <dgm:cxn modelId="{B06EF1A3-B883-4895-86B5-18185B120170}" type="presOf" srcId="{25E228D2-E1E5-404D-A351-B7F904913B70}" destId="{DB5B8248-7882-493A-AD92-38429A316C95}" srcOrd="0" destOrd="0" presId="urn:microsoft.com/office/officeart/2005/8/layout/cycle2"/>
    <dgm:cxn modelId="{9E030D7A-C45A-41AE-8D5C-F053366C185E}" type="presOf" srcId="{25E228D2-E1E5-404D-A351-B7F904913B70}" destId="{276E8039-2B88-44FD-8074-644753ED4F9B}" srcOrd="1" destOrd="0" presId="urn:microsoft.com/office/officeart/2005/8/layout/cycle2"/>
    <dgm:cxn modelId="{426F5DD8-A9D3-4E12-ADE1-A2B54D8B869B}" type="presOf" srcId="{5194F588-AD62-4F14-89C8-B9A9ABC213D2}" destId="{27CFE333-DA05-4EB3-A76F-C30B8BC678E8}" srcOrd="0" destOrd="0" presId="urn:microsoft.com/office/officeart/2005/8/layout/cycle2"/>
    <dgm:cxn modelId="{ED18371F-585D-4784-8AB6-362E96A1707A}" type="presOf" srcId="{C67DEC14-422D-49A8-A07F-0F30A0C70B17}" destId="{A224DCEE-E0C0-4F58-9BAA-87C5EA11B80C}" srcOrd="0" destOrd="0" presId="urn:microsoft.com/office/officeart/2005/8/layout/cycle2"/>
    <dgm:cxn modelId="{1F630675-9506-4896-81EE-CDD50DC3178A}" srcId="{9FFEEF1D-C57F-4EA6-92A7-CC5E5740BA07}" destId="{B7B4B4D4-E4B7-4764-9BE0-9F992DF982FF}" srcOrd="0" destOrd="0" parTransId="{E28EEEF9-83A6-4868-A601-287E0437A8EC}" sibTransId="{C67DEC14-422D-49A8-A07F-0F30A0C70B17}"/>
    <dgm:cxn modelId="{C185981D-A203-43D9-9F44-3889F8B00D18}" type="presParOf" srcId="{76A1AAFB-BEC0-42FC-BF1B-0D403181DC81}" destId="{28849C98-E962-4FED-96EB-38C7AD25590B}" srcOrd="0" destOrd="0" presId="urn:microsoft.com/office/officeart/2005/8/layout/cycle2"/>
    <dgm:cxn modelId="{A68ECC48-DBC2-41C0-BAC1-F7EFB18D0075}" type="presParOf" srcId="{76A1AAFB-BEC0-42FC-BF1B-0D403181DC81}" destId="{A224DCEE-E0C0-4F58-9BAA-87C5EA11B80C}" srcOrd="1" destOrd="0" presId="urn:microsoft.com/office/officeart/2005/8/layout/cycle2"/>
    <dgm:cxn modelId="{8B2A4EAA-9349-4C7F-B62B-99D21DB0D871}" type="presParOf" srcId="{A224DCEE-E0C0-4F58-9BAA-87C5EA11B80C}" destId="{DB2909EF-301F-4AFF-AE1B-022952CA10DA}" srcOrd="0" destOrd="0" presId="urn:microsoft.com/office/officeart/2005/8/layout/cycle2"/>
    <dgm:cxn modelId="{A26C2254-BC89-4AF8-898C-D2BFC2F2C173}" type="presParOf" srcId="{76A1AAFB-BEC0-42FC-BF1B-0D403181DC81}" destId="{27CFE333-DA05-4EB3-A76F-C30B8BC678E8}" srcOrd="2" destOrd="0" presId="urn:microsoft.com/office/officeart/2005/8/layout/cycle2"/>
    <dgm:cxn modelId="{2D3AC73D-B652-4F99-A01B-A227C09C4F50}" type="presParOf" srcId="{76A1AAFB-BEC0-42FC-BF1B-0D403181DC81}" destId="{DB5B8248-7882-493A-AD92-38429A316C95}" srcOrd="3" destOrd="0" presId="urn:microsoft.com/office/officeart/2005/8/layout/cycle2"/>
    <dgm:cxn modelId="{817D7832-538A-421B-81B5-AC37A8F20C55}" type="presParOf" srcId="{DB5B8248-7882-493A-AD92-38429A316C95}" destId="{276E8039-2B88-44FD-8074-644753ED4F9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EDDAE-41BF-476B-BD9D-4C5200A11B63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A62BC-89CB-443F-9261-209640DBE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450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資產以紙本帳務為主，以記錄代替得勝幣本體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7399A-7C7F-4FEF-8D13-EEE33207B23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563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7399A-7C7F-4FEF-8D13-EEE33207B23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6660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914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6833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134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74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764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9487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024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15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6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45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6364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81848-64EA-4607-B014-C7EF93E8EABC}" type="datetimeFigureOut">
              <a:rPr lang="zh-TW" altLang="en-US" smtClean="0"/>
              <a:t>2021/8/6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3C2B4-7428-4208-99FC-60C98DE4A3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748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111873">
            <a:off x="293281" y="835765"/>
            <a:ext cx="5853434" cy="23901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266918" y="2867892"/>
            <a:ext cx="680186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600" spc="600" dirty="0" smtClean="0">
                <a:solidFill>
                  <a:schemeClr val="accent4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開跑啦</a:t>
            </a:r>
            <a:endParaRPr lang="zh-TW" altLang="en-US" sz="16600" spc="600" dirty="0">
              <a:solidFill>
                <a:schemeClr val="accent4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2619" y="4343401"/>
            <a:ext cx="896216" cy="83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2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374277" y="2589861"/>
            <a:ext cx="11443447" cy="393298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2128864" y="304129"/>
            <a:ext cx="8194819" cy="1464231"/>
          </a:xfrm>
          <a:prstGeom prst="wedgeRoundRectCallout">
            <a:avLst>
              <a:gd name="adj1" fmla="val -53469"/>
              <a:gd name="adj2" fmla="val 28495"/>
              <a:gd name="adj3" fmla="val 16667"/>
            </a:avLst>
          </a:prstGeom>
          <a:noFill/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zh-TW" altLang="en-US" sz="6600" b="1" spc="600" dirty="0">
                <a:solidFill>
                  <a:schemeClr val="tx1">
                    <a:lumMod val="95000"/>
                    <a:lumOff val="5000"/>
                  </a:schemeClr>
                </a:solidFill>
                <a:ea typeface="超研澤海報體" panose="02010609010101010101" pitchFamily="49" charset="-120"/>
              </a:rPr>
              <a:t>脫魯人生</a:t>
            </a:r>
            <a:r>
              <a:rPr lang="en-US" altLang="zh-TW" sz="6600" b="1" spc="600" dirty="0">
                <a:solidFill>
                  <a:schemeClr val="tx1">
                    <a:lumMod val="95000"/>
                    <a:lumOff val="5000"/>
                  </a:schemeClr>
                </a:solidFill>
                <a:ea typeface="超研澤海報體" panose="02010609010101010101" pitchFamily="49" charset="-120"/>
              </a:rPr>
              <a:t>x</a:t>
            </a:r>
            <a:r>
              <a:rPr lang="zh-TW" altLang="en-US" sz="8000" b="1" spc="600" dirty="0">
                <a:solidFill>
                  <a:schemeClr val="tx1">
                    <a:lumMod val="95000"/>
                    <a:lumOff val="5000"/>
                  </a:schemeClr>
                </a:solidFill>
                <a:ea typeface="超研澤海報體" panose="02010609010101010101" pitchFamily="49" charset="-120"/>
              </a:rPr>
              <a:t>財商</a:t>
            </a:r>
            <a:r>
              <a:rPr lang="en-US" altLang="zh-TW" sz="8000" b="1" spc="600" dirty="0">
                <a:solidFill>
                  <a:schemeClr val="tx1">
                    <a:lumMod val="95000"/>
                    <a:lumOff val="5000"/>
                  </a:schemeClr>
                </a:solidFill>
                <a:ea typeface="超研澤海報體" panose="02010609010101010101" pitchFamily="49" charset="-120"/>
              </a:rPr>
              <a:t>3.5</a:t>
            </a:r>
            <a:endParaRPr lang="zh-TW" altLang="en-US" sz="8000" b="1" spc="600" dirty="0">
              <a:solidFill>
                <a:schemeClr val="tx1">
                  <a:lumMod val="95000"/>
                  <a:lumOff val="5000"/>
                </a:schemeClr>
              </a:solidFill>
              <a:ea typeface="超研澤海報體" panose="02010609010101010101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64" y="738873"/>
            <a:ext cx="871380" cy="141570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58906" y="2964306"/>
            <a:ext cx="108741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財富與夢想相輔相成，讓孩子從小開始認知</a:t>
            </a:r>
            <a:r>
              <a:rPr lang="zh-TW" altLang="en-US" sz="2800" b="1" spc="300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：理財也是負責任的行為之一</a:t>
            </a:r>
            <a:endParaRPr lang="zh-TW" altLang="en-US" sz="3200" b="1" spc="300" dirty="0">
              <a:ln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latin typeface="獅尾麥克黑體JP-DemiLight" panose="020B0500000000000000" pitchFamily="34" charset="-120"/>
              <a:ea typeface="獅尾麥克黑體JP-DemiLight" panose="020B0500000000000000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90828" y="1907240"/>
            <a:ext cx="60708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400" b="1" spc="300" dirty="0">
                <a:solidFill>
                  <a:prstClr val="black"/>
                </a:solidFill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『</a:t>
            </a:r>
            <a:r>
              <a:rPr lang="zh-TW" altLang="en-US" sz="2400" b="1" spc="300" dirty="0">
                <a:solidFill>
                  <a:prstClr val="black"/>
                </a:solidFill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你的心在哪裡，你的財寶就在那裡</a:t>
            </a:r>
            <a:r>
              <a:rPr lang="en-US" altLang="zh-TW" sz="2400" b="1" spc="300" dirty="0">
                <a:solidFill>
                  <a:prstClr val="black"/>
                </a:solidFill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』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58906" y="3742400"/>
            <a:ext cx="108741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spc="300" dirty="0">
                <a:solidFill>
                  <a:srgbClr val="FF7C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1. </a:t>
            </a:r>
            <a:r>
              <a:rPr lang="zh-TW" altLang="en-US" sz="2400" b="1" u="dotted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透過學習累積自身價值</a:t>
            </a:r>
            <a:r>
              <a:rPr lang="zh-TW" altLang="en-US" sz="2400" b="1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與</a:t>
            </a:r>
            <a:r>
              <a:rPr lang="zh-TW" altLang="en-US" sz="2400" b="1" u="dotted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未來工作收穫價值</a:t>
            </a:r>
            <a:r>
              <a:rPr lang="zh-TW" altLang="en-US" sz="2400" b="1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 息息相關</a:t>
            </a:r>
            <a:endParaRPr lang="en-US" altLang="zh-TW" sz="2400" b="1" spc="300" dirty="0">
              <a:latin typeface="獅尾麥克黑體JP-DemiLight" panose="020B0500000000000000" pitchFamily="34" charset="-120"/>
              <a:ea typeface="獅尾麥克黑體JP-DemiLight" panose="020B05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spc="300" dirty="0">
                <a:solidFill>
                  <a:srgbClr val="FF7C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2.</a:t>
            </a:r>
            <a:r>
              <a:rPr lang="zh-TW" altLang="en-US" sz="1600" b="1" spc="300" dirty="0">
                <a:solidFill>
                  <a:srgbClr val="FF7C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zh-TW" altLang="en-US" sz="2400" b="1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一步登天是妄想，腳踏實地累積</a:t>
            </a:r>
            <a:r>
              <a:rPr lang="zh-TW" altLang="en-US" sz="2400" b="1" spc="300" dirty="0" smtClean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財富、有</a:t>
            </a:r>
            <a:r>
              <a:rPr lang="zh-TW" altLang="en-US" sz="2400" b="1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智慧</a:t>
            </a:r>
            <a:r>
              <a:rPr lang="zh-TW" altLang="en-US" sz="2400" b="1" spc="300" dirty="0" smtClean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的管理投資 才</a:t>
            </a:r>
            <a:r>
              <a:rPr lang="zh-TW" altLang="en-US" sz="2400" b="1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是王道</a:t>
            </a:r>
            <a:endParaRPr lang="en-US" altLang="zh-TW" sz="2400" b="1" spc="300" dirty="0">
              <a:latin typeface="獅尾麥克黑體JP-DemiLight" panose="020B0500000000000000" pitchFamily="34" charset="-120"/>
              <a:ea typeface="獅尾麥克黑體JP-DemiLight" panose="020B05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200" b="1" spc="300" dirty="0">
                <a:solidFill>
                  <a:srgbClr val="FF7C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3.</a:t>
            </a:r>
            <a:r>
              <a:rPr lang="zh-TW" altLang="en-US" sz="1600" b="1" spc="300" dirty="0">
                <a:solidFill>
                  <a:srgbClr val="FF7C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zh-TW" altLang="en-US" sz="2400" b="1" spc="300" dirty="0">
                <a:latin typeface="獅尾麥克黑體JP-DemiLight" panose="020B0500000000000000" pitchFamily="34" charset="-120"/>
                <a:ea typeface="獅尾麥克黑體JP-DemiLight" panose="020B0500000000000000" pitchFamily="34" charset="-120"/>
              </a:rPr>
              <a:t>真正的富有不是你擁有多少，而是你能付出多少</a:t>
            </a:r>
          </a:p>
        </p:txBody>
      </p:sp>
      <p:sp>
        <p:nvSpPr>
          <p:cNvPr id="8" name="矩形 7"/>
          <p:cNvSpPr/>
          <p:nvPr/>
        </p:nvSpPr>
        <p:spPr>
          <a:xfrm>
            <a:off x="0" y="50763"/>
            <a:ext cx="11906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2021</a:t>
            </a:r>
          </a:p>
          <a:p>
            <a:pPr lvl="0" algn="ctr"/>
            <a:r>
              <a:rPr lang="zh-TW" altLang="en-US" sz="1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最新推出</a:t>
            </a:r>
            <a:endParaRPr lang="en-US" altLang="zh-TW" sz="1600" b="1" dirty="0">
              <a:solidFill>
                <a:schemeClr val="bg1"/>
              </a:solidFill>
              <a:latin typeface="獅尾麥克黑體JP-DemiLight" panose="020B0500000000000000" pitchFamily="34" charset="-120"/>
              <a:ea typeface="獅尾麥克黑體JP-DemiLight" panose="020B0500000000000000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 rot="20493518">
            <a:off x="10417285" y="519874"/>
            <a:ext cx="14993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PLUS</a:t>
            </a:r>
            <a:endParaRPr lang="en-US" altLang="zh-TW" sz="4000" b="1" dirty="0">
              <a:solidFill>
                <a:schemeClr val="bg1"/>
              </a:solidFill>
              <a:latin typeface="獅尾麥克黑體JP-DemiLight" panose="020B0500000000000000" pitchFamily="34" charset="-120"/>
              <a:ea typeface="獅尾麥克黑體JP-DemiLight" panose="020B0500000000000000" pitchFamily="34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4421502" y="100854"/>
            <a:ext cx="3348994" cy="400110"/>
            <a:chOff x="3906803" y="24241"/>
            <a:chExt cx="3348994" cy="400110"/>
          </a:xfrm>
        </p:grpSpPr>
        <p:sp>
          <p:nvSpPr>
            <p:cNvPr id="11" name="文字方塊 10"/>
            <p:cNvSpPr txBox="1"/>
            <p:nvPr/>
          </p:nvSpPr>
          <p:spPr>
            <a:xfrm>
              <a:off x="3906803" y="24241"/>
              <a:ext cx="3348994" cy="400110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FF0000"/>
                  </a:solidFill>
                  <a:latin typeface="華康秀風體W3(P)" panose="03000300000000000000" pitchFamily="66" charset="-120"/>
                  <a:ea typeface="華康秀風體W3(P)" panose="03000300000000000000" pitchFamily="66" charset="-120"/>
                </a:rPr>
                <a:t>得勝者</a:t>
              </a:r>
              <a:r>
                <a:rPr lang="zh-TW" altLang="en-US" sz="2000" b="1" dirty="0" smtClean="0">
                  <a:latin typeface="華康秀風體W3(P)" panose="03000300000000000000" pitchFamily="66" charset="-120"/>
                  <a:ea typeface="華康秀風體W3(P)" panose="03000300000000000000" pitchFamily="66" charset="-120"/>
                </a:rPr>
                <a:t>教育協會</a:t>
              </a:r>
              <a:r>
                <a:rPr lang="en-US" altLang="zh-TW" sz="2000" b="1" dirty="0" smtClean="0">
                  <a:latin typeface="華康秀風體W3(P)" panose="03000300000000000000" pitchFamily="66" charset="-120"/>
                  <a:ea typeface="華康秀風體W3(P)" panose="03000300000000000000" pitchFamily="66" charset="-120"/>
                </a:rPr>
                <a:t>CHAMPI</a:t>
              </a:r>
              <a:r>
                <a:rPr lang="zh-TW" altLang="en-US" sz="2000" b="1" dirty="0" smtClean="0">
                  <a:latin typeface="華康秀風體W3(P)" panose="03000300000000000000" pitchFamily="66" charset="-120"/>
                  <a:ea typeface="華康秀風體W3(P)" panose="03000300000000000000" pitchFamily="66" charset="-120"/>
                </a:rPr>
                <a:t>     </a:t>
              </a:r>
              <a:r>
                <a:rPr lang="en-US" altLang="zh-TW" sz="2000" b="1" dirty="0" smtClean="0">
                  <a:latin typeface="華康秀風體W3(P)" panose="03000300000000000000" pitchFamily="66" charset="-120"/>
                  <a:ea typeface="華康秀風體W3(P)" panose="03000300000000000000" pitchFamily="66" charset="-120"/>
                </a:rPr>
                <a:t>NS</a:t>
              </a:r>
              <a:endParaRPr lang="zh-TW" altLang="en-US" sz="2000" b="1" dirty="0">
                <a:latin typeface="華康秀風體W3(P)" panose="03000300000000000000" pitchFamily="66" charset="-120"/>
                <a:ea typeface="華康秀風體W3(P)" panose="03000300000000000000" pitchFamily="66" charset="-120"/>
              </a:endParaRPr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0135" b="-1"/>
            <a:stretch/>
          </p:blipFill>
          <p:spPr>
            <a:xfrm>
              <a:off x="6536461" y="61185"/>
              <a:ext cx="308836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16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52000" y="1177413"/>
            <a:ext cx="11088000" cy="5158859"/>
          </a:xfrm>
          <a:prstGeom prst="roundRect">
            <a:avLst/>
          </a:prstGeom>
          <a:solidFill>
            <a:schemeClr val="bg1">
              <a:alpha val="20000"/>
            </a:schemeClr>
          </a:solidFill>
          <a:ln w="57150">
            <a:solidFill>
              <a:srgbClr val="FFC000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endParaRPr lang="en-US" altLang="zh-TW" sz="800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4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遊戲人數</a:t>
            </a:r>
            <a:r>
              <a:rPr lang="zh-TW" altLang="en-US" sz="2400" b="1" spc="3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：</a:t>
            </a:r>
            <a:r>
              <a:rPr lang="en-US" altLang="zh-TW" sz="2400" spc="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2~6</a:t>
            </a:r>
            <a:r>
              <a:rPr lang="zh-TW" altLang="en-US" sz="2400" spc="3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人一個家族，</a:t>
            </a:r>
            <a:r>
              <a:rPr lang="en-US" altLang="zh-TW" sz="2400" spc="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</a:t>
            </a:r>
            <a:r>
              <a:rPr lang="zh-TW" altLang="en-US" sz="2400" spc="3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個家族即可進行</a:t>
            </a:r>
            <a:r>
              <a:rPr lang="zh-TW" altLang="en-US" sz="2400" spc="3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遊戲</a:t>
            </a:r>
            <a:r>
              <a:rPr lang="en-US" altLang="zh-TW" sz="1600" spc="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1600" spc="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建議最多</a:t>
            </a:r>
            <a:r>
              <a:rPr lang="en-US" altLang="zh-TW" sz="1600" spc="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6</a:t>
            </a:r>
            <a:r>
              <a:rPr lang="zh-TW" altLang="en-US" sz="1600" spc="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人一</a:t>
            </a:r>
            <a:r>
              <a:rPr lang="zh-TW" altLang="en-US" sz="1600" spc="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家族</a:t>
            </a:r>
            <a:r>
              <a:rPr lang="en-US" altLang="zh-TW" sz="1600" spc="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br>
              <a:rPr lang="en-US" altLang="zh-TW" sz="1600" spc="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</a:br>
            <a:r>
              <a:rPr lang="zh-TW" altLang="en-US" sz="2400" spc="3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             </a:t>
            </a:r>
            <a:r>
              <a:rPr lang="zh-TW" altLang="en-US" sz="2400" b="1" u="sng" spc="3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依</a:t>
            </a:r>
            <a:r>
              <a:rPr lang="zh-TW" altLang="en-US" sz="2400" b="1" u="sng" spc="3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工作人員</a:t>
            </a:r>
            <a:r>
              <a:rPr lang="zh-TW" altLang="en-US" sz="2400" b="1" u="sng" spc="3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數決定</a:t>
            </a:r>
            <a:r>
              <a:rPr lang="zh-TW" altLang="en-US" sz="2400" b="1" spc="3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同時可有多少家族</a:t>
            </a:r>
            <a:r>
              <a:rPr lang="zh-TW" altLang="en-US" sz="2400" b="1" spc="3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參與</a:t>
            </a:r>
            <a:endParaRPr lang="en-US" altLang="zh-TW" sz="2000" spc="300" dirty="0" smtClean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400" b="1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工作人員數：</a:t>
            </a:r>
            <a:r>
              <a:rPr lang="zh-TW" altLang="en-US" sz="2400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主領與技術人員</a:t>
            </a:r>
            <a:r>
              <a:rPr lang="en-US" altLang="zh-TW" sz="2400" spc="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位，每個家族</a:t>
            </a:r>
            <a:r>
              <a:rPr lang="en-US" altLang="zh-TW" sz="2400" spc="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1~2</a:t>
            </a:r>
            <a:r>
              <a:rPr lang="zh-TW" altLang="en-US" sz="2400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位家族顧問</a:t>
            </a:r>
            <a:endParaRPr lang="en-US" altLang="zh-TW" sz="2400" spc="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400" b="1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跑</a:t>
            </a:r>
            <a:r>
              <a:rPr lang="zh-TW" altLang="en-US" sz="24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關方式：</a:t>
            </a:r>
            <a:r>
              <a:rPr lang="zh-TW" altLang="en-US" sz="2400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家族分別進入各自秘密基地，由</a:t>
            </a:r>
            <a:r>
              <a:rPr lang="zh-TW" altLang="en-US" sz="2400" spc="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各家族顧問主持</a:t>
            </a:r>
            <a:r>
              <a:rPr lang="zh-TW" altLang="en-US" sz="2400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</a:t>
            </a:r>
            <a:endParaRPr lang="en-US" altLang="zh-TW" sz="2400" spc="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24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家族目標：</a:t>
            </a:r>
            <a:r>
              <a:rPr lang="zh-TW" altLang="en-US" sz="2400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蓋一棟讓大家都幸福的夢想之</a:t>
            </a:r>
            <a:r>
              <a:rPr lang="zh-TW" altLang="en-US" sz="2400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endParaRPr lang="en-US" altLang="zh-TW" sz="2400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endParaRPr lang="en-US" altLang="zh-TW" sz="800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1EB52E52-1CDE-4B23-BD0C-ADD3E987D690}"/>
              </a:ext>
            </a:extLst>
          </p:cNvPr>
          <p:cNvSpPr txBox="1"/>
          <p:nvPr/>
        </p:nvSpPr>
        <p:spPr>
          <a:xfrm>
            <a:off x="161052" y="215154"/>
            <a:ext cx="1856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遊戲簡介</a:t>
            </a:r>
            <a:endParaRPr lang="en-US" altLang="zh-TW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799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764391"/>
              </p:ext>
            </p:extLst>
          </p:nvPr>
        </p:nvGraphicFramePr>
        <p:xfrm>
          <a:off x="402039" y="1580325"/>
          <a:ext cx="11387923" cy="3697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0822"/>
                <a:gridCol w="2901643"/>
                <a:gridCol w="6395458"/>
              </a:tblGrid>
              <a:tr h="669963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b="1" kern="150" spc="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  <a:endParaRPr lang="zh-TW" sz="2400" b="1" kern="150" spc="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b="1" kern="150" spc="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主責</a:t>
                      </a:r>
                      <a:endParaRPr lang="zh-TW" sz="2400" b="1" kern="150" spc="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b="1" kern="150" spc="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sz="2400" b="1" kern="150" spc="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97452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溫拿</a:t>
                      </a:r>
                      <a:r>
                        <a:rPr 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實驗</a:t>
                      </a:r>
                      <a:endParaRPr lang="en-US" altLang="zh-TW" sz="2400" kern="150" spc="3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研究員</a:t>
                      </a:r>
                      <a:endParaRPr lang="zh-TW" sz="2400" kern="150" spc="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主持整體活動</a:t>
                      </a:r>
                    </a:p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軟硬體操作</a:t>
                      </a:r>
                      <a:endParaRPr lang="zh-TW" sz="2400" kern="150" spc="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</a:t>
                      </a:r>
                      <a:r>
                        <a:rPr 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場次</a:t>
                      </a:r>
                      <a:r>
                        <a:rPr lang="en-US" alt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2400" kern="150" spc="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04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得勝者教育</a:t>
                      </a:r>
                      <a:r>
                        <a:rPr lang="zh-TW" sz="2400" kern="150" spc="3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協會指派</a:t>
                      </a:r>
                      <a:r>
                        <a:rPr lang="zh-TW" sz="2400" kern="150" spc="3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或招募</a:t>
                      </a:r>
                      <a:endParaRPr lang="zh-TW" sz="2400" kern="150" spc="3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9936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脫魯</a:t>
                      </a:r>
                      <a:r>
                        <a:rPr 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家族</a:t>
                      </a:r>
                      <a:endParaRPr lang="en-US" altLang="zh-TW" sz="2400" kern="150" spc="3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2400" kern="150" spc="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主持引導</a:t>
                      </a:r>
                      <a:r>
                        <a:rPr lang="zh-TW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家族</a:t>
                      </a:r>
                      <a:r>
                        <a:rPr lang="zh-TW" altLang="en-US" sz="2400" kern="150" spc="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體驗</a:t>
                      </a:r>
                      <a:endParaRPr lang="zh-TW" sz="2400" kern="150" spc="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每一個家族</a:t>
                      </a:r>
                      <a:r>
                        <a:rPr lang="en-US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小組</a:t>
                      </a:r>
                      <a:r>
                        <a:rPr lang="en-US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至少</a:t>
                      </a:r>
                      <a:r>
                        <a:rPr lang="zh-TW" sz="2400" kern="150" spc="3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配置</a:t>
                      </a:r>
                      <a:r>
                        <a:rPr lang="zh-TW" sz="2400" kern="150" spc="30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１</a:t>
                      </a:r>
                      <a:r>
                        <a:rPr lang="zh-TW" sz="2400" kern="150" spc="30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</a:p>
                    <a:p>
                      <a:pPr marL="304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zh-TW" sz="2400" kern="150" spc="3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須同時操作</a:t>
                      </a: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線上平台、</a:t>
                      </a:r>
                      <a:r>
                        <a:rPr lang="en-US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PPT</a:t>
                      </a: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Excel</a:t>
                      </a:r>
                      <a:r>
                        <a:rPr lang="zh-TW" sz="2400" kern="150" spc="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表，並說明遊戲規則</a:t>
                      </a:r>
                      <a:endParaRPr lang="zh-TW" sz="2400" kern="150" spc="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71755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1EB52E52-1CDE-4B23-BD0C-ADD3E987D690}"/>
              </a:ext>
            </a:extLst>
          </p:cNvPr>
          <p:cNvSpPr txBox="1"/>
          <p:nvPr/>
        </p:nvSpPr>
        <p:spPr>
          <a:xfrm>
            <a:off x="161052" y="215154"/>
            <a:ext cx="1856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人力安排</a:t>
            </a:r>
            <a:endParaRPr lang="en-US" altLang="zh-TW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91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xmlns="" id="{33EA392A-66A7-40B6-A0A2-334AD0987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618924"/>
              </p:ext>
            </p:extLst>
          </p:nvPr>
        </p:nvGraphicFramePr>
        <p:xfrm>
          <a:off x="0" y="923330"/>
          <a:ext cx="12191999" cy="5580000"/>
        </p:xfrm>
        <a:graphic>
          <a:graphicData uri="http://schemas.openxmlformats.org/drawingml/2006/table">
            <a:tbl>
              <a:tblPr firstRow="1" firstCol="1" bandRow="1"/>
              <a:tblGrid>
                <a:gridCol w="1606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93038">
                  <a:extLst>
                    <a:ext uri="{9D8B030D-6E8A-4147-A177-3AD203B41FA5}">
                      <a16:colId xmlns:a16="http://schemas.microsoft.com/office/drawing/2014/main" xmlns="" val="3530965281"/>
                    </a:ext>
                  </a:extLst>
                </a:gridCol>
                <a:gridCol w="20672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252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spc="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流程</a:t>
                      </a:r>
                      <a:endParaRPr lang="zh-TW" altLang="zh-TW" sz="2400" b="1" kern="100" spc="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00" spc="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內容</a:t>
                      </a:r>
                      <a:endParaRPr lang="zh-TW" sz="2400" b="1" kern="100" spc="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00" spc="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地點</a:t>
                      </a:r>
                      <a:endParaRPr lang="zh-TW" sz="2400" b="1" kern="100" spc="3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428625" algn="l"/>
                        </a:tabLst>
                      </a:pPr>
                      <a:r>
                        <a:rPr lang="zh-TW" altLang="en-US" sz="2400" b="1" kern="100" spc="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時間</a:t>
                      </a:r>
                      <a:r>
                        <a:rPr lang="en-US" altLang="zh-TW" sz="2400" b="1" kern="10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b="1" kern="10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分鐘</a:t>
                      </a:r>
                      <a:r>
                        <a:rPr lang="en-US" altLang="zh-TW" sz="2400" b="1" kern="10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400" b="1" kern="10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5036663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開場</a:t>
                      </a:r>
                      <a:endParaRPr lang="zh-TW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規則說明、故事前導、五大區介紹、股市公告</a:t>
                      </a:r>
                      <a:endParaRPr lang="zh-TW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00" dirty="0">
                          <a:solidFill>
                            <a:srgbClr val="262626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溫拿實驗室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149472"/>
                  </a:ext>
                </a:extLst>
              </a:tr>
              <a:tr h="540000">
                <a:tc rowSpan="5"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遊戲回合</a:t>
                      </a:r>
                      <a:endParaRPr lang="en-US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重複</a:t>
                      </a:r>
                      <a:r>
                        <a:rPr lang="zh-TW" altLang="en-US" sz="2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三</a:t>
                      </a: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次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第一回合家族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小組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自由闖關</a:t>
                      </a:r>
                      <a:endParaRPr lang="en-US" altLang="zh-TW" sz="2000" kern="100" dirty="0" smtClean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家族秘密基地</a:t>
                      </a:r>
                      <a:endParaRPr lang="zh-TW" sz="2000" b="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6308875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algn="ctr"/>
                      <a:endParaRPr lang="zh-TW" sz="1800" kern="100" dirty="0">
                        <a:effectLst/>
                        <a:latin typeface="微軟正黑體 Light" panose="020B0304030504040204" pitchFamily="34" charset="-120"/>
                        <a:ea typeface="微軟正黑體 Light" panose="020B03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公告各組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進度、新聞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事件與股市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00" dirty="0">
                          <a:solidFill>
                            <a:srgbClr val="262626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溫拿實驗室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15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40210289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algn="ctr"/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第二回合家族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小組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自由闖關</a:t>
                      </a:r>
                      <a:endParaRPr lang="zh-TW" alt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家族秘密基地</a:t>
                      </a:r>
                      <a:endParaRPr lang="zh-TW" sz="2000" b="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0">
                <a:tc vMerge="1">
                  <a:txBody>
                    <a:bodyPr/>
                    <a:lstStyle/>
                    <a:p>
                      <a:pPr algn="ctr"/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公告各組進度、新聞事件與股市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00" dirty="0">
                          <a:solidFill>
                            <a:srgbClr val="262626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溫拿實驗室</a:t>
                      </a:r>
                      <a:endParaRPr lang="zh-TW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15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0">
                <a:tc vMerge="1">
                  <a:txBody>
                    <a:bodyPr/>
                    <a:lstStyle/>
                    <a:p>
                      <a:pPr algn="ctr"/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第三回合家族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小組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自由闖關</a:t>
                      </a:r>
                      <a:endParaRPr lang="zh-TW" alt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家族秘密基地</a:t>
                      </a:r>
                      <a:endParaRPr lang="zh-TW" sz="2000" b="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結關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公布贏家、反思引導、依組別數調整緩衝時間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00" dirty="0">
                          <a:solidFill>
                            <a:srgbClr val="262626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溫拿實驗室</a:t>
                      </a:r>
                      <a:endParaRPr lang="zh-TW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25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86885147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26B73E62-7CD9-4F64-B53B-53097218EA2E}"/>
              </a:ext>
            </a:extLst>
          </p:cNvPr>
          <p:cNvSpPr txBox="1"/>
          <p:nvPr/>
        </p:nvSpPr>
        <p:spPr>
          <a:xfrm>
            <a:off x="2017060" y="214428"/>
            <a:ext cx="205069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kern="100" spc="300" dirty="0">
                <a:solidFill>
                  <a:srgbClr val="5B9B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sz="2800" b="1" kern="100" spc="300" dirty="0">
                <a:solidFill>
                  <a:srgbClr val="5B9B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3.5</a:t>
            </a:r>
            <a:r>
              <a:rPr lang="zh-TW" altLang="en-US" sz="2800" b="1" kern="100" spc="300" dirty="0">
                <a:solidFill>
                  <a:srgbClr val="5B9B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1EB52E52-1CDE-4B23-BD0C-ADD3E987D690}"/>
              </a:ext>
            </a:extLst>
          </p:cNvPr>
          <p:cNvSpPr txBox="1"/>
          <p:nvPr/>
        </p:nvSpPr>
        <p:spPr>
          <a:xfrm>
            <a:off x="161052" y="215154"/>
            <a:ext cx="1856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</a:t>
            </a:r>
            <a:r>
              <a:rPr lang="zh-TW" altLang="en-US" sz="28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en-US" altLang="zh-TW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087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590261" y="637491"/>
            <a:ext cx="9011478" cy="5583018"/>
            <a:chOff x="1590261" y="637491"/>
            <a:chExt cx="9011478" cy="5583018"/>
          </a:xfrm>
        </p:grpSpPr>
        <p:graphicFrame>
          <p:nvGraphicFramePr>
            <p:cNvPr id="2" name="資料庫圖表 1"/>
            <p:cNvGraphicFramePr/>
            <p:nvPr>
              <p:extLst/>
            </p:nvPr>
          </p:nvGraphicFramePr>
          <p:xfrm>
            <a:off x="1590261" y="637491"/>
            <a:ext cx="9011478" cy="558301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矩形 2"/>
            <p:cNvSpPr/>
            <p:nvPr/>
          </p:nvSpPr>
          <p:spPr>
            <a:xfrm>
              <a:off x="2059101" y="2958268"/>
              <a:ext cx="269817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200"/>
                </a:spcAft>
              </a:pPr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規則說明、回合統整、夢想進度</a:t>
              </a:r>
              <a:endPara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8105021" y="610987"/>
            <a:ext cx="3685624" cy="7232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pc="3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學生加入分組討論室進行遊戲</a:t>
            </a:r>
          </a:p>
          <a:p>
            <a:pPr>
              <a:spcAft>
                <a:spcPts val="600"/>
              </a:spcAft>
            </a:pPr>
            <a:r>
              <a:rPr lang="zh-TW" altLang="en-US" spc="3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zh-TW" altLang="en-US" b="1" spc="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脫魯家族顧問協助</a:t>
            </a:r>
            <a:r>
              <a:rPr lang="zh-TW" altLang="en-US" spc="3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主持說明</a:t>
            </a:r>
          </a:p>
        </p:txBody>
      </p:sp>
      <p:cxnSp>
        <p:nvCxnSpPr>
          <p:cNvPr id="19" name="直線單箭頭接點 18"/>
          <p:cNvCxnSpPr/>
          <p:nvPr/>
        </p:nvCxnSpPr>
        <p:spPr>
          <a:xfrm>
            <a:off x="9949424" y="1360766"/>
            <a:ext cx="0" cy="694750"/>
          </a:xfrm>
          <a:prstGeom prst="straightConnector1">
            <a:avLst/>
          </a:prstGeom>
          <a:ln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682948" y="5497233"/>
            <a:ext cx="2874799" cy="723275"/>
          </a:xfrm>
          <a:prstGeom prst="rect">
            <a:avLst/>
          </a:prstGeom>
          <a:noFill/>
          <a:ln>
            <a:solidFill>
              <a:srgbClr val="FF505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pc="300" dirty="0">
                <a:solidFill>
                  <a:srgbClr val="FF5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學生集合於平台大廳</a:t>
            </a:r>
            <a:endParaRPr lang="en-US" altLang="zh-TW" spc="300" dirty="0">
              <a:solidFill>
                <a:srgbClr val="FF5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Aft>
                <a:spcPts val="600"/>
              </a:spcAft>
            </a:pPr>
            <a:r>
              <a:rPr lang="zh-TW" altLang="en-US" spc="300" dirty="0">
                <a:solidFill>
                  <a:srgbClr val="FF5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zh-TW" altLang="en-US" b="1" spc="3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溫拿實驗員</a:t>
            </a:r>
            <a:r>
              <a:rPr lang="zh-TW" altLang="en-US" spc="300" dirty="0">
                <a:solidFill>
                  <a:srgbClr val="FF5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主持說明</a:t>
            </a:r>
          </a:p>
        </p:txBody>
      </p:sp>
      <p:cxnSp>
        <p:nvCxnSpPr>
          <p:cNvPr id="25" name="直線單箭頭接點 24"/>
          <p:cNvCxnSpPr/>
          <p:nvPr/>
        </p:nvCxnSpPr>
        <p:spPr>
          <a:xfrm flipH="1">
            <a:off x="2120348" y="4890052"/>
            <a:ext cx="224515" cy="563355"/>
          </a:xfrm>
          <a:prstGeom prst="straightConnector1">
            <a:avLst/>
          </a:prstGeom>
          <a:ln>
            <a:solidFill>
              <a:srgbClr val="FF5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26B73E62-7CD9-4F64-B53B-53097218EA2E}"/>
              </a:ext>
            </a:extLst>
          </p:cNvPr>
          <p:cNvSpPr txBox="1"/>
          <p:nvPr/>
        </p:nvSpPr>
        <p:spPr>
          <a:xfrm>
            <a:off x="255181" y="872597"/>
            <a:ext cx="2474767" cy="4616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>
                <a:solidFill>
                  <a:srgbClr val="00B0F0"/>
                </a:solidFill>
              </a:rPr>
              <a:t>Google Meet </a:t>
            </a:r>
            <a:r>
              <a:rPr lang="zh-TW" altLang="en-US" sz="2400" b="1" dirty="0">
                <a:solidFill>
                  <a:srgbClr val="00B0F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平台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1EB52E52-1CDE-4B23-BD0C-ADD3E987D690}"/>
              </a:ext>
            </a:extLst>
          </p:cNvPr>
          <p:cNvSpPr txBox="1"/>
          <p:nvPr/>
        </p:nvSpPr>
        <p:spPr>
          <a:xfrm>
            <a:off x="161052" y="215154"/>
            <a:ext cx="1856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遊戲簡介</a:t>
            </a:r>
            <a:endParaRPr lang="en-US" altLang="zh-TW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807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755209"/>
              </p:ext>
            </p:extLst>
          </p:nvPr>
        </p:nvGraphicFramePr>
        <p:xfrm>
          <a:off x="98612" y="1028700"/>
          <a:ext cx="11994776" cy="5069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0161"/>
                <a:gridCol w="1709260"/>
                <a:gridCol w="5914669"/>
                <a:gridCol w="2470686"/>
              </a:tblGrid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HK" sz="2400" b="1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r>
                        <a:rPr lang="en-US" sz="2400" b="1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HK" sz="2400" b="1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r>
                        <a:rPr lang="en-US" sz="2400" b="1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400" b="1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HK" sz="2400" b="1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 程</a:t>
                      </a:r>
                      <a:endParaRPr lang="zh-TW" sz="2400" b="1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容</a:t>
                      </a:r>
                      <a:endParaRPr lang="zh-TW" sz="2400" b="1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 註</a:t>
                      </a:r>
                      <a:endParaRPr lang="zh-TW" sz="2400" b="1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6889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開場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線上會議室功能、協會、講師與活動簡介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="0" kern="15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889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體驗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簡單體驗遊戲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="0" kern="15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806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休息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6889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職責教育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頁面操作、遊戲流程與規則、</a:t>
                      </a:r>
                      <a:r>
                        <a:rPr lang="en-US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Q&amp;A</a:t>
                      </a: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、驗收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含中場休息時間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0244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報告</a:t>
                      </a:r>
                      <a:endParaRPr lang="zh-TW" sz="2400" b="0" kern="15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zh-TW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相關場次、時間、其他注意事項報告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2400" b="0" kern="15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="0" kern="15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F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EB52E52-1CDE-4B23-BD0C-ADD3E987D690}"/>
              </a:ext>
            </a:extLst>
          </p:cNvPr>
          <p:cNvSpPr txBox="1"/>
          <p:nvPr/>
        </p:nvSpPr>
        <p:spPr>
          <a:xfrm>
            <a:off x="161052" y="215154"/>
            <a:ext cx="1856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培訓流程</a:t>
            </a:r>
            <a:endParaRPr lang="en-US" altLang="zh-TW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26B73E62-7CD9-4F64-B53B-53097218EA2E}"/>
              </a:ext>
            </a:extLst>
          </p:cNvPr>
          <p:cNvSpPr txBox="1"/>
          <p:nvPr/>
        </p:nvSpPr>
        <p:spPr>
          <a:xfrm>
            <a:off x="2017060" y="214428"/>
            <a:ext cx="205069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kern="100" spc="300" dirty="0">
                <a:solidFill>
                  <a:srgbClr val="5B9B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sz="2800" b="1" kern="100" spc="300" dirty="0">
                <a:solidFill>
                  <a:srgbClr val="5B9B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3.5</a:t>
            </a:r>
            <a:r>
              <a:rPr lang="zh-TW" altLang="en-US" sz="2800" b="1" kern="100" spc="300" dirty="0">
                <a:solidFill>
                  <a:srgbClr val="5B9B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</a:p>
        </p:txBody>
      </p:sp>
    </p:spTree>
    <p:extLst>
      <p:ext uri="{BB962C8B-B14F-4D97-AF65-F5344CB8AC3E}">
        <p14:creationId xmlns:p14="http://schemas.microsoft.com/office/powerpoint/2010/main" val="403960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62006" y="846559"/>
            <a:ext cx="9795162" cy="3072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主持與工作人員須使用</a:t>
            </a:r>
            <a:r>
              <a:rPr lang="zh-TW" altLang="zh-TW" sz="2400" u="sng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電腦</a:t>
            </a:r>
            <a:r>
              <a:rPr lang="en-US" altLang="zh-TW" sz="2400" u="sng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+</a:t>
            </a:r>
            <a:r>
              <a:rPr lang="zh-TW" altLang="zh-TW" sz="2400" u="sng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另一台裝置</a:t>
            </a:r>
            <a:r>
              <a:rPr lang="en-US" altLang="zh-TW" sz="1600" u="sng" kern="150" spc="300" dirty="0"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(</a:t>
            </a:r>
            <a:r>
              <a:rPr lang="zh-TW" altLang="zh-TW" sz="1600" u="sng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手機、電腦、平板</a:t>
            </a:r>
            <a:r>
              <a:rPr lang="en-US" altLang="zh-TW" sz="1600" u="sng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…)</a:t>
            </a: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上線；學員可使用</a:t>
            </a:r>
            <a:r>
              <a:rPr lang="zh-TW" altLang="zh-TW" sz="2400" u="sng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電腦或手機</a:t>
            </a: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上線</a:t>
            </a:r>
            <a:endParaRPr lang="zh-TW" altLang="zh-TW" sz="2400" kern="150" spc="300" dirty="0">
              <a:latin typeface="微軟正黑體" panose="020B0604030504040204" pitchFamily="34" charset="-120"/>
              <a:ea typeface="微軟正黑體" panose="020B0604030504040204" pitchFamily="34" charset="-120"/>
              <a:cs typeface="F"/>
            </a:endParaRPr>
          </a:p>
          <a:p>
            <a:pPr marL="342900" lvl="0" indent="-342900">
              <a:lnSpc>
                <a:spcPct val="200000"/>
              </a:lnSpc>
              <a:spcAft>
                <a:spcPts val="240"/>
              </a:spcAft>
              <a:buFont typeface="+mj-lt"/>
              <a:buAutoNum type="arabicPeriod"/>
            </a:pP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建議使用</a:t>
            </a:r>
            <a:r>
              <a:rPr lang="en-US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Google Meet </a:t>
            </a: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或其他有分組功能的線上平台</a:t>
            </a:r>
            <a:endParaRPr lang="zh-TW" altLang="zh-TW" sz="2400" kern="150" spc="300" dirty="0">
              <a:latin typeface="微軟正黑體" panose="020B0604030504040204" pitchFamily="34" charset="-120"/>
              <a:ea typeface="微軟正黑體" panose="020B0604030504040204" pitchFamily="34" charset="-120"/>
              <a:cs typeface="F"/>
            </a:endParaRPr>
          </a:p>
          <a:p>
            <a:pPr marL="342900" lvl="0" indent="-342900">
              <a:lnSpc>
                <a:spcPct val="200000"/>
              </a:lnSpc>
              <a:spcAft>
                <a:spcPts val="240"/>
              </a:spcAft>
              <a:buFont typeface="+mj-lt"/>
              <a:buAutoNum type="arabicPeriod"/>
            </a:pP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學生須自行預備 筆</a:t>
            </a:r>
            <a:r>
              <a:rPr lang="en-US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&amp;</a:t>
            </a: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白紙９張（大概</a:t>
            </a:r>
            <a:r>
              <a:rPr lang="en-US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A5</a:t>
            </a:r>
            <a:r>
              <a:rPr lang="zh-TW" altLang="zh-TW" sz="2400" kern="150" spc="3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F"/>
              </a:rPr>
              <a:t>左右的尺寸即可）</a:t>
            </a:r>
            <a:endParaRPr lang="zh-TW" altLang="zh-TW" sz="2400" kern="150" spc="300" dirty="0">
              <a:latin typeface="微軟正黑體" panose="020B0604030504040204" pitchFamily="34" charset="-120"/>
              <a:ea typeface="微軟正黑體" panose="020B0604030504040204" pitchFamily="34" charset="-120"/>
              <a:cs typeface="F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02662"/>
              </p:ext>
            </p:extLst>
          </p:nvPr>
        </p:nvGraphicFramePr>
        <p:xfrm>
          <a:off x="762006" y="4185193"/>
          <a:ext cx="10647216" cy="194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1416"/>
                <a:gridCol w="8555800"/>
              </a:tblGrid>
              <a:tr h="6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spc="3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線上平台空間說明</a:t>
                      </a:r>
                      <a:endParaRPr lang="zh-TW" sz="2000" kern="100" spc="3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溫拿實驗室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algn="just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平台主要大廳，使用在任何須要集合所有人的流程中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家族秘密基地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algn="just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分組討論與執行部分回合動作用，每一個家族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小組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擁有一個秘密基地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1EB52E52-1CDE-4B23-BD0C-ADD3E987D690}"/>
              </a:ext>
            </a:extLst>
          </p:cNvPr>
          <p:cNvSpPr txBox="1"/>
          <p:nvPr/>
        </p:nvSpPr>
        <p:spPr>
          <a:xfrm>
            <a:off x="161051" y="215154"/>
            <a:ext cx="2259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軟硬</a:t>
            </a:r>
            <a:r>
              <a:rPr lang="zh-TW" altLang="en-US" sz="2800" b="1" spc="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體須求</a:t>
            </a:r>
            <a:endParaRPr lang="en-US" altLang="zh-TW" sz="28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61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551</Words>
  <Application>Microsoft Office PowerPoint</Application>
  <PresentationFormat>寬螢幕</PresentationFormat>
  <Paragraphs>117</Paragraphs>
  <Slides>8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23" baseType="lpstr">
      <vt:lpstr>F</vt:lpstr>
      <vt:lpstr>Microsoft JhengHei Light</vt:lpstr>
      <vt:lpstr>華康中特圓體</vt:lpstr>
      <vt:lpstr>華康秀風體W3(P)</vt:lpstr>
      <vt:lpstr>超研澤海報體</vt:lpstr>
      <vt:lpstr>微軟正黑體</vt:lpstr>
      <vt:lpstr>新細明體</vt:lpstr>
      <vt:lpstr>獅尾麥克黑體JP-DemiLight</vt:lpstr>
      <vt:lpstr>Arial</vt:lpstr>
      <vt:lpstr>Calibri</vt:lpstr>
      <vt:lpstr>Calibri Light</vt:lpstr>
      <vt:lpstr>Segoe UI Black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AA-014</dc:creator>
  <cp:lastModifiedBy>AA-014</cp:lastModifiedBy>
  <cp:revision>28</cp:revision>
  <dcterms:created xsi:type="dcterms:W3CDTF">2021-07-21T01:43:22Z</dcterms:created>
  <dcterms:modified xsi:type="dcterms:W3CDTF">2021-08-06T09:48:51Z</dcterms:modified>
</cp:coreProperties>
</file>