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336" r:id="rId3"/>
    <p:sldId id="257" r:id="rId4"/>
    <p:sldId id="258" r:id="rId5"/>
    <p:sldId id="316" r:id="rId6"/>
    <p:sldId id="260" r:id="rId7"/>
    <p:sldId id="318" r:id="rId8"/>
    <p:sldId id="262" r:id="rId9"/>
    <p:sldId id="263" r:id="rId10"/>
    <p:sldId id="313" r:id="rId11"/>
    <p:sldId id="319" r:id="rId12"/>
    <p:sldId id="265" r:id="rId13"/>
    <p:sldId id="320" r:id="rId14"/>
    <p:sldId id="267" r:id="rId15"/>
    <p:sldId id="268" r:id="rId16"/>
    <p:sldId id="270" r:id="rId17"/>
    <p:sldId id="32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323" r:id="rId30"/>
    <p:sldId id="324" r:id="rId31"/>
    <p:sldId id="325" r:id="rId32"/>
    <p:sldId id="326" r:id="rId33"/>
    <p:sldId id="283" r:id="rId34"/>
    <p:sldId id="327" r:id="rId35"/>
    <p:sldId id="328" r:id="rId36"/>
    <p:sldId id="329" r:id="rId37"/>
    <p:sldId id="331" r:id="rId38"/>
    <p:sldId id="332" r:id="rId39"/>
    <p:sldId id="333" r:id="rId40"/>
    <p:sldId id="287" r:id="rId41"/>
    <p:sldId id="288" r:id="rId42"/>
    <p:sldId id="334" r:id="rId43"/>
    <p:sldId id="290" r:id="rId44"/>
    <p:sldId id="291" r:id="rId45"/>
    <p:sldId id="335" r:id="rId46"/>
    <p:sldId id="294" r:id="rId47"/>
    <p:sldId id="295" r:id="rId48"/>
    <p:sldId id="296" r:id="rId49"/>
    <p:sldId id="297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8" r:id="rId59"/>
    <p:sldId id="309" r:id="rId60"/>
    <p:sldId id="310" r:id="rId61"/>
    <p:sldId id="314" r:id="rId62"/>
    <p:sldId id="312" r:id="rId63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3" roundtripDataSignature="AMtx7mjpt3hlexqewNPyp/5s+WKTfyTA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DC0B32-3437-465B-9113-25ABB294C655}">
  <a:tblStyle styleId="{4EDC0B32-3437-465B-9113-25ABB294C6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31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73" Type="http://customschemas.google.com/relationships/presentationmetadata" Target="metadata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Chen" userId="f0da0693d83c5b3a" providerId="LiveId" clId="{B21DB7D2-067E-48AF-9FC8-9E6A05AA173F}"/>
    <pc:docChg chg="modSld">
      <pc:chgData name="Ann Chen" userId="f0da0693d83c5b3a" providerId="LiveId" clId="{B21DB7D2-067E-48AF-9FC8-9E6A05AA173F}" dt="2022-07-25T08:19:58.146" v="24" actId="20577"/>
      <pc:docMkLst>
        <pc:docMk/>
      </pc:docMkLst>
      <pc:sldChg chg="modSp mod">
        <pc:chgData name="Ann Chen" userId="f0da0693d83c5b3a" providerId="LiveId" clId="{B21DB7D2-067E-48AF-9FC8-9E6A05AA173F}" dt="2022-07-25T08:19:58.146" v="24" actId="20577"/>
        <pc:sldMkLst>
          <pc:docMk/>
          <pc:sldMk cId="0" sldId="256"/>
        </pc:sldMkLst>
        <pc:spChg chg="mod">
          <ac:chgData name="Ann Chen" userId="f0da0693d83c5b3a" providerId="LiveId" clId="{B21DB7D2-067E-48AF-9FC8-9E6A05AA173F}" dt="2022-07-25T08:19:58.146" v="24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2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2337" y="744537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27521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514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7390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5868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3064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9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Google Shape;257;p1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6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1725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9392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1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864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8" name="Google Shape;298;p1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394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2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0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03087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680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914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p2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2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583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7986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8" name="Google Shape;358;p2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9" name="Google Shape;359;p2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95320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9" name="Google Shape;369;p2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69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86629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4" name="Google Shape;384;p2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975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6649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64495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3303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87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31640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97086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0" name="Google Shape;440;p3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2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3555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3" name="Google Shape;453;p3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20931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23292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46139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64666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4" name="Google Shape;494;p3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30000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8562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1368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4974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7201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17419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5" name="Google Shape;535;p4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4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43793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3" name="Google Shape;543;p4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6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7090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1" name="Google Shape;551;p4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4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58401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9" name="Google Shape;559;p4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4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9714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7" name="Google Shape;567;p4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4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3726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5" name="Google Shape;575;p5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0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41503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3" name="Google Shape;583;p5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5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7127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9" name="Google Shape;599;p5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5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84864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p5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8451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8811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6589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p5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971020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9" name="Google Shape;659;p5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5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818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953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548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1088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51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6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6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6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7" name="Google Shape;47;p6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5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3" name="Google Shape;53;p6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4" name="Google Shape;54;p6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5" name="Google Shape;65;p6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7" name="Google Shape;67;p6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hyperlink" Target="https://www.uac.edu.tw/111data/111recruit.pdf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971550" y="333375"/>
            <a:ext cx="7416800" cy="43195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395287" y="1557337"/>
            <a:ext cx="8439150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111</a:t>
            </a:r>
            <a:b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4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大學考試入學分發</a:t>
            </a:r>
            <a:b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4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選填志願說明會</a:t>
            </a:r>
            <a:endParaRPr dirty="0"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3852862"/>
            <a:ext cx="24384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3094809" y="5357814"/>
            <a:ext cx="5365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主講者：</a:t>
            </a:r>
            <a:r>
              <a:rPr lang="zh-TW" altLang="en-US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輔導室許舒雅老師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／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／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27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B42725A-40DA-40A3-9D9C-6F69CB35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" y="852487"/>
            <a:ext cx="86201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8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9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5862" y="185737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9"/>
          <p:cNvSpPr txBox="1"/>
          <p:nvPr/>
        </p:nvSpPr>
        <p:spPr>
          <a:xfrm>
            <a:off x="666750" y="5164137"/>
            <a:ext cx="7667625" cy="7699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繳交登記費後方可進行登記</a:t>
            </a:r>
            <a:endParaRPr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220486"/>
              </p:ext>
            </p:extLst>
          </p:nvPr>
        </p:nvGraphicFramePr>
        <p:xfrm>
          <a:off x="1114697" y="2773679"/>
          <a:ext cx="6096000" cy="1645940"/>
        </p:xfrm>
        <a:graphic>
          <a:graphicData uri="http://schemas.openxmlformats.org/drawingml/2006/table">
            <a:tbl>
              <a:tblPr firstRow="1" bandRow="1">
                <a:tableStyleId>{4EDC0B32-3437-465B-9113-25ABB294C655}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Arial"/>
                        <a:buNone/>
                      </a:pPr>
                      <a:r>
                        <a:rPr lang="en-US" sz="4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臨櫃繳費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8/1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下午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3:30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截止</a:t>
                      </a:r>
                      <a:endParaRPr lang="zh-TW" altLang="en-US" sz="2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Arial"/>
                        <a:buNone/>
                      </a:pPr>
                      <a:r>
                        <a:rPr lang="en-US" sz="4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ATM繳費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8/2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中午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12:00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截止</a:t>
                      </a:r>
                      <a:endParaRPr lang="zh-TW" altLang="en-US" sz="2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87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sp>
        <p:nvSpPr>
          <p:cNvPr id="173" name="Google Shape;173;p10"/>
          <p:cNvSpPr/>
          <p:nvPr/>
        </p:nvSpPr>
        <p:spPr>
          <a:xfrm>
            <a:off x="1985962" y="958850"/>
            <a:ext cx="6761162" cy="9715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960562" y="2246312"/>
            <a:ext cx="6761162" cy="9334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2249487" y="1019175"/>
            <a:ext cx="6376987" cy="83026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華南銀行臨櫃</a:t>
            </a:r>
            <a:endParaRPr dirty="0"/>
          </a:p>
        </p:txBody>
      </p:sp>
      <p:sp>
        <p:nvSpPr>
          <p:cNvPr id="176" name="Google Shape;176;p10"/>
          <p:cNvSpPr txBox="1"/>
          <p:nvPr/>
        </p:nvSpPr>
        <p:spPr>
          <a:xfrm>
            <a:off x="2208212" y="2324100"/>
            <a:ext cx="6418262" cy="83026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ATM或網路ATM轉帳</a:t>
            </a:r>
            <a:endParaRPr dirty="0"/>
          </a:p>
        </p:txBody>
      </p:sp>
      <p:grpSp>
        <p:nvGrpSpPr>
          <p:cNvPr id="177" name="Google Shape;177;p10"/>
          <p:cNvGrpSpPr/>
          <p:nvPr/>
        </p:nvGrpSpPr>
        <p:grpSpPr>
          <a:xfrm>
            <a:off x="1960562" y="3495675"/>
            <a:ext cx="6780212" cy="1612711"/>
            <a:chOff x="2406219" y="4093031"/>
            <a:chExt cx="5760349" cy="1818825"/>
          </a:xfrm>
        </p:grpSpPr>
        <p:sp>
          <p:nvSpPr>
            <p:cNvPr id="178" name="Google Shape;178;p10"/>
            <p:cNvSpPr/>
            <p:nvPr/>
          </p:nvSpPr>
          <p:spPr>
            <a:xfrm>
              <a:off x="2406219" y="4093031"/>
              <a:ext cx="5760349" cy="1802924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7E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0"/>
            <p:cNvSpPr txBox="1"/>
            <p:nvPr/>
          </p:nvSpPr>
          <p:spPr>
            <a:xfrm>
              <a:off x="2572200" y="4141629"/>
              <a:ext cx="5364520" cy="177022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Microsoft JhengHei"/>
                <a:buNone/>
              </a:pPr>
              <a:r>
                <a:rPr lang="en-US" sz="4800" b="1" i="0" u="none" dirty="0" err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郵局或其他金融機構跨行匯款</a:t>
              </a:r>
              <a:endParaRPr dirty="0"/>
            </a:p>
          </p:txBody>
        </p:sp>
      </p:grpSp>
      <p:sp>
        <p:nvSpPr>
          <p:cNvPr id="180" name="Google Shape;180;p10"/>
          <p:cNvSpPr txBox="1"/>
          <p:nvPr/>
        </p:nvSpPr>
        <p:spPr>
          <a:xfrm>
            <a:off x="2665412" y="242887"/>
            <a:ext cx="611981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0"/>
          <p:cNvSpPr txBox="1"/>
          <p:nvPr/>
        </p:nvSpPr>
        <p:spPr>
          <a:xfrm>
            <a:off x="3924300" y="227012"/>
            <a:ext cx="53276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詳細內容請參考</a:t>
            </a:r>
            <a:r>
              <a:rPr lang="en-US" altLang="zh-TW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111</a:t>
            </a: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登記分發相關資訊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/>
          <p:nvPr/>
        </p:nvSpPr>
        <p:spPr>
          <a:xfrm>
            <a:off x="250825" y="115887"/>
            <a:ext cx="5761037" cy="12255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"/>
          <p:cNvSpPr txBox="1"/>
          <p:nvPr/>
        </p:nvSpPr>
        <p:spPr>
          <a:xfrm>
            <a:off x="539750" y="293687"/>
            <a:ext cx="5681662" cy="92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華南銀行臨櫃</a:t>
            </a:r>
            <a:endParaRPr/>
          </a:p>
        </p:txBody>
      </p:sp>
      <p:sp>
        <p:nvSpPr>
          <p:cNvPr id="192" name="Google Shape;192;p11"/>
          <p:cNvSpPr/>
          <p:nvPr/>
        </p:nvSpPr>
        <p:spPr>
          <a:xfrm>
            <a:off x="173037" y="2276474"/>
            <a:ext cx="2808287" cy="3659187"/>
          </a:xfrm>
          <a:prstGeom prst="flowChartAlternateProcess">
            <a:avLst/>
          </a:prstGeom>
          <a:solidFill>
            <a:schemeClr val="tx2">
              <a:lumMod val="90000"/>
            </a:schemeClr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 txBox="1"/>
          <p:nvPr/>
        </p:nvSpPr>
        <p:spPr>
          <a:xfrm>
            <a:off x="392111" y="2520948"/>
            <a:ext cx="2370137" cy="31702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請同學自行填妥相關資料，至華南銀行繳款</a:t>
            </a:r>
            <a:r>
              <a:rPr lang="en-US" sz="4000" b="1" i="0" u="none" dirty="0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23429" t="17873" r="35238" b="14403"/>
          <a:stretch/>
        </p:blipFill>
        <p:spPr>
          <a:xfrm>
            <a:off x="3090862" y="1519237"/>
            <a:ext cx="6053138" cy="533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97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/>
          <p:nvPr/>
        </p:nvSpPr>
        <p:spPr>
          <a:xfrm>
            <a:off x="250825" y="260350"/>
            <a:ext cx="5729287" cy="122396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2"/>
          <p:cNvSpPr txBox="1"/>
          <p:nvPr/>
        </p:nvSpPr>
        <p:spPr>
          <a:xfrm>
            <a:off x="1508125" y="422275"/>
            <a:ext cx="532765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ATM轉帳</a:t>
            </a:r>
            <a:endParaRPr/>
          </a:p>
        </p:txBody>
      </p:sp>
      <p:sp>
        <p:nvSpPr>
          <p:cNvPr id="201" name="Google Shape;201;p12"/>
          <p:cNvSpPr/>
          <p:nvPr/>
        </p:nvSpPr>
        <p:spPr>
          <a:xfrm>
            <a:off x="1403350" y="1803400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2"/>
          <p:cNvSpPr txBox="1"/>
          <p:nvPr/>
        </p:nvSpPr>
        <p:spPr>
          <a:xfrm>
            <a:off x="1722437" y="1984375"/>
            <a:ext cx="237013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網路ATM</a:t>
            </a:r>
            <a:endParaRPr/>
          </a:p>
        </p:txBody>
      </p:sp>
      <p:sp>
        <p:nvSpPr>
          <p:cNvPr id="203" name="Google Shape;203;p12"/>
          <p:cNvSpPr/>
          <p:nvPr/>
        </p:nvSpPr>
        <p:spPr>
          <a:xfrm>
            <a:off x="4787900" y="1809750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5006975" y="2012950"/>
            <a:ext cx="237013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實體ATM</a:t>
            </a:r>
            <a:endParaRPr dirty="0"/>
          </a:p>
        </p:txBody>
      </p:sp>
      <p:sp>
        <p:nvSpPr>
          <p:cNvPr id="205" name="Google Shape;205;p12"/>
          <p:cNvSpPr/>
          <p:nvPr/>
        </p:nvSpPr>
        <p:spPr>
          <a:xfrm>
            <a:off x="2779712" y="3000375"/>
            <a:ext cx="3889375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3116262" y="3159125"/>
            <a:ext cx="345598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輸入繳費資料</a:t>
            </a:r>
            <a:endParaRPr dirty="0"/>
          </a:p>
        </p:txBody>
      </p:sp>
      <p:sp>
        <p:nvSpPr>
          <p:cNvPr id="207" name="Google Shape;207;p12"/>
          <p:cNvSpPr/>
          <p:nvPr/>
        </p:nvSpPr>
        <p:spPr>
          <a:xfrm>
            <a:off x="1508125" y="4170362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2"/>
          <p:cNvSpPr txBox="1"/>
          <p:nvPr/>
        </p:nvSpPr>
        <p:spPr>
          <a:xfrm>
            <a:off x="1722437" y="4208462"/>
            <a:ext cx="2489200" cy="954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華南銀行代號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008</a:t>
            </a:r>
            <a:endParaRPr dirty="0"/>
          </a:p>
        </p:txBody>
      </p:sp>
      <p:sp>
        <p:nvSpPr>
          <p:cNvPr id="209" name="Google Shape;209;p12"/>
          <p:cNvSpPr/>
          <p:nvPr/>
        </p:nvSpPr>
        <p:spPr>
          <a:xfrm>
            <a:off x="4760912" y="4125912"/>
            <a:ext cx="4214812" cy="24304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3337" y="4294187"/>
            <a:ext cx="3600450" cy="217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0725" y="161925"/>
            <a:ext cx="1444625" cy="144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2"/>
          <p:cNvSpPr/>
          <p:nvPr/>
        </p:nvSpPr>
        <p:spPr>
          <a:xfrm>
            <a:off x="1562100" y="5527675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/>
          <p:cNvSpPr txBox="1"/>
          <p:nvPr/>
        </p:nvSpPr>
        <p:spPr>
          <a:xfrm>
            <a:off x="2116137" y="5581650"/>
            <a:ext cx="1735137" cy="954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交易完成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列印備存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13"/>
          <p:cNvGrpSpPr/>
          <p:nvPr/>
        </p:nvGrpSpPr>
        <p:grpSpPr>
          <a:xfrm>
            <a:off x="323850" y="404812"/>
            <a:ext cx="5930900" cy="1817687"/>
            <a:chOff x="2411760" y="4918707"/>
            <a:chExt cx="5930373" cy="1817207"/>
          </a:xfrm>
        </p:grpSpPr>
        <p:sp>
          <p:nvSpPr>
            <p:cNvPr id="220" name="Google Shape;220;p13"/>
            <p:cNvSpPr/>
            <p:nvPr/>
          </p:nvSpPr>
          <p:spPr>
            <a:xfrm>
              <a:off x="2411760" y="4918707"/>
              <a:ext cx="5760526" cy="1802924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7E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3013541" y="4981588"/>
              <a:ext cx="5328592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Microsoft JhengHei"/>
                <a:buNone/>
              </a:pPr>
              <a:r>
                <a:rPr lang="en-US" sz="54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郵局或其他金融機構跨行匯款</a:t>
              </a:r>
              <a:endParaRPr/>
            </a:p>
          </p:txBody>
        </p:sp>
      </p:grpSp>
      <p:sp>
        <p:nvSpPr>
          <p:cNvPr id="222" name="Google Shape;222;p13"/>
          <p:cNvSpPr/>
          <p:nvPr/>
        </p:nvSpPr>
        <p:spPr>
          <a:xfrm>
            <a:off x="198437" y="2286000"/>
            <a:ext cx="2951162" cy="3887787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3"/>
          <p:cNvSpPr txBox="1"/>
          <p:nvPr/>
        </p:nvSpPr>
        <p:spPr>
          <a:xfrm>
            <a:off x="439737" y="2592387"/>
            <a:ext cx="2519362" cy="31702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請同學自行填妥跨行匯款單，需付手續費</a:t>
            </a:r>
            <a:r>
              <a:rPr lang="en-US" sz="4000" b="1" i="0" u="none" dirty="0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</p:txBody>
      </p:sp>
      <p:pic>
        <p:nvPicPr>
          <p:cNvPr id="224" name="Google Shape;2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8812" y="2208212"/>
            <a:ext cx="5945187" cy="482123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3"/>
          <p:cNvSpPr txBox="1"/>
          <p:nvPr/>
        </p:nvSpPr>
        <p:spPr>
          <a:xfrm>
            <a:off x="4932362" y="3573462"/>
            <a:ext cx="2016125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華南銀行台大分行</a:t>
            </a:r>
            <a:endParaRPr/>
          </a:p>
        </p:txBody>
      </p:sp>
      <p:sp>
        <p:nvSpPr>
          <p:cNvPr id="226" name="Google Shape;226;p13"/>
          <p:cNvSpPr txBox="1"/>
          <p:nvPr/>
        </p:nvSpPr>
        <p:spPr>
          <a:xfrm>
            <a:off x="7193280" y="3573462"/>
            <a:ext cx="1853883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0081544</a:t>
            </a:r>
            <a:endParaRPr dirty="0"/>
          </a:p>
        </p:txBody>
      </p:sp>
      <p:sp>
        <p:nvSpPr>
          <p:cNvPr id="227" name="Google Shape;227;p13"/>
          <p:cNvSpPr txBox="1"/>
          <p:nvPr/>
        </p:nvSpPr>
        <p:spPr>
          <a:xfrm>
            <a:off x="4676774" y="4464207"/>
            <a:ext cx="3695066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920+同學個人</a:t>
            </a:r>
            <a:r>
              <a:rPr lang="zh-TW" alt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身份證字號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5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pic>
        <p:nvPicPr>
          <p:cNvPr id="244" name="Google Shape;24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7650" y="404812"/>
            <a:ext cx="587375" cy="5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5350" y="404812"/>
            <a:ext cx="628650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7812" y="168275"/>
            <a:ext cx="1174750" cy="117316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5"/>
          <p:cNvSpPr txBox="1"/>
          <p:nvPr/>
        </p:nvSpPr>
        <p:spPr>
          <a:xfrm>
            <a:off x="1908175" y="1377950"/>
            <a:ext cx="4618037" cy="1262062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5"/>
          <p:cNvSpPr txBox="1"/>
          <p:nvPr/>
        </p:nvSpPr>
        <p:spPr>
          <a:xfrm>
            <a:off x="1908175" y="2624137"/>
            <a:ext cx="4621212" cy="1260475"/>
          </a:xfrm>
          <a:prstGeom prst="rect">
            <a:avLst/>
          </a:prstGeom>
          <a:solidFill>
            <a:srgbClr val="9BB3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5"/>
          <p:cNvSpPr txBox="1"/>
          <p:nvPr/>
        </p:nvSpPr>
        <p:spPr>
          <a:xfrm>
            <a:off x="1908175" y="3884612"/>
            <a:ext cx="4627562" cy="1262062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5"/>
          <p:cNvSpPr txBox="1"/>
          <p:nvPr/>
        </p:nvSpPr>
        <p:spPr>
          <a:xfrm>
            <a:off x="1908175" y="5146675"/>
            <a:ext cx="4627562" cy="1260475"/>
          </a:xfrm>
          <a:prstGeom prst="rect">
            <a:avLst/>
          </a:prstGeom>
          <a:solidFill>
            <a:srgbClr val="9BB3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5"/>
          <p:cNvSpPr txBox="1"/>
          <p:nvPr/>
        </p:nvSpPr>
        <p:spPr>
          <a:xfrm>
            <a:off x="1619250" y="1468437"/>
            <a:ext cx="52705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招生系組統計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2" name="Google Shape;252;p15"/>
          <p:cNvSpPr txBox="1"/>
          <p:nvPr/>
        </p:nvSpPr>
        <p:spPr>
          <a:xfrm>
            <a:off x="2168525" y="2767012"/>
            <a:ext cx="432117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特種生優待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3" name="Google Shape;253;p15"/>
          <p:cNvSpPr txBox="1"/>
          <p:nvPr/>
        </p:nvSpPr>
        <p:spPr>
          <a:xfrm>
            <a:off x="2541587" y="5164137"/>
            <a:ext cx="33528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分發程序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4" name="Google Shape;254;p15"/>
          <p:cNvSpPr txBox="1"/>
          <p:nvPr/>
        </p:nvSpPr>
        <p:spPr>
          <a:xfrm>
            <a:off x="1714500" y="4095750"/>
            <a:ext cx="50657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登記分發系統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6"/>
          <p:cNvSpPr/>
          <p:nvPr/>
        </p:nvSpPr>
        <p:spPr>
          <a:xfrm>
            <a:off x="11112" y="0"/>
            <a:ext cx="1619250" cy="130333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6"/>
          <p:cNvSpPr txBox="1"/>
          <p:nvPr/>
        </p:nvSpPr>
        <p:spPr>
          <a:xfrm>
            <a:off x="187325" y="234950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62" name="Google Shape;262;p16"/>
          <p:cNvSpPr txBox="1"/>
          <p:nvPr/>
        </p:nvSpPr>
        <p:spPr>
          <a:xfrm>
            <a:off x="4716462" y="131762"/>
            <a:ext cx="4427537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招生系組統計</a:t>
            </a:r>
            <a:endParaRPr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7143" t="9915" r="34315" b="37351"/>
          <a:stretch/>
        </p:blipFill>
        <p:spPr>
          <a:xfrm>
            <a:off x="11112" y="1428206"/>
            <a:ext cx="9132888" cy="5298032"/>
          </a:xfrm>
          <a:prstGeom prst="rect">
            <a:avLst/>
          </a:prstGeom>
        </p:spPr>
      </p:pic>
      <p:sp>
        <p:nvSpPr>
          <p:cNvPr id="264" name="Google Shape;264;p16"/>
          <p:cNvSpPr txBox="1"/>
          <p:nvPr/>
        </p:nvSpPr>
        <p:spPr>
          <a:xfrm>
            <a:off x="1177903" y="3914275"/>
            <a:ext cx="1292582" cy="538852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6"/>
          <p:cNvSpPr txBox="1"/>
          <p:nvPr/>
        </p:nvSpPr>
        <p:spPr>
          <a:xfrm>
            <a:off x="908050" y="4700338"/>
            <a:ext cx="5281612" cy="68827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5315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7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73" name="Google Shape;273;p17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pic>
        <p:nvPicPr>
          <p:cNvPr id="274" name="Google Shape;27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1931987"/>
            <a:ext cx="757237" cy="75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500" y="3494087"/>
            <a:ext cx="7493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4162" y="1916112"/>
            <a:ext cx="771525" cy="77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6387" y="3490912"/>
            <a:ext cx="7493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2487" y="5138737"/>
            <a:ext cx="796925" cy="79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6387" y="5165725"/>
            <a:ext cx="788987" cy="78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7"/>
          <p:cNvSpPr txBox="1"/>
          <p:nvPr/>
        </p:nvSpPr>
        <p:spPr>
          <a:xfrm>
            <a:off x="1711325" y="1987550"/>
            <a:ext cx="266382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原住民學生</a:t>
            </a:r>
            <a:endParaRPr/>
          </a:p>
        </p:txBody>
      </p:sp>
      <p:sp>
        <p:nvSpPr>
          <p:cNvPr id="281" name="Google Shape;281;p17"/>
          <p:cNvSpPr txBox="1"/>
          <p:nvPr/>
        </p:nvSpPr>
        <p:spPr>
          <a:xfrm>
            <a:off x="6194425" y="1987550"/>
            <a:ext cx="2663825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退伍軍人</a:t>
            </a:r>
            <a:endParaRPr/>
          </a:p>
        </p:txBody>
      </p:sp>
      <p:sp>
        <p:nvSpPr>
          <p:cNvPr id="282" name="Google Shape;282;p17"/>
          <p:cNvSpPr txBox="1"/>
          <p:nvPr/>
        </p:nvSpPr>
        <p:spPr>
          <a:xfrm>
            <a:off x="1709737" y="3614737"/>
            <a:ext cx="2665412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僑生</a:t>
            </a:r>
            <a:endParaRPr/>
          </a:p>
        </p:txBody>
      </p:sp>
      <p:sp>
        <p:nvSpPr>
          <p:cNvPr id="283" name="Google Shape;283;p17"/>
          <p:cNvSpPr txBox="1"/>
          <p:nvPr/>
        </p:nvSpPr>
        <p:spPr>
          <a:xfrm>
            <a:off x="6208712" y="3594100"/>
            <a:ext cx="266382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蒙藏生</a:t>
            </a:r>
            <a:endParaRPr/>
          </a:p>
        </p:txBody>
      </p:sp>
      <p:sp>
        <p:nvSpPr>
          <p:cNvPr id="284" name="Google Shape;284;p17"/>
          <p:cNvSpPr txBox="1"/>
          <p:nvPr/>
        </p:nvSpPr>
        <p:spPr>
          <a:xfrm>
            <a:off x="1709737" y="4959350"/>
            <a:ext cx="266541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政府派外工作人員子女</a:t>
            </a:r>
            <a:endParaRPr/>
          </a:p>
        </p:txBody>
      </p:sp>
      <p:sp>
        <p:nvSpPr>
          <p:cNvPr id="285" name="Google Shape;285;p17"/>
          <p:cNvSpPr txBox="1"/>
          <p:nvPr/>
        </p:nvSpPr>
        <p:spPr>
          <a:xfrm>
            <a:off x="6218237" y="4935537"/>
            <a:ext cx="266382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境外優秀科技人才子女</a:t>
            </a:r>
            <a:endParaRPr/>
          </a:p>
        </p:txBody>
      </p:sp>
      <p:sp>
        <p:nvSpPr>
          <p:cNvPr id="286" name="Google Shape;286;p17"/>
          <p:cNvSpPr txBox="1"/>
          <p:nvPr/>
        </p:nvSpPr>
        <p:spPr>
          <a:xfrm>
            <a:off x="684212" y="1700212"/>
            <a:ext cx="8064500" cy="4537075"/>
          </a:xfrm>
          <a:prstGeom prst="rect">
            <a:avLst/>
          </a:prstGeom>
          <a:solidFill>
            <a:srgbClr val="EEDDFF">
              <a:alpha val="14509"/>
            </a:srgbClr>
          </a:solidFill>
          <a:ln w="12700" cap="flat" cmpd="sng">
            <a:solidFill>
              <a:srgbClr val="EEDD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94" name="Google Shape;294;p18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sp>
        <p:nvSpPr>
          <p:cNvPr id="295" name="Google Shape;295;p18"/>
          <p:cNvSpPr txBox="1"/>
          <p:nvPr/>
        </p:nvSpPr>
        <p:spPr>
          <a:xfrm>
            <a:off x="539750" y="1587500"/>
            <a:ext cx="7837487" cy="4824412"/>
          </a:xfrm>
          <a:prstGeom prst="rect">
            <a:avLst/>
          </a:prstGeom>
          <a:solidFill>
            <a:srgbClr val="F7EFFF">
              <a:alpha val="8078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特種生分發流程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1.每一志願先以普通生身份依原始加權總分分發。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2.若達標準則錄取。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3.若未達最低錄取分數，但優待加分後即達該分數時，則再以特種生身分</a:t>
            </a:r>
            <a:r>
              <a:rPr lang="en-US" sz="3600" b="1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分發該系之外加名額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303" y="64168"/>
            <a:ext cx="4232108" cy="13255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zh-TW" altLang="en-US" sz="4800" dirty="0"/>
              <a:t>學測成績轉換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C841F19-A0CE-CF26-940D-11C79D3E8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02" r="66022" b="42394"/>
          <a:stretch/>
        </p:blipFill>
        <p:spPr>
          <a:xfrm>
            <a:off x="0" y="2358189"/>
            <a:ext cx="9144000" cy="436345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C1F11A2-6802-6C94-D96D-FAFBA15F0AB0}"/>
              </a:ext>
            </a:extLst>
          </p:cNvPr>
          <p:cNvSpPr/>
          <p:nvPr/>
        </p:nvSpPr>
        <p:spPr>
          <a:xfrm>
            <a:off x="2839453" y="5213684"/>
            <a:ext cx="6304547" cy="8341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EBD9349-EE5F-3848-FBE5-29AFBCAD6656}"/>
              </a:ext>
            </a:extLst>
          </p:cNvPr>
          <p:cNvSpPr txBox="1"/>
          <p:nvPr/>
        </p:nvSpPr>
        <p:spPr>
          <a:xfrm>
            <a:off x="115303" y="1572126"/>
            <a:ext cx="883619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4000" b="1" dirty="0"/>
              <a:t>大考中心網站</a:t>
            </a:r>
            <a:r>
              <a:rPr lang="en-US" altLang="zh-TW" sz="4000" b="1" dirty="0"/>
              <a:t>--</a:t>
            </a:r>
            <a:r>
              <a:rPr lang="zh-TW" altLang="en-US" sz="4000" b="1" dirty="0"/>
              <a:t>學科能力測</a:t>
            </a:r>
            <a:r>
              <a:rPr lang="en-US" altLang="zh-TW" sz="4000" b="1" dirty="0"/>
              <a:t>--</a:t>
            </a:r>
            <a:r>
              <a:rPr lang="zh-TW" altLang="en-US" sz="4000" b="1" dirty="0"/>
              <a:t>考試訊息</a:t>
            </a: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2BB73CDA-A52C-E360-1650-31A191C607BC}"/>
              </a:ext>
            </a:extLst>
          </p:cNvPr>
          <p:cNvCxnSpPr/>
          <p:nvPr/>
        </p:nvCxnSpPr>
        <p:spPr>
          <a:xfrm>
            <a:off x="6047874" y="2280012"/>
            <a:ext cx="256673" cy="29336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723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9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9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03" name="Google Shape;303;p19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graphicFrame>
        <p:nvGraphicFramePr>
          <p:cNvPr id="305" name="Google Shape;305;p19"/>
          <p:cNvGraphicFramePr/>
          <p:nvPr>
            <p:extLst>
              <p:ext uri="{D42A27DB-BD31-4B8C-83A1-F6EECF244321}">
                <p14:modId xmlns:p14="http://schemas.microsoft.com/office/powerpoint/2010/main" val="3833992326"/>
              </p:ext>
            </p:extLst>
          </p:nvPr>
        </p:nvGraphicFramePr>
        <p:xfrm>
          <a:off x="179389" y="1736725"/>
          <a:ext cx="8856637" cy="3904244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2181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0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175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校名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系組名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系組代碼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核定名額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altLang="en-US" sz="2800" dirty="0"/>
                        <a:t>原民外加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機械工程學系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017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8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800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土木工程學系</a:t>
                      </a:r>
                      <a:endParaRPr sz="2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017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dirty="0"/>
                        <a:t>2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環璄工程學系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2</a:t>
                      </a:r>
                      <a:endParaRPr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化學工程學系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25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8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800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0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13" name="Google Shape;313;p20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sp>
        <p:nvSpPr>
          <p:cNvPr id="314" name="Google Shape;314;p20"/>
          <p:cNvSpPr txBox="1"/>
          <p:nvPr/>
        </p:nvSpPr>
        <p:spPr>
          <a:xfrm>
            <a:off x="900112" y="1435099"/>
            <a:ext cx="7621587" cy="5331461"/>
          </a:xfrm>
          <a:prstGeom prst="rect">
            <a:avLst/>
          </a:prstGeom>
          <a:solidFill>
            <a:srgbClr val="F7EFFF">
              <a:alpha val="8078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" name="Google Shape;315;p20"/>
          <p:cNvSpPr txBox="1"/>
          <p:nvPr/>
        </p:nvSpPr>
        <p:spPr>
          <a:xfrm>
            <a:off x="989806" y="1533524"/>
            <a:ext cx="7488237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800" dirty="0"/>
              <a:t>具中級以上原住民族語言能力證書者，得申請「原住民</a:t>
            </a:r>
            <a:r>
              <a:rPr lang="en-US" altLang="zh-TW" sz="2800" dirty="0"/>
              <a:t>(</a:t>
            </a:r>
            <a:r>
              <a:rPr lang="zh-TW" altLang="en-US" sz="2800" dirty="0"/>
              <a:t>具有文化語言能力證明</a:t>
            </a:r>
            <a:r>
              <a:rPr lang="en-US" altLang="zh-TW" sz="2800" dirty="0"/>
              <a:t>)</a:t>
            </a:r>
            <a:r>
              <a:rPr lang="zh-TW" altLang="en-US" sz="2800" dirty="0"/>
              <a:t>」。</a:t>
            </a:r>
            <a:endParaRPr lang="en-US" altLang="zh-TW" sz="2800" dirty="0"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Wingdings" panose="05000000000000000000" pitchFamily="2" charset="2"/>
              <a:buChar char="l"/>
            </a:pPr>
            <a:r>
              <a:rPr lang="en-US" sz="36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原住民學生優待比例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1.取得文化語言證</a:t>
            </a:r>
            <a:r>
              <a:rPr lang="zh-TW" alt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明者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：增加35%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2.未取得文化語言證</a:t>
            </a:r>
            <a:r>
              <a:rPr lang="zh-TW" alt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明者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：增加10%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加分計算</a:t>
            </a:r>
            <a:r>
              <a:rPr lang="en-US" sz="3600" b="1" i="0" u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(以35%為例)：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原始分數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*0.35=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優待分數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原始分數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該校系加權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)+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優待分數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優待後加權總分</a:t>
            </a:r>
            <a:endParaRPr sz="3600" b="1" i="0" u="none" dirty="0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"/>
          <p:cNvSpPr txBox="1"/>
          <p:nvPr/>
        </p:nvSpPr>
        <p:spPr>
          <a:xfrm rot="5400000">
            <a:off x="-1615365" y="3875881"/>
            <a:ext cx="4616618" cy="7381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vert="vert270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網路登記志願系統</a:t>
            </a:r>
            <a:endParaRPr dirty="0"/>
          </a:p>
        </p:txBody>
      </p:sp>
      <p:sp>
        <p:nvSpPr>
          <p:cNvPr id="322" name="Google Shape;322;p21"/>
          <p:cNvSpPr txBox="1"/>
          <p:nvPr/>
        </p:nvSpPr>
        <p:spPr>
          <a:xfrm>
            <a:off x="1187450" y="2349500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 dirty="0"/>
          </a:p>
        </p:txBody>
      </p:sp>
      <p:sp>
        <p:nvSpPr>
          <p:cNvPr id="323" name="Google Shape;323;p21"/>
          <p:cNvSpPr txBox="1"/>
          <p:nvPr/>
        </p:nvSpPr>
        <p:spPr>
          <a:xfrm>
            <a:off x="1187450" y="3038475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設定通行碼</a:t>
            </a:r>
            <a:endParaRPr dirty="0"/>
          </a:p>
        </p:txBody>
      </p:sp>
      <p:sp>
        <p:nvSpPr>
          <p:cNvPr id="324" name="Google Shape;324;p21"/>
          <p:cNvSpPr txBox="1"/>
          <p:nvPr/>
        </p:nvSpPr>
        <p:spPr>
          <a:xfrm>
            <a:off x="1187450" y="3725862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sp>
        <p:nvSpPr>
          <p:cNvPr id="325" name="Google Shape;325;p21"/>
          <p:cNvSpPr txBox="1"/>
          <p:nvPr/>
        </p:nvSpPr>
        <p:spPr>
          <a:xfrm>
            <a:off x="1193800" y="4414837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送出志願</a:t>
            </a:r>
            <a:endParaRPr/>
          </a:p>
        </p:txBody>
      </p:sp>
      <p:sp>
        <p:nvSpPr>
          <p:cNvPr id="326" name="Google Shape;326;p21"/>
          <p:cNvSpPr txBox="1"/>
          <p:nvPr/>
        </p:nvSpPr>
        <p:spPr>
          <a:xfrm>
            <a:off x="1200150" y="5102225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完成登記</a:t>
            </a:r>
            <a:endParaRPr/>
          </a:p>
        </p:txBody>
      </p:sp>
      <p:sp>
        <p:nvSpPr>
          <p:cNvPr id="327" name="Google Shape;327;p21"/>
          <p:cNvSpPr txBox="1"/>
          <p:nvPr/>
        </p:nvSpPr>
        <p:spPr>
          <a:xfrm>
            <a:off x="1187450" y="5789612"/>
            <a:ext cx="2016125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儲存志願表</a:t>
            </a:r>
            <a:endParaRPr/>
          </a:p>
        </p:txBody>
      </p:sp>
      <p:sp>
        <p:nvSpPr>
          <p:cNvPr id="328" name="Google Shape;328;p21"/>
          <p:cNvSpPr/>
          <p:nvPr/>
        </p:nvSpPr>
        <p:spPr>
          <a:xfrm>
            <a:off x="73025" y="3175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1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3408362" y="2349500"/>
            <a:ext cx="5400675" cy="31700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單機版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Microsoft JhengHei"/>
              <a:buNone/>
            </a:pPr>
            <a:r>
              <a:rPr lang="zh-TW" altLang="en-US" sz="40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６</a:t>
            </a:r>
            <a:r>
              <a:rPr 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１</a:t>
            </a:r>
            <a:r>
              <a:rPr 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~8/</a:t>
            </a:r>
            <a:r>
              <a:rPr lang="zh-TW" alt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２</a:t>
            </a: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提供單機版：可離線試用熟悉登記方式，並產生志願碼備用</a:t>
            </a:r>
            <a:r>
              <a:rPr lang="en-US" sz="4000" b="0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"/>
          <p:cNvSpPr txBox="1"/>
          <p:nvPr/>
        </p:nvSpPr>
        <p:spPr>
          <a:xfrm rot="5400000">
            <a:off x="-1615365" y="3992562"/>
            <a:ext cx="4616618" cy="738187"/>
          </a:xfrm>
          <a:prstGeom prst="rect">
            <a:avLst/>
          </a:prstGeom>
          <a:solidFill>
            <a:srgbClr val="843C0C"/>
          </a:solidFill>
          <a:ln>
            <a:noFill/>
          </a:ln>
        </p:spPr>
        <p:txBody>
          <a:bodyPr spcFirstLastPara="1" vert="vert270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網路登記志願系統</a:t>
            </a:r>
            <a:endParaRPr dirty="0"/>
          </a:p>
        </p:txBody>
      </p:sp>
      <p:sp>
        <p:nvSpPr>
          <p:cNvPr id="337" name="Google Shape;337;p22"/>
          <p:cNvSpPr txBox="1"/>
          <p:nvPr/>
        </p:nvSpPr>
        <p:spPr>
          <a:xfrm>
            <a:off x="1187450" y="2379662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/>
          </a:p>
        </p:txBody>
      </p:sp>
      <p:sp>
        <p:nvSpPr>
          <p:cNvPr id="338" name="Google Shape;338;p22"/>
          <p:cNvSpPr txBox="1"/>
          <p:nvPr/>
        </p:nvSpPr>
        <p:spPr>
          <a:xfrm>
            <a:off x="1187450" y="3063875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設定通行碼</a:t>
            </a:r>
            <a:endParaRPr/>
          </a:p>
        </p:txBody>
      </p:sp>
      <p:sp>
        <p:nvSpPr>
          <p:cNvPr id="339" name="Google Shape;339;p22"/>
          <p:cNvSpPr txBox="1"/>
          <p:nvPr/>
        </p:nvSpPr>
        <p:spPr>
          <a:xfrm>
            <a:off x="1187450" y="3748087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1193800" y="4432300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送出志願</a:t>
            </a:r>
            <a:endParaRPr/>
          </a:p>
        </p:txBody>
      </p:sp>
      <p:sp>
        <p:nvSpPr>
          <p:cNvPr id="341" name="Google Shape;341;p22"/>
          <p:cNvSpPr txBox="1"/>
          <p:nvPr/>
        </p:nvSpPr>
        <p:spPr>
          <a:xfrm>
            <a:off x="1200150" y="5116512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完成登記</a:t>
            </a:r>
            <a:endParaRPr/>
          </a:p>
        </p:txBody>
      </p:sp>
      <p:sp>
        <p:nvSpPr>
          <p:cNvPr id="342" name="Google Shape;342;p22"/>
          <p:cNvSpPr txBox="1"/>
          <p:nvPr/>
        </p:nvSpPr>
        <p:spPr>
          <a:xfrm>
            <a:off x="1187450" y="5819775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儲存志願表</a:t>
            </a:r>
            <a:endParaRPr/>
          </a:p>
        </p:txBody>
      </p:sp>
      <p:sp>
        <p:nvSpPr>
          <p:cNvPr id="343" name="Google Shape;343;p22"/>
          <p:cNvSpPr/>
          <p:nvPr/>
        </p:nvSpPr>
        <p:spPr>
          <a:xfrm>
            <a:off x="73025" y="3175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2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45" name="Google Shape;345;p22"/>
          <p:cNvSpPr txBox="1"/>
          <p:nvPr/>
        </p:nvSpPr>
        <p:spPr>
          <a:xfrm>
            <a:off x="3574415" y="2379662"/>
            <a:ext cx="5076825" cy="3662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登記志願系統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開放時間</a:t>
            </a:r>
            <a:r>
              <a:rPr lang="en-US" sz="4000" b="0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Microsoft JhengHei"/>
              <a:buNone/>
            </a:pPr>
            <a:r>
              <a:rPr lang="en-US" altLang="zh-TW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上午9:00至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Microsoft JhengHei"/>
              <a:buNone/>
            </a:pPr>
            <a:r>
              <a:rPr lang="en-US" sz="40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/2下午4:30止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Microsoft JhengHei"/>
              <a:buNone/>
            </a:pPr>
            <a:r>
              <a:rPr lang="en-US" sz="3200" b="1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https://www.uac.edu.tw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3"/>
          <p:cNvSpPr txBox="1"/>
          <p:nvPr/>
        </p:nvSpPr>
        <p:spPr>
          <a:xfrm>
            <a:off x="106362" y="3469708"/>
            <a:ext cx="2159000" cy="22479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詳閱注意事項後，點選</a:t>
            </a:r>
            <a:r>
              <a:rPr lang="en-US" sz="2800" b="1" i="0" u="none" dirty="0" err="1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「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進行網路登記分發志願</a:t>
            </a:r>
            <a:r>
              <a:rPr lang="en-US" sz="2800" b="1" i="0" u="none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」</a:t>
            </a:r>
            <a:endParaRPr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7937" y="177800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3"/>
          <p:cNvSpPr txBox="1"/>
          <p:nvPr/>
        </p:nvSpPr>
        <p:spPr>
          <a:xfrm>
            <a:off x="465137" y="171450"/>
            <a:ext cx="144145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0CF8D-48DF-4EEA-B508-0E086E90839E}"/>
              </a:ext>
            </a:extLst>
          </p:cNvPr>
          <p:cNvSpPr/>
          <p:nvPr/>
        </p:nvSpPr>
        <p:spPr>
          <a:xfrm>
            <a:off x="2363786" y="251808"/>
            <a:ext cx="678021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buSzPts val="40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登記志願系統開放時間：</a:t>
            </a:r>
            <a:endParaRPr lang="en-US" altLang="zh-TW"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buSzPts val="4000"/>
            </a:pP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7/30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9:00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至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8/2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4:30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止</a:t>
            </a:r>
            <a:endParaRPr lang="zh-TW" altLang="en-US" sz="24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33238" t="15842" r="36191" b="54246"/>
          <a:stretch/>
        </p:blipFill>
        <p:spPr>
          <a:xfrm>
            <a:off x="2363786" y="1201783"/>
            <a:ext cx="6780213" cy="5656217"/>
          </a:xfrm>
          <a:prstGeom prst="rect">
            <a:avLst/>
          </a:prstGeom>
        </p:spPr>
      </p:pic>
      <p:cxnSp>
        <p:nvCxnSpPr>
          <p:cNvPr id="6" name="直線接點 5"/>
          <p:cNvCxnSpPr>
            <a:stCxn id="350" idx="2"/>
          </p:cNvCxnSpPr>
          <p:nvPr/>
        </p:nvCxnSpPr>
        <p:spPr>
          <a:xfrm>
            <a:off x="1185862" y="5717608"/>
            <a:ext cx="0" cy="87183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1149689" y="6598155"/>
            <a:ext cx="1515134" cy="294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4"/>
          <p:cNvSpPr/>
          <p:nvPr/>
        </p:nvSpPr>
        <p:spPr>
          <a:xfrm>
            <a:off x="38100" y="133350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4"/>
          <p:cNvSpPr txBox="1"/>
          <p:nvPr/>
        </p:nvSpPr>
        <p:spPr>
          <a:xfrm>
            <a:off x="2149475" y="5732462"/>
            <a:ext cx="7000875" cy="5857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JhengHei"/>
              <a:buNone/>
            </a:pPr>
            <a:r>
              <a:rPr lang="en-US" sz="32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驗證碼：請輸入生日後四碼對應字母</a:t>
            </a:r>
            <a:endParaRPr dirty="0"/>
          </a:p>
        </p:txBody>
      </p:sp>
      <p:sp>
        <p:nvSpPr>
          <p:cNvPr id="363" name="Google Shape;363;p24"/>
          <p:cNvSpPr txBox="1"/>
          <p:nvPr/>
        </p:nvSpPr>
        <p:spPr>
          <a:xfrm>
            <a:off x="146843" y="4033248"/>
            <a:ext cx="1762125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輸入身分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資料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登入系統</a:t>
            </a:r>
            <a:endParaRPr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64" name="Google Shape;364;p24"/>
          <p:cNvCxnSpPr/>
          <p:nvPr/>
        </p:nvCxnSpPr>
        <p:spPr>
          <a:xfrm flipV="1">
            <a:off x="1886046" y="4824549"/>
            <a:ext cx="489652" cy="95794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65" name="Google Shape;365;p24"/>
          <p:cNvSpPr txBox="1"/>
          <p:nvPr/>
        </p:nvSpPr>
        <p:spPr>
          <a:xfrm>
            <a:off x="365125" y="120650"/>
            <a:ext cx="1441450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031" y="1410789"/>
            <a:ext cx="6832528" cy="412323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A10CF8D-48DF-4EEA-B508-0E086E90839E}"/>
              </a:ext>
            </a:extLst>
          </p:cNvPr>
          <p:cNvSpPr/>
          <p:nvPr/>
        </p:nvSpPr>
        <p:spPr>
          <a:xfrm>
            <a:off x="2363786" y="251808"/>
            <a:ext cx="678021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buSzPts val="40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登記志願系統開放時間：</a:t>
            </a:r>
            <a:endParaRPr lang="en-US" altLang="zh-TW"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buSzPts val="4000"/>
            </a:pP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7/30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9:00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至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8/2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4:30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止</a:t>
            </a:r>
            <a:endParaRPr lang="zh-TW" altLang="en-US" sz="2400" dirty="0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4920343" y="4920343"/>
            <a:ext cx="8708" cy="81211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5"/>
          <p:cNvSpPr/>
          <p:nvPr/>
        </p:nvSpPr>
        <p:spPr>
          <a:xfrm>
            <a:off x="73025" y="3175"/>
            <a:ext cx="28432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5"/>
          <p:cNvSpPr txBox="1"/>
          <p:nvPr/>
        </p:nvSpPr>
        <p:spPr>
          <a:xfrm>
            <a:off x="269875" y="303212"/>
            <a:ext cx="25019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設定通行碼</a:t>
            </a:r>
            <a:endParaRPr/>
          </a:p>
        </p:txBody>
      </p:sp>
      <p:sp>
        <p:nvSpPr>
          <p:cNvPr id="375" name="Google Shape;375;p25"/>
          <p:cNvSpPr txBox="1"/>
          <p:nvPr/>
        </p:nvSpPr>
        <p:spPr>
          <a:xfrm>
            <a:off x="2916237" y="134937"/>
            <a:ext cx="6480175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MingLiu"/>
              <a:buNone/>
            </a:pPr>
            <a:r>
              <a:rPr lang="en-US" sz="3000" b="0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341" t="3034" r="3566"/>
          <a:stretch/>
        </p:blipFill>
        <p:spPr>
          <a:xfrm>
            <a:off x="0" y="1463570"/>
            <a:ext cx="5991497" cy="5443657"/>
          </a:xfrm>
          <a:prstGeom prst="rect">
            <a:avLst/>
          </a:prstGeom>
        </p:spPr>
      </p:pic>
      <p:sp>
        <p:nvSpPr>
          <p:cNvPr id="7" name="Google Shape;363;p24"/>
          <p:cNvSpPr txBox="1"/>
          <p:nvPr/>
        </p:nvSpPr>
        <p:spPr>
          <a:xfrm>
            <a:off x="6115277" y="555649"/>
            <a:ext cx="2926716" cy="1815841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③首次登入：</a:t>
            </a:r>
            <a:endPara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chemeClr val="dk1"/>
              </a:buClr>
              <a:buSzPts val="3000"/>
            </a:pP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輸入</a:t>
            </a: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Email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、手機號碼並設定通行碼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接點 3"/>
          <p:cNvCxnSpPr/>
          <p:nvPr/>
        </p:nvCxnSpPr>
        <p:spPr>
          <a:xfrm flipV="1">
            <a:off x="5964735" y="2325946"/>
            <a:ext cx="375105" cy="74779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6"/>
          <p:cNvSpPr txBox="1"/>
          <p:nvPr/>
        </p:nvSpPr>
        <p:spPr>
          <a:xfrm>
            <a:off x="0" y="844369"/>
            <a:ext cx="9144000" cy="14465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JhengHei"/>
              <a:buNone/>
            </a:pPr>
            <a:r>
              <a:rPr lang="en-US" sz="32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◎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E-mail信箱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、手機號碼及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通行碼設定後即不得變更</a:t>
            </a: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JhengHei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◎</a:t>
            </a:r>
            <a:r>
              <a:rPr lang="en-US" sz="2800" b="1" i="0" u="none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若不慎遺失通行碼，可透過可透過email信箱及手機號碼查詢</a:t>
            </a: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7262"/>
            <a:ext cx="9144000" cy="463073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7"/>
          <p:cNvSpPr/>
          <p:nvPr/>
        </p:nvSpPr>
        <p:spPr>
          <a:xfrm>
            <a:off x="73025" y="3175"/>
            <a:ext cx="32750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7"/>
          <p:cNvSpPr txBox="1"/>
          <p:nvPr/>
        </p:nvSpPr>
        <p:spPr>
          <a:xfrm>
            <a:off x="269875" y="303212"/>
            <a:ext cx="29337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確認登記狀態</a:t>
            </a:r>
            <a:endParaRPr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t="6564"/>
          <a:stretch/>
        </p:blipFill>
        <p:spPr>
          <a:xfrm>
            <a:off x="182881" y="1630369"/>
            <a:ext cx="8708571" cy="5088294"/>
          </a:xfrm>
          <a:prstGeom prst="rect">
            <a:avLst/>
          </a:prstGeom>
        </p:spPr>
      </p:pic>
      <p:sp>
        <p:nvSpPr>
          <p:cNvPr id="6" name="Google Shape;363;p24"/>
          <p:cNvSpPr txBox="1"/>
          <p:nvPr/>
        </p:nvSpPr>
        <p:spPr>
          <a:xfrm>
            <a:off x="0" y="2863422"/>
            <a:ext cx="2412274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000"/>
            </a:pP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確認登記狀態</a:t>
            </a:r>
            <a:r>
              <a:rPr lang="zh-TW" altLang="en-US" sz="1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、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身份類別及成績。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363;p24"/>
          <p:cNvSpPr txBox="1"/>
          <p:nvPr/>
        </p:nvSpPr>
        <p:spPr>
          <a:xfrm>
            <a:off x="0" y="5114588"/>
            <a:ext cx="2412274" cy="95406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000"/>
            </a:pP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欲離開時請點選</a:t>
            </a:r>
            <a:r>
              <a:rPr lang="zh-TW" altLang="en-US" sz="2800" b="1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「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登出</a:t>
            </a:r>
            <a:r>
              <a:rPr lang="zh-TW" altLang="en-US" sz="2800" b="1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」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24012"/>
            <a:ext cx="9144000" cy="5287441"/>
          </a:xfrm>
          <a:prstGeom prst="rect">
            <a:avLst/>
          </a:prstGeom>
        </p:spPr>
      </p:pic>
      <p:sp>
        <p:nvSpPr>
          <p:cNvPr id="7" name="Google Shape;350;p23"/>
          <p:cNvSpPr txBox="1"/>
          <p:nvPr/>
        </p:nvSpPr>
        <p:spPr>
          <a:xfrm>
            <a:off x="73025" y="5999727"/>
            <a:ext cx="3732621" cy="52318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點選依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校系選志願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363;p24"/>
          <p:cNvSpPr txBox="1"/>
          <p:nvPr/>
        </p:nvSpPr>
        <p:spPr>
          <a:xfrm>
            <a:off x="7408001" y="4145812"/>
            <a:ext cx="1370239" cy="95406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選擇學校</a:t>
            </a:r>
            <a:endParaRPr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363;p24"/>
          <p:cNvSpPr txBox="1"/>
          <p:nvPr/>
        </p:nvSpPr>
        <p:spPr>
          <a:xfrm>
            <a:off x="7408001" y="5220856"/>
            <a:ext cx="1735998" cy="156962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③在系組上點擊滑鼠左鍵，即可加入志願。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005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20863" t="17799" r="6687" b="12199"/>
          <a:stretch/>
        </p:blipFill>
        <p:spPr>
          <a:xfrm>
            <a:off x="331787" y="1125537"/>
            <a:ext cx="8480425" cy="46069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BEF8BD2-54FE-474A-9B10-7DBCC6DF18AF}"/>
              </a:ext>
            </a:extLst>
          </p:cNvPr>
          <p:cNvSpPr txBox="1"/>
          <p:nvPr/>
        </p:nvSpPr>
        <p:spPr>
          <a:xfrm>
            <a:off x="4277360" y="1320800"/>
            <a:ext cx="378968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TW" sz="1800" dirty="0"/>
              <a:t>110</a:t>
            </a:r>
            <a:r>
              <a:rPr lang="zh-TW" altLang="en-US" sz="1800" dirty="0"/>
              <a:t>年五標大考中心於</a:t>
            </a:r>
            <a:r>
              <a:rPr lang="en-US" altLang="zh-TW" sz="1800" dirty="0"/>
              <a:t>8</a:t>
            </a:r>
            <a:r>
              <a:rPr lang="zh-TW" altLang="en-US" sz="1800" dirty="0"/>
              <a:t>月</a:t>
            </a:r>
            <a:r>
              <a:rPr lang="en-US" altLang="zh-TW" sz="1800" dirty="0"/>
              <a:t>16</a:t>
            </a:r>
            <a:r>
              <a:rPr lang="zh-TW" altLang="en-US" sz="1800" dirty="0"/>
              <a:t>日公告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585442"/>
            <a:ext cx="9144000" cy="5272558"/>
          </a:xfrm>
          <a:prstGeom prst="rect">
            <a:avLst/>
          </a:prstGeom>
        </p:spPr>
      </p:pic>
      <p:sp>
        <p:nvSpPr>
          <p:cNvPr id="8" name="Google Shape;363;p24"/>
          <p:cNvSpPr txBox="1"/>
          <p:nvPr/>
        </p:nvSpPr>
        <p:spPr>
          <a:xfrm>
            <a:off x="476317" y="4948963"/>
            <a:ext cx="2398191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設定搜尋條件後，點選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開始篩選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363;p24"/>
          <p:cNvSpPr txBox="1"/>
          <p:nvPr/>
        </p:nvSpPr>
        <p:spPr>
          <a:xfrm>
            <a:off x="7481027" y="3422873"/>
            <a:ext cx="1662972" cy="156962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③勾選系組</a:t>
            </a:r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，</a:t>
            </a: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並點選</a:t>
            </a:r>
            <a:r>
              <a:rPr lang="zh-TW" altLang="en-US" sz="24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加入勾選校系</a:t>
            </a: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350;p23"/>
          <p:cNvSpPr txBox="1"/>
          <p:nvPr/>
        </p:nvSpPr>
        <p:spPr>
          <a:xfrm>
            <a:off x="101169" y="3039926"/>
            <a:ext cx="1285512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依條件選志願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3941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3238" t="4129" r="1048" b="1890"/>
          <a:stretch/>
        </p:blipFill>
        <p:spPr>
          <a:xfrm>
            <a:off x="0" y="1"/>
            <a:ext cx="9117875" cy="6862422"/>
          </a:xfrm>
          <a:prstGeom prst="rect">
            <a:avLst/>
          </a:prstGeom>
        </p:spPr>
      </p:pic>
      <p:sp>
        <p:nvSpPr>
          <p:cNvPr id="8" name="Google Shape;363;p24"/>
          <p:cNvSpPr txBox="1"/>
          <p:nvPr/>
        </p:nvSpPr>
        <p:spPr>
          <a:xfrm>
            <a:off x="7590880" y="259791"/>
            <a:ext cx="1370239" cy="3108503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幫我過濾</a:t>
            </a:r>
            <a:r>
              <a:rPr lang="en-US" altLang="zh-TW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—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未勾選過濾將會列出紅字系組</a:t>
            </a:r>
            <a:endParaRPr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363;p24"/>
          <p:cNvSpPr txBox="1"/>
          <p:nvPr/>
        </p:nvSpPr>
        <p:spPr>
          <a:xfrm>
            <a:off x="7590880" y="3628084"/>
            <a:ext cx="1370239" cy="1938952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③過濾後僅列出可分發的系組。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350;p23"/>
          <p:cNvSpPr txBox="1"/>
          <p:nvPr/>
        </p:nvSpPr>
        <p:spPr>
          <a:xfrm>
            <a:off x="130625" y="4754776"/>
            <a:ext cx="4220300" cy="1815841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8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科目過濾</a:t>
            </a: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--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如：若考慮有採計生物的系組，可利用此功能將包含生物之組合全部勾選。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126566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254" y="1340210"/>
            <a:ext cx="9188254" cy="5517790"/>
          </a:xfrm>
          <a:prstGeom prst="rect">
            <a:avLst/>
          </a:prstGeom>
        </p:spPr>
      </p:pic>
      <p:sp>
        <p:nvSpPr>
          <p:cNvPr id="395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sp>
        <p:nvSpPr>
          <p:cNvPr id="8" name="Google Shape;363;p24"/>
          <p:cNvSpPr txBox="1"/>
          <p:nvPr/>
        </p:nvSpPr>
        <p:spPr>
          <a:xfrm>
            <a:off x="2499361" y="5903933"/>
            <a:ext cx="2857092" cy="95406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輸入系組代碼並點選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加入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350;p23"/>
          <p:cNvSpPr txBox="1"/>
          <p:nvPr/>
        </p:nvSpPr>
        <p:spPr>
          <a:xfrm>
            <a:off x="148047" y="3605349"/>
            <a:ext cx="1623480" cy="160039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直接輸入系組代碼</a:t>
            </a:r>
            <a:endParaRPr lang="en-US" altLang="zh-TW" sz="2800" b="1" i="0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4732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t="3320" r="4132" b="11393"/>
          <a:stretch/>
        </p:blipFill>
        <p:spPr>
          <a:xfrm>
            <a:off x="0" y="1676399"/>
            <a:ext cx="9144000" cy="5181601"/>
          </a:xfrm>
          <a:prstGeom prst="rect">
            <a:avLst/>
          </a:prstGeom>
        </p:spPr>
      </p:pic>
      <p:sp>
        <p:nvSpPr>
          <p:cNvPr id="7" name="Google Shape;350;p23"/>
          <p:cNvSpPr txBox="1"/>
          <p:nvPr/>
        </p:nvSpPr>
        <p:spPr>
          <a:xfrm>
            <a:off x="1386681" y="1676399"/>
            <a:ext cx="6572953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單機版與網路系統頁面差異：左上方註明</a:t>
            </a:r>
            <a:r>
              <a:rPr lang="zh-TW" altLang="en-US" sz="2800" b="1" i="0" u="none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「單機版」字樣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，基本資料及各項成績須自行輸入，且無</a:t>
            </a:r>
            <a:r>
              <a:rPr lang="zh-TW" altLang="en-US" sz="28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送出志願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功能。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  <p:sp>
        <p:nvSpPr>
          <p:cNvPr id="8" name="Google Shape;350;p23"/>
          <p:cNvSpPr txBox="1"/>
          <p:nvPr/>
        </p:nvSpPr>
        <p:spPr>
          <a:xfrm>
            <a:off x="0" y="4437306"/>
            <a:ext cx="1314993" cy="1415732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4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4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r>
              <a:rPr lang="zh-TW" altLang="en-US" sz="24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產生志願碼</a:t>
            </a:r>
            <a:endParaRPr lang="en-US" altLang="zh-TW" sz="2400" b="1" i="0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7779" t="8127" r="4279"/>
          <a:stretch/>
        </p:blipFill>
        <p:spPr>
          <a:xfrm>
            <a:off x="226424" y="224245"/>
            <a:ext cx="8682446" cy="6511834"/>
          </a:xfrm>
          <a:prstGeom prst="rect">
            <a:avLst/>
          </a:prstGeom>
        </p:spPr>
      </p:pic>
      <p:sp>
        <p:nvSpPr>
          <p:cNvPr id="3" name="Google Shape;363;p24"/>
          <p:cNvSpPr txBox="1"/>
          <p:nvPr/>
        </p:nvSpPr>
        <p:spPr>
          <a:xfrm>
            <a:off x="348343" y="1279681"/>
            <a:ext cx="2072639" cy="95406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endParaRPr lang="en-US" altLang="zh-TW" sz="2800" b="1" i="0" u="none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選取複製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Google Shape;363;p24"/>
          <p:cNvSpPr txBox="1"/>
          <p:nvPr/>
        </p:nvSpPr>
        <p:spPr>
          <a:xfrm>
            <a:off x="557349" y="6270030"/>
            <a:ext cx="7829006" cy="46162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③點選「開始」，在附屬應用程式下開啟一個空白記事本。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  <p:sp>
        <p:nvSpPr>
          <p:cNvPr id="6" name="Google Shape;363;p24"/>
          <p:cNvSpPr txBox="1"/>
          <p:nvPr/>
        </p:nvSpPr>
        <p:spPr>
          <a:xfrm>
            <a:off x="6836231" y="4837132"/>
            <a:ext cx="2072639" cy="1169511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貼上志願碼並另存檔案</a:t>
            </a:r>
            <a:endParaRPr lang="en-US" altLang="zh-TW" sz="2800" b="1" i="0" u="none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9158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9119"/>
            <a:ext cx="9088727" cy="4264297"/>
          </a:xfrm>
          <a:prstGeom prst="rect">
            <a:avLst/>
          </a:prstGeom>
        </p:spPr>
      </p:pic>
      <p:sp>
        <p:nvSpPr>
          <p:cNvPr id="3" name="Google Shape;350;p23"/>
          <p:cNvSpPr txBox="1"/>
          <p:nvPr/>
        </p:nvSpPr>
        <p:spPr>
          <a:xfrm>
            <a:off x="113212" y="3738009"/>
            <a:ext cx="2499360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開啟存有志願碼之記事本，複製志願碼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4770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4763" t="24672" r="7238"/>
          <a:stretch/>
        </p:blipFill>
        <p:spPr>
          <a:xfrm>
            <a:off x="304800" y="1590265"/>
            <a:ext cx="8673737" cy="4679906"/>
          </a:xfrm>
          <a:prstGeom prst="rect">
            <a:avLst/>
          </a:prstGeom>
        </p:spPr>
      </p:pic>
      <p:sp>
        <p:nvSpPr>
          <p:cNvPr id="3" name="Google Shape;350;p23"/>
          <p:cNvSpPr txBox="1"/>
          <p:nvPr/>
        </p:nvSpPr>
        <p:spPr>
          <a:xfrm>
            <a:off x="304800" y="3077745"/>
            <a:ext cx="2037805" cy="2677616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貼上志願碼將覆蓋原先已選志願，建議於尚未新增志願時使用。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 dirty="0"/>
          </a:p>
        </p:txBody>
      </p:sp>
      <p:sp>
        <p:nvSpPr>
          <p:cNvPr id="7" name="Google Shape;363;p24"/>
          <p:cNvSpPr txBox="1"/>
          <p:nvPr/>
        </p:nvSpPr>
        <p:spPr>
          <a:xfrm>
            <a:off x="2700337" y="4597646"/>
            <a:ext cx="2072639" cy="95406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endParaRPr lang="en-US" altLang="zh-TW" sz="2800" b="1" i="0" u="none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貼上志願碼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363;p24"/>
          <p:cNvSpPr txBox="1"/>
          <p:nvPr/>
        </p:nvSpPr>
        <p:spPr>
          <a:xfrm>
            <a:off x="809898" y="5832150"/>
            <a:ext cx="4380411" cy="46162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③貼上您的志願碼並點選確定。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1831041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</a:t>
            </a:r>
            <a:endParaRPr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453" t="8960"/>
          <a:stretch/>
        </p:blipFill>
        <p:spPr>
          <a:xfrm>
            <a:off x="209006" y="1433511"/>
            <a:ext cx="8856582" cy="4131266"/>
          </a:xfrm>
          <a:prstGeom prst="rect">
            <a:avLst/>
          </a:prstGeom>
        </p:spPr>
      </p:pic>
      <p:sp>
        <p:nvSpPr>
          <p:cNvPr id="9" name="Google Shape;350;p23"/>
          <p:cNvSpPr txBox="1"/>
          <p:nvPr/>
        </p:nvSpPr>
        <p:spPr>
          <a:xfrm>
            <a:off x="400594" y="2422026"/>
            <a:ext cx="2447109" cy="830956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4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①</a:t>
            </a:r>
            <a:r>
              <a:rPr lang="zh-TW" altLang="en-US" sz="24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點選</a:t>
            </a:r>
            <a:r>
              <a:rPr lang="zh-TW" altLang="en-US" sz="24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進入送出</a:t>
            </a:r>
            <a:r>
              <a:rPr lang="zh-TW" altLang="en-US" sz="24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志願</a:t>
            </a:r>
            <a:r>
              <a:rPr lang="zh-TW" altLang="en-US" sz="24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程序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363;p24"/>
          <p:cNvSpPr txBox="1"/>
          <p:nvPr/>
        </p:nvSpPr>
        <p:spPr>
          <a:xfrm>
            <a:off x="400594" y="3298364"/>
            <a:ext cx="2447109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②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詳閱並勾選注意事項後，點選</a:t>
            </a:r>
            <a:r>
              <a:rPr lang="zh-TW" altLang="en-US" sz="2800" b="1" i="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同意</a:t>
            </a: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。</a:t>
            </a:r>
            <a:endParaRPr b="1" u="sng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363;p24"/>
          <p:cNvSpPr txBox="1"/>
          <p:nvPr/>
        </p:nvSpPr>
        <p:spPr>
          <a:xfrm>
            <a:off x="339634" y="4728700"/>
            <a:ext cx="2508069" cy="1938952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務必核對志願無誤再送出志願，完成所有確認程序後，將不得再更改。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2105904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</a:t>
            </a:r>
            <a:endParaRPr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2518" r="1406" b="-1"/>
          <a:stretch/>
        </p:blipFill>
        <p:spPr>
          <a:xfrm>
            <a:off x="343988" y="1959428"/>
            <a:ext cx="8260081" cy="4258787"/>
          </a:xfrm>
          <a:prstGeom prst="rect">
            <a:avLst/>
          </a:prstGeom>
        </p:spPr>
      </p:pic>
      <p:sp>
        <p:nvSpPr>
          <p:cNvPr id="10" name="Google Shape;363;p24"/>
          <p:cNvSpPr txBox="1"/>
          <p:nvPr/>
        </p:nvSpPr>
        <p:spPr>
          <a:xfrm>
            <a:off x="73025" y="4531721"/>
            <a:ext cx="2281645" cy="156962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③輸入身分證號碼及通行碼後，點選</a:t>
            </a:r>
            <a:r>
              <a:rPr lang="zh-TW" altLang="en-US" sz="24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確認</a:t>
            </a: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。。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3591554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95;p28"/>
          <p:cNvSpPr/>
          <p:nvPr/>
        </p:nvSpPr>
        <p:spPr>
          <a:xfrm>
            <a:off x="73025" y="3175"/>
            <a:ext cx="26273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96;p28"/>
          <p:cNvSpPr txBox="1"/>
          <p:nvPr/>
        </p:nvSpPr>
        <p:spPr>
          <a:xfrm>
            <a:off x="73025" y="303212"/>
            <a:ext cx="262731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</a:t>
            </a:r>
            <a:endParaRPr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4628" r="1841"/>
          <a:stretch/>
        </p:blipFill>
        <p:spPr>
          <a:xfrm>
            <a:off x="78412" y="1602376"/>
            <a:ext cx="8821748" cy="3839573"/>
          </a:xfrm>
          <a:prstGeom prst="rect">
            <a:avLst/>
          </a:prstGeom>
        </p:spPr>
      </p:pic>
      <p:sp>
        <p:nvSpPr>
          <p:cNvPr id="10" name="Google Shape;363;p24"/>
          <p:cNvSpPr txBox="1"/>
          <p:nvPr/>
        </p:nvSpPr>
        <p:spPr>
          <a:xfrm>
            <a:off x="342990" y="3035984"/>
            <a:ext cx="2281645" cy="120028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輸入驗證碼並點點完成登記分發志願。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  <p:sp>
        <p:nvSpPr>
          <p:cNvPr id="8" name="Google Shape;363;p24"/>
          <p:cNvSpPr txBox="1"/>
          <p:nvPr/>
        </p:nvSpPr>
        <p:spPr>
          <a:xfrm>
            <a:off x="342990" y="4311790"/>
            <a:ext cx="2281645" cy="1938952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★★</a:t>
            </a: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此為最後一個確認程序，送出後即完成登記，無法再修改志願！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336138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401052" y="1351528"/>
            <a:ext cx="8341895" cy="41549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大學考試入學分發委員會自</a:t>
            </a:r>
            <a:r>
              <a:rPr lang="en-US" altLang="zh-TW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7</a:t>
            </a:r>
            <a:r>
              <a:rPr lang="zh-TW" alt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月</a:t>
            </a:r>
            <a:r>
              <a:rPr lang="en-US" altLang="zh-TW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27</a:t>
            </a:r>
            <a:r>
              <a:rPr 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日起，在考試分發委員會網站（http://www.uac.edu.tw）公布今年度招生名額（含回流名額）、組合成績人數累計表及最低登記標準，方便考生登記志願時參考。</a:t>
            </a:r>
            <a:endParaRPr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1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2"/>
          <p:cNvSpPr/>
          <p:nvPr/>
        </p:nvSpPr>
        <p:spPr>
          <a:xfrm>
            <a:off x="93662" y="92075"/>
            <a:ext cx="3038475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2"/>
          <p:cNvSpPr txBox="1"/>
          <p:nvPr/>
        </p:nvSpPr>
        <p:spPr>
          <a:xfrm>
            <a:off x="336550" y="342900"/>
            <a:ext cx="2709862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完成登記</a:t>
            </a:r>
            <a:endParaRPr/>
          </a:p>
        </p:txBody>
      </p:sp>
      <p:cxnSp>
        <p:nvCxnSpPr>
          <p:cNvPr id="445" name="Google Shape;445;p32"/>
          <p:cNvCxnSpPr/>
          <p:nvPr/>
        </p:nvCxnSpPr>
        <p:spPr>
          <a:xfrm flipH="1">
            <a:off x="1022350" y="3243262"/>
            <a:ext cx="100012" cy="457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39" y="1984828"/>
            <a:ext cx="8530201" cy="3214189"/>
          </a:xfrm>
          <a:prstGeom prst="rect">
            <a:avLst/>
          </a:prstGeom>
        </p:spPr>
      </p:pic>
      <p:sp>
        <p:nvSpPr>
          <p:cNvPr id="7" name="Google Shape;363;p24"/>
          <p:cNvSpPr txBox="1"/>
          <p:nvPr/>
        </p:nvSpPr>
        <p:spPr>
          <a:xfrm>
            <a:off x="6494495" y="2984182"/>
            <a:ext cx="2281645" cy="830956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完成登記分發志願訊息。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3"/>
          <p:cNvSpPr/>
          <p:nvPr/>
        </p:nvSpPr>
        <p:spPr>
          <a:xfrm>
            <a:off x="93662" y="92075"/>
            <a:ext cx="4046537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3"/>
          <p:cNvSpPr txBox="1"/>
          <p:nvPr/>
        </p:nvSpPr>
        <p:spPr>
          <a:xfrm>
            <a:off x="549275" y="430212"/>
            <a:ext cx="3587750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儲存志願表</a:t>
            </a:r>
            <a:endParaRPr/>
          </a:p>
        </p:txBody>
      </p:sp>
      <p:cxnSp>
        <p:nvCxnSpPr>
          <p:cNvPr id="458" name="Google Shape;458;p33"/>
          <p:cNvCxnSpPr/>
          <p:nvPr/>
        </p:nvCxnSpPr>
        <p:spPr>
          <a:xfrm flipH="1">
            <a:off x="1022350" y="3243262"/>
            <a:ext cx="100012" cy="457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87" y="1574800"/>
            <a:ext cx="8479426" cy="5156926"/>
          </a:xfrm>
          <a:prstGeom prst="rect">
            <a:avLst/>
          </a:prstGeom>
        </p:spPr>
      </p:pic>
      <p:sp>
        <p:nvSpPr>
          <p:cNvPr id="7" name="Google Shape;363;p24"/>
          <p:cNvSpPr txBox="1"/>
          <p:nvPr/>
        </p:nvSpPr>
        <p:spPr>
          <a:xfrm>
            <a:off x="4253139" y="747210"/>
            <a:ext cx="4558574" cy="46162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請下載或傳送志願表備存。</a:t>
            </a:r>
            <a:endParaRPr sz="2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4"/>
          <p:cNvSpPr txBox="1"/>
          <p:nvPr/>
        </p:nvSpPr>
        <p:spPr>
          <a:xfrm>
            <a:off x="148044" y="4863691"/>
            <a:ext cx="5257800" cy="769937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Microsoft JhengHei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比分數不比志願順序</a:t>
            </a:r>
            <a:endParaRPr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952" t="35820" r="46381" b="7799"/>
          <a:stretch/>
        </p:blipFill>
        <p:spPr>
          <a:xfrm>
            <a:off x="148044" y="1384661"/>
            <a:ext cx="8839201" cy="3405053"/>
          </a:xfrm>
          <a:prstGeom prst="rect">
            <a:avLst/>
          </a:prstGeom>
        </p:spPr>
      </p:pic>
      <p:sp>
        <p:nvSpPr>
          <p:cNvPr id="8" name="Google Shape;465;p34"/>
          <p:cNvSpPr txBox="1"/>
          <p:nvPr/>
        </p:nvSpPr>
        <p:spPr>
          <a:xfrm>
            <a:off x="258264" y="335143"/>
            <a:ext cx="3206832" cy="9232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4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分發程序</a:t>
            </a:r>
            <a:endParaRPr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353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5"/>
          <p:cNvSpPr/>
          <p:nvPr/>
        </p:nvSpPr>
        <p:spPr>
          <a:xfrm>
            <a:off x="1042987" y="549275"/>
            <a:ext cx="7345362" cy="54721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5"/>
          <p:cNvSpPr txBox="1"/>
          <p:nvPr/>
        </p:nvSpPr>
        <p:spPr>
          <a:xfrm>
            <a:off x="1258887" y="1268412"/>
            <a:ext cx="7129462" cy="304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放榜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8月</a:t>
            </a:r>
            <a:r>
              <a:rPr lang="en-US" altLang="zh-TW" sz="4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</a:t>
            </a: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日公告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網路查榜</a:t>
            </a:r>
            <a:r>
              <a:rPr lang="en-US" sz="2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sz="2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考試入學分發委員會</a:t>
            </a:r>
            <a:r>
              <a:rPr lang="en-US" sz="2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app查榜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474" name="Google Shape;47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987" y="4316412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10941" t="34425" r="11587" b="26361"/>
          <a:stretch/>
        </p:blipFill>
        <p:spPr>
          <a:xfrm>
            <a:off x="259621" y="2986461"/>
            <a:ext cx="8342811" cy="3335383"/>
          </a:xfrm>
          <a:prstGeom prst="rect">
            <a:avLst/>
          </a:prstGeom>
        </p:spPr>
      </p:pic>
      <p:sp>
        <p:nvSpPr>
          <p:cNvPr id="5" name="Google Shape;480;p36"/>
          <p:cNvSpPr txBox="1"/>
          <p:nvPr/>
        </p:nvSpPr>
        <p:spPr>
          <a:xfrm>
            <a:off x="1177902" y="4562871"/>
            <a:ext cx="1370103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80;p36"/>
          <p:cNvSpPr txBox="1"/>
          <p:nvPr/>
        </p:nvSpPr>
        <p:spPr>
          <a:xfrm>
            <a:off x="3745974" y="4562871"/>
            <a:ext cx="1370103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9870" t="9238" r="11258" b="77145"/>
          <a:stretch/>
        </p:blipFill>
        <p:spPr>
          <a:xfrm>
            <a:off x="365757" y="220617"/>
            <a:ext cx="8342811" cy="1158241"/>
          </a:xfrm>
          <a:prstGeom prst="rect">
            <a:avLst/>
          </a:prstGeom>
        </p:spPr>
      </p:pic>
      <p:sp>
        <p:nvSpPr>
          <p:cNvPr id="8" name="Google Shape;480;p36"/>
          <p:cNvSpPr txBox="1"/>
          <p:nvPr/>
        </p:nvSpPr>
        <p:spPr>
          <a:xfrm>
            <a:off x="7769542" y="305708"/>
            <a:ext cx="886778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340485"/>
              </p:ext>
            </p:extLst>
          </p:nvPr>
        </p:nvGraphicFramePr>
        <p:xfrm>
          <a:off x="487680" y="1130049"/>
          <a:ext cx="7886700" cy="282646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solidFill>
                            <a:srgbClr val="525151"/>
                          </a:solidFill>
                          <a:effectLst/>
                          <a:latin typeface="Noto Sans TC"/>
                        </a:rPr>
                        <a:t>110.11.12</a:t>
                      </a:r>
                    </a:p>
                  </a:txBody>
                  <a:tcPr marL="84525" marR="84525" marT="42263" marB="422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1B1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【</a:t>
                      </a:r>
                      <a:r>
                        <a:rPr lang="zh-TW" altLang="en-US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公告</a:t>
                      </a:r>
                      <a:r>
                        <a:rPr lang="en-US" altLang="zh-TW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】</a:t>
                      </a:r>
                      <a:r>
                        <a:rPr lang="zh-TW" altLang="en-US" sz="1300" dirty="0">
                          <a:effectLst/>
                          <a:latin typeface="Noto Sans TC"/>
                        </a:rPr>
                        <a:t> </a:t>
                      </a:r>
                      <a:r>
                        <a:rPr lang="en-US" altLang="zh-TW" sz="1300" u="sng" dirty="0">
                          <a:solidFill>
                            <a:srgbClr val="7C0A0A"/>
                          </a:solidFill>
                          <a:effectLst/>
                          <a:latin typeface="Noto Sans TC"/>
                          <a:hlinkClick r:id="rId4"/>
                        </a:rPr>
                        <a:t>111</a:t>
                      </a:r>
                      <a:r>
                        <a:rPr lang="zh-TW" altLang="en-US" sz="1300" u="sng" dirty="0">
                          <a:solidFill>
                            <a:srgbClr val="7C0A0A"/>
                          </a:solidFill>
                          <a:effectLst/>
                          <a:latin typeface="Noto Sans TC"/>
                          <a:hlinkClick r:id="rId4"/>
                        </a:rPr>
                        <a:t>學年度大學分發入學招生簡章開放下載</a:t>
                      </a:r>
                      <a:endParaRPr lang="zh-TW" altLang="en-US" sz="1300" dirty="0">
                        <a:effectLst/>
                        <a:latin typeface="Noto Sans TC"/>
                      </a:endParaRPr>
                    </a:p>
                  </a:txBody>
                  <a:tcPr marL="84525" marR="84525" marT="42263" marB="422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1B1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1" name="直線單箭頭接點 10"/>
          <p:cNvCxnSpPr/>
          <p:nvPr/>
        </p:nvCxnSpPr>
        <p:spPr>
          <a:xfrm>
            <a:off x="8447551" y="764833"/>
            <a:ext cx="48752" cy="27312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Google Shape;480;p36"/>
          <p:cNvSpPr txBox="1"/>
          <p:nvPr/>
        </p:nvSpPr>
        <p:spPr>
          <a:xfrm>
            <a:off x="2104616" y="366667"/>
            <a:ext cx="886778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4258" y="1510152"/>
            <a:ext cx="12271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最新消息</a:t>
            </a: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5"/>
          <a:srcRect l="11429" t="28202" r="54571" b="66212"/>
          <a:stretch/>
        </p:blipFill>
        <p:spPr>
          <a:xfrm>
            <a:off x="280533" y="1927054"/>
            <a:ext cx="8060887" cy="745127"/>
          </a:xfrm>
          <a:prstGeom prst="rect">
            <a:avLst/>
          </a:prstGeom>
        </p:spPr>
      </p:pic>
      <p:cxnSp>
        <p:nvCxnSpPr>
          <p:cNvPr id="19" name="直線單箭頭接點 18"/>
          <p:cNvCxnSpPr>
            <a:stCxn id="15" idx="2"/>
          </p:cNvCxnSpPr>
          <p:nvPr/>
        </p:nvCxnSpPr>
        <p:spPr>
          <a:xfrm flipH="1">
            <a:off x="1463040" y="799737"/>
            <a:ext cx="1084965" cy="6642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33238" t="45640" r="34857" b="8476"/>
          <a:stretch/>
        </p:blipFill>
        <p:spPr>
          <a:xfrm>
            <a:off x="243838" y="1380308"/>
            <a:ext cx="5178069" cy="418882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12952" t="20421" r="17810" b="15896"/>
          <a:stretch/>
        </p:blipFill>
        <p:spPr>
          <a:xfrm>
            <a:off x="2577737" y="3370217"/>
            <a:ext cx="6331131" cy="337021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11905" t="53258" r="48095" b="40646"/>
          <a:stretch/>
        </p:blipFill>
        <p:spPr>
          <a:xfrm>
            <a:off x="243838" y="601593"/>
            <a:ext cx="8027927" cy="75294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43838" y="209005"/>
            <a:ext cx="243765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最新消息</a:t>
            </a:r>
          </a:p>
        </p:txBody>
      </p:sp>
    </p:spTree>
    <p:extLst>
      <p:ext uri="{BB962C8B-B14F-4D97-AF65-F5344CB8AC3E}">
        <p14:creationId xmlns:p14="http://schemas.microsoft.com/office/powerpoint/2010/main" val="1576153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9"/>
          <p:cNvSpPr/>
          <p:nvPr/>
        </p:nvSpPr>
        <p:spPr>
          <a:xfrm>
            <a:off x="900112" y="1268412"/>
            <a:ext cx="7343775" cy="4321175"/>
          </a:xfrm>
          <a:prstGeom prst="roundRect">
            <a:avLst>
              <a:gd name="adj" fmla="val 16667"/>
            </a:avLst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9"/>
          <p:cNvSpPr txBox="1"/>
          <p:nvPr/>
        </p:nvSpPr>
        <p:spPr>
          <a:xfrm>
            <a:off x="3708400" y="2413000"/>
            <a:ext cx="19431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6000"/>
              <a:buFont typeface="Microsoft JhengHei"/>
              <a:buNone/>
            </a:pPr>
            <a:r>
              <a:rPr lang="en-US" sz="6000" b="1" i="0" u="none">
                <a:solidFill>
                  <a:srgbClr val="E16B8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</a:t>
            </a:r>
            <a:endParaRPr/>
          </a:p>
        </p:txBody>
      </p:sp>
      <p:sp>
        <p:nvSpPr>
          <p:cNvPr id="499" name="Google Shape;499;p39"/>
          <p:cNvSpPr txBox="1"/>
          <p:nvPr/>
        </p:nvSpPr>
        <p:spPr>
          <a:xfrm>
            <a:off x="3276600" y="1700212"/>
            <a:ext cx="184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9"/>
          <p:cNvSpPr txBox="1"/>
          <p:nvPr/>
        </p:nvSpPr>
        <p:spPr>
          <a:xfrm>
            <a:off x="2484437" y="3367087"/>
            <a:ext cx="46085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6000"/>
              <a:buFont typeface="Microsoft JhengHei"/>
              <a:buNone/>
            </a:pPr>
            <a:r>
              <a:rPr lang="en-US" sz="6000" b="1" i="0" u="none">
                <a:solidFill>
                  <a:srgbClr val="E16B8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到底怎麼選</a:t>
            </a:r>
            <a:endParaRPr/>
          </a:p>
        </p:txBody>
      </p:sp>
      <p:pic>
        <p:nvPicPr>
          <p:cNvPr id="501" name="Google Shape;50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3875087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2362" y="1019175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Google Shape;507;p40"/>
          <p:cNvGraphicFramePr/>
          <p:nvPr>
            <p:extLst>
              <p:ext uri="{D42A27DB-BD31-4B8C-83A1-F6EECF244321}">
                <p14:modId xmlns:p14="http://schemas.microsoft.com/office/powerpoint/2010/main" val="1773118594"/>
              </p:ext>
            </p:extLst>
          </p:nvPr>
        </p:nvGraphicFramePr>
        <p:xfrm>
          <a:off x="1169987" y="2174875"/>
          <a:ext cx="7345350" cy="3055925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734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1" i="0" u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</a:t>
                      </a:r>
                      <a:r>
                        <a:rPr lang="en-US" sz="3600" b="1" i="0" u="none" dirty="0" err="1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策略一】找出自己可接受的科系</a:t>
                      </a:r>
                      <a:endParaRPr dirty="0"/>
                    </a:p>
                  </a:txBody>
                  <a:tcPr marL="91450" marR="91450" marT="45700" marB="45700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1.我喜歡的學群</a:t>
                      </a:r>
                      <a:endParaRPr sz="28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2.學群內有哪些科系</a:t>
                      </a:r>
                      <a:endParaRPr sz="28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3.哪些學校有這些科系</a:t>
                      </a:r>
                      <a:endParaRPr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4.相關科系間的排序</a:t>
                      </a:r>
                      <a:endParaRPr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00" marB="45700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1"/>
          <p:cNvSpPr txBox="1"/>
          <p:nvPr/>
        </p:nvSpPr>
        <p:spPr>
          <a:xfrm>
            <a:off x="425450" y="1546225"/>
            <a:ext cx="8137525" cy="52013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【舉例】1.</a:t>
            </a:r>
            <a:r>
              <a:rPr lang="zh-TW" alt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王小明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喜歡社會心理學群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社會心理學群內有社工系、心理系、輔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導諮商系、社會系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‧‧等。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chemeClr val="lt1"/>
              </a:buClr>
              <a:buSzPts val="2800"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2.</a:t>
            </a:r>
            <a:r>
              <a:rPr lang="zh-TW" alt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王小明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自我分析，自己最喜歡的是心理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系接續是社工系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3.以心理系為例，台大、政大、成功、中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正、東吳、輔仁、中原等學校都有這個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科系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4.可依照自己的分數、各校此科系的重點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發展、未來想求學的地點等來排列志願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順序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dirty="0"/>
          </a:p>
        </p:txBody>
      </p:sp>
      <p:pic>
        <p:nvPicPr>
          <p:cNvPr id="513" name="Google Shape;51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333375"/>
            <a:ext cx="10795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8" name="Google Shape;518;p42"/>
          <p:cNvGraphicFramePr/>
          <p:nvPr>
            <p:extLst>
              <p:ext uri="{D42A27DB-BD31-4B8C-83A1-F6EECF244321}">
                <p14:modId xmlns:p14="http://schemas.microsoft.com/office/powerpoint/2010/main" val="3102198834"/>
              </p:ext>
            </p:extLst>
          </p:nvPr>
        </p:nvGraphicFramePr>
        <p:xfrm>
          <a:off x="1169987" y="1916112"/>
          <a:ext cx="7345350" cy="3213237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734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62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1" i="0" u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</a:t>
                      </a:r>
                      <a:r>
                        <a:rPr lang="en-US" sz="3600" b="1" i="0" u="none" dirty="0" err="1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策略二】相關輔助資源及工具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0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1.付費、免費落點分析參考</a:t>
                      </a:r>
                      <a:endParaRPr sz="32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2.大學博覽會</a:t>
                      </a:r>
                      <a:endParaRPr sz="32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3.各大學校系網站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4.家人、學長姐之意見</a:t>
                      </a:r>
                      <a:endParaRPr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30095" t="17196" r="41714" b="12031"/>
          <a:stretch/>
        </p:blipFill>
        <p:spPr>
          <a:xfrm>
            <a:off x="3640183" y="0"/>
            <a:ext cx="5503817" cy="6731725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339441"/>
              </p:ext>
            </p:extLst>
          </p:nvPr>
        </p:nvGraphicFramePr>
        <p:xfrm>
          <a:off x="139335" y="1123405"/>
          <a:ext cx="3500848" cy="3184796"/>
        </p:xfrm>
        <a:graphic>
          <a:graphicData uri="http://schemas.openxmlformats.org/drawingml/2006/table">
            <a:tbl>
              <a:tblPr firstRow="1" bandRow="1">
                <a:tableStyleId>{4EDC0B32-3437-465B-9113-25ABB294C655}</a:tableStyleId>
              </a:tblPr>
              <a:tblGrid>
                <a:gridCol w="1584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5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6/1-8/2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下載單機版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7/27-</a:t>
                      </a:r>
                    </a:p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繳交登記費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7/30-</a:t>
                      </a:r>
                    </a:p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8/2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16:30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網路登記志願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9200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44"/>
          <p:cNvSpPr txBox="1"/>
          <p:nvPr/>
        </p:nvSpPr>
        <p:spPr>
          <a:xfrm>
            <a:off x="323850" y="836612"/>
            <a:ext cx="5111750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學系交通網</a:t>
            </a:r>
            <a:endParaRPr/>
          </a:p>
        </p:txBody>
      </p:sp>
      <p:pic>
        <p:nvPicPr>
          <p:cNvPr id="532" name="Google Shape;532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600" y="1757362"/>
            <a:ext cx="8609012" cy="4840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5"/>
          <p:cNvSpPr txBox="1"/>
          <p:nvPr/>
        </p:nvSpPr>
        <p:spPr>
          <a:xfrm>
            <a:off x="1870075" y="836612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IOH個人開放經驗平台</a:t>
            </a:r>
            <a:endParaRPr/>
          </a:p>
        </p:txBody>
      </p:sp>
      <p:pic>
        <p:nvPicPr>
          <p:cNvPr id="540" name="Google Shape;540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450" y="1606550"/>
            <a:ext cx="7777162" cy="52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46"/>
          <p:cNvSpPr txBox="1"/>
          <p:nvPr/>
        </p:nvSpPr>
        <p:spPr>
          <a:xfrm>
            <a:off x="1331912" y="908050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IOH個人開放經驗平台</a:t>
            </a:r>
            <a:endParaRPr/>
          </a:p>
        </p:txBody>
      </p:sp>
      <p:pic>
        <p:nvPicPr>
          <p:cNvPr id="548" name="Google Shape;548;p46"/>
          <p:cNvPicPr preferRelativeResize="0"/>
          <p:nvPr/>
        </p:nvPicPr>
        <p:blipFill rotWithShape="1">
          <a:blip r:embed="rId4">
            <a:alphaModFix/>
          </a:blip>
          <a:srcRect l="17161" t="12011" r="40759" b="16401"/>
          <a:stretch/>
        </p:blipFill>
        <p:spPr>
          <a:xfrm>
            <a:off x="468312" y="1789112"/>
            <a:ext cx="8024812" cy="45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7"/>
          <p:cNvSpPr txBox="1"/>
          <p:nvPr/>
        </p:nvSpPr>
        <p:spPr>
          <a:xfrm>
            <a:off x="323850" y="836612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大學網</a:t>
            </a:r>
            <a:endParaRPr/>
          </a:p>
        </p:txBody>
      </p:sp>
      <p:pic>
        <p:nvPicPr>
          <p:cNvPr id="556" name="Google Shape;556;p47"/>
          <p:cNvPicPr preferRelativeResize="0"/>
          <p:nvPr/>
        </p:nvPicPr>
        <p:blipFill rotWithShape="1">
          <a:blip r:embed="rId4">
            <a:alphaModFix/>
          </a:blip>
          <a:srcRect l="11875" t="9158" r="12514" b="18330"/>
          <a:stretch/>
        </p:blipFill>
        <p:spPr>
          <a:xfrm>
            <a:off x="323850" y="1606550"/>
            <a:ext cx="8674100" cy="494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48"/>
          <p:cNvSpPr txBox="1"/>
          <p:nvPr/>
        </p:nvSpPr>
        <p:spPr>
          <a:xfrm>
            <a:off x="1258887" y="765175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104升學就業地圖</a:t>
            </a:r>
            <a:endParaRPr/>
          </a:p>
        </p:txBody>
      </p:sp>
      <p:pic>
        <p:nvPicPr>
          <p:cNvPr id="564" name="Google Shape;564;p48"/>
          <p:cNvPicPr preferRelativeResize="0"/>
          <p:nvPr/>
        </p:nvPicPr>
        <p:blipFill rotWithShape="1">
          <a:blip r:embed="rId4">
            <a:alphaModFix/>
          </a:blip>
          <a:srcRect l="5340" t="6565" r="6703" b="5199"/>
          <a:stretch/>
        </p:blipFill>
        <p:spPr>
          <a:xfrm>
            <a:off x="101600" y="1803400"/>
            <a:ext cx="9036050" cy="48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49"/>
          <p:cNvSpPr txBox="1"/>
          <p:nvPr/>
        </p:nvSpPr>
        <p:spPr>
          <a:xfrm>
            <a:off x="1576387" y="836612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大學問</a:t>
            </a:r>
            <a:endParaRPr/>
          </a:p>
        </p:txBody>
      </p:sp>
      <p:pic>
        <p:nvPicPr>
          <p:cNvPr id="572" name="Google Shape;572;p49"/>
          <p:cNvPicPr preferRelativeResize="0"/>
          <p:nvPr/>
        </p:nvPicPr>
        <p:blipFill rotWithShape="1">
          <a:blip r:embed="rId4">
            <a:alphaModFix/>
          </a:blip>
          <a:srcRect l="19594" t="9970" r="31228" b="30593"/>
          <a:stretch/>
        </p:blipFill>
        <p:spPr>
          <a:xfrm>
            <a:off x="107950" y="1744662"/>
            <a:ext cx="8842375" cy="503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50"/>
          <p:cNvSpPr txBox="1"/>
          <p:nvPr/>
        </p:nvSpPr>
        <p:spPr>
          <a:xfrm>
            <a:off x="1476375" y="831850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1111落點分析</a:t>
            </a:r>
            <a:endParaRPr/>
          </a:p>
        </p:txBody>
      </p:sp>
      <p:pic>
        <p:nvPicPr>
          <p:cNvPr id="580" name="Google Shape;580;p50"/>
          <p:cNvPicPr preferRelativeResize="0"/>
          <p:nvPr/>
        </p:nvPicPr>
        <p:blipFill rotWithShape="1">
          <a:blip r:embed="rId4">
            <a:alphaModFix/>
          </a:blip>
          <a:srcRect l="18453" t="10800" r="20568" b="10806"/>
          <a:stretch/>
        </p:blipFill>
        <p:spPr>
          <a:xfrm>
            <a:off x="179387" y="1606550"/>
            <a:ext cx="8785225" cy="515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51"/>
          <p:cNvSpPr txBox="1"/>
          <p:nvPr/>
        </p:nvSpPr>
        <p:spPr>
          <a:xfrm>
            <a:off x="1476375" y="831850"/>
            <a:ext cx="3853271" cy="7699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104落點</a:t>
            </a:r>
            <a:r>
              <a:rPr lang="zh-TW" altLang="en-US" sz="4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分析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l="14381" t="12455" r="27429" b="3759"/>
          <a:stretch/>
        </p:blipFill>
        <p:spPr>
          <a:xfrm>
            <a:off x="179387" y="1601787"/>
            <a:ext cx="8816567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62" y="-9525"/>
            <a:ext cx="1508125" cy="1506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3"/>
          <p:cNvSpPr txBox="1"/>
          <p:nvPr/>
        </p:nvSpPr>
        <p:spPr>
          <a:xfrm>
            <a:off x="1601787" y="304800"/>
            <a:ext cx="75422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志願分配—</a:t>
            </a:r>
            <a:r>
              <a:rPr lang="en-US" sz="4400" b="1" i="0" u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可以填100個志願</a:t>
            </a:r>
            <a:endParaRPr/>
          </a:p>
        </p:txBody>
      </p:sp>
      <p:sp>
        <p:nvSpPr>
          <p:cNvPr id="604" name="Google Shape;604;p53"/>
          <p:cNvSpPr txBox="1"/>
          <p:nvPr/>
        </p:nvSpPr>
        <p:spPr>
          <a:xfrm>
            <a:off x="682625" y="1803400"/>
            <a:ext cx="3024187" cy="977900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53"/>
          <p:cNvSpPr txBox="1"/>
          <p:nvPr/>
        </p:nvSpPr>
        <p:spPr>
          <a:xfrm>
            <a:off x="3724275" y="1803400"/>
            <a:ext cx="2946400" cy="977900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53"/>
          <p:cNvSpPr txBox="1"/>
          <p:nvPr/>
        </p:nvSpPr>
        <p:spPr>
          <a:xfrm>
            <a:off x="6654800" y="1803400"/>
            <a:ext cx="1820862" cy="977900"/>
          </a:xfrm>
          <a:prstGeom prst="rect">
            <a:avLst/>
          </a:prstGeom>
          <a:solidFill>
            <a:srgbClr val="B481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53"/>
          <p:cNvSpPr txBox="1"/>
          <p:nvPr/>
        </p:nvSpPr>
        <p:spPr>
          <a:xfrm>
            <a:off x="1350962" y="1820862"/>
            <a:ext cx="18192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夢幻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608" name="Google Shape;608;p53"/>
          <p:cNvSpPr txBox="1"/>
          <p:nvPr/>
        </p:nvSpPr>
        <p:spPr>
          <a:xfrm>
            <a:off x="4270375" y="1820862"/>
            <a:ext cx="18192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務實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09" name="Google Shape;609;p53"/>
          <p:cNvSpPr txBox="1"/>
          <p:nvPr/>
        </p:nvSpPr>
        <p:spPr>
          <a:xfrm>
            <a:off x="6663546" y="1795417"/>
            <a:ext cx="1819275" cy="10144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chemeClr val="accent4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保險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10" name="Google Shape;610;p53"/>
          <p:cNvGrpSpPr/>
          <p:nvPr/>
        </p:nvGrpSpPr>
        <p:grpSpPr>
          <a:xfrm>
            <a:off x="690562" y="3698875"/>
            <a:ext cx="7792259" cy="1041400"/>
            <a:chOff x="691043" y="3276465"/>
            <a:chExt cx="7791160" cy="1041256"/>
          </a:xfrm>
        </p:grpSpPr>
        <p:sp>
          <p:nvSpPr>
            <p:cNvPr id="611" name="Google Shape;611;p53"/>
            <p:cNvSpPr txBox="1"/>
            <p:nvPr/>
          </p:nvSpPr>
          <p:spPr>
            <a:xfrm>
              <a:off x="691043" y="3295512"/>
              <a:ext cx="2514245" cy="977765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3"/>
            <p:cNvSpPr txBox="1"/>
            <p:nvPr/>
          </p:nvSpPr>
          <p:spPr>
            <a:xfrm>
              <a:off x="1039011" y="3276465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夢幻</a:t>
              </a: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613" name="Google Shape;613;p53"/>
            <p:cNvSpPr txBox="1"/>
            <p:nvPr/>
          </p:nvSpPr>
          <p:spPr>
            <a:xfrm>
              <a:off x="3170368" y="3295512"/>
              <a:ext cx="3130108" cy="977765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3"/>
            <p:cNvSpPr txBox="1"/>
            <p:nvPr/>
          </p:nvSpPr>
          <p:spPr>
            <a:xfrm>
              <a:off x="3846157" y="3302058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務實</a:t>
              </a: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615" name="Google Shape;615;p53"/>
            <p:cNvSpPr txBox="1"/>
            <p:nvPr/>
          </p:nvSpPr>
          <p:spPr>
            <a:xfrm>
              <a:off x="6298889" y="3317734"/>
              <a:ext cx="2176156" cy="977765"/>
            </a:xfrm>
            <a:prstGeom prst="rect">
              <a:avLst/>
            </a:prstGeom>
            <a:solidFill>
              <a:srgbClr val="B481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3"/>
            <p:cNvSpPr txBox="1"/>
            <p:nvPr/>
          </p:nvSpPr>
          <p:spPr>
            <a:xfrm>
              <a:off x="6298889" y="3302058"/>
              <a:ext cx="2183314" cy="10156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chemeClr val="accent4">
                      <a:lumMod val="7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保險</a:t>
              </a:r>
              <a:endParaRPr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617" name="Google Shape;617;p53"/>
          <p:cNvSpPr txBox="1"/>
          <p:nvPr/>
        </p:nvSpPr>
        <p:spPr>
          <a:xfrm>
            <a:off x="738187" y="5562600"/>
            <a:ext cx="1649412" cy="977900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53"/>
          <p:cNvGrpSpPr/>
          <p:nvPr/>
        </p:nvGrpSpPr>
        <p:grpSpPr>
          <a:xfrm>
            <a:off x="727075" y="5499099"/>
            <a:ext cx="7843837" cy="1054947"/>
            <a:chOff x="681963" y="4758911"/>
            <a:chExt cx="8047462" cy="1054595"/>
          </a:xfrm>
        </p:grpSpPr>
        <p:sp>
          <p:nvSpPr>
            <p:cNvPr id="619" name="Google Shape;619;p53"/>
            <p:cNvSpPr txBox="1"/>
            <p:nvPr/>
          </p:nvSpPr>
          <p:spPr>
            <a:xfrm>
              <a:off x="681963" y="4758911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夢幻</a:t>
              </a: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620" name="Google Shape;620;p53"/>
            <p:cNvSpPr txBox="1"/>
            <p:nvPr/>
          </p:nvSpPr>
          <p:spPr>
            <a:xfrm>
              <a:off x="2339242" y="4790650"/>
              <a:ext cx="3325670" cy="979161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3"/>
            <p:cNvSpPr txBox="1"/>
            <p:nvPr/>
          </p:nvSpPr>
          <p:spPr>
            <a:xfrm>
              <a:off x="3015437" y="4797843"/>
              <a:ext cx="19324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務實</a:t>
              </a: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622" name="Google Shape;622;p53"/>
            <p:cNvSpPr txBox="1"/>
            <p:nvPr/>
          </p:nvSpPr>
          <p:spPr>
            <a:xfrm>
              <a:off x="5620463" y="4825564"/>
              <a:ext cx="2854202" cy="977574"/>
            </a:xfrm>
            <a:prstGeom prst="rect">
              <a:avLst/>
            </a:prstGeom>
            <a:solidFill>
              <a:srgbClr val="B481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3"/>
            <p:cNvSpPr txBox="1"/>
            <p:nvPr/>
          </p:nvSpPr>
          <p:spPr>
            <a:xfrm>
              <a:off x="5628604" y="4793188"/>
              <a:ext cx="3100821" cy="10156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zh-TW" altLang="en-US" sz="6000" b="1" i="0" u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sz="6000" b="1" i="0" u="none" dirty="0" err="1">
                  <a:solidFill>
                    <a:schemeClr val="accent4">
                      <a:lumMod val="7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保險</a:t>
              </a:r>
              <a:endParaRPr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624" name="Google Shape;624;p53"/>
          <p:cNvSpPr txBox="1"/>
          <p:nvPr/>
        </p:nvSpPr>
        <p:spPr>
          <a:xfrm>
            <a:off x="6526212" y="1174750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高分</a:t>
            </a:r>
            <a:endParaRPr dirty="0"/>
          </a:p>
        </p:txBody>
      </p:sp>
      <p:sp>
        <p:nvSpPr>
          <p:cNvPr id="625" name="Google Shape;625;p53"/>
          <p:cNvSpPr txBox="1"/>
          <p:nvPr/>
        </p:nvSpPr>
        <p:spPr>
          <a:xfrm>
            <a:off x="6510337" y="3103562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普通</a:t>
            </a:r>
            <a:endParaRPr/>
          </a:p>
        </p:txBody>
      </p:sp>
      <p:sp>
        <p:nvSpPr>
          <p:cNvPr id="626" name="Google Shape;626;p53"/>
          <p:cNvSpPr txBox="1"/>
          <p:nvPr/>
        </p:nvSpPr>
        <p:spPr>
          <a:xfrm>
            <a:off x="6510337" y="4964112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稍差</a:t>
            </a:r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54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54"/>
          <p:cNvSpPr txBox="1"/>
          <p:nvPr/>
        </p:nvSpPr>
        <p:spPr>
          <a:xfrm>
            <a:off x="3198812" y="796925"/>
            <a:ext cx="48244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老師的叮嚀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5" name="Google Shape;63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4150" y="2420937"/>
            <a:ext cx="928687" cy="9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6050" y="3429000"/>
            <a:ext cx="966787" cy="966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54"/>
          <p:cNvSpPr txBox="1"/>
          <p:nvPr/>
        </p:nvSpPr>
        <p:spPr>
          <a:xfrm>
            <a:off x="3825875" y="2425700"/>
            <a:ext cx="3049587" cy="923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思考周延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38" name="Google Shape;638;p54"/>
          <p:cNvSpPr txBox="1"/>
          <p:nvPr/>
        </p:nvSpPr>
        <p:spPr>
          <a:xfrm>
            <a:off x="3814762" y="3482975"/>
            <a:ext cx="5221287" cy="923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釐清自己的需求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9" name="Google Shape;639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13037" y="4475162"/>
            <a:ext cx="9715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54"/>
          <p:cNvSpPr txBox="1"/>
          <p:nvPr/>
        </p:nvSpPr>
        <p:spPr>
          <a:xfrm>
            <a:off x="3814762" y="4560887"/>
            <a:ext cx="5329237" cy="1755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留意更名、併校之資訊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/>
          <p:nvPr/>
        </p:nvSpPr>
        <p:spPr>
          <a:xfrm>
            <a:off x="0" y="1587"/>
            <a:ext cx="2808287" cy="21605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 txBox="1"/>
          <p:nvPr/>
        </p:nvSpPr>
        <p:spPr>
          <a:xfrm>
            <a:off x="684212" y="404812"/>
            <a:ext cx="1441450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考試分發</a:t>
            </a:r>
            <a:endParaRPr/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0287" y="4210050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1500" y="4062412"/>
            <a:ext cx="1276350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2412" y="4087812"/>
            <a:ext cx="136207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909637" y="1901825"/>
            <a:ext cx="7766050" cy="2584450"/>
          </a:xfrm>
          <a:prstGeom prst="rightArrow">
            <a:avLst>
              <a:gd name="adj1" fmla="val 18006"/>
              <a:gd name="adj2" fmla="val 50000"/>
            </a:avLst>
          </a:prstGeom>
          <a:solidFill>
            <a:srgbClr val="E16B8C"/>
          </a:solidFill>
          <a:ln w="12700" cap="flat" cmpd="sng">
            <a:solidFill>
              <a:srgbClr val="FEDFE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/>
        </p:nvSpPr>
        <p:spPr>
          <a:xfrm>
            <a:off x="1366837" y="2871787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時程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3470275" y="2871787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sp>
        <p:nvSpPr>
          <p:cNvPr id="121" name="Google Shape;121;p5"/>
          <p:cNvSpPr txBox="1"/>
          <p:nvPr/>
        </p:nvSpPr>
        <p:spPr>
          <a:xfrm>
            <a:off x="5495925" y="2857500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5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55"/>
          <p:cNvSpPr txBox="1"/>
          <p:nvPr/>
        </p:nvSpPr>
        <p:spPr>
          <a:xfrm>
            <a:off x="3198812" y="796925"/>
            <a:ext cx="48244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老師的叮嚀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48" name="Google Shape;648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00337" y="2382837"/>
            <a:ext cx="931862" cy="930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55"/>
          <p:cNvSpPr txBox="1"/>
          <p:nvPr/>
        </p:nvSpPr>
        <p:spPr>
          <a:xfrm>
            <a:off x="3632200" y="2382837"/>
            <a:ext cx="5221287" cy="3416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操作過程中有任何疑問，請洽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聯分會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06-2362755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54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54"/>
          <p:cNvSpPr txBox="1"/>
          <p:nvPr/>
        </p:nvSpPr>
        <p:spPr>
          <a:xfrm>
            <a:off x="3198812" y="796925"/>
            <a:ext cx="482441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zh-TW" altLang="en-US" sz="6000" b="1" dirty="0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個別諮詢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5" name="Google Shape;63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313" y="3018631"/>
            <a:ext cx="928687" cy="9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6262" y="4085808"/>
            <a:ext cx="966787" cy="966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54"/>
          <p:cNvSpPr txBox="1"/>
          <p:nvPr/>
        </p:nvSpPr>
        <p:spPr>
          <a:xfrm>
            <a:off x="1803284" y="3036628"/>
            <a:ext cx="4728845" cy="830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參加此說明會</a:t>
            </a:r>
            <a:endParaRPr sz="4800" dirty="0">
              <a:solidFill>
                <a:srgbClr val="002060"/>
              </a:solidFill>
            </a:endParaRPr>
          </a:p>
        </p:txBody>
      </p:sp>
      <p:sp>
        <p:nvSpPr>
          <p:cNvPr id="638" name="Google Shape;638;p54"/>
          <p:cNvSpPr txBox="1"/>
          <p:nvPr/>
        </p:nvSpPr>
        <p:spPr>
          <a:xfrm>
            <a:off x="1803284" y="4028358"/>
            <a:ext cx="6891537" cy="8309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事先自行完成</a:t>
            </a:r>
            <a:r>
              <a:rPr lang="en-US" altLang="zh-TW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3-5</a:t>
            </a: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套落點</a:t>
            </a:r>
            <a:endParaRPr sz="4800" dirty="0">
              <a:solidFill>
                <a:srgbClr val="002060"/>
              </a:solidFill>
            </a:endParaRPr>
          </a:p>
        </p:txBody>
      </p:sp>
      <p:pic>
        <p:nvPicPr>
          <p:cNvPr id="639" name="Google Shape;639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091" y="5162683"/>
            <a:ext cx="9715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54"/>
          <p:cNvSpPr txBox="1"/>
          <p:nvPr/>
        </p:nvSpPr>
        <p:spPr>
          <a:xfrm>
            <a:off x="1803284" y="5162683"/>
            <a:ext cx="3474569" cy="1046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預排志願序</a:t>
            </a:r>
            <a:endParaRPr lang="en-US" altLang="zh-TW" sz="48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8975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7"/>
          <p:cNvSpPr txBox="1"/>
          <p:nvPr/>
        </p:nvSpPr>
        <p:spPr>
          <a:xfrm>
            <a:off x="2700337" y="2274887"/>
            <a:ext cx="4897437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Microsoft JhengHei"/>
              <a:buNone/>
            </a:pPr>
            <a:r>
              <a:rPr lang="en-US" sz="72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敬祝同學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Microsoft JhengHei"/>
              <a:buNone/>
            </a:pPr>
            <a:r>
              <a:rPr lang="en-US" sz="72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金榜題名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63" name="Google Shape;6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5013325"/>
            <a:ext cx="1579562" cy="1579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0" y="1587"/>
            <a:ext cx="1979612" cy="11953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268287" y="1381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時程</a:t>
            </a:r>
            <a:endParaRPr/>
          </a:p>
        </p:txBody>
      </p:sp>
      <p:pic>
        <p:nvPicPr>
          <p:cNvPr id="128" name="Google Shape;1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7975" y="33337"/>
            <a:ext cx="1209675" cy="120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2100" y="127000"/>
            <a:ext cx="558800" cy="5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15350" y="96837"/>
            <a:ext cx="477837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11809" t="12964" r="59620" b="19481"/>
          <a:stretch/>
        </p:blipFill>
        <p:spPr>
          <a:xfrm>
            <a:off x="1471748" y="1241424"/>
            <a:ext cx="7672251" cy="561657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0123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7"/>
          <p:cNvGrpSpPr/>
          <p:nvPr/>
        </p:nvGrpSpPr>
        <p:grpSpPr>
          <a:xfrm>
            <a:off x="0" y="1587"/>
            <a:ext cx="2771775" cy="1987550"/>
            <a:chOff x="0" y="1588"/>
            <a:chExt cx="1979613" cy="1433512"/>
          </a:xfrm>
        </p:grpSpPr>
        <p:sp>
          <p:nvSpPr>
            <p:cNvPr id="137" name="Google Shape;137;p7"/>
            <p:cNvSpPr/>
            <p:nvPr/>
          </p:nvSpPr>
          <p:spPr>
            <a:xfrm>
              <a:off x="0" y="1588"/>
              <a:ext cx="1979613" cy="1433512"/>
            </a:xfrm>
            <a:prstGeom prst="ellipse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 txBox="1"/>
            <p:nvPr/>
          </p:nvSpPr>
          <p:spPr>
            <a:xfrm>
              <a:off x="390023" y="385320"/>
              <a:ext cx="1441450" cy="666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Microsoft JhengHei"/>
                <a:buNone/>
              </a:pPr>
              <a:r>
                <a:rPr lang="en-US" sz="54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繳費</a:t>
              </a:r>
              <a:endParaRPr/>
            </a:p>
          </p:txBody>
        </p:sp>
      </p:grpSp>
      <p:pic>
        <p:nvPicPr>
          <p:cNvPr id="139" name="Google Shape;13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275" y="2408237"/>
            <a:ext cx="3741737" cy="33956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7"/>
          <p:cNvGrpSpPr/>
          <p:nvPr/>
        </p:nvGrpSpPr>
        <p:grpSpPr>
          <a:xfrm>
            <a:off x="4768850" y="2406650"/>
            <a:ext cx="3744912" cy="3398837"/>
            <a:chOff x="5078413" y="2719388"/>
            <a:chExt cx="3744912" cy="3398837"/>
          </a:xfrm>
        </p:grpSpPr>
        <p:sp>
          <p:nvSpPr>
            <p:cNvPr id="141" name="Google Shape;141;p7"/>
            <p:cNvSpPr txBox="1"/>
            <p:nvPr/>
          </p:nvSpPr>
          <p:spPr>
            <a:xfrm>
              <a:off x="5078413" y="2719388"/>
              <a:ext cx="3744912" cy="3398837"/>
            </a:xfrm>
            <a:prstGeom prst="rect">
              <a:avLst/>
            </a:prstGeom>
            <a:solidFill>
              <a:srgbClr val="9BB3FF"/>
            </a:solidFill>
            <a:ln w="12700" cap="flat" cmpd="sng">
              <a:solidFill>
                <a:srgbClr val="9BB3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 txBox="1"/>
            <p:nvPr/>
          </p:nvSpPr>
          <p:spPr>
            <a:xfrm>
              <a:off x="5834063" y="3357563"/>
              <a:ext cx="2233612" cy="2122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Microsoft JhengHei"/>
                <a:buNone/>
              </a:pPr>
              <a:r>
                <a:rPr lang="en-US" sz="66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去哪裡繳</a:t>
              </a:r>
              <a:endParaRPr/>
            </a:p>
          </p:txBody>
        </p:sp>
      </p:grpSp>
      <p:pic>
        <p:nvPicPr>
          <p:cNvPr id="143" name="Google Shape;14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65862" y="185737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pic>
        <p:nvPicPr>
          <p:cNvPr id="152" name="Google Shape;15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35725" y="231775"/>
            <a:ext cx="1381125" cy="137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5" name="Google Shape;155;p8"/>
          <p:cNvGraphicFramePr/>
          <p:nvPr>
            <p:extLst>
              <p:ext uri="{D42A27DB-BD31-4B8C-83A1-F6EECF244321}">
                <p14:modId xmlns:p14="http://schemas.microsoft.com/office/powerpoint/2010/main" val="2833177151"/>
              </p:ext>
            </p:extLst>
          </p:nvPr>
        </p:nvGraphicFramePr>
        <p:xfrm>
          <a:off x="0" y="1912937"/>
          <a:ext cx="9058250" cy="4756125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22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9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身分別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一般生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中低收入戶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(審驗通過)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低收入戶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(審驗通過)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繳款金額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繳款帳號設定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繳款帳號共14碼，前3碼一律為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「920」，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以身份證號碼報名之考生，設定方式為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920+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「</a:t>
                      </a:r>
                      <a:r>
                        <a:rPr lang="en-US" sz="2400" b="1" i="0" u="sng" strike="noStrike" cap="none" dirty="0" err="1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身分證號碼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」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，</a:t>
                      </a:r>
                      <a:r>
                        <a:rPr lang="en-US" sz="2400" b="0" i="0" u="none" strike="noStrike" cap="none" dirty="0" err="1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其中英文字母需予以轉換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。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1036</Words>
  <Application>Microsoft Office PowerPoint</Application>
  <PresentationFormat>如螢幕大小 (4:3)</PresentationFormat>
  <Paragraphs>313</Paragraphs>
  <Slides>62</Slides>
  <Notes>52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62</vt:i4>
      </vt:variant>
    </vt:vector>
  </HeadingPairs>
  <TitlesOfParts>
    <vt:vector size="71" baseType="lpstr">
      <vt:lpstr>Noto Sans TC</vt:lpstr>
      <vt:lpstr>PMingLiu</vt:lpstr>
      <vt:lpstr>微軟正黑體</vt:lpstr>
      <vt:lpstr>微軟正黑體</vt:lpstr>
      <vt:lpstr>新細明體</vt:lpstr>
      <vt:lpstr>Arial</vt:lpstr>
      <vt:lpstr>Times New Roman</vt:lpstr>
      <vt:lpstr>Wingdings</vt:lpstr>
      <vt:lpstr>Office 佈景主題</vt:lpstr>
      <vt:lpstr>111 大學考試入學分發 選填志願說明會</vt:lpstr>
      <vt:lpstr>學測成績轉換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 大學考試入學分發 選填志願說明會</dc:title>
  <dc:creator>NN</dc:creator>
  <cp:lastModifiedBy>PYMHS</cp:lastModifiedBy>
  <cp:revision>70</cp:revision>
  <dcterms:created xsi:type="dcterms:W3CDTF">2004-11-24T02:14:54Z</dcterms:created>
  <dcterms:modified xsi:type="dcterms:W3CDTF">2022-07-27T01:22:25Z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TC010601771028</vt:lpwstr>
  </property>
</Properties>
</file>