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29"/>
  </p:notesMasterIdLst>
  <p:sldIdLst>
    <p:sldId id="256" r:id="rId2"/>
    <p:sldId id="371" r:id="rId3"/>
    <p:sldId id="373" r:id="rId4"/>
    <p:sldId id="264" r:id="rId5"/>
    <p:sldId id="257" r:id="rId6"/>
    <p:sldId id="334" r:id="rId7"/>
    <p:sldId id="261" r:id="rId8"/>
    <p:sldId id="348" r:id="rId9"/>
    <p:sldId id="260" r:id="rId10"/>
    <p:sldId id="262" r:id="rId11"/>
    <p:sldId id="263" r:id="rId12"/>
    <p:sldId id="372" r:id="rId13"/>
    <p:sldId id="335" r:id="rId14"/>
    <p:sldId id="339" r:id="rId15"/>
    <p:sldId id="358" r:id="rId16"/>
    <p:sldId id="267" r:id="rId17"/>
    <p:sldId id="268" r:id="rId18"/>
    <p:sldId id="269" r:id="rId19"/>
    <p:sldId id="336" r:id="rId20"/>
    <p:sldId id="337" r:id="rId21"/>
    <p:sldId id="375" r:id="rId22"/>
    <p:sldId id="374" r:id="rId23"/>
    <p:sldId id="376" r:id="rId24"/>
    <p:sldId id="377" r:id="rId25"/>
    <p:sldId id="378" r:id="rId26"/>
    <p:sldId id="272" r:id="rId27"/>
    <p:sldId id="273" r:id="rId28"/>
    <p:sldId id="346" r:id="rId29"/>
    <p:sldId id="341" r:id="rId30"/>
    <p:sldId id="352" r:id="rId31"/>
    <p:sldId id="353" r:id="rId32"/>
    <p:sldId id="354" r:id="rId33"/>
    <p:sldId id="355" r:id="rId34"/>
    <p:sldId id="356" r:id="rId35"/>
    <p:sldId id="357" r:id="rId36"/>
    <p:sldId id="342" r:id="rId37"/>
    <p:sldId id="343" r:id="rId38"/>
    <p:sldId id="344" r:id="rId39"/>
    <p:sldId id="345" r:id="rId40"/>
    <p:sldId id="379" r:id="rId41"/>
    <p:sldId id="274" r:id="rId42"/>
    <p:sldId id="349" r:id="rId43"/>
    <p:sldId id="275" r:id="rId44"/>
    <p:sldId id="276" r:id="rId45"/>
    <p:sldId id="350" r:id="rId46"/>
    <p:sldId id="277" r:id="rId47"/>
    <p:sldId id="278" r:id="rId48"/>
    <p:sldId id="279" r:id="rId49"/>
    <p:sldId id="280" r:id="rId50"/>
    <p:sldId id="281" r:id="rId51"/>
    <p:sldId id="282" r:id="rId52"/>
    <p:sldId id="283" r:id="rId53"/>
    <p:sldId id="393" r:id="rId54"/>
    <p:sldId id="284" r:id="rId55"/>
    <p:sldId id="285" r:id="rId56"/>
    <p:sldId id="286" r:id="rId57"/>
    <p:sldId id="288" r:id="rId58"/>
    <p:sldId id="287" r:id="rId59"/>
    <p:sldId id="386" r:id="rId60"/>
    <p:sldId id="388" r:id="rId61"/>
    <p:sldId id="389" r:id="rId62"/>
    <p:sldId id="390" r:id="rId63"/>
    <p:sldId id="391" r:id="rId64"/>
    <p:sldId id="392" r:id="rId65"/>
    <p:sldId id="289" r:id="rId66"/>
    <p:sldId id="291" r:id="rId67"/>
    <p:sldId id="292" r:id="rId68"/>
    <p:sldId id="290" r:id="rId69"/>
    <p:sldId id="294" r:id="rId70"/>
    <p:sldId id="293" r:id="rId71"/>
    <p:sldId id="295" r:id="rId72"/>
    <p:sldId id="297" r:id="rId73"/>
    <p:sldId id="298" r:id="rId74"/>
    <p:sldId id="395" r:id="rId75"/>
    <p:sldId id="396" r:id="rId76"/>
    <p:sldId id="299" r:id="rId77"/>
    <p:sldId id="300" r:id="rId78"/>
    <p:sldId id="301" r:id="rId79"/>
    <p:sldId id="302" r:id="rId80"/>
    <p:sldId id="303" r:id="rId81"/>
    <p:sldId id="304" r:id="rId82"/>
    <p:sldId id="305" r:id="rId83"/>
    <p:sldId id="306" r:id="rId84"/>
    <p:sldId id="307" r:id="rId85"/>
    <p:sldId id="308" r:id="rId86"/>
    <p:sldId id="309" r:id="rId87"/>
    <p:sldId id="397" r:id="rId88"/>
    <p:sldId id="310" r:id="rId89"/>
    <p:sldId id="311" r:id="rId90"/>
    <p:sldId id="312" r:id="rId91"/>
    <p:sldId id="313" r:id="rId92"/>
    <p:sldId id="314" r:id="rId93"/>
    <p:sldId id="315" r:id="rId94"/>
    <p:sldId id="394" r:id="rId95"/>
    <p:sldId id="317" r:id="rId96"/>
    <p:sldId id="318" r:id="rId97"/>
    <p:sldId id="319" r:id="rId98"/>
    <p:sldId id="320" r:id="rId99"/>
    <p:sldId id="321" r:id="rId100"/>
    <p:sldId id="322" r:id="rId101"/>
    <p:sldId id="323" r:id="rId102"/>
    <p:sldId id="324" r:id="rId103"/>
    <p:sldId id="325" r:id="rId104"/>
    <p:sldId id="326" r:id="rId105"/>
    <p:sldId id="327" r:id="rId106"/>
    <p:sldId id="328" r:id="rId107"/>
    <p:sldId id="329" r:id="rId108"/>
    <p:sldId id="330" r:id="rId109"/>
    <p:sldId id="331" r:id="rId110"/>
    <p:sldId id="361" r:id="rId111"/>
    <p:sldId id="362" r:id="rId112"/>
    <p:sldId id="399" r:id="rId113"/>
    <p:sldId id="363" r:id="rId114"/>
    <p:sldId id="364" r:id="rId115"/>
    <p:sldId id="365" r:id="rId116"/>
    <p:sldId id="366" r:id="rId117"/>
    <p:sldId id="400" r:id="rId118"/>
    <p:sldId id="401" r:id="rId119"/>
    <p:sldId id="367" r:id="rId120"/>
    <p:sldId id="370" r:id="rId121"/>
    <p:sldId id="368" r:id="rId122"/>
    <p:sldId id="369" r:id="rId123"/>
    <p:sldId id="402" r:id="rId124"/>
    <p:sldId id="403" r:id="rId125"/>
    <p:sldId id="359" r:id="rId126"/>
    <p:sldId id="360" r:id="rId127"/>
    <p:sldId id="398" r:id="rId128"/>
  </p:sldIdLst>
  <p:sldSz cx="9144000" cy="6858000" type="screen4x3"/>
  <p:notesSz cx="6858000" cy="9144000"/>
  <p:embeddedFontLst>
    <p:embeddedFont>
      <p:font typeface="華康宗楷體W7" panose="03000709000000000000" pitchFamily="65" charset="-120"/>
      <p:regular r:id="rId130"/>
    </p:embeddedFont>
    <p:embeddedFont>
      <p:font typeface="Trebuchet MS" panose="020B0603020202020204" pitchFamily="34" charset="0"/>
      <p:regular r:id="rId131"/>
      <p:bold r:id="rId132"/>
      <p:italic r:id="rId133"/>
      <p:boldItalic r:id="rId134"/>
    </p:embeddedFont>
    <p:embeddedFont>
      <p:font typeface="華康榜書體W8" panose="03000809000000000000" pitchFamily="65" charset="-120"/>
      <p:regular r:id="rId135"/>
    </p:embeddedFont>
    <p:embeddedFont>
      <p:font typeface="Gill Sans MT" panose="020B0502020104020203" pitchFamily="34" charset="0"/>
      <p:regular r:id="rId136"/>
      <p:bold r:id="rId137"/>
      <p:italic r:id="rId138"/>
      <p:boldItalic r:id="rId139"/>
    </p:embeddedFont>
    <p:embeddedFont>
      <p:font typeface="微軟正黑體" panose="020B0604030504040204" pitchFamily="34" charset="-120"/>
      <p:regular r:id="rId140"/>
      <p:bold r:id="rId141"/>
    </p:embeddedFont>
    <p:embeddedFont>
      <p:font typeface="Calibri Light" panose="020F0302020204030204" pitchFamily="34" charset="0"/>
      <p:regular r:id="rId142"/>
      <p:italic r:id="rId143"/>
    </p:embeddedFont>
    <p:embeddedFont>
      <p:font typeface="Verdana" panose="020B0604030504040204" pitchFamily="34" charset="0"/>
      <p:regular r:id="rId144"/>
      <p:bold r:id="rId145"/>
      <p:italic r:id="rId146"/>
      <p:boldItalic r:id="rId147"/>
    </p:embeddedFont>
    <p:embeddedFont>
      <p:font typeface="Calibri" panose="020F0502020204030204" pitchFamily="34" charset="0"/>
      <p:regular r:id="rId148"/>
      <p:bold r:id="rId149"/>
      <p:italic r:id="rId150"/>
      <p:boldItalic r:id="rId151"/>
    </p:embeddedFont>
    <p:embeddedFont>
      <p:font typeface="標楷體" panose="03000509000000000000" pitchFamily="65" charset="-120"/>
      <p:regular r:id="rId152"/>
    </p:embeddedFont>
    <p:embeddedFont>
      <p:font typeface="華康中特圓體" panose="020F0809000000000000" pitchFamily="49" charset="-120"/>
      <p:regular r:id="rId153"/>
    </p:embeddedFont>
    <p:embeddedFont>
      <p:font typeface="微軟正黑體" panose="020B0604030504040204" pitchFamily="34" charset="-120"/>
      <p:regular r:id="rId140"/>
      <p:bold r:id="rId141"/>
    </p:embeddedFont>
  </p:embeddedFont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96" autoAdjust="0"/>
    <p:restoredTop sz="96400" autoAdjust="0"/>
  </p:normalViewPr>
  <p:slideViewPr>
    <p:cSldViewPr snapToGrid="0">
      <p:cViewPr varScale="1">
        <p:scale>
          <a:sx n="115" d="100"/>
          <a:sy n="115" d="100"/>
        </p:scale>
        <p:origin x="11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4.fntdata"/><Relationship Id="rId138" Type="http://schemas.openxmlformats.org/officeDocument/2006/relationships/font" Target="fonts/font9.fntdata"/><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font" Target="fonts/font15.fntdata"/><Relationship Id="rId149" Type="http://schemas.openxmlformats.org/officeDocument/2006/relationships/font" Target="fonts/font20.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5.fntdata"/><Relationship Id="rId139" Type="http://schemas.openxmlformats.org/officeDocument/2006/relationships/font" Target="fonts/font10.fntdata"/><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21.fntdata"/><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font" Target="fonts/font3.fntdata"/><Relationship Id="rId140" Type="http://schemas.openxmlformats.org/officeDocument/2006/relationships/font" Target="fonts/font11.fntdata"/><Relationship Id="rId145" Type="http://schemas.openxmlformats.org/officeDocument/2006/relationships/font" Target="fonts/font16.fntdata"/><Relationship Id="rId153"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font" Target="fonts/font1.fntdata"/><Relationship Id="rId135" Type="http://schemas.openxmlformats.org/officeDocument/2006/relationships/font" Target="fonts/font6.fntdata"/><Relationship Id="rId143" Type="http://schemas.openxmlformats.org/officeDocument/2006/relationships/font" Target="fonts/font14.fntdata"/><Relationship Id="rId148" Type="http://schemas.openxmlformats.org/officeDocument/2006/relationships/font" Target="fonts/font19.fntdata"/><Relationship Id="rId151" Type="http://schemas.openxmlformats.org/officeDocument/2006/relationships/font" Target="fonts/font22.fntdata"/><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2.fntdata"/><Relationship Id="rId146"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2.fntdata"/><Relationship Id="rId136" Type="http://schemas.openxmlformats.org/officeDocument/2006/relationships/font" Target="fonts/font7.fntdata"/><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23.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1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A4CE1D-CC97-4970-887B-2B90A47B3569}"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zh-TW" altLang="en-US"/>
        </a:p>
      </dgm:t>
    </dgm:pt>
    <dgm:pt modelId="{8B44F356-7B2A-4649-B79A-B35A69B880DA}">
      <dgm:prSet phldrT="[文字]" custT="1"/>
      <dgm:spPr/>
      <dgm:t>
        <a:bodyPr/>
        <a:lstStyle/>
        <a:p>
          <a:r>
            <a:rPr lang="zh-TW" altLang="en-US" sz="2400" b="1" dirty="0" smtClean="0">
              <a:solidFill>
                <a:schemeClr val="tx1"/>
              </a:solidFill>
              <a:latin typeface="+mn-ea"/>
              <a:ea typeface="+mn-ea"/>
            </a:rPr>
            <a:t>進修學士班</a:t>
          </a:r>
          <a:endParaRPr lang="zh-TW" altLang="en-US" sz="2400" b="1" dirty="0">
            <a:solidFill>
              <a:schemeClr val="tx1"/>
            </a:solidFill>
            <a:latin typeface="+mn-ea"/>
            <a:ea typeface="+mn-ea"/>
          </a:endParaRPr>
        </a:p>
      </dgm:t>
    </dgm:pt>
    <dgm:pt modelId="{AE3DAE83-2B21-440A-80CA-9C84F7EE97F5}" type="parTrans" cxnId="{394D1688-864E-4C41-843F-FC42AE0C6943}">
      <dgm:prSet/>
      <dgm:spPr/>
      <dgm:t>
        <a:bodyPr/>
        <a:lstStyle/>
        <a:p>
          <a:endParaRPr lang="zh-TW" altLang="en-US"/>
        </a:p>
      </dgm:t>
    </dgm:pt>
    <dgm:pt modelId="{19037D17-DE64-4C42-91B2-D51426734C01}" type="sibTrans" cxnId="{394D1688-864E-4C41-843F-FC42AE0C6943}">
      <dgm:prSet/>
      <dgm:spPr/>
      <dgm:t>
        <a:bodyPr/>
        <a:lstStyle/>
        <a:p>
          <a:endParaRPr lang="zh-TW" altLang="en-US"/>
        </a:p>
      </dgm:t>
    </dgm:pt>
    <dgm:pt modelId="{375BDFB0-E795-46C5-A45A-04637D87D6F5}">
      <dgm:prSet phldrT="[文字]" custT="1"/>
      <dgm:spPr/>
      <dgm:t>
        <a:bodyPr/>
        <a:lstStyle/>
        <a:p>
          <a:r>
            <a:rPr lang="zh-TW" altLang="en-US" sz="1600" b="1" dirty="0" smtClean="0"/>
            <a:t>提供高中畢業生於晚上或假日進 修，應屆畢業生亦可報考。</a:t>
          </a:r>
          <a:endParaRPr lang="zh-TW" altLang="en-US" sz="1600" b="1" dirty="0"/>
        </a:p>
      </dgm:t>
    </dgm:pt>
    <dgm:pt modelId="{760E54F5-0282-402A-9E4A-588856820325}" type="parTrans" cxnId="{1138D1E9-CDEC-456E-A9CA-251B76834082}">
      <dgm:prSet/>
      <dgm:spPr/>
      <dgm:t>
        <a:bodyPr/>
        <a:lstStyle/>
        <a:p>
          <a:endParaRPr lang="zh-TW" altLang="en-US"/>
        </a:p>
      </dgm:t>
    </dgm:pt>
    <dgm:pt modelId="{75023B95-C3CE-41D2-8462-568F0F90946B}" type="sibTrans" cxnId="{1138D1E9-CDEC-456E-A9CA-251B76834082}">
      <dgm:prSet/>
      <dgm:spPr/>
      <dgm:t>
        <a:bodyPr/>
        <a:lstStyle/>
        <a:p>
          <a:endParaRPr lang="zh-TW" altLang="en-US"/>
        </a:p>
      </dgm:t>
    </dgm:pt>
    <dgm:pt modelId="{CEBB99AE-4FAF-4235-8A4D-D9B63197D432}">
      <dgm:prSet phldrT="[文字]" custT="1"/>
      <dgm:spPr/>
      <dgm:t>
        <a:bodyPr/>
        <a:lstStyle/>
        <a:p>
          <a:r>
            <a:rPr lang="zh-TW" altLang="en-US" sz="2400" b="1" dirty="0" smtClean="0">
              <a:solidFill>
                <a:schemeClr val="tx1"/>
              </a:solidFill>
              <a:latin typeface="+mn-ea"/>
              <a:ea typeface="+mn-ea"/>
            </a:rPr>
            <a:t>運動績優學生</a:t>
          </a:r>
          <a:endParaRPr lang="en-US" altLang="zh-TW" sz="2400" b="1" dirty="0" smtClean="0">
            <a:solidFill>
              <a:schemeClr val="tx1"/>
            </a:solidFill>
            <a:latin typeface="+mn-ea"/>
            <a:ea typeface="+mn-ea"/>
          </a:endParaRPr>
        </a:p>
        <a:p>
          <a:r>
            <a:rPr lang="zh-TW" altLang="en-US" sz="2400" b="1" dirty="0" smtClean="0">
              <a:solidFill>
                <a:schemeClr val="tx1"/>
              </a:solidFill>
              <a:latin typeface="+mn-ea"/>
              <a:ea typeface="+mn-ea"/>
            </a:rPr>
            <a:t>升學管道</a:t>
          </a:r>
          <a:endParaRPr lang="zh-TW" altLang="en-US" sz="2400" b="1" dirty="0">
            <a:solidFill>
              <a:schemeClr val="tx1"/>
            </a:solidFill>
            <a:latin typeface="+mn-ea"/>
            <a:ea typeface="+mn-ea"/>
          </a:endParaRPr>
        </a:p>
      </dgm:t>
    </dgm:pt>
    <dgm:pt modelId="{FFF99AD4-D82D-426C-BCAA-5909863076DA}" type="parTrans" cxnId="{0A42666E-0954-409C-A0BB-FFB673586638}">
      <dgm:prSet/>
      <dgm:spPr/>
      <dgm:t>
        <a:bodyPr/>
        <a:lstStyle/>
        <a:p>
          <a:endParaRPr lang="zh-TW" altLang="en-US"/>
        </a:p>
      </dgm:t>
    </dgm:pt>
    <dgm:pt modelId="{6DCD189A-7B6F-4070-BF80-55BFA4BBC8EA}" type="sibTrans" cxnId="{0A42666E-0954-409C-A0BB-FFB673586638}">
      <dgm:prSet/>
      <dgm:spPr/>
      <dgm:t>
        <a:bodyPr/>
        <a:lstStyle/>
        <a:p>
          <a:endParaRPr lang="zh-TW" altLang="en-US"/>
        </a:p>
      </dgm:t>
    </dgm:pt>
    <dgm:pt modelId="{3972ABA7-8B6A-4520-A0D4-B9290F59F71F}">
      <dgm:prSet phldrT="[文字]" custT="1"/>
      <dgm:spPr/>
      <dgm:t>
        <a:bodyPr/>
        <a:lstStyle/>
        <a:p>
          <a:pPr>
            <a:lnSpc>
              <a:spcPts val="2000"/>
            </a:lnSpc>
          </a:pPr>
          <a:r>
            <a:rPr lang="zh-TW" altLang="en-US" sz="1600" b="1" dirty="0" smtClean="0"/>
            <a:t>有「運動成績優良學生升學輔導甄審、甄試」及「運動成績優良學生單獨招生」二大升學管道</a:t>
          </a:r>
          <a:endParaRPr lang="zh-TW" altLang="en-US" sz="1600" b="1" dirty="0"/>
        </a:p>
      </dgm:t>
    </dgm:pt>
    <dgm:pt modelId="{1F3B344B-6147-4ECC-A9F2-35496FFC9A80}" type="parTrans" cxnId="{04C516C6-3B8E-481A-B88C-7B7721896ED3}">
      <dgm:prSet/>
      <dgm:spPr/>
      <dgm:t>
        <a:bodyPr/>
        <a:lstStyle/>
        <a:p>
          <a:endParaRPr lang="zh-TW" altLang="en-US"/>
        </a:p>
      </dgm:t>
    </dgm:pt>
    <dgm:pt modelId="{0B2E2355-AF96-4229-B97B-46C457B88CEB}" type="sibTrans" cxnId="{04C516C6-3B8E-481A-B88C-7B7721896ED3}">
      <dgm:prSet/>
      <dgm:spPr/>
      <dgm:t>
        <a:bodyPr/>
        <a:lstStyle/>
        <a:p>
          <a:endParaRPr lang="zh-TW" altLang="en-US"/>
        </a:p>
      </dgm:t>
    </dgm:pt>
    <dgm:pt modelId="{E22378A4-5D00-4747-941D-0A7171E10970}">
      <dgm:prSet phldrT="[文字]" custT="1"/>
      <dgm:spPr/>
      <dgm:t>
        <a:bodyPr/>
        <a:lstStyle/>
        <a:p>
          <a:pPr>
            <a:lnSpc>
              <a:spcPts val="2000"/>
            </a:lnSpc>
          </a:pPr>
          <a:r>
            <a:rPr lang="zh-TW" altLang="en-US" sz="1600" b="1" dirty="0" smtClean="0"/>
            <a:t>有興趣者可至「運動成績優良學生升學輔導網站」查詢。</a:t>
          </a:r>
          <a:endParaRPr lang="zh-TW" altLang="en-US" sz="1600" b="1" dirty="0"/>
        </a:p>
      </dgm:t>
    </dgm:pt>
    <dgm:pt modelId="{CDD7CFD5-E782-45CF-AF09-ECC2BDFD6C81}" type="parTrans" cxnId="{8750728D-B937-4BDE-A0CC-591DA91294E3}">
      <dgm:prSet/>
      <dgm:spPr/>
      <dgm:t>
        <a:bodyPr/>
        <a:lstStyle/>
        <a:p>
          <a:endParaRPr lang="zh-TW" altLang="en-US"/>
        </a:p>
      </dgm:t>
    </dgm:pt>
    <dgm:pt modelId="{26697164-3516-4DA9-A674-E9512447147B}" type="sibTrans" cxnId="{8750728D-B937-4BDE-A0CC-591DA91294E3}">
      <dgm:prSet/>
      <dgm:spPr/>
      <dgm:t>
        <a:bodyPr/>
        <a:lstStyle/>
        <a:p>
          <a:endParaRPr lang="zh-TW" altLang="en-US"/>
        </a:p>
      </dgm:t>
    </dgm:pt>
    <dgm:pt modelId="{1A46D5C9-FE93-4410-8324-EA246BDA2C14}">
      <dgm:prSet phldrT="[文字]" custT="1"/>
      <dgm:spPr/>
      <dgm:t>
        <a:bodyPr/>
        <a:lstStyle/>
        <a:p>
          <a:r>
            <a:rPr lang="zh-TW" altLang="en-US" sz="2400" b="1" dirty="0" smtClean="0">
              <a:solidFill>
                <a:schemeClr val="tx1"/>
              </a:solidFill>
              <a:latin typeface="+mn-ea"/>
              <a:ea typeface="+mn-ea"/>
            </a:rPr>
            <a:t>國立空中大學</a:t>
          </a:r>
          <a:endParaRPr lang="zh-TW" altLang="en-US" sz="2400" b="1" dirty="0">
            <a:solidFill>
              <a:schemeClr val="tx1"/>
            </a:solidFill>
            <a:latin typeface="+mn-ea"/>
            <a:ea typeface="+mn-ea"/>
          </a:endParaRPr>
        </a:p>
      </dgm:t>
    </dgm:pt>
    <dgm:pt modelId="{840A5B20-70A6-4446-A46F-D0D97BD7829E}" type="parTrans" cxnId="{55A95B19-56B6-4009-A27E-0E6BE43C30D4}">
      <dgm:prSet/>
      <dgm:spPr/>
      <dgm:t>
        <a:bodyPr/>
        <a:lstStyle/>
        <a:p>
          <a:endParaRPr lang="zh-TW" altLang="en-US"/>
        </a:p>
      </dgm:t>
    </dgm:pt>
    <dgm:pt modelId="{3FF55663-084A-4564-93AA-643742401D37}" type="sibTrans" cxnId="{55A95B19-56B6-4009-A27E-0E6BE43C30D4}">
      <dgm:prSet/>
      <dgm:spPr/>
      <dgm:t>
        <a:bodyPr/>
        <a:lstStyle/>
        <a:p>
          <a:endParaRPr lang="zh-TW" altLang="en-US"/>
        </a:p>
      </dgm:t>
    </dgm:pt>
    <dgm:pt modelId="{6D2E1575-FC76-4A16-87FE-688582D06B0E}">
      <dgm:prSet phldrT="[文字]" custT="1"/>
      <dgm:spPr/>
      <dgm:t>
        <a:bodyPr/>
        <a:lstStyle/>
        <a:p>
          <a:pPr>
            <a:lnSpc>
              <a:spcPts val="2000"/>
            </a:lnSpc>
          </a:pPr>
          <a:r>
            <a:rPr lang="zh-TW" altLang="en-US" sz="1600" b="1" dirty="0" smtClean="0"/>
            <a:t>提供進修及繼續教育，分為全修生及選修生。</a:t>
          </a:r>
          <a:endParaRPr lang="zh-TW" altLang="en-US" sz="1600" b="1" dirty="0"/>
        </a:p>
      </dgm:t>
    </dgm:pt>
    <dgm:pt modelId="{9446515C-77B3-4004-A221-E1CC9B7247F4}" type="parTrans" cxnId="{6B97C50E-E4CE-446E-8D2C-5385546DA4C2}">
      <dgm:prSet/>
      <dgm:spPr/>
      <dgm:t>
        <a:bodyPr/>
        <a:lstStyle/>
        <a:p>
          <a:endParaRPr lang="zh-TW" altLang="en-US"/>
        </a:p>
      </dgm:t>
    </dgm:pt>
    <dgm:pt modelId="{566B07ED-C310-4A8C-93D4-64592D7CA12A}" type="sibTrans" cxnId="{6B97C50E-E4CE-446E-8D2C-5385546DA4C2}">
      <dgm:prSet/>
      <dgm:spPr/>
      <dgm:t>
        <a:bodyPr/>
        <a:lstStyle/>
        <a:p>
          <a:endParaRPr lang="zh-TW" altLang="en-US"/>
        </a:p>
      </dgm:t>
    </dgm:pt>
    <dgm:pt modelId="{BC77DA5F-74AD-4ECF-A7D3-60FF3730C61A}">
      <dgm:prSet phldrT="[文字]" custT="1"/>
      <dgm:spPr/>
      <dgm:t>
        <a:bodyPr/>
        <a:lstStyle/>
        <a:p>
          <a:pPr>
            <a:lnSpc>
              <a:spcPts val="2000"/>
            </a:lnSpc>
          </a:pPr>
          <a:r>
            <a:rPr lang="zh-TW" altLang="en-US" sz="1600" b="1" dirty="0" smtClean="0"/>
            <a:t>畢業生取得學位者，可參加各類國家考試及報考碩士班， 教學方式以遠距教學為主。</a:t>
          </a:r>
          <a:endParaRPr lang="zh-TW" altLang="en-US" sz="1600" b="1" dirty="0"/>
        </a:p>
      </dgm:t>
    </dgm:pt>
    <dgm:pt modelId="{06B2BDBE-635D-4F2C-9DE5-C92373B26414}" type="parTrans" cxnId="{EEFE020E-E04E-4F2B-B716-F034CBA7C076}">
      <dgm:prSet/>
      <dgm:spPr/>
      <dgm:t>
        <a:bodyPr/>
        <a:lstStyle/>
        <a:p>
          <a:endParaRPr lang="zh-TW" altLang="en-US"/>
        </a:p>
      </dgm:t>
    </dgm:pt>
    <dgm:pt modelId="{5E91A0D0-6E5D-4418-8FD6-2B8736ED220B}" type="sibTrans" cxnId="{EEFE020E-E04E-4F2B-B716-F034CBA7C076}">
      <dgm:prSet/>
      <dgm:spPr/>
      <dgm:t>
        <a:bodyPr/>
        <a:lstStyle/>
        <a:p>
          <a:endParaRPr lang="zh-TW" altLang="en-US"/>
        </a:p>
      </dgm:t>
    </dgm:pt>
    <dgm:pt modelId="{27647B7A-7E4F-4C01-B033-2A923FABCD92}">
      <dgm:prSet custT="1"/>
      <dgm:spPr/>
      <dgm:t>
        <a:bodyPr/>
        <a:lstStyle/>
        <a:p>
          <a:r>
            <a:rPr lang="zh-TW" altLang="en-US" sz="2400" b="1" dirty="0" smtClean="0">
              <a:solidFill>
                <a:schemeClr val="tx1"/>
              </a:solidFill>
              <a:latin typeface="+mn-ea"/>
              <a:ea typeface="+mn-ea"/>
            </a:rPr>
            <a:t>原住民專班</a:t>
          </a:r>
          <a:endParaRPr lang="zh-TW" altLang="en-US" sz="2400" b="1" dirty="0">
            <a:solidFill>
              <a:schemeClr val="tx1"/>
            </a:solidFill>
            <a:latin typeface="+mn-ea"/>
            <a:ea typeface="+mn-ea"/>
          </a:endParaRPr>
        </a:p>
      </dgm:t>
    </dgm:pt>
    <dgm:pt modelId="{21F7301E-5183-4EBC-91D3-9F7AF9A8F208}" type="parTrans" cxnId="{D00AF821-413D-44EB-B6FE-C79106186900}">
      <dgm:prSet/>
      <dgm:spPr/>
      <dgm:t>
        <a:bodyPr/>
        <a:lstStyle/>
        <a:p>
          <a:endParaRPr lang="zh-TW" altLang="en-US"/>
        </a:p>
      </dgm:t>
    </dgm:pt>
    <dgm:pt modelId="{AFD45C61-6BAE-4661-AC02-AF4D3E5BFA2F}" type="sibTrans" cxnId="{D00AF821-413D-44EB-B6FE-C79106186900}">
      <dgm:prSet/>
      <dgm:spPr/>
      <dgm:t>
        <a:bodyPr/>
        <a:lstStyle/>
        <a:p>
          <a:endParaRPr lang="zh-TW" altLang="en-US"/>
        </a:p>
      </dgm:t>
    </dgm:pt>
    <dgm:pt modelId="{552F0347-8198-40D6-80C9-DBE7599BE616}">
      <dgm:prSet custT="1"/>
      <dgm:spPr/>
      <dgm:t>
        <a:bodyPr/>
        <a:lstStyle/>
        <a:p>
          <a:r>
            <a:rPr lang="zh-TW" altLang="en-US" sz="1600" b="1" dirty="0" smtClean="0"/>
            <a:t>以面試、書面審查、自辦筆試、術科或實作等方式，單獨招收 原住民學生</a:t>
          </a:r>
          <a:endParaRPr lang="zh-TW" altLang="en-US" sz="1600" b="1" dirty="0"/>
        </a:p>
      </dgm:t>
    </dgm:pt>
    <dgm:pt modelId="{2868B32A-3EC6-4BCD-AD9F-1987B3C3D62E}" type="parTrans" cxnId="{58027434-5652-44E5-A88A-35CEC8CF578C}">
      <dgm:prSet/>
      <dgm:spPr/>
      <dgm:t>
        <a:bodyPr/>
        <a:lstStyle/>
        <a:p>
          <a:endParaRPr lang="zh-TW" altLang="en-US"/>
        </a:p>
      </dgm:t>
    </dgm:pt>
    <dgm:pt modelId="{C2064AFF-7B63-4389-AD78-9D7B9ADB9020}" type="sibTrans" cxnId="{58027434-5652-44E5-A88A-35CEC8CF578C}">
      <dgm:prSet/>
      <dgm:spPr/>
      <dgm:t>
        <a:bodyPr/>
        <a:lstStyle/>
        <a:p>
          <a:endParaRPr lang="zh-TW" altLang="en-US"/>
        </a:p>
      </dgm:t>
    </dgm:pt>
    <dgm:pt modelId="{F22DC06B-C6BF-438B-B351-D0E2EDAACC72}" type="pres">
      <dgm:prSet presAssocID="{86A4CE1D-CC97-4970-887B-2B90A47B3569}" presName="Name0" presStyleCnt="0">
        <dgm:presLayoutVars>
          <dgm:dir/>
          <dgm:animLvl val="lvl"/>
          <dgm:resizeHandles val="exact"/>
        </dgm:presLayoutVars>
      </dgm:prSet>
      <dgm:spPr/>
      <dgm:t>
        <a:bodyPr/>
        <a:lstStyle/>
        <a:p>
          <a:endParaRPr lang="zh-TW" altLang="en-US"/>
        </a:p>
      </dgm:t>
    </dgm:pt>
    <dgm:pt modelId="{9E05FB9E-DF62-4DC8-A37C-550101C52D4C}" type="pres">
      <dgm:prSet presAssocID="{8B44F356-7B2A-4649-B79A-B35A69B880DA}" presName="linNode" presStyleCnt="0"/>
      <dgm:spPr/>
    </dgm:pt>
    <dgm:pt modelId="{C49260E1-27BB-405E-8F5D-A14074FFE963}" type="pres">
      <dgm:prSet presAssocID="{8B44F356-7B2A-4649-B79A-B35A69B880DA}" presName="parentText" presStyleLbl="node1" presStyleIdx="0" presStyleCnt="4" custScaleX="81672" custLinFactNeighborX="-659" custLinFactNeighborY="45">
        <dgm:presLayoutVars>
          <dgm:chMax val="1"/>
          <dgm:bulletEnabled val="1"/>
        </dgm:presLayoutVars>
      </dgm:prSet>
      <dgm:spPr/>
      <dgm:t>
        <a:bodyPr/>
        <a:lstStyle/>
        <a:p>
          <a:endParaRPr lang="zh-TW" altLang="en-US"/>
        </a:p>
      </dgm:t>
    </dgm:pt>
    <dgm:pt modelId="{E348148A-F636-4535-B320-4F7307FBF0D1}" type="pres">
      <dgm:prSet presAssocID="{8B44F356-7B2A-4649-B79A-B35A69B880DA}" presName="descendantText" presStyleLbl="alignAccFollowNode1" presStyleIdx="0" presStyleCnt="4">
        <dgm:presLayoutVars>
          <dgm:bulletEnabled val="1"/>
        </dgm:presLayoutVars>
      </dgm:prSet>
      <dgm:spPr/>
      <dgm:t>
        <a:bodyPr/>
        <a:lstStyle/>
        <a:p>
          <a:endParaRPr lang="zh-TW" altLang="en-US"/>
        </a:p>
      </dgm:t>
    </dgm:pt>
    <dgm:pt modelId="{55FC480F-101E-44B9-8BEB-AC3ADB92FFE9}" type="pres">
      <dgm:prSet presAssocID="{19037D17-DE64-4C42-91B2-D51426734C01}" presName="sp" presStyleCnt="0"/>
      <dgm:spPr/>
    </dgm:pt>
    <dgm:pt modelId="{85E389AA-2451-4DDE-B418-D7EA6530DCE5}" type="pres">
      <dgm:prSet presAssocID="{27647B7A-7E4F-4C01-B033-2A923FABCD92}" presName="linNode" presStyleCnt="0"/>
      <dgm:spPr/>
    </dgm:pt>
    <dgm:pt modelId="{037592D0-54D7-46CD-B382-5B8C4257EE1A}" type="pres">
      <dgm:prSet presAssocID="{27647B7A-7E4F-4C01-B033-2A923FABCD92}" presName="parentText" presStyleLbl="node1" presStyleIdx="1" presStyleCnt="4" custScaleX="82329" custScaleY="87678" custLinFactNeighborX="-659" custLinFactNeighborY="45">
        <dgm:presLayoutVars>
          <dgm:chMax val="1"/>
          <dgm:bulletEnabled val="1"/>
        </dgm:presLayoutVars>
      </dgm:prSet>
      <dgm:spPr/>
      <dgm:t>
        <a:bodyPr/>
        <a:lstStyle/>
        <a:p>
          <a:endParaRPr lang="zh-TW" altLang="en-US"/>
        </a:p>
      </dgm:t>
    </dgm:pt>
    <dgm:pt modelId="{1164B596-CB35-4CCF-9358-C062E8D3B2A2}" type="pres">
      <dgm:prSet presAssocID="{27647B7A-7E4F-4C01-B033-2A923FABCD92}" presName="descendantText" presStyleLbl="alignAccFollowNode1" presStyleIdx="1" presStyleCnt="4" custLinFactNeighborX="991" custLinFactNeighborY="-2908">
        <dgm:presLayoutVars>
          <dgm:bulletEnabled val="1"/>
        </dgm:presLayoutVars>
      </dgm:prSet>
      <dgm:spPr/>
      <dgm:t>
        <a:bodyPr/>
        <a:lstStyle/>
        <a:p>
          <a:endParaRPr lang="zh-TW" altLang="en-US"/>
        </a:p>
      </dgm:t>
    </dgm:pt>
    <dgm:pt modelId="{DBE7AADF-2A0A-42AB-953B-1931DD8485AE}" type="pres">
      <dgm:prSet presAssocID="{AFD45C61-6BAE-4661-AC02-AF4D3E5BFA2F}" presName="sp" presStyleCnt="0"/>
      <dgm:spPr/>
    </dgm:pt>
    <dgm:pt modelId="{D2174F28-FDFF-4D4D-85EA-C43AA7EB02FE}" type="pres">
      <dgm:prSet presAssocID="{CEBB99AE-4FAF-4235-8A4D-D9B63197D432}" presName="linNode" presStyleCnt="0"/>
      <dgm:spPr/>
    </dgm:pt>
    <dgm:pt modelId="{F21A6997-9390-494A-B416-1CE7A1DBA5C0}" type="pres">
      <dgm:prSet presAssocID="{CEBB99AE-4FAF-4235-8A4D-D9B63197D432}" presName="parentText" presStyleLbl="node1" presStyleIdx="2" presStyleCnt="4" custScaleX="83997" custLinFactNeighborX="-659" custLinFactNeighborY="45">
        <dgm:presLayoutVars>
          <dgm:chMax val="1"/>
          <dgm:bulletEnabled val="1"/>
        </dgm:presLayoutVars>
      </dgm:prSet>
      <dgm:spPr/>
      <dgm:t>
        <a:bodyPr/>
        <a:lstStyle/>
        <a:p>
          <a:endParaRPr lang="zh-TW" altLang="en-US"/>
        </a:p>
      </dgm:t>
    </dgm:pt>
    <dgm:pt modelId="{CE6A33D3-73C9-4131-9CE7-2FC9B5EA9103}" type="pres">
      <dgm:prSet presAssocID="{CEBB99AE-4FAF-4235-8A4D-D9B63197D432}" presName="descendantText" presStyleLbl="alignAccFollowNode1" presStyleIdx="2" presStyleCnt="4" custScaleY="142925">
        <dgm:presLayoutVars>
          <dgm:bulletEnabled val="1"/>
        </dgm:presLayoutVars>
      </dgm:prSet>
      <dgm:spPr/>
      <dgm:t>
        <a:bodyPr/>
        <a:lstStyle/>
        <a:p>
          <a:endParaRPr lang="zh-TW" altLang="en-US"/>
        </a:p>
      </dgm:t>
    </dgm:pt>
    <dgm:pt modelId="{25B63933-A0F0-4B6F-92E2-B5323FB1CFFE}" type="pres">
      <dgm:prSet presAssocID="{6DCD189A-7B6F-4070-BF80-55BFA4BBC8EA}" presName="sp" presStyleCnt="0"/>
      <dgm:spPr/>
    </dgm:pt>
    <dgm:pt modelId="{8F3308B4-3440-4B30-B840-5043DF4CDCE3}" type="pres">
      <dgm:prSet presAssocID="{1A46D5C9-FE93-4410-8324-EA246BDA2C14}" presName="linNode" presStyleCnt="0"/>
      <dgm:spPr/>
    </dgm:pt>
    <dgm:pt modelId="{BF7A8775-CB7C-4494-B08F-736C1D228125}" type="pres">
      <dgm:prSet presAssocID="{1A46D5C9-FE93-4410-8324-EA246BDA2C14}" presName="parentText" presStyleLbl="node1" presStyleIdx="3" presStyleCnt="4" custScaleX="84463" custLinFactNeighborX="-659" custLinFactNeighborY="45">
        <dgm:presLayoutVars>
          <dgm:chMax val="1"/>
          <dgm:bulletEnabled val="1"/>
        </dgm:presLayoutVars>
      </dgm:prSet>
      <dgm:spPr/>
      <dgm:t>
        <a:bodyPr/>
        <a:lstStyle/>
        <a:p>
          <a:endParaRPr lang="zh-TW" altLang="en-US"/>
        </a:p>
      </dgm:t>
    </dgm:pt>
    <dgm:pt modelId="{830F00A1-7103-49C7-AE73-A3273EFBA0FA}" type="pres">
      <dgm:prSet presAssocID="{1A46D5C9-FE93-4410-8324-EA246BDA2C14}" presName="descendantText" presStyleLbl="alignAccFollowNode1" presStyleIdx="3" presStyleCnt="4" custScaleY="119332">
        <dgm:presLayoutVars>
          <dgm:bulletEnabled val="1"/>
        </dgm:presLayoutVars>
      </dgm:prSet>
      <dgm:spPr/>
      <dgm:t>
        <a:bodyPr/>
        <a:lstStyle/>
        <a:p>
          <a:endParaRPr lang="zh-TW" altLang="en-US"/>
        </a:p>
      </dgm:t>
    </dgm:pt>
  </dgm:ptLst>
  <dgm:cxnLst>
    <dgm:cxn modelId="{11480AF1-8C5D-4AE6-A717-12E14896CB31}" type="presOf" srcId="{1A46D5C9-FE93-4410-8324-EA246BDA2C14}" destId="{BF7A8775-CB7C-4494-B08F-736C1D228125}" srcOrd="0" destOrd="0" presId="urn:microsoft.com/office/officeart/2005/8/layout/vList5"/>
    <dgm:cxn modelId="{04C516C6-3B8E-481A-B88C-7B7721896ED3}" srcId="{CEBB99AE-4FAF-4235-8A4D-D9B63197D432}" destId="{3972ABA7-8B6A-4520-A0D4-B9290F59F71F}" srcOrd="0" destOrd="0" parTransId="{1F3B344B-6147-4ECC-A9F2-35496FFC9A80}" sibTransId="{0B2E2355-AF96-4229-B97B-46C457B88CEB}"/>
    <dgm:cxn modelId="{0A42666E-0954-409C-A0BB-FFB673586638}" srcId="{86A4CE1D-CC97-4970-887B-2B90A47B3569}" destId="{CEBB99AE-4FAF-4235-8A4D-D9B63197D432}" srcOrd="2" destOrd="0" parTransId="{FFF99AD4-D82D-426C-BCAA-5909863076DA}" sibTransId="{6DCD189A-7B6F-4070-BF80-55BFA4BBC8EA}"/>
    <dgm:cxn modelId="{4EB0C793-894E-4F19-9833-1A55757EA855}" type="presOf" srcId="{375BDFB0-E795-46C5-A45A-04637D87D6F5}" destId="{E348148A-F636-4535-B320-4F7307FBF0D1}" srcOrd="0" destOrd="0" presId="urn:microsoft.com/office/officeart/2005/8/layout/vList5"/>
    <dgm:cxn modelId="{55A95B19-56B6-4009-A27E-0E6BE43C30D4}" srcId="{86A4CE1D-CC97-4970-887B-2B90A47B3569}" destId="{1A46D5C9-FE93-4410-8324-EA246BDA2C14}" srcOrd="3" destOrd="0" parTransId="{840A5B20-70A6-4446-A46F-D0D97BD7829E}" sibTransId="{3FF55663-084A-4564-93AA-643742401D37}"/>
    <dgm:cxn modelId="{F3195B35-0755-42EF-8A9C-7E65EDC25F41}" type="presOf" srcId="{CEBB99AE-4FAF-4235-8A4D-D9B63197D432}" destId="{F21A6997-9390-494A-B416-1CE7A1DBA5C0}" srcOrd="0" destOrd="0" presId="urn:microsoft.com/office/officeart/2005/8/layout/vList5"/>
    <dgm:cxn modelId="{EBB6CF91-2D27-4A07-9372-3579FDCA10A2}" type="presOf" srcId="{E22378A4-5D00-4747-941D-0A7171E10970}" destId="{CE6A33D3-73C9-4131-9CE7-2FC9B5EA9103}" srcOrd="0" destOrd="1" presId="urn:microsoft.com/office/officeart/2005/8/layout/vList5"/>
    <dgm:cxn modelId="{A6854C15-5A60-4300-BBD8-EF12FAE00AFC}" type="presOf" srcId="{6D2E1575-FC76-4A16-87FE-688582D06B0E}" destId="{830F00A1-7103-49C7-AE73-A3273EFBA0FA}" srcOrd="0" destOrd="0" presId="urn:microsoft.com/office/officeart/2005/8/layout/vList5"/>
    <dgm:cxn modelId="{EEFE020E-E04E-4F2B-B716-F034CBA7C076}" srcId="{1A46D5C9-FE93-4410-8324-EA246BDA2C14}" destId="{BC77DA5F-74AD-4ECF-A7D3-60FF3730C61A}" srcOrd="1" destOrd="0" parTransId="{06B2BDBE-635D-4F2C-9DE5-C92373B26414}" sibTransId="{5E91A0D0-6E5D-4418-8FD6-2B8736ED220B}"/>
    <dgm:cxn modelId="{394D1688-864E-4C41-843F-FC42AE0C6943}" srcId="{86A4CE1D-CC97-4970-887B-2B90A47B3569}" destId="{8B44F356-7B2A-4649-B79A-B35A69B880DA}" srcOrd="0" destOrd="0" parTransId="{AE3DAE83-2B21-440A-80CA-9C84F7EE97F5}" sibTransId="{19037D17-DE64-4C42-91B2-D51426734C01}"/>
    <dgm:cxn modelId="{1ADE10C0-569C-426D-9A68-3BC3290D3AD3}" type="presOf" srcId="{27647B7A-7E4F-4C01-B033-2A923FABCD92}" destId="{037592D0-54D7-46CD-B382-5B8C4257EE1A}" srcOrd="0" destOrd="0" presId="urn:microsoft.com/office/officeart/2005/8/layout/vList5"/>
    <dgm:cxn modelId="{8F7014FB-F495-4C6E-BD98-70E86B7F9FF9}" type="presOf" srcId="{8B44F356-7B2A-4649-B79A-B35A69B880DA}" destId="{C49260E1-27BB-405E-8F5D-A14074FFE963}" srcOrd="0" destOrd="0" presId="urn:microsoft.com/office/officeart/2005/8/layout/vList5"/>
    <dgm:cxn modelId="{FCEE0A5E-14CE-4A1A-9131-507D2BE73183}" type="presOf" srcId="{BC77DA5F-74AD-4ECF-A7D3-60FF3730C61A}" destId="{830F00A1-7103-49C7-AE73-A3273EFBA0FA}" srcOrd="0" destOrd="1" presId="urn:microsoft.com/office/officeart/2005/8/layout/vList5"/>
    <dgm:cxn modelId="{1138D1E9-CDEC-456E-A9CA-251B76834082}" srcId="{8B44F356-7B2A-4649-B79A-B35A69B880DA}" destId="{375BDFB0-E795-46C5-A45A-04637D87D6F5}" srcOrd="0" destOrd="0" parTransId="{760E54F5-0282-402A-9E4A-588856820325}" sibTransId="{75023B95-C3CE-41D2-8462-568F0F90946B}"/>
    <dgm:cxn modelId="{8750728D-B937-4BDE-A0CC-591DA91294E3}" srcId="{CEBB99AE-4FAF-4235-8A4D-D9B63197D432}" destId="{E22378A4-5D00-4747-941D-0A7171E10970}" srcOrd="1" destOrd="0" parTransId="{CDD7CFD5-E782-45CF-AF09-ECC2BDFD6C81}" sibTransId="{26697164-3516-4DA9-A674-E9512447147B}"/>
    <dgm:cxn modelId="{86E92390-C302-4827-9A78-68E285C931A4}" type="presOf" srcId="{3972ABA7-8B6A-4520-A0D4-B9290F59F71F}" destId="{CE6A33D3-73C9-4131-9CE7-2FC9B5EA9103}" srcOrd="0" destOrd="0" presId="urn:microsoft.com/office/officeart/2005/8/layout/vList5"/>
    <dgm:cxn modelId="{3963C354-40BA-49DD-BBF9-3B000A0CA7FF}" type="presOf" srcId="{552F0347-8198-40D6-80C9-DBE7599BE616}" destId="{1164B596-CB35-4CCF-9358-C062E8D3B2A2}" srcOrd="0" destOrd="0" presId="urn:microsoft.com/office/officeart/2005/8/layout/vList5"/>
    <dgm:cxn modelId="{D00AF821-413D-44EB-B6FE-C79106186900}" srcId="{86A4CE1D-CC97-4970-887B-2B90A47B3569}" destId="{27647B7A-7E4F-4C01-B033-2A923FABCD92}" srcOrd="1" destOrd="0" parTransId="{21F7301E-5183-4EBC-91D3-9F7AF9A8F208}" sibTransId="{AFD45C61-6BAE-4661-AC02-AF4D3E5BFA2F}"/>
    <dgm:cxn modelId="{6B97C50E-E4CE-446E-8D2C-5385546DA4C2}" srcId="{1A46D5C9-FE93-4410-8324-EA246BDA2C14}" destId="{6D2E1575-FC76-4A16-87FE-688582D06B0E}" srcOrd="0" destOrd="0" parTransId="{9446515C-77B3-4004-A221-E1CC9B7247F4}" sibTransId="{566B07ED-C310-4A8C-93D4-64592D7CA12A}"/>
    <dgm:cxn modelId="{58027434-5652-44E5-A88A-35CEC8CF578C}" srcId="{27647B7A-7E4F-4C01-B033-2A923FABCD92}" destId="{552F0347-8198-40D6-80C9-DBE7599BE616}" srcOrd="0" destOrd="0" parTransId="{2868B32A-3EC6-4BCD-AD9F-1987B3C3D62E}" sibTransId="{C2064AFF-7B63-4389-AD78-9D7B9ADB9020}"/>
    <dgm:cxn modelId="{57B0A9B0-BF28-4035-8E2C-F8ADCF359021}" type="presOf" srcId="{86A4CE1D-CC97-4970-887B-2B90A47B3569}" destId="{F22DC06B-C6BF-438B-B351-D0E2EDAACC72}" srcOrd="0" destOrd="0" presId="urn:microsoft.com/office/officeart/2005/8/layout/vList5"/>
    <dgm:cxn modelId="{7357AE85-B596-4DBC-A529-17E2AA4CB3EC}" type="presParOf" srcId="{F22DC06B-C6BF-438B-B351-D0E2EDAACC72}" destId="{9E05FB9E-DF62-4DC8-A37C-550101C52D4C}" srcOrd="0" destOrd="0" presId="urn:microsoft.com/office/officeart/2005/8/layout/vList5"/>
    <dgm:cxn modelId="{37975C67-477E-4B98-A61B-6377540DD658}" type="presParOf" srcId="{9E05FB9E-DF62-4DC8-A37C-550101C52D4C}" destId="{C49260E1-27BB-405E-8F5D-A14074FFE963}" srcOrd="0" destOrd="0" presId="urn:microsoft.com/office/officeart/2005/8/layout/vList5"/>
    <dgm:cxn modelId="{ACAD7E02-055D-4B12-8E8A-2F1BB3FECF33}" type="presParOf" srcId="{9E05FB9E-DF62-4DC8-A37C-550101C52D4C}" destId="{E348148A-F636-4535-B320-4F7307FBF0D1}" srcOrd="1" destOrd="0" presId="urn:microsoft.com/office/officeart/2005/8/layout/vList5"/>
    <dgm:cxn modelId="{B5BBE139-4F08-4110-95AF-ED4E5E81E9F2}" type="presParOf" srcId="{F22DC06B-C6BF-438B-B351-D0E2EDAACC72}" destId="{55FC480F-101E-44B9-8BEB-AC3ADB92FFE9}" srcOrd="1" destOrd="0" presId="urn:microsoft.com/office/officeart/2005/8/layout/vList5"/>
    <dgm:cxn modelId="{06AC1C56-79D5-4041-BDA6-D3F5AC9FCC5E}" type="presParOf" srcId="{F22DC06B-C6BF-438B-B351-D0E2EDAACC72}" destId="{85E389AA-2451-4DDE-B418-D7EA6530DCE5}" srcOrd="2" destOrd="0" presId="urn:microsoft.com/office/officeart/2005/8/layout/vList5"/>
    <dgm:cxn modelId="{BA120B75-34DB-4F0E-BFE5-4CE4BCAEF149}" type="presParOf" srcId="{85E389AA-2451-4DDE-B418-D7EA6530DCE5}" destId="{037592D0-54D7-46CD-B382-5B8C4257EE1A}" srcOrd="0" destOrd="0" presId="urn:microsoft.com/office/officeart/2005/8/layout/vList5"/>
    <dgm:cxn modelId="{3875F5B0-EC45-4311-A7EC-E18A2C7EF8A7}" type="presParOf" srcId="{85E389AA-2451-4DDE-B418-D7EA6530DCE5}" destId="{1164B596-CB35-4CCF-9358-C062E8D3B2A2}" srcOrd="1" destOrd="0" presId="urn:microsoft.com/office/officeart/2005/8/layout/vList5"/>
    <dgm:cxn modelId="{85DBAD30-0A94-42C8-AAA4-BCFFBCCC9F27}" type="presParOf" srcId="{F22DC06B-C6BF-438B-B351-D0E2EDAACC72}" destId="{DBE7AADF-2A0A-42AB-953B-1931DD8485AE}" srcOrd="3" destOrd="0" presId="urn:microsoft.com/office/officeart/2005/8/layout/vList5"/>
    <dgm:cxn modelId="{6306C7E2-5119-4C6D-96DD-4F7B5C17FDD9}" type="presParOf" srcId="{F22DC06B-C6BF-438B-B351-D0E2EDAACC72}" destId="{D2174F28-FDFF-4D4D-85EA-C43AA7EB02FE}" srcOrd="4" destOrd="0" presId="urn:microsoft.com/office/officeart/2005/8/layout/vList5"/>
    <dgm:cxn modelId="{2F120266-06E7-4BCC-8FBB-9E97FEF04018}" type="presParOf" srcId="{D2174F28-FDFF-4D4D-85EA-C43AA7EB02FE}" destId="{F21A6997-9390-494A-B416-1CE7A1DBA5C0}" srcOrd="0" destOrd="0" presId="urn:microsoft.com/office/officeart/2005/8/layout/vList5"/>
    <dgm:cxn modelId="{8ADD982C-C994-4F4E-B355-B47D79B1A278}" type="presParOf" srcId="{D2174F28-FDFF-4D4D-85EA-C43AA7EB02FE}" destId="{CE6A33D3-73C9-4131-9CE7-2FC9B5EA9103}" srcOrd="1" destOrd="0" presId="urn:microsoft.com/office/officeart/2005/8/layout/vList5"/>
    <dgm:cxn modelId="{183CF041-353C-47B1-9680-E1770DAEF383}" type="presParOf" srcId="{F22DC06B-C6BF-438B-B351-D0E2EDAACC72}" destId="{25B63933-A0F0-4B6F-92E2-B5323FB1CFFE}" srcOrd="5" destOrd="0" presId="urn:microsoft.com/office/officeart/2005/8/layout/vList5"/>
    <dgm:cxn modelId="{A5F194E6-5AF0-4C72-8853-A2E81875071F}" type="presParOf" srcId="{F22DC06B-C6BF-438B-B351-D0E2EDAACC72}" destId="{8F3308B4-3440-4B30-B840-5043DF4CDCE3}" srcOrd="6" destOrd="0" presId="urn:microsoft.com/office/officeart/2005/8/layout/vList5"/>
    <dgm:cxn modelId="{873B34CC-377F-4C45-8739-9F8EEB07C55C}" type="presParOf" srcId="{8F3308B4-3440-4B30-B840-5043DF4CDCE3}" destId="{BF7A8775-CB7C-4494-B08F-736C1D228125}" srcOrd="0" destOrd="0" presId="urn:microsoft.com/office/officeart/2005/8/layout/vList5"/>
    <dgm:cxn modelId="{2F2A4FEB-CEE5-4335-B8A3-34B87BF95036}" type="presParOf" srcId="{8F3308B4-3440-4B30-B840-5043DF4CDCE3}" destId="{830F00A1-7103-49C7-AE73-A3273EFBA0F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8148A-F636-4535-B320-4F7307FBF0D1}">
      <dsp:nvSpPr>
        <dsp:cNvPr id="0" name=""/>
        <dsp:cNvSpPr/>
      </dsp:nvSpPr>
      <dsp:spPr>
        <a:xfrm rot="5400000">
          <a:off x="4645862" y="-2001666"/>
          <a:ext cx="834573" cy="5047488"/>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TW" altLang="en-US" sz="1600" b="1" kern="1200" dirty="0" smtClean="0"/>
            <a:t>提供高中畢業生於晚上或假日進 修，應屆畢業生亦可報考。</a:t>
          </a:r>
          <a:endParaRPr lang="zh-TW" altLang="en-US" sz="1600" b="1" kern="1200" dirty="0"/>
        </a:p>
      </dsp:txBody>
      <dsp:txXfrm rot="-5400000">
        <a:off x="2539405" y="145531"/>
        <a:ext cx="5006748" cy="753093"/>
      </dsp:txXfrm>
    </dsp:sp>
    <dsp:sp modelId="{C49260E1-27BB-405E-8F5D-A14074FFE963}">
      <dsp:nvSpPr>
        <dsp:cNvPr id="0" name=""/>
        <dsp:cNvSpPr/>
      </dsp:nvSpPr>
      <dsp:spPr>
        <a:xfrm>
          <a:off x="187301" y="938"/>
          <a:ext cx="2318841" cy="104321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latin typeface="+mn-ea"/>
              <a:ea typeface="+mn-ea"/>
            </a:rPr>
            <a:t>進修學士班</a:t>
          </a:r>
          <a:endParaRPr lang="zh-TW" altLang="en-US" sz="2400" b="1" kern="1200" dirty="0">
            <a:solidFill>
              <a:schemeClr val="tx1"/>
            </a:solidFill>
            <a:latin typeface="+mn-ea"/>
            <a:ea typeface="+mn-ea"/>
          </a:endParaRPr>
        </a:p>
      </dsp:txBody>
      <dsp:txXfrm>
        <a:off x="238227" y="51864"/>
        <a:ext cx="2216989" cy="941364"/>
      </dsp:txXfrm>
    </dsp:sp>
    <dsp:sp modelId="{1164B596-CB35-4CCF-9358-C062E8D3B2A2}">
      <dsp:nvSpPr>
        <dsp:cNvPr id="0" name=""/>
        <dsp:cNvSpPr/>
      </dsp:nvSpPr>
      <dsp:spPr>
        <a:xfrm rot="5400000">
          <a:off x="4692653" y="-994831"/>
          <a:ext cx="834573" cy="5047488"/>
        </a:xfrm>
        <a:prstGeom prst="round2SameRect">
          <a:avLst/>
        </a:prstGeom>
        <a:solidFill>
          <a:schemeClr val="accent4">
            <a:tint val="40000"/>
            <a:alpha val="90000"/>
            <a:hueOff val="3837973"/>
            <a:satOff val="-20420"/>
            <a:lumOff val="-1163"/>
            <a:alphaOff val="0"/>
          </a:schemeClr>
        </a:solidFill>
        <a:ln w="12700" cap="flat" cmpd="sng" algn="ctr">
          <a:solidFill>
            <a:schemeClr val="accent4">
              <a:tint val="40000"/>
              <a:alpha val="90000"/>
              <a:hueOff val="3837973"/>
              <a:satOff val="-20420"/>
              <a:lumOff val="-11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TW" altLang="en-US" sz="1600" b="1" kern="1200" dirty="0" smtClean="0"/>
            <a:t>以面試、書面審查、自辦筆試、術科或實作等方式，單獨招收 原住民學生</a:t>
          </a:r>
          <a:endParaRPr lang="zh-TW" altLang="en-US" sz="1600" b="1" kern="1200" dirty="0"/>
        </a:p>
      </dsp:txBody>
      <dsp:txXfrm rot="-5400000">
        <a:off x="2586196" y="1152366"/>
        <a:ext cx="5006748" cy="753093"/>
      </dsp:txXfrm>
    </dsp:sp>
    <dsp:sp modelId="{037592D0-54D7-46CD-B382-5B8C4257EE1A}">
      <dsp:nvSpPr>
        <dsp:cNvPr id="0" name=""/>
        <dsp:cNvSpPr/>
      </dsp:nvSpPr>
      <dsp:spPr>
        <a:xfrm>
          <a:off x="187301" y="1096315"/>
          <a:ext cx="2337494" cy="914671"/>
        </a:xfrm>
        <a:prstGeom prst="round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latin typeface="+mn-ea"/>
              <a:ea typeface="+mn-ea"/>
            </a:rPr>
            <a:t>原住民專班</a:t>
          </a:r>
          <a:endParaRPr lang="zh-TW" altLang="en-US" sz="2400" b="1" kern="1200" dirty="0">
            <a:solidFill>
              <a:schemeClr val="tx1"/>
            </a:solidFill>
            <a:latin typeface="+mn-ea"/>
            <a:ea typeface="+mn-ea"/>
          </a:endParaRPr>
        </a:p>
      </dsp:txBody>
      <dsp:txXfrm>
        <a:off x="231952" y="1140966"/>
        <a:ext cx="2248192" cy="825369"/>
      </dsp:txXfrm>
    </dsp:sp>
    <dsp:sp modelId="{CE6A33D3-73C9-4131-9CE7-2FC9B5EA9103}">
      <dsp:nvSpPr>
        <dsp:cNvPr id="0" name=""/>
        <dsp:cNvSpPr/>
      </dsp:nvSpPr>
      <dsp:spPr>
        <a:xfrm rot="5400000">
          <a:off x="4527960" y="137805"/>
          <a:ext cx="1192813" cy="5042558"/>
        </a:xfrm>
        <a:prstGeom prst="round2SameRect">
          <a:avLst/>
        </a:prstGeom>
        <a:solidFill>
          <a:schemeClr val="accent4">
            <a:tint val="40000"/>
            <a:alpha val="90000"/>
            <a:hueOff val="7675946"/>
            <a:satOff val="-40841"/>
            <a:lumOff val="-2327"/>
            <a:alphaOff val="0"/>
          </a:schemeClr>
        </a:solidFill>
        <a:ln w="12700" cap="flat" cmpd="sng" algn="ctr">
          <a:solidFill>
            <a:schemeClr val="accent4">
              <a:tint val="40000"/>
              <a:alpha val="90000"/>
              <a:hueOff val="7675946"/>
              <a:satOff val="-40841"/>
              <a:lumOff val="-23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ts val="2000"/>
            </a:lnSpc>
            <a:spcBef>
              <a:spcPct val="0"/>
            </a:spcBef>
            <a:spcAft>
              <a:spcPct val="15000"/>
            </a:spcAft>
            <a:buChar char="••"/>
          </a:pPr>
          <a:r>
            <a:rPr lang="zh-TW" altLang="en-US" sz="1600" b="1" kern="1200" dirty="0" smtClean="0"/>
            <a:t>有「運動成績優良學生升學輔導甄審、甄試」及「運動成績優良學生單獨招生」二大升學管道</a:t>
          </a:r>
          <a:endParaRPr lang="zh-TW" altLang="en-US" sz="1600" b="1" kern="1200" dirty="0"/>
        </a:p>
        <a:p>
          <a:pPr marL="171450" lvl="1" indent="-171450" algn="l" defTabSz="711200">
            <a:lnSpc>
              <a:spcPts val="2000"/>
            </a:lnSpc>
            <a:spcBef>
              <a:spcPct val="0"/>
            </a:spcBef>
            <a:spcAft>
              <a:spcPct val="15000"/>
            </a:spcAft>
            <a:buChar char="••"/>
          </a:pPr>
          <a:r>
            <a:rPr lang="zh-TW" altLang="en-US" sz="1600" b="1" kern="1200" dirty="0" smtClean="0"/>
            <a:t>有興趣者可至「運動成績優良學生升學輔導網站」查詢。</a:t>
          </a:r>
          <a:endParaRPr lang="zh-TW" altLang="en-US" sz="1600" b="1" kern="1200" dirty="0"/>
        </a:p>
      </dsp:txBody>
      <dsp:txXfrm rot="-5400000">
        <a:off x="2603088" y="2120905"/>
        <a:ext cx="4984330" cy="1076357"/>
      </dsp:txXfrm>
    </dsp:sp>
    <dsp:sp modelId="{F21A6997-9390-494A-B416-1CE7A1DBA5C0}">
      <dsp:nvSpPr>
        <dsp:cNvPr id="0" name=""/>
        <dsp:cNvSpPr/>
      </dsp:nvSpPr>
      <dsp:spPr>
        <a:xfrm>
          <a:off x="187333" y="2137946"/>
          <a:ext cx="2382523" cy="1043216"/>
        </a:xfrm>
        <a:prstGeom prst="round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latin typeface="+mn-ea"/>
              <a:ea typeface="+mn-ea"/>
            </a:rPr>
            <a:t>運動績優學生</a:t>
          </a:r>
          <a:endParaRPr lang="en-US" altLang="zh-TW" sz="2400" b="1" kern="1200" dirty="0" smtClean="0">
            <a:solidFill>
              <a:schemeClr val="tx1"/>
            </a:solidFill>
            <a:latin typeface="+mn-ea"/>
            <a:ea typeface="+mn-ea"/>
          </a:endParaRPr>
        </a:p>
        <a:p>
          <a:pPr lvl="0" algn="ctr" defTabSz="1066800">
            <a:lnSpc>
              <a:spcPct val="90000"/>
            </a:lnSpc>
            <a:spcBef>
              <a:spcPct val="0"/>
            </a:spcBef>
            <a:spcAft>
              <a:spcPct val="35000"/>
            </a:spcAft>
          </a:pPr>
          <a:r>
            <a:rPr lang="zh-TW" altLang="en-US" sz="2400" b="1" kern="1200" dirty="0" smtClean="0">
              <a:solidFill>
                <a:schemeClr val="tx1"/>
              </a:solidFill>
              <a:latin typeface="+mn-ea"/>
              <a:ea typeface="+mn-ea"/>
            </a:rPr>
            <a:t>升學管道</a:t>
          </a:r>
          <a:endParaRPr lang="zh-TW" altLang="en-US" sz="2400" b="1" kern="1200" dirty="0">
            <a:solidFill>
              <a:schemeClr val="tx1"/>
            </a:solidFill>
            <a:latin typeface="+mn-ea"/>
            <a:ea typeface="+mn-ea"/>
          </a:endParaRPr>
        </a:p>
      </dsp:txBody>
      <dsp:txXfrm>
        <a:off x="238259" y="2188872"/>
        <a:ext cx="2280671" cy="941364"/>
      </dsp:txXfrm>
    </dsp:sp>
    <dsp:sp modelId="{830F00A1-7103-49C7-AE73-A3273EFBA0FA}">
      <dsp:nvSpPr>
        <dsp:cNvPr id="0" name=""/>
        <dsp:cNvSpPr/>
      </dsp:nvSpPr>
      <dsp:spPr>
        <a:xfrm rot="5400000">
          <a:off x="4644435" y="1305516"/>
          <a:ext cx="995912" cy="5047488"/>
        </a:xfrm>
        <a:prstGeom prst="round2Same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ts val="2000"/>
            </a:lnSpc>
            <a:spcBef>
              <a:spcPct val="0"/>
            </a:spcBef>
            <a:spcAft>
              <a:spcPct val="15000"/>
            </a:spcAft>
            <a:buChar char="••"/>
          </a:pPr>
          <a:r>
            <a:rPr lang="zh-TW" altLang="en-US" sz="1600" b="1" kern="1200" dirty="0" smtClean="0"/>
            <a:t>提供進修及繼續教育，分為全修生及選修生。</a:t>
          </a:r>
          <a:endParaRPr lang="zh-TW" altLang="en-US" sz="1600" b="1" kern="1200" dirty="0"/>
        </a:p>
        <a:p>
          <a:pPr marL="171450" lvl="1" indent="-171450" algn="l" defTabSz="711200">
            <a:lnSpc>
              <a:spcPts val="2000"/>
            </a:lnSpc>
            <a:spcBef>
              <a:spcPct val="0"/>
            </a:spcBef>
            <a:spcAft>
              <a:spcPct val="15000"/>
            </a:spcAft>
            <a:buChar char="••"/>
          </a:pPr>
          <a:r>
            <a:rPr lang="zh-TW" altLang="en-US" sz="1600" b="1" kern="1200" dirty="0" smtClean="0"/>
            <a:t>畢業生取得學位者，可參加各類國家考試及報考碩士班， 教學方式以遠距教學為主。</a:t>
          </a:r>
          <a:endParaRPr lang="zh-TW" altLang="en-US" sz="1600" b="1" kern="1200" dirty="0"/>
        </a:p>
      </dsp:txBody>
      <dsp:txXfrm rot="-5400000">
        <a:off x="2618647" y="3379920"/>
        <a:ext cx="4998872" cy="898680"/>
      </dsp:txXfrm>
    </dsp:sp>
    <dsp:sp modelId="{BF7A8775-CB7C-4494-B08F-736C1D228125}">
      <dsp:nvSpPr>
        <dsp:cNvPr id="0" name=""/>
        <dsp:cNvSpPr/>
      </dsp:nvSpPr>
      <dsp:spPr>
        <a:xfrm>
          <a:off x="187301" y="3308121"/>
          <a:ext cx="2398083" cy="1043216"/>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latin typeface="+mn-ea"/>
              <a:ea typeface="+mn-ea"/>
            </a:rPr>
            <a:t>國立空中大學</a:t>
          </a:r>
          <a:endParaRPr lang="zh-TW" altLang="en-US" sz="2400" b="1" kern="1200" dirty="0">
            <a:solidFill>
              <a:schemeClr val="tx1"/>
            </a:solidFill>
            <a:latin typeface="+mn-ea"/>
            <a:ea typeface="+mn-ea"/>
          </a:endParaRPr>
        </a:p>
      </dsp:txBody>
      <dsp:txXfrm>
        <a:off x="238227" y="3359047"/>
        <a:ext cx="2296231" cy="94136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5B2127-1FE3-4DC6-AF9D-204712273CF3}" type="datetimeFigureOut">
              <a:rPr lang="zh-TW" altLang="en-US" smtClean="0"/>
              <a:t>2022/10/11</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C9C839-5D26-4099-8E75-05BFBDE3F2DC}" type="slidenum">
              <a:rPr lang="zh-TW" altLang="en-US" smtClean="0"/>
              <a:t>‹#›</a:t>
            </a:fld>
            <a:endParaRPr lang="zh-TW" altLang="en-US"/>
          </a:p>
        </p:txBody>
      </p:sp>
    </p:spTree>
    <p:extLst>
      <p:ext uri="{BB962C8B-B14F-4D97-AF65-F5344CB8AC3E}">
        <p14:creationId xmlns:p14="http://schemas.microsoft.com/office/powerpoint/2010/main" val="1454559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影像版面配置區 1"/>
          <p:cNvSpPr>
            <a:spLocks noGrp="1" noRot="1" noChangeAspect="1" noChangeArrowheads="1" noTextEdit="1"/>
          </p:cNvSpPr>
          <p:nvPr>
            <p:ph type="sldImg"/>
          </p:nvPr>
        </p:nvSpPr>
        <p:spPr>
          <a:xfrm>
            <a:off x="917575" y="744538"/>
            <a:ext cx="4962525" cy="3722687"/>
          </a:xfrm>
          <a:ln/>
        </p:spPr>
      </p:sp>
      <p:sp>
        <p:nvSpPr>
          <p:cNvPr id="7171" name="備忘稿版面配置區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
        <p:nvSpPr>
          <p:cNvPr id="7172" name="投影片編號版面配置區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fld id="{95E35577-2EEE-4648-8933-7966AA1B0F64}" type="slidenum">
              <a:rPr lang="zh-TW" altLang="en-US" smtClean="0">
                <a:latin typeface="Calibri" panose="020F0502020204030204" pitchFamily="34" charset="0"/>
                <a:ea typeface="新細明體" panose="02020500000000000000" pitchFamily="18" charset="-120"/>
              </a:rPr>
              <a:pPr/>
              <a:t>30</a:t>
            </a:fld>
            <a:endParaRPr lang="en-US" altLang="zh-TW" smtClean="0">
              <a:latin typeface="Calibri" panose="020F0502020204030204" pitchFamily="34" charset="0"/>
              <a:ea typeface="新細明體" panose="02020500000000000000" pitchFamily="18" charset="-120"/>
            </a:endParaRPr>
          </a:p>
        </p:txBody>
      </p:sp>
    </p:spTree>
    <p:extLst>
      <p:ext uri="{BB962C8B-B14F-4D97-AF65-F5344CB8AC3E}">
        <p14:creationId xmlns:p14="http://schemas.microsoft.com/office/powerpoint/2010/main" val="363458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投影片圖像版面配置區 1"/>
          <p:cNvSpPr>
            <a:spLocks noGrp="1" noRot="1" noChangeAspect="1" noChangeArrowheads="1" noTextEdit="1"/>
          </p:cNvSpPr>
          <p:nvPr>
            <p:ph type="sldImg"/>
          </p:nvPr>
        </p:nvSpPr>
        <p:spPr>
          <a:xfrm>
            <a:off x="917575" y="744538"/>
            <a:ext cx="4962525" cy="3722687"/>
          </a:xfrm>
          <a:ln/>
        </p:spPr>
      </p:sp>
      <p:sp>
        <p:nvSpPr>
          <p:cNvPr id="54275"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
        <p:nvSpPr>
          <p:cNvPr id="54276"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fld id="{D800E9AB-A5D1-492D-8884-4EE902A0C4B8}" type="slidenum">
              <a:rPr lang="zh-TW" altLang="en-US" smtClean="0">
                <a:latin typeface="Calibri" panose="020F0502020204030204" pitchFamily="34" charset="0"/>
                <a:ea typeface="新細明體" panose="02020500000000000000" pitchFamily="18" charset="-120"/>
              </a:rPr>
              <a:pPr/>
              <a:t>50</a:t>
            </a:fld>
            <a:endParaRPr lang="en-US" altLang="zh-TW" smtClean="0">
              <a:latin typeface="Calibri" panose="020F0502020204030204" pitchFamily="34" charset="0"/>
              <a:ea typeface="新細明體" panose="02020500000000000000" pitchFamily="18" charset="-120"/>
            </a:endParaRPr>
          </a:p>
        </p:txBody>
      </p:sp>
    </p:spTree>
    <p:extLst>
      <p:ext uri="{BB962C8B-B14F-4D97-AF65-F5344CB8AC3E}">
        <p14:creationId xmlns:p14="http://schemas.microsoft.com/office/powerpoint/2010/main" val="3058862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投影片圖像版面配置區 1"/>
          <p:cNvSpPr>
            <a:spLocks noGrp="1" noRot="1" noChangeAspect="1" noChangeArrowheads="1" noTextEdit="1"/>
          </p:cNvSpPr>
          <p:nvPr>
            <p:ph type="sldImg"/>
          </p:nvPr>
        </p:nvSpPr>
        <p:spPr>
          <a:xfrm>
            <a:off x="917575" y="744538"/>
            <a:ext cx="4962525" cy="3722687"/>
          </a:xfrm>
          <a:ln/>
        </p:spPr>
      </p:sp>
      <p:sp>
        <p:nvSpPr>
          <p:cNvPr id="6246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TW" altLang="en-US" smtClean="0">
                <a:ea typeface="新細明體" panose="02020500000000000000" pitchFamily="18" charset="-120"/>
              </a:rPr>
              <a:t>課本</a:t>
            </a:r>
            <a:r>
              <a:rPr lang="en-US" altLang="zh-TW" smtClean="0">
                <a:ea typeface="新細明體" panose="02020500000000000000" pitchFamily="18" charset="-120"/>
              </a:rPr>
              <a:t>P56</a:t>
            </a:r>
            <a:endParaRPr lang="zh-TW" altLang="en-US" smtClean="0">
              <a:ea typeface="新細明體" panose="02020500000000000000" pitchFamily="18" charset="-120"/>
            </a:endParaRPr>
          </a:p>
        </p:txBody>
      </p:sp>
      <p:sp>
        <p:nvSpPr>
          <p:cNvPr id="62468" name="投影片編號版面配置區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新細明體" panose="02020500000000000000" pitchFamily="18" charset="-120"/>
              </a:defRPr>
            </a:lvl1pPr>
            <a:lvl2pPr marL="742950" indent="-285750">
              <a:spcBef>
                <a:spcPct val="30000"/>
              </a:spcBef>
              <a:defRPr sz="1200">
                <a:solidFill>
                  <a:schemeClr val="tx1"/>
                </a:solidFill>
                <a:latin typeface="Calibri" panose="020F0502020204030204" pitchFamily="34" charset="0"/>
                <a:ea typeface="新細明體" panose="02020500000000000000" pitchFamily="18" charset="-120"/>
              </a:defRPr>
            </a:lvl2pPr>
            <a:lvl3pPr marL="1143000" indent="-228600">
              <a:spcBef>
                <a:spcPct val="30000"/>
              </a:spcBef>
              <a:defRPr sz="1200">
                <a:solidFill>
                  <a:schemeClr val="tx1"/>
                </a:solidFill>
                <a:latin typeface="Calibri" panose="020F0502020204030204" pitchFamily="34" charset="0"/>
                <a:ea typeface="新細明體" panose="02020500000000000000" pitchFamily="18" charset="-120"/>
              </a:defRPr>
            </a:lvl3pPr>
            <a:lvl4pPr marL="1600200" indent="-228600">
              <a:spcBef>
                <a:spcPct val="30000"/>
              </a:spcBef>
              <a:defRPr sz="1200">
                <a:solidFill>
                  <a:schemeClr val="tx1"/>
                </a:solidFill>
                <a:latin typeface="Calibri" panose="020F0502020204030204" pitchFamily="34" charset="0"/>
                <a:ea typeface="新細明體" panose="02020500000000000000" pitchFamily="18" charset="-120"/>
              </a:defRPr>
            </a:lvl4pPr>
            <a:lvl5pPr marL="2057400" indent="-228600">
              <a:spcBef>
                <a:spcPct val="30000"/>
              </a:spcBef>
              <a:defRPr sz="12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algn="r" eaLnBrk="1" hangingPunct="1">
              <a:spcBef>
                <a:spcPct val="0"/>
              </a:spcBef>
            </a:pPr>
            <a:fld id="{BA572DFC-CF94-4C13-B016-73745A724EAD}" type="slidenum">
              <a:rPr lang="zh-TW" altLang="en-US">
                <a:latin typeface="Arial" panose="020B0604020202020204" pitchFamily="34" charset="0"/>
              </a:rPr>
              <a:pPr algn="r" eaLnBrk="1" hangingPunct="1">
                <a:spcBef>
                  <a:spcPct val="0"/>
                </a:spcBef>
              </a:pPr>
              <a:t>57</a:t>
            </a:fld>
            <a:endParaRPr lang="en-US" altLang="zh-TW">
              <a:latin typeface="Arial" panose="020B0604020202020204" pitchFamily="34" charset="0"/>
            </a:endParaRPr>
          </a:p>
        </p:txBody>
      </p:sp>
    </p:spTree>
    <p:extLst>
      <p:ext uri="{BB962C8B-B14F-4D97-AF65-F5344CB8AC3E}">
        <p14:creationId xmlns:p14="http://schemas.microsoft.com/office/powerpoint/2010/main" val="616823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投影片圖像版面配置區 1"/>
          <p:cNvSpPr>
            <a:spLocks noGrp="1" noRot="1" noChangeAspect="1" noChangeArrowheads="1" noTextEdit="1"/>
          </p:cNvSpPr>
          <p:nvPr>
            <p:ph type="sldImg"/>
          </p:nvPr>
        </p:nvSpPr>
        <p:spPr>
          <a:xfrm>
            <a:off x="917575" y="744538"/>
            <a:ext cx="4962525" cy="3722687"/>
          </a:xfrm>
          <a:ln/>
        </p:spPr>
      </p:sp>
      <p:sp>
        <p:nvSpPr>
          <p:cNvPr id="6861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Tree>
    <p:extLst>
      <p:ext uri="{BB962C8B-B14F-4D97-AF65-F5344CB8AC3E}">
        <p14:creationId xmlns:p14="http://schemas.microsoft.com/office/powerpoint/2010/main" val="2497471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影像版面配置區 1"/>
          <p:cNvSpPr>
            <a:spLocks noGrp="1" noRot="1" noChangeAspect="1" noChangeArrowheads="1" noTextEdit="1"/>
          </p:cNvSpPr>
          <p:nvPr>
            <p:ph type="sldImg"/>
          </p:nvPr>
        </p:nvSpPr>
        <p:spPr>
          <a:xfrm>
            <a:off x="917575" y="744538"/>
            <a:ext cx="4962525" cy="3722687"/>
          </a:xfrm>
          <a:ln/>
        </p:spPr>
      </p:sp>
      <p:sp>
        <p:nvSpPr>
          <p:cNvPr id="75779" name="備忘稿版面配置區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
        <p:nvSpPr>
          <p:cNvPr id="75780" name="投影片編號版面配置區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fld id="{2DF952AD-1CCB-4899-B41F-66D3E6D013CF}" type="slidenum">
              <a:rPr lang="zh-TW" altLang="en-US" smtClean="0">
                <a:latin typeface="Calibri" panose="020F0502020204030204" pitchFamily="34" charset="0"/>
                <a:ea typeface="新細明體" panose="02020500000000000000" pitchFamily="18" charset="-120"/>
              </a:rPr>
              <a:pPr/>
              <a:t>76</a:t>
            </a:fld>
            <a:endParaRPr lang="en-US" altLang="zh-TW" smtClean="0">
              <a:latin typeface="Calibri" panose="020F0502020204030204" pitchFamily="34" charset="0"/>
              <a:ea typeface="新細明體" panose="02020500000000000000" pitchFamily="18" charset="-120"/>
            </a:endParaRPr>
          </a:p>
        </p:txBody>
      </p:sp>
    </p:spTree>
    <p:extLst>
      <p:ext uri="{BB962C8B-B14F-4D97-AF65-F5344CB8AC3E}">
        <p14:creationId xmlns:p14="http://schemas.microsoft.com/office/powerpoint/2010/main" val="600809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ChangeArrowheads="1" noTextEdit="1"/>
          </p:cNvSpPr>
          <p:nvPr>
            <p:ph type="sldImg"/>
          </p:nvPr>
        </p:nvSpPr>
        <p:spPr>
          <a:xfrm>
            <a:off x="917575" y="744538"/>
            <a:ext cx="4962525" cy="3722687"/>
          </a:xfrm>
          <a:ln/>
        </p:spPr>
      </p:sp>
      <p:sp>
        <p:nvSpPr>
          <p:cNvPr id="8192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
        <p:nvSpPr>
          <p:cNvPr id="81924"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fld id="{0A34FF1D-9C97-4DBC-BE34-B4B7321B6638}" type="slidenum">
              <a:rPr lang="zh-TW" altLang="en-US" smtClean="0">
                <a:ea typeface="新細明體" panose="02020500000000000000" pitchFamily="18" charset="-120"/>
              </a:rPr>
              <a:pPr/>
              <a:t>81</a:t>
            </a:fld>
            <a:endParaRPr lang="en-US" altLang="zh-TW" smtClean="0">
              <a:ea typeface="新細明體" panose="02020500000000000000" pitchFamily="18" charset="-120"/>
            </a:endParaRPr>
          </a:p>
        </p:txBody>
      </p:sp>
    </p:spTree>
    <p:extLst>
      <p:ext uri="{BB962C8B-B14F-4D97-AF65-F5344CB8AC3E}">
        <p14:creationId xmlns:p14="http://schemas.microsoft.com/office/powerpoint/2010/main" val="765274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ChangeArrowheads="1" noTextEdit="1"/>
          </p:cNvSpPr>
          <p:nvPr>
            <p:ph type="sldImg"/>
          </p:nvPr>
        </p:nvSpPr>
        <p:spPr>
          <a:xfrm>
            <a:off x="917575" y="744538"/>
            <a:ext cx="4962525" cy="3722687"/>
          </a:xfrm>
          <a:ln/>
        </p:spPr>
      </p:sp>
      <p:sp>
        <p:nvSpPr>
          <p:cNvPr id="89091"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Tree>
    <p:extLst>
      <p:ext uri="{BB962C8B-B14F-4D97-AF65-F5344CB8AC3E}">
        <p14:creationId xmlns:p14="http://schemas.microsoft.com/office/powerpoint/2010/main" val="1613778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ChangeArrowheads="1" noTextEdit="1"/>
          </p:cNvSpPr>
          <p:nvPr>
            <p:ph type="sldImg"/>
          </p:nvPr>
        </p:nvSpPr>
        <p:spPr>
          <a:xfrm>
            <a:off x="917575" y="744538"/>
            <a:ext cx="4962525" cy="3722687"/>
          </a:xfrm>
          <a:ln/>
        </p:spPr>
      </p:sp>
      <p:sp>
        <p:nvSpPr>
          <p:cNvPr id="91139"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Tree>
    <p:extLst>
      <p:ext uri="{BB962C8B-B14F-4D97-AF65-F5344CB8AC3E}">
        <p14:creationId xmlns:p14="http://schemas.microsoft.com/office/powerpoint/2010/main" val="3246039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投影片圖像版面配置區 1"/>
          <p:cNvSpPr>
            <a:spLocks noGrp="1" noRot="1" noChangeAspect="1" noChangeArrowheads="1" noTextEdit="1"/>
          </p:cNvSpPr>
          <p:nvPr>
            <p:ph type="sldImg"/>
          </p:nvPr>
        </p:nvSpPr>
        <p:spPr>
          <a:xfrm>
            <a:off x="917575" y="744538"/>
            <a:ext cx="4962525" cy="3722687"/>
          </a:xfrm>
          <a:ln/>
        </p:spPr>
      </p:sp>
      <p:sp>
        <p:nvSpPr>
          <p:cNvPr id="107523"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ea typeface="新細明體" panose="02020500000000000000" pitchFamily="18" charset="-120"/>
            </a:endParaRPr>
          </a:p>
        </p:txBody>
      </p:sp>
    </p:spTree>
    <p:extLst>
      <p:ext uri="{BB962C8B-B14F-4D97-AF65-F5344CB8AC3E}">
        <p14:creationId xmlns:p14="http://schemas.microsoft.com/office/powerpoint/2010/main" val="105904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506893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48059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2227680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25"/>
        <p:cNvGrpSpPr/>
        <p:nvPr/>
      </p:nvGrpSpPr>
      <p:grpSpPr>
        <a:xfrm>
          <a:off x="0" y="0"/>
          <a:ext cx="0" cy="0"/>
          <a:chOff x="0" y="0"/>
          <a:chExt cx="0" cy="0"/>
        </a:xfrm>
      </p:grpSpPr>
      <p:sp>
        <p:nvSpPr>
          <p:cNvPr id="126" name="Google Shape;126;p14"/>
          <p:cNvSpPr txBox="1">
            <a:spLocks noGrp="1"/>
          </p:cNvSpPr>
          <p:nvPr>
            <p:ph type="title"/>
          </p:nvPr>
        </p:nvSpPr>
        <p:spPr>
          <a:xfrm>
            <a:off x="723300" y="4536017"/>
            <a:ext cx="3848700" cy="70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27" name="Google Shape;127;p14"/>
          <p:cNvSpPr txBox="1">
            <a:spLocks noGrp="1"/>
          </p:cNvSpPr>
          <p:nvPr>
            <p:ph type="subTitle" idx="1"/>
          </p:nvPr>
        </p:nvSpPr>
        <p:spPr>
          <a:xfrm>
            <a:off x="723350" y="1096667"/>
            <a:ext cx="4902000" cy="2770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3000"/>
              <a:buNone/>
              <a:defRPr sz="25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Tree>
    <p:extLst>
      <p:ext uri="{BB962C8B-B14F-4D97-AF65-F5344CB8AC3E}">
        <p14:creationId xmlns:p14="http://schemas.microsoft.com/office/powerpoint/2010/main" val="2795720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132647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834335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930476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597576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2627831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657656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369141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7D1216D5-8676-4078-A96C-7FADFD955A99}" type="datetimeFigureOut">
              <a:rPr lang="zh-TW" altLang="en-US" smtClean="0"/>
              <a:t>2022/10/11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3162089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216D5-8676-4078-A96C-7FADFD955A99}" type="datetimeFigureOut">
              <a:rPr lang="zh-TW" altLang="en-US" smtClean="0"/>
              <a:t>2022/10/11</a:t>
            </a:fld>
            <a:endParaRPr lang="zh-TW"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CF956-AE5A-45CA-A819-BFFD6B014FB1}" type="slidenum">
              <a:rPr lang="zh-TW" altLang="en-US" smtClean="0"/>
              <a:t>‹#›</a:t>
            </a:fld>
            <a:endParaRPr lang="zh-TW" altLang="en-US"/>
          </a:p>
        </p:txBody>
      </p:sp>
    </p:spTree>
    <p:extLst>
      <p:ext uri="{BB962C8B-B14F-4D97-AF65-F5344CB8AC3E}">
        <p14:creationId xmlns:p14="http://schemas.microsoft.com/office/powerpoint/2010/main" val="526639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apcs.csie.ntnu.edu.tw/" TargetMode="Externa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10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hyperlink" Target="https://www.cpu.edu.tw/p/422-1000-1005.php" TargetMode="External"/><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11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hyperlink" Target="https://exam.tpa.edu.tw/" TargetMode="Externa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119.xml.rels><?xml version="1.0" encoding="UTF-8" standalone="yes"?>
<Relationships xmlns="http://schemas.openxmlformats.org/package/2006/relationships"><Relationship Id="rId3" Type="http://schemas.openxmlformats.org/officeDocument/2006/relationships/hyperlink" Target="http://www.tpa.edu.tw/" TargetMode="External"/><Relationship Id="rId2" Type="http://schemas.openxmlformats.org/officeDocument/2006/relationships/hyperlink" Target="http://www.cpu.edu.t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s://www.youtube.com/watch?v=w4ij2K-DXgA"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jbcrc.edu.tw/"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collego.edu.tw/Learningplan/exploreLiteracy" TargetMode="External"/><Relationship Id="rId7" Type="http://schemas.openxmlformats.org/officeDocument/2006/relationships/hyperlink" Target="https://ioh.tw/ioharticles-%E5%AD%B8%E6%B8%AC%E6%BA%96%E5%82%99-%E9%87%8D%E4%BE%86%E4%B8%80%E9%81%8D%E6%88%91%E4%B8%8D%E6%9C%83%E5%81%9A%E7%9A%84%E4%BA%8B" TargetMode="Externa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s://www.108epo.com/results-detail.php?Key=35" TargetMode="Externa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eec.edu.t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cac.edu.tw/apply111/index.php"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5807" y="0"/>
            <a:ext cx="4850917" cy="6858000"/>
          </a:xfrm>
          <a:prstGeom prst="rect">
            <a:avLst/>
          </a:prstGeom>
        </p:spPr>
      </p:pic>
      <p:sp>
        <p:nvSpPr>
          <p:cNvPr id="7" name="矩形 6"/>
          <p:cNvSpPr/>
          <p:nvPr/>
        </p:nvSpPr>
        <p:spPr>
          <a:xfrm>
            <a:off x="162838" y="0"/>
            <a:ext cx="6229649" cy="6857999"/>
          </a:xfrm>
          <a:prstGeom prst="rect">
            <a:avLst/>
          </a:pr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華康榜書體W8" panose="03000809000000000000" pitchFamily="65" charset="-120"/>
              <a:ea typeface="華康榜書體W8" panose="03000809000000000000" pitchFamily="65" charset="-120"/>
            </a:endParaRPr>
          </a:p>
        </p:txBody>
      </p:sp>
      <p:sp>
        <p:nvSpPr>
          <p:cNvPr id="2" name="標題 1"/>
          <p:cNvSpPr>
            <a:spLocks noGrp="1"/>
          </p:cNvSpPr>
          <p:nvPr>
            <p:ph type="ctrTitle"/>
          </p:nvPr>
        </p:nvSpPr>
        <p:spPr/>
        <p:txBody>
          <a:bodyPr>
            <a:normAutofit/>
          </a:bodyPr>
          <a:lstStyle/>
          <a:p>
            <a:pPr algn="l"/>
            <a:r>
              <a:rPr lang="en-US" altLang="zh-TW" sz="4800" dirty="0" smtClean="0">
                <a:solidFill>
                  <a:schemeClr val="tx1">
                    <a:lumMod val="75000"/>
                    <a:lumOff val="25000"/>
                  </a:schemeClr>
                </a:solidFill>
                <a:latin typeface="華康榜書體W8" panose="03000809000000000000" pitchFamily="65" charset="-120"/>
                <a:ea typeface="華康榜書體W8" panose="03000809000000000000" pitchFamily="65" charset="-120"/>
              </a:rPr>
              <a:t>112</a:t>
            </a:r>
            <a:r>
              <a:rPr lang="zh-TW" altLang="en-US" sz="4800" dirty="0" smtClean="0">
                <a:solidFill>
                  <a:schemeClr val="tx1">
                    <a:lumMod val="75000"/>
                    <a:lumOff val="25000"/>
                  </a:schemeClr>
                </a:solidFill>
                <a:latin typeface="華康榜書體W8" panose="03000809000000000000" pitchFamily="65" charset="-120"/>
                <a:ea typeface="華康榜書體W8" panose="03000809000000000000" pitchFamily="65" charset="-120"/>
              </a:rPr>
              <a:t>學年度</a:t>
            </a:r>
            <a:r>
              <a:rPr lang="en-US" altLang="zh-TW" sz="4800" dirty="0" smtClean="0">
                <a:solidFill>
                  <a:schemeClr val="tx1">
                    <a:lumMod val="75000"/>
                    <a:lumOff val="25000"/>
                  </a:schemeClr>
                </a:solidFill>
                <a:latin typeface="華康榜書體W8" panose="03000809000000000000" pitchFamily="65" charset="-120"/>
                <a:ea typeface="華康榜書體W8" panose="03000809000000000000" pitchFamily="65" charset="-120"/>
              </a:rPr>
              <a:t/>
            </a:r>
            <a:br>
              <a:rPr lang="en-US" altLang="zh-TW" sz="4800" dirty="0" smtClean="0">
                <a:solidFill>
                  <a:schemeClr val="tx1">
                    <a:lumMod val="75000"/>
                    <a:lumOff val="25000"/>
                  </a:schemeClr>
                </a:solidFill>
                <a:latin typeface="華康榜書體W8" panose="03000809000000000000" pitchFamily="65" charset="-120"/>
                <a:ea typeface="華康榜書體W8" panose="03000809000000000000" pitchFamily="65" charset="-120"/>
              </a:rPr>
            </a:br>
            <a:r>
              <a:rPr lang="zh-TW" altLang="en-US" sz="4800" dirty="0">
                <a:solidFill>
                  <a:schemeClr val="tx1">
                    <a:lumMod val="75000"/>
                    <a:lumOff val="25000"/>
                  </a:schemeClr>
                </a:solidFill>
                <a:latin typeface="華康榜書體W8" panose="03000809000000000000" pitchFamily="65" charset="-120"/>
                <a:ea typeface="華康榜書體W8" panose="03000809000000000000" pitchFamily="65" charset="-120"/>
              </a:rPr>
              <a:t>大學多元入學方案</a:t>
            </a:r>
          </a:p>
        </p:txBody>
      </p:sp>
      <p:sp>
        <p:nvSpPr>
          <p:cNvPr id="3" name="副標題 2"/>
          <p:cNvSpPr>
            <a:spLocks noGrp="1"/>
          </p:cNvSpPr>
          <p:nvPr>
            <p:ph type="subTitle" idx="1"/>
          </p:nvPr>
        </p:nvSpPr>
        <p:spPr>
          <a:xfrm>
            <a:off x="1143000" y="3602038"/>
            <a:ext cx="6858000" cy="853858"/>
          </a:xfrm>
        </p:spPr>
        <p:txBody>
          <a:bodyPr>
            <a:noAutofit/>
          </a:bodyPr>
          <a:lstStyle/>
          <a:p>
            <a:pPr algn="r"/>
            <a:r>
              <a:rPr lang="zh-TW" altLang="en-US" sz="5400" dirty="0" smtClean="0">
                <a:solidFill>
                  <a:schemeClr val="accent5">
                    <a:lumMod val="75000"/>
                  </a:schemeClr>
                </a:solidFill>
                <a:latin typeface="華康榜書體W8" panose="03000809000000000000" pitchFamily="65" charset="-120"/>
                <a:ea typeface="華康榜書體W8" panose="03000809000000000000" pitchFamily="65" charset="-120"/>
              </a:rPr>
              <a:t>導師說明會</a:t>
            </a:r>
            <a:endParaRPr lang="en-US" altLang="zh-TW" sz="5400" dirty="0" smtClean="0">
              <a:solidFill>
                <a:schemeClr val="accent5">
                  <a:lumMod val="75000"/>
                </a:schemeClr>
              </a:solidFill>
              <a:latin typeface="華康榜書體W8" panose="03000809000000000000" pitchFamily="65" charset="-120"/>
              <a:ea typeface="華康榜書體W8" panose="03000809000000000000" pitchFamily="65" charset="-120"/>
            </a:endParaRPr>
          </a:p>
        </p:txBody>
      </p:sp>
      <p:sp>
        <p:nvSpPr>
          <p:cNvPr id="4" name="副標題 2"/>
          <p:cNvSpPr txBox="1">
            <a:spLocks/>
          </p:cNvSpPr>
          <p:nvPr/>
        </p:nvSpPr>
        <p:spPr>
          <a:xfrm>
            <a:off x="5705605" y="4881782"/>
            <a:ext cx="3438395" cy="37915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dirty="0" smtClean="0">
                <a:latin typeface="華康榜書體W8" panose="03000809000000000000" pitchFamily="65" charset="-120"/>
                <a:ea typeface="華康榜書體W8" panose="03000809000000000000" pitchFamily="65" charset="-120"/>
              </a:rPr>
              <a:t>111.10.11</a:t>
            </a:r>
            <a:endParaRPr lang="zh-TW" altLang="en-US" dirty="0">
              <a:latin typeface="華康榜書體W8" panose="03000809000000000000" pitchFamily="65" charset="-120"/>
              <a:ea typeface="華康榜書體W8" panose="03000809000000000000" pitchFamily="65" charset="-120"/>
            </a:endParaRPr>
          </a:p>
        </p:txBody>
      </p:sp>
    </p:spTree>
    <p:extLst>
      <p:ext uri="{BB962C8B-B14F-4D97-AF65-F5344CB8AC3E}">
        <p14:creationId xmlns:p14="http://schemas.microsoft.com/office/powerpoint/2010/main" val="3227996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16472" t="15738" r="17225" b="18353"/>
          <a:stretch/>
        </p:blipFill>
        <p:spPr>
          <a:xfrm>
            <a:off x="0" y="1379307"/>
            <a:ext cx="9144000" cy="5112935"/>
          </a:xfrm>
          <a:prstGeom prst="rect">
            <a:avLst/>
          </a:prstGeom>
        </p:spPr>
      </p:pic>
    </p:spTree>
    <p:extLst>
      <p:ext uri="{BB962C8B-B14F-4D97-AF65-F5344CB8AC3E}">
        <p14:creationId xmlns:p14="http://schemas.microsoft.com/office/powerpoint/2010/main" val="174542230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標題 1">
            <a:extLst>
              <a:ext uri="{FF2B5EF4-FFF2-40B4-BE49-F238E27FC236}">
                <a16:creationId xmlns:a16="http://schemas.microsoft.com/office/drawing/2014/main" id="{3AF80B38-A412-4ECF-B313-B278B190B19A}"/>
              </a:ext>
            </a:extLst>
          </p:cNvPr>
          <p:cNvSpPr>
            <a:spLocks noGrp="1"/>
          </p:cNvSpPr>
          <p:nvPr>
            <p:ph type="title"/>
          </p:nvPr>
        </p:nvSpPr>
        <p:spPr/>
        <p:txBody>
          <a:bodyPr/>
          <a:lstStyle/>
          <a:p>
            <a:pPr algn="l">
              <a:defRPr/>
            </a:pPr>
            <a:r>
              <a:rPr lang="en-US" altLang="zh-TW" dirty="0">
                <a:solidFill>
                  <a:schemeClr val="accent6">
                    <a:lumMod val="50000"/>
                  </a:schemeClr>
                </a:solidFill>
              </a:rPr>
              <a:t>APCS</a:t>
            </a:r>
            <a:r>
              <a:rPr lang="zh-TW" altLang="en-US" dirty="0">
                <a:solidFill>
                  <a:schemeClr val="accent6">
                    <a:lumMod val="50000"/>
                  </a:schemeClr>
                </a:solidFill>
              </a:rPr>
              <a:t>組</a:t>
            </a:r>
          </a:p>
        </p:txBody>
      </p:sp>
      <p:pic>
        <p:nvPicPr>
          <p:cNvPr id="102403" name="內容版面配置區 1">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9939" t="64751" r="52296" b="31100"/>
          <a:stretch>
            <a:fillRect/>
          </a:stretch>
        </p:blipFill>
        <p:spPr>
          <a:xfrm>
            <a:off x="4114800" y="366713"/>
            <a:ext cx="4946650" cy="650875"/>
          </a:xfrm>
        </p:spPr>
      </p:pic>
      <p:sp>
        <p:nvSpPr>
          <p:cNvPr id="10240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976F06F1-A110-405D-9B60-ADB14680E912}" type="slidenum">
              <a:rPr lang="zh-TW" altLang="en-US" sz="1200" smtClean="0">
                <a:solidFill>
                  <a:srgbClr val="898989"/>
                </a:solidFill>
                <a:ea typeface="新細明體" panose="02020500000000000000" pitchFamily="18" charset="-120"/>
              </a:rPr>
              <a:pPr>
                <a:spcBef>
                  <a:spcPct val="0"/>
                </a:spcBef>
                <a:buFontTx/>
                <a:buNone/>
              </a:pPr>
              <a:t>100</a:t>
            </a:fld>
            <a:endParaRPr lang="en-US" altLang="zh-TW" sz="1200" smtClean="0">
              <a:solidFill>
                <a:srgbClr val="898989"/>
              </a:solidFill>
              <a:ea typeface="新細明體" panose="02020500000000000000" pitchFamily="18" charset="-120"/>
            </a:endParaRPr>
          </a:p>
        </p:txBody>
      </p:sp>
      <p:pic>
        <p:nvPicPr>
          <p:cNvPr id="3" name="圖片 2"/>
          <p:cNvPicPr>
            <a:picLocks noChangeAspect="1" noChangeArrowheads="1"/>
          </p:cNvPicPr>
          <p:nvPr/>
        </p:nvPicPr>
        <p:blipFill>
          <a:blip r:embed="rId4">
            <a:extLst>
              <a:ext uri="{28A0092B-C50C-407E-A947-70E740481C1C}">
                <a14:useLocalDpi xmlns:a14="http://schemas.microsoft.com/office/drawing/2010/main" val="0"/>
              </a:ext>
            </a:extLst>
          </a:blip>
          <a:srcRect t="17677" r="34081" b="12721"/>
          <a:stretch>
            <a:fillRect/>
          </a:stretch>
        </p:blipFill>
        <p:spPr bwMode="auto">
          <a:xfrm>
            <a:off x="0" y="1371600"/>
            <a:ext cx="9144000"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370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C7F63CF-9737-4435-BC79-4C4E94211326}"/>
              </a:ext>
            </a:extLst>
          </p:cNvPr>
          <p:cNvSpPr>
            <a:spLocks noGrp="1"/>
          </p:cNvSpPr>
          <p:nvPr>
            <p:ph type="title"/>
          </p:nvPr>
        </p:nvSpPr>
        <p:spPr>
          <a:xfrm>
            <a:off x="628650" y="174625"/>
            <a:ext cx="8126932" cy="1325563"/>
          </a:xfrm>
        </p:spPr>
        <p:txBody>
          <a:bodyPr/>
          <a:lstStyle/>
          <a:p>
            <a:pPr>
              <a:defRPr/>
            </a:pPr>
            <a:r>
              <a:rPr lang="zh-TW" altLang="en-US" dirty="0">
                <a:solidFill>
                  <a:schemeClr val="accent6">
                    <a:lumMod val="50000"/>
                  </a:schemeClr>
                </a:solidFill>
              </a:rPr>
              <a:t>科技校院日間部四年制申請入學</a:t>
            </a:r>
          </a:p>
        </p:txBody>
      </p:sp>
      <p:sp>
        <p:nvSpPr>
          <p:cNvPr id="103427" name="內容版面配置區 2"/>
          <p:cNvSpPr>
            <a:spLocks noGrp="1"/>
          </p:cNvSpPr>
          <p:nvPr>
            <p:ph idx="1"/>
          </p:nvPr>
        </p:nvSpPr>
        <p:spPr/>
        <p:txBody>
          <a:bodyPr/>
          <a:lstStyle/>
          <a:p>
            <a:endParaRPr lang="zh-TW" altLang="en-US" smtClean="0"/>
          </a:p>
        </p:txBody>
      </p:sp>
      <p:sp>
        <p:nvSpPr>
          <p:cNvPr id="103428"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3C2929C1-0701-4E4F-9379-A7DB45C3441C}" type="slidenum">
              <a:rPr lang="zh-TW" altLang="en-US" sz="1200" smtClean="0">
                <a:solidFill>
                  <a:srgbClr val="898989"/>
                </a:solidFill>
                <a:ea typeface="新細明體" panose="02020500000000000000" pitchFamily="18" charset="-120"/>
              </a:rPr>
              <a:pPr>
                <a:spcBef>
                  <a:spcPct val="0"/>
                </a:spcBef>
                <a:buFontTx/>
                <a:buNone/>
              </a:pPr>
              <a:t>101</a:t>
            </a:fld>
            <a:endParaRPr lang="en-US" altLang="zh-TW" sz="1200" smtClean="0">
              <a:solidFill>
                <a:srgbClr val="898989"/>
              </a:solidFill>
              <a:ea typeface="新細明體" panose="02020500000000000000" pitchFamily="18" charset="-120"/>
            </a:endParaRPr>
          </a:p>
        </p:txBody>
      </p:sp>
      <p:pic>
        <p:nvPicPr>
          <p:cNvPr id="103429" name="圖片 4"/>
          <p:cNvPicPr>
            <a:picLocks noChangeAspect="1" noChangeArrowheads="1"/>
          </p:cNvPicPr>
          <p:nvPr/>
        </p:nvPicPr>
        <p:blipFill>
          <a:blip r:embed="rId2">
            <a:extLst>
              <a:ext uri="{28A0092B-C50C-407E-A947-70E740481C1C}">
                <a14:useLocalDpi xmlns:a14="http://schemas.microsoft.com/office/drawing/2010/main" val="0"/>
              </a:ext>
            </a:extLst>
          </a:blip>
          <a:srcRect l="11736" t="12006" r="14388" b="7608"/>
          <a:stretch>
            <a:fillRect/>
          </a:stretch>
        </p:blipFill>
        <p:spPr bwMode="auto">
          <a:xfrm>
            <a:off x="74613" y="1306513"/>
            <a:ext cx="9069387" cy="555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橢圓 5">
            <a:extLst>
              <a:ext uri="{FF2B5EF4-FFF2-40B4-BE49-F238E27FC236}">
                <a16:creationId xmlns:a16="http://schemas.microsoft.com/office/drawing/2014/main" id="{EBBC8CED-DC3F-401A-8178-E4160D8AB32C}"/>
              </a:ext>
            </a:extLst>
          </p:cNvPr>
          <p:cNvSpPr/>
          <p:nvPr/>
        </p:nvSpPr>
        <p:spPr>
          <a:xfrm>
            <a:off x="4805363" y="2076450"/>
            <a:ext cx="1100137" cy="5048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文字方塊 6">
            <a:extLst>
              <a:ext uri="{FF2B5EF4-FFF2-40B4-BE49-F238E27FC236}">
                <a16:creationId xmlns:a16="http://schemas.microsoft.com/office/drawing/2014/main" id="{DD04576F-0DAE-4CBA-8593-A804199D7E6F}"/>
              </a:ext>
            </a:extLst>
          </p:cNvPr>
          <p:cNvSpPr txBox="1"/>
          <p:nvPr/>
        </p:nvSpPr>
        <p:spPr>
          <a:xfrm>
            <a:off x="4198938" y="2763838"/>
            <a:ext cx="2117725" cy="954087"/>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defRPr/>
            </a:pPr>
            <a:r>
              <a:rPr lang="zh-TW" altLang="en-US" sz="2800" dirty="0">
                <a:latin typeface="標楷體" panose="03000509000000000000" pitchFamily="65" charset="-120"/>
                <a:ea typeface="標楷體" panose="03000509000000000000" pitchFamily="65" charset="-120"/>
              </a:rPr>
              <a:t>簡章查詢及下載</a:t>
            </a:r>
          </a:p>
        </p:txBody>
      </p:sp>
      <p:sp>
        <p:nvSpPr>
          <p:cNvPr id="8" name="橢圓 7">
            <a:extLst>
              <a:ext uri="{FF2B5EF4-FFF2-40B4-BE49-F238E27FC236}">
                <a16:creationId xmlns:a16="http://schemas.microsoft.com/office/drawing/2014/main" id="{EAE76ACB-1D9D-4FE3-81BB-67C865F895BA}"/>
              </a:ext>
            </a:extLst>
          </p:cNvPr>
          <p:cNvSpPr/>
          <p:nvPr/>
        </p:nvSpPr>
        <p:spPr>
          <a:xfrm>
            <a:off x="8135938" y="2054225"/>
            <a:ext cx="1101725" cy="5032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文字方塊 8">
            <a:extLst>
              <a:ext uri="{FF2B5EF4-FFF2-40B4-BE49-F238E27FC236}">
                <a16:creationId xmlns:a16="http://schemas.microsoft.com/office/drawing/2014/main" id="{6112ED07-92C9-4F23-94D2-7EBAE663CD98}"/>
              </a:ext>
            </a:extLst>
          </p:cNvPr>
          <p:cNvSpPr txBox="1"/>
          <p:nvPr/>
        </p:nvSpPr>
        <p:spPr>
          <a:xfrm>
            <a:off x="6553200" y="1306513"/>
            <a:ext cx="2516188" cy="52387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defRPr/>
            </a:pPr>
            <a:r>
              <a:rPr lang="zh-TW" altLang="en-US" sz="2800" dirty="0">
                <a:latin typeface="標楷體" panose="03000509000000000000" pitchFamily="65" charset="-120"/>
                <a:ea typeface="標楷體" panose="03000509000000000000" pitchFamily="65" charset="-120"/>
              </a:rPr>
              <a:t>考生作業系統</a:t>
            </a:r>
          </a:p>
        </p:txBody>
      </p:sp>
    </p:spTree>
    <p:extLst>
      <p:ext uri="{BB962C8B-B14F-4D97-AF65-F5344CB8AC3E}">
        <p14:creationId xmlns:p14="http://schemas.microsoft.com/office/powerpoint/2010/main" val="7561933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56DCE38-2BF8-4A4B-93E4-EE552AC33CDB}"/>
              </a:ext>
            </a:extLst>
          </p:cNvPr>
          <p:cNvSpPr>
            <a:spLocks noGrp="1"/>
          </p:cNvSpPr>
          <p:nvPr>
            <p:ph type="title"/>
          </p:nvPr>
        </p:nvSpPr>
        <p:spPr>
          <a:xfrm>
            <a:off x="628649" y="365126"/>
            <a:ext cx="8132965" cy="1325563"/>
          </a:xfrm>
        </p:spPr>
        <p:txBody>
          <a:bodyPr/>
          <a:lstStyle/>
          <a:p>
            <a:pPr>
              <a:defRPr/>
            </a:pPr>
            <a:r>
              <a:rPr lang="zh-TW" altLang="en-US" dirty="0">
                <a:solidFill>
                  <a:schemeClr val="accent6">
                    <a:lumMod val="50000"/>
                  </a:schemeClr>
                </a:solidFill>
              </a:rPr>
              <a:t>科技校院日間部四年制申請入學</a:t>
            </a:r>
            <a:endParaRPr lang="zh-TW" altLang="en-US" dirty="0"/>
          </a:p>
        </p:txBody>
      </p:sp>
      <p:graphicFrame>
        <p:nvGraphicFramePr>
          <p:cNvPr id="5" name="內容版面配置區 4">
            <a:extLst>
              <a:ext uri="{FF2B5EF4-FFF2-40B4-BE49-F238E27FC236}">
                <a16:creationId xmlns:a16="http://schemas.microsoft.com/office/drawing/2014/main" id="{C48C5B73-F7F7-4F30-85AA-4FE7B4C56AE6}"/>
              </a:ext>
            </a:extLst>
          </p:cNvPr>
          <p:cNvGraphicFramePr>
            <a:graphicFrameLocks noGrp="1"/>
          </p:cNvGraphicFramePr>
          <p:nvPr>
            <p:ph idx="1"/>
          </p:nvPr>
        </p:nvGraphicFramePr>
        <p:xfrm>
          <a:off x="257175" y="1719263"/>
          <a:ext cx="8629649" cy="4133851"/>
        </p:xfrm>
        <a:graphic>
          <a:graphicData uri="http://schemas.openxmlformats.org/drawingml/2006/table">
            <a:tbl>
              <a:tblPr/>
              <a:tblGrid>
                <a:gridCol w="1128657">
                  <a:extLst>
                    <a:ext uri="{9D8B030D-6E8A-4147-A177-3AD203B41FA5}">
                      <a16:colId xmlns:a16="http://schemas.microsoft.com/office/drawing/2014/main" val="4008859258"/>
                    </a:ext>
                  </a:extLst>
                </a:gridCol>
                <a:gridCol w="886483">
                  <a:extLst>
                    <a:ext uri="{9D8B030D-6E8A-4147-A177-3AD203B41FA5}">
                      <a16:colId xmlns:a16="http://schemas.microsoft.com/office/drawing/2014/main" val="925018003"/>
                    </a:ext>
                  </a:extLst>
                </a:gridCol>
                <a:gridCol w="811653">
                  <a:extLst>
                    <a:ext uri="{9D8B030D-6E8A-4147-A177-3AD203B41FA5}">
                      <a16:colId xmlns:a16="http://schemas.microsoft.com/office/drawing/2014/main" val="1679443610"/>
                    </a:ext>
                  </a:extLst>
                </a:gridCol>
                <a:gridCol w="1567331">
                  <a:extLst>
                    <a:ext uri="{9D8B030D-6E8A-4147-A177-3AD203B41FA5}">
                      <a16:colId xmlns:a16="http://schemas.microsoft.com/office/drawing/2014/main" val="2188554554"/>
                    </a:ext>
                  </a:extLst>
                </a:gridCol>
                <a:gridCol w="2854781">
                  <a:extLst>
                    <a:ext uri="{9D8B030D-6E8A-4147-A177-3AD203B41FA5}">
                      <a16:colId xmlns:a16="http://schemas.microsoft.com/office/drawing/2014/main" val="4247116139"/>
                    </a:ext>
                  </a:extLst>
                </a:gridCol>
                <a:gridCol w="737019">
                  <a:extLst>
                    <a:ext uri="{9D8B030D-6E8A-4147-A177-3AD203B41FA5}">
                      <a16:colId xmlns:a16="http://schemas.microsoft.com/office/drawing/2014/main" val="2156258379"/>
                    </a:ext>
                  </a:extLst>
                </a:gridCol>
                <a:gridCol w="643725">
                  <a:extLst>
                    <a:ext uri="{9D8B030D-6E8A-4147-A177-3AD203B41FA5}">
                      <a16:colId xmlns:a16="http://schemas.microsoft.com/office/drawing/2014/main" val="365686081"/>
                    </a:ext>
                  </a:extLst>
                </a:gridCol>
              </a:tblGrid>
              <a:tr h="268548">
                <a:tc rowSpan="3">
                  <a:txBody>
                    <a:bodyPr/>
                    <a:lstStyle/>
                    <a:p>
                      <a:r>
                        <a:rPr lang="zh-TW" altLang="en-US" sz="1800" dirty="0">
                          <a:effectLst/>
                          <a:latin typeface="標楷體" panose="03000509000000000000" pitchFamily="65" charset="-120"/>
                          <a:ea typeface="標楷體" panose="03000509000000000000" pitchFamily="65" charset="-120"/>
                        </a:rPr>
                        <a:t>國立臺北科技大學</a:t>
                      </a:r>
                      <a:br>
                        <a:rPr lang="zh-TW" altLang="en-US" sz="1800" dirty="0">
                          <a:effectLst/>
                          <a:latin typeface="標楷體" panose="03000509000000000000" pitchFamily="65" charset="-120"/>
                          <a:ea typeface="標楷體" panose="03000509000000000000" pitchFamily="65" charset="-120"/>
                        </a:rPr>
                      </a:br>
                      <a:r>
                        <a:rPr lang="zh-TW" altLang="en-US" sz="1800" dirty="0">
                          <a:effectLst/>
                          <a:latin typeface="標楷體" panose="03000509000000000000" pitchFamily="65" charset="-120"/>
                          <a:ea typeface="標楷體" panose="03000509000000000000" pitchFamily="65" charset="-120"/>
                        </a:rPr>
                        <a:t>分子科學與工程系</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rowSpan="2" gridSpan="2">
                  <a:txBody>
                    <a:bodyPr/>
                    <a:lstStyle/>
                    <a:p>
                      <a:pPr algn="ctr"/>
                      <a:r>
                        <a:rPr lang="zh-TW" altLang="en-US" sz="1800">
                          <a:effectLst/>
                          <a:latin typeface="標楷體" panose="03000509000000000000" pitchFamily="65" charset="-120"/>
                          <a:ea typeface="標楷體" panose="03000509000000000000" pitchFamily="65" charset="-120"/>
                        </a:rPr>
                        <a:t>學科能力測驗</a:t>
                      </a:r>
                      <a:br>
                        <a:rPr lang="zh-TW" altLang="en-US" sz="1800">
                          <a:effectLst/>
                          <a:latin typeface="標楷體" panose="03000509000000000000" pitchFamily="65" charset="-120"/>
                          <a:ea typeface="標楷體" panose="03000509000000000000" pitchFamily="65" charset="-120"/>
                        </a:rPr>
                      </a:br>
                      <a:r>
                        <a:rPr lang="zh-TW" altLang="en-US" sz="1800">
                          <a:effectLst/>
                          <a:latin typeface="標楷體" panose="03000509000000000000" pitchFamily="65" charset="-120"/>
                          <a:ea typeface="標楷體" panose="03000509000000000000" pitchFamily="65" charset="-120"/>
                        </a:rPr>
                        <a:t>成績採計方式</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rowSpan="2" hMerge="1">
                  <a:txBody>
                    <a:bodyPr/>
                    <a:lstStyle/>
                    <a:p>
                      <a:endParaRPr lang="zh-TW" altLang="en-US"/>
                    </a:p>
                  </a:txBody>
                  <a:tcPr/>
                </a:tc>
                <a:tc rowSpan="2">
                  <a:txBody>
                    <a:bodyPr/>
                    <a:lstStyle/>
                    <a:p>
                      <a:pPr algn="ctr"/>
                      <a:r>
                        <a:rPr lang="zh-TW" altLang="en-US" sz="1800">
                          <a:effectLst/>
                          <a:latin typeface="標楷體" panose="03000509000000000000" pitchFamily="65" charset="-120"/>
                          <a:ea typeface="標楷體" panose="03000509000000000000" pitchFamily="65" charset="-120"/>
                        </a:rPr>
                        <a:t>第二階段複試</a:t>
                      </a:r>
                      <a:br>
                        <a:rPr lang="zh-TW" altLang="en-US" sz="1800">
                          <a:effectLst/>
                          <a:latin typeface="標楷體" panose="03000509000000000000" pitchFamily="65" charset="-120"/>
                          <a:ea typeface="標楷體" panose="03000509000000000000" pitchFamily="65" charset="-120"/>
                        </a:rPr>
                      </a:br>
                      <a:r>
                        <a:rPr lang="zh-TW" altLang="en-US" sz="1800">
                          <a:effectLst/>
                          <a:latin typeface="標楷體" panose="03000509000000000000" pitchFamily="65" charset="-120"/>
                          <a:ea typeface="標楷體" panose="03000509000000000000" pitchFamily="65" charset="-120"/>
                        </a:rPr>
                        <a:t>評分項目</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gridSpan="3">
                  <a:txBody>
                    <a:bodyPr/>
                    <a:lstStyle/>
                    <a:p>
                      <a:pPr algn="ctr"/>
                      <a:r>
                        <a:rPr lang="zh-TW" altLang="en-US" sz="1600">
                          <a:effectLst/>
                        </a:rPr>
                        <a:t>甄試總成績計算方式及同分參酌順序</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8363909"/>
                  </a:ext>
                </a:extLst>
              </a:tr>
              <a:tr h="573444">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tc>
                  <a:txBody>
                    <a:bodyPr/>
                    <a:lstStyle/>
                    <a:p>
                      <a:pPr algn="ctr"/>
                      <a:r>
                        <a:rPr lang="zh-TW" altLang="en-US" sz="1800">
                          <a:effectLst/>
                          <a:latin typeface="標楷體" panose="03000509000000000000" pitchFamily="65" charset="-120"/>
                          <a:ea typeface="標楷體" panose="03000509000000000000" pitchFamily="65" charset="-120"/>
                        </a:rPr>
                        <a:t>甄試全部評分項目</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pPr algn="ctr"/>
                      <a:r>
                        <a:rPr lang="zh-TW" altLang="en-US" sz="1800">
                          <a:effectLst/>
                          <a:latin typeface="標楷體" panose="03000509000000000000" pitchFamily="65" charset="-120"/>
                          <a:ea typeface="標楷體" panose="03000509000000000000" pitchFamily="65" charset="-120"/>
                        </a:rPr>
                        <a:t>占總成</a:t>
                      </a:r>
                      <a:br>
                        <a:rPr lang="zh-TW" altLang="en-US" sz="1800">
                          <a:effectLst/>
                          <a:latin typeface="標楷體" panose="03000509000000000000" pitchFamily="65" charset="-120"/>
                          <a:ea typeface="標楷體" panose="03000509000000000000" pitchFamily="65" charset="-120"/>
                        </a:rPr>
                      </a:br>
                      <a:r>
                        <a:rPr lang="zh-TW" altLang="en-US" sz="1800">
                          <a:effectLst/>
                          <a:latin typeface="標楷體" panose="03000509000000000000" pitchFamily="65" charset="-120"/>
                          <a:ea typeface="標楷體" panose="03000509000000000000" pitchFamily="65" charset="-120"/>
                        </a:rPr>
                        <a:t>績比例</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pPr algn="ctr"/>
                      <a:r>
                        <a:rPr lang="zh-TW" altLang="en-US" sz="1600">
                          <a:effectLst/>
                          <a:latin typeface="標楷體" panose="03000509000000000000" pitchFamily="65" charset="-120"/>
                          <a:ea typeface="標楷體" panose="03000509000000000000" pitchFamily="65" charset="-120"/>
                        </a:rPr>
                        <a:t>同分參</a:t>
                      </a:r>
                      <a:br>
                        <a:rPr lang="zh-TW" altLang="en-US" sz="1600">
                          <a:effectLst/>
                          <a:latin typeface="標楷體" panose="03000509000000000000" pitchFamily="65" charset="-120"/>
                          <a:ea typeface="標楷體" panose="03000509000000000000" pitchFamily="65" charset="-120"/>
                        </a:rPr>
                      </a:br>
                      <a:r>
                        <a:rPr lang="zh-TW" altLang="en-US" sz="1600">
                          <a:effectLst/>
                          <a:latin typeface="標楷體" panose="03000509000000000000" pitchFamily="65" charset="-120"/>
                          <a:ea typeface="標楷體" panose="03000509000000000000" pitchFamily="65" charset="-120"/>
                        </a:rPr>
                        <a:t>酌順序</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extLst>
                  <a:ext uri="{0D108BD9-81ED-4DB2-BD59-A6C34878D82A}">
                    <a16:rowId xmlns:a16="http://schemas.microsoft.com/office/drawing/2014/main" val="4007913976"/>
                  </a:ext>
                </a:extLst>
              </a:tr>
              <a:tr h="299038">
                <a:tc vMerge="1">
                  <a:txBody>
                    <a:bodyPr/>
                    <a:lstStyle/>
                    <a:p>
                      <a:endParaRPr lang="zh-TW" altLang="en-US"/>
                    </a:p>
                  </a:txBody>
                  <a:tcPr/>
                </a:tc>
                <a:tc>
                  <a:txBody>
                    <a:bodyPr/>
                    <a:lstStyle/>
                    <a:p>
                      <a:pPr algn="ctr"/>
                      <a:r>
                        <a:rPr lang="zh-TW" altLang="en-US" sz="1800">
                          <a:effectLst/>
                          <a:latin typeface="標楷體" panose="03000509000000000000" pitchFamily="65" charset="-120"/>
                          <a:ea typeface="標楷體" panose="03000509000000000000" pitchFamily="65" charset="-120"/>
                        </a:rPr>
                        <a:t>科目</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pPr algn="ctr"/>
                      <a:r>
                        <a:rPr lang="zh-TW" altLang="en-US" sz="1800">
                          <a:effectLst/>
                          <a:latin typeface="標楷體" panose="03000509000000000000" pitchFamily="65" charset="-120"/>
                          <a:ea typeface="標楷體" panose="03000509000000000000" pitchFamily="65" charset="-120"/>
                        </a:rPr>
                        <a:t>權重</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rowSpan="7">
                  <a:txBody>
                    <a:bodyPr/>
                    <a:lstStyle/>
                    <a:p>
                      <a:pPr algn="l"/>
                      <a:r>
                        <a:rPr lang="zh-TW" altLang="en-US" sz="1800" dirty="0">
                          <a:effectLst/>
                          <a:latin typeface="標楷體" panose="03000509000000000000" pitchFamily="65" charset="-120"/>
                          <a:ea typeface="標楷體" panose="03000509000000000000" pitchFamily="65" charset="-120"/>
                        </a:rPr>
                        <a:t>面試</a:t>
                      </a:r>
                    </a:p>
                    <a:p>
                      <a:pPr algn="l"/>
                      <a:r>
                        <a:rPr lang="zh-TW" altLang="en-US" sz="1800" dirty="0">
                          <a:effectLst/>
                          <a:latin typeface="標楷體" panose="03000509000000000000" pitchFamily="65" charset="-120"/>
                          <a:ea typeface="標楷體" panose="03000509000000000000" pitchFamily="65" charset="-120"/>
                        </a:rPr>
                        <a:t>學習歷程備審資料審查</a:t>
                      </a:r>
                    </a:p>
                  </a:txBody>
                  <a:tcPr marL="12310" marR="12310" marT="12316" marB="1231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rowSpan="7">
                  <a:txBody>
                    <a:bodyPr/>
                    <a:lstStyle/>
                    <a:p>
                      <a:pPr algn="l"/>
                      <a:r>
                        <a:rPr lang="zh-TW" altLang="en-US" sz="1800">
                          <a:effectLst/>
                          <a:latin typeface="標楷體" panose="03000509000000000000" pitchFamily="65" charset="-120"/>
                          <a:ea typeface="標楷體" panose="03000509000000000000" pitchFamily="65" charset="-120"/>
                        </a:rPr>
                        <a:t>學科能力測驗加權平均成績</a:t>
                      </a:r>
                    </a:p>
                    <a:p>
                      <a:pPr algn="l"/>
                      <a:r>
                        <a:rPr lang="zh-TW" altLang="en-US" sz="1800">
                          <a:effectLst/>
                          <a:latin typeface="標楷體" panose="03000509000000000000" pitchFamily="65" charset="-120"/>
                          <a:ea typeface="標楷體" panose="03000509000000000000" pitchFamily="65" charset="-120"/>
                        </a:rPr>
                        <a:t>學習歷程備審資料審查</a:t>
                      </a:r>
                    </a:p>
                    <a:p>
                      <a:pPr algn="l"/>
                      <a:r>
                        <a:rPr lang="zh-TW" altLang="en-US" sz="1800">
                          <a:effectLst/>
                          <a:latin typeface="標楷體" panose="03000509000000000000" pitchFamily="65" charset="-120"/>
                          <a:ea typeface="標楷體" panose="03000509000000000000" pitchFamily="65" charset="-120"/>
                        </a:rPr>
                        <a:t>面試</a:t>
                      </a:r>
                    </a:p>
                    <a:p>
                      <a:pPr algn="l"/>
                      <a:r>
                        <a:rPr lang="zh-TW" altLang="en-US" sz="1800">
                          <a:effectLst/>
                          <a:latin typeface="標楷體" panose="03000509000000000000" pitchFamily="65" charset="-120"/>
                          <a:ea typeface="標楷體" panose="03000509000000000000" pitchFamily="65" charset="-120"/>
                        </a:rPr>
                        <a:t>自然學科能力測驗成績</a:t>
                      </a:r>
                    </a:p>
                    <a:p>
                      <a:pPr algn="l"/>
                      <a:r>
                        <a:rPr lang="zh-TW" altLang="en-US" sz="1800">
                          <a:effectLst/>
                          <a:latin typeface="標楷體" panose="03000509000000000000" pitchFamily="65" charset="-120"/>
                          <a:ea typeface="標楷體" panose="03000509000000000000" pitchFamily="65" charset="-120"/>
                        </a:rPr>
                        <a:t>數學</a:t>
                      </a:r>
                      <a:r>
                        <a:rPr lang="en-US" altLang="zh-TW" sz="1800">
                          <a:effectLst/>
                          <a:latin typeface="標楷體" panose="03000509000000000000" pitchFamily="65" charset="-120"/>
                          <a:ea typeface="標楷體" panose="03000509000000000000" pitchFamily="65" charset="-120"/>
                        </a:rPr>
                        <a:t>A</a:t>
                      </a:r>
                      <a:r>
                        <a:rPr lang="zh-TW" altLang="en-US" sz="1800">
                          <a:effectLst/>
                          <a:latin typeface="標楷體" panose="03000509000000000000" pitchFamily="65" charset="-120"/>
                          <a:ea typeface="標楷體" panose="03000509000000000000" pitchFamily="65" charset="-120"/>
                        </a:rPr>
                        <a:t>學科能力測驗成績</a:t>
                      </a:r>
                    </a:p>
                    <a:p>
                      <a:pPr algn="l"/>
                      <a:r>
                        <a:rPr lang="zh-TW" altLang="en-US" sz="1800">
                          <a:effectLst/>
                          <a:latin typeface="標楷體" panose="03000509000000000000" pitchFamily="65" charset="-120"/>
                          <a:ea typeface="標楷體" panose="03000509000000000000" pitchFamily="65" charset="-120"/>
                        </a:rPr>
                        <a:t>英文學科能力測驗成績</a:t>
                      </a:r>
                    </a:p>
                    <a:p>
                      <a:pPr algn="l"/>
                      <a:r>
                        <a:rPr lang="zh-TW" altLang="en-US" sz="1800">
                          <a:effectLst/>
                          <a:latin typeface="標楷體" panose="03000509000000000000" pitchFamily="65" charset="-120"/>
                          <a:ea typeface="標楷體" panose="03000509000000000000" pitchFamily="65" charset="-120"/>
                        </a:rPr>
                        <a:t>國文學科能力測驗成績</a:t>
                      </a:r>
                    </a:p>
                  </a:txBody>
                  <a:tcPr marL="12310" marR="12310" marT="12316" marB="1231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rowSpan="7">
                  <a:txBody>
                    <a:bodyPr/>
                    <a:lstStyle/>
                    <a:p>
                      <a:pPr algn="l"/>
                      <a:r>
                        <a:rPr lang="en-US" altLang="zh-TW" sz="1800" dirty="0">
                          <a:effectLst/>
                          <a:latin typeface="標楷體" panose="03000509000000000000" pitchFamily="65" charset="-120"/>
                          <a:ea typeface="標楷體" panose="03000509000000000000" pitchFamily="65" charset="-120"/>
                        </a:rPr>
                        <a:t>50%</a:t>
                      </a:r>
                    </a:p>
                    <a:p>
                      <a:pPr algn="l"/>
                      <a:r>
                        <a:rPr lang="en-US" altLang="zh-TW" sz="1800" dirty="0">
                          <a:effectLst/>
                          <a:latin typeface="標楷體" panose="03000509000000000000" pitchFamily="65" charset="-120"/>
                          <a:ea typeface="標楷體" panose="03000509000000000000" pitchFamily="65" charset="-120"/>
                        </a:rPr>
                        <a:t>50%</a:t>
                      </a:r>
                    </a:p>
                    <a:p>
                      <a:pPr algn="l"/>
                      <a:r>
                        <a:rPr lang="en-US" altLang="zh-TW" sz="1800" dirty="0">
                          <a:effectLst/>
                          <a:latin typeface="標楷體" panose="03000509000000000000" pitchFamily="65" charset="-120"/>
                          <a:ea typeface="標楷體" panose="03000509000000000000" pitchFamily="65" charset="-120"/>
                        </a:rPr>
                        <a:t>---</a:t>
                      </a:r>
                    </a:p>
                    <a:p>
                      <a:pPr algn="l"/>
                      <a:r>
                        <a:rPr lang="en-US" altLang="zh-TW" sz="1800" dirty="0">
                          <a:effectLst/>
                          <a:latin typeface="標楷體" panose="03000509000000000000" pitchFamily="65" charset="-120"/>
                          <a:ea typeface="標楷體" panose="03000509000000000000" pitchFamily="65" charset="-120"/>
                        </a:rPr>
                        <a:t>---</a:t>
                      </a:r>
                    </a:p>
                    <a:p>
                      <a:pPr algn="l"/>
                      <a:r>
                        <a:rPr lang="en-US" altLang="zh-TW" sz="1800" dirty="0">
                          <a:effectLst/>
                          <a:latin typeface="標楷體" panose="03000509000000000000" pitchFamily="65" charset="-120"/>
                          <a:ea typeface="標楷體" panose="03000509000000000000" pitchFamily="65" charset="-120"/>
                        </a:rPr>
                        <a:t>---</a:t>
                      </a:r>
                    </a:p>
                    <a:p>
                      <a:pPr algn="l"/>
                      <a:r>
                        <a:rPr lang="en-US" altLang="zh-TW" sz="1800" dirty="0">
                          <a:effectLst/>
                          <a:latin typeface="標楷體" panose="03000509000000000000" pitchFamily="65" charset="-120"/>
                          <a:ea typeface="標楷體" panose="03000509000000000000" pitchFamily="65" charset="-120"/>
                        </a:rPr>
                        <a:t>---</a:t>
                      </a:r>
                    </a:p>
                    <a:p>
                      <a:pPr algn="l"/>
                      <a:r>
                        <a:rPr lang="en-US" altLang="zh-TW" sz="1800" dirty="0">
                          <a:effectLst/>
                          <a:latin typeface="標楷體" panose="03000509000000000000" pitchFamily="65" charset="-120"/>
                          <a:ea typeface="標楷體" panose="03000509000000000000" pitchFamily="65" charset="-120"/>
                        </a:rPr>
                        <a:t>---</a:t>
                      </a:r>
                    </a:p>
                  </a:txBody>
                  <a:tcPr marL="12310" marR="12310" marT="12316" marB="1231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rowSpan="7">
                  <a:txBody>
                    <a:bodyPr/>
                    <a:lstStyle/>
                    <a:p>
                      <a:pPr algn="l"/>
                      <a:r>
                        <a:rPr lang="en-US" altLang="zh-TW" sz="1600" dirty="0">
                          <a:effectLst/>
                          <a:latin typeface="標楷體" panose="03000509000000000000" pitchFamily="65" charset="-120"/>
                          <a:ea typeface="標楷體" panose="03000509000000000000" pitchFamily="65" charset="-120"/>
                        </a:rPr>
                        <a:t>1</a:t>
                      </a:r>
                    </a:p>
                    <a:p>
                      <a:pPr algn="l"/>
                      <a:r>
                        <a:rPr lang="en-US" altLang="zh-TW" sz="1600" dirty="0">
                          <a:effectLst/>
                          <a:latin typeface="標楷體" panose="03000509000000000000" pitchFamily="65" charset="-120"/>
                          <a:ea typeface="標楷體" panose="03000509000000000000" pitchFamily="65" charset="-120"/>
                        </a:rPr>
                        <a:t>2</a:t>
                      </a:r>
                    </a:p>
                    <a:p>
                      <a:pPr algn="l"/>
                      <a:r>
                        <a:rPr lang="en-US" altLang="zh-TW" sz="1600" dirty="0">
                          <a:effectLst/>
                          <a:latin typeface="標楷體" panose="03000509000000000000" pitchFamily="65" charset="-120"/>
                          <a:ea typeface="標楷體" panose="03000509000000000000" pitchFamily="65" charset="-120"/>
                        </a:rPr>
                        <a:t>3</a:t>
                      </a:r>
                    </a:p>
                    <a:p>
                      <a:pPr algn="l"/>
                      <a:r>
                        <a:rPr lang="en-US" altLang="zh-TW" sz="1600" dirty="0">
                          <a:effectLst/>
                          <a:latin typeface="標楷體" panose="03000509000000000000" pitchFamily="65" charset="-120"/>
                          <a:ea typeface="標楷體" panose="03000509000000000000" pitchFamily="65" charset="-120"/>
                        </a:rPr>
                        <a:t>4</a:t>
                      </a:r>
                    </a:p>
                    <a:p>
                      <a:pPr algn="l"/>
                      <a:r>
                        <a:rPr lang="en-US" altLang="zh-TW" sz="1600" dirty="0">
                          <a:effectLst/>
                          <a:latin typeface="標楷體" panose="03000509000000000000" pitchFamily="65" charset="-120"/>
                          <a:ea typeface="標楷體" panose="03000509000000000000" pitchFamily="65" charset="-120"/>
                        </a:rPr>
                        <a:t>5</a:t>
                      </a:r>
                    </a:p>
                    <a:p>
                      <a:pPr algn="l"/>
                      <a:r>
                        <a:rPr lang="en-US" altLang="zh-TW" sz="1600" dirty="0">
                          <a:effectLst/>
                          <a:latin typeface="標楷體" panose="03000509000000000000" pitchFamily="65" charset="-120"/>
                          <a:ea typeface="標楷體" panose="03000509000000000000" pitchFamily="65" charset="-120"/>
                        </a:rPr>
                        <a:t>6</a:t>
                      </a:r>
                    </a:p>
                    <a:p>
                      <a:pPr algn="l"/>
                      <a:r>
                        <a:rPr lang="en-US" altLang="zh-TW" sz="1600" dirty="0">
                          <a:effectLst/>
                          <a:latin typeface="標楷體" panose="03000509000000000000" pitchFamily="65" charset="-120"/>
                          <a:ea typeface="標楷體" panose="03000509000000000000" pitchFamily="65" charset="-120"/>
                        </a:rPr>
                        <a:t>7</a:t>
                      </a:r>
                    </a:p>
                  </a:txBody>
                  <a:tcPr marL="12310" marR="12310" marT="12316" marB="12316">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7169536"/>
                  </a:ext>
                </a:extLst>
              </a:tr>
              <a:tr h="299038">
                <a:tc rowSpan="6">
                  <a:txBody>
                    <a:bodyPr/>
                    <a:lstStyle/>
                    <a:p>
                      <a:endParaRPr lang="en-US" altLang="zh-TW" sz="1800" dirty="0">
                        <a:effectLst/>
                        <a:latin typeface="標楷體" panose="03000509000000000000" pitchFamily="65" charset="-120"/>
                        <a:ea typeface="標楷體" panose="03000509000000000000" pitchFamily="65" charset="-120"/>
                      </a:endParaRP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zh-TW" altLang="en-US" sz="1800">
                          <a:effectLst/>
                          <a:latin typeface="標楷體" panose="03000509000000000000" pitchFamily="65" charset="-120"/>
                          <a:ea typeface="標楷體" panose="03000509000000000000" pitchFamily="65" charset="-120"/>
                        </a:rPr>
                        <a:t>國文</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sz="1800">
                          <a:effectLst/>
                          <a:latin typeface="標楷體" panose="03000509000000000000" pitchFamily="65" charset="-120"/>
                          <a:ea typeface="標楷體" panose="03000509000000000000" pitchFamily="65" charset="-120"/>
                        </a:rPr>
                        <a:t>x1.00</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97987121"/>
                  </a:ext>
                </a:extLst>
              </a:tr>
              <a:tr h="299038">
                <a:tc vMerge="1">
                  <a:txBody>
                    <a:bodyPr/>
                    <a:lstStyle/>
                    <a:p>
                      <a:endParaRPr lang="zh-TW" altLang="en-US"/>
                    </a:p>
                  </a:txBody>
                  <a:tcPr/>
                </a:tc>
                <a:tc>
                  <a:txBody>
                    <a:bodyPr/>
                    <a:lstStyle/>
                    <a:p>
                      <a:pPr algn="ctr"/>
                      <a:r>
                        <a:rPr lang="zh-TW" altLang="en-US" sz="1800">
                          <a:effectLst/>
                          <a:latin typeface="標楷體" panose="03000509000000000000" pitchFamily="65" charset="-120"/>
                          <a:ea typeface="標楷體" panose="03000509000000000000" pitchFamily="65" charset="-120"/>
                        </a:rPr>
                        <a:t>英文</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sz="1800">
                          <a:effectLst/>
                          <a:latin typeface="標楷體" panose="03000509000000000000" pitchFamily="65" charset="-120"/>
                          <a:ea typeface="標楷體" panose="03000509000000000000" pitchFamily="65" charset="-120"/>
                        </a:rPr>
                        <a:t>x1.00</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266993627"/>
                  </a:ext>
                </a:extLst>
              </a:tr>
              <a:tr h="299038">
                <a:tc vMerge="1">
                  <a:txBody>
                    <a:bodyPr/>
                    <a:lstStyle/>
                    <a:p>
                      <a:endParaRPr lang="en-US" altLang="zh-TW" sz="1600">
                        <a:effectLst/>
                      </a:endParaRPr>
                    </a:p>
                  </a:txBody>
                  <a:tcPr marL="12312" marR="12312" marT="12312" marB="12312"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zh-TW" altLang="en-US" sz="1800">
                          <a:effectLst/>
                          <a:latin typeface="標楷體" panose="03000509000000000000" pitchFamily="65" charset="-120"/>
                          <a:ea typeface="標楷體" panose="03000509000000000000" pitchFamily="65" charset="-120"/>
                        </a:rPr>
                        <a:t>數學</a:t>
                      </a:r>
                      <a:r>
                        <a:rPr lang="en-US" sz="1800">
                          <a:effectLst/>
                          <a:latin typeface="標楷體" panose="03000509000000000000" pitchFamily="65" charset="-120"/>
                          <a:ea typeface="標楷體" panose="03000509000000000000" pitchFamily="65" charset="-120"/>
                        </a:rPr>
                        <a:t>A</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sz="1800">
                          <a:effectLst/>
                          <a:latin typeface="標楷體" panose="03000509000000000000" pitchFamily="65" charset="-120"/>
                          <a:ea typeface="標楷體" panose="03000509000000000000" pitchFamily="65" charset="-120"/>
                        </a:rPr>
                        <a:t>x1.00</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902801817"/>
                  </a:ext>
                </a:extLst>
              </a:tr>
              <a:tr h="299038">
                <a:tc vMerge="1">
                  <a:txBody>
                    <a:bodyPr/>
                    <a:lstStyle/>
                    <a:p>
                      <a:endParaRPr lang="zh-TW" altLang="en-US"/>
                    </a:p>
                  </a:txBody>
                  <a:tcPr/>
                </a:tc>
                <a:tc>
                  <a:txBody>
                    <a:bodyPr/>
                    <a:lstStyle/>
                    <a:p>
                      <a:pPr algn="ctr"/>
                      <a:r>
                        <a:rPr lang="zh-TW" altLang="en-US" sz="1800">
                          <a:effectLst/>
                          <a:latin typeface="標楷體" panose="03000509000000000000" pitchFamily="65" charset="-120"/>
                          <a:ea typeface="標楷體" panose="03000509000000000000" pitchFamily="65" charset="-120"/>
                        </a:rPr>
                        <a:t>數學</a:t>
                      </a:r>
                      <a:r>
                        <a:rPr lang="en-US" sz="1800">
                          <a:effectLst/>
                          <a:latin typeface="標楷體" panose="03000509000000000000" pitchFamily="65" charset="-120"/>
                          <a:ea typeface="標楷體" panose="03000509000000000000" pitchFamily="65" charset="-120"/>
                        </a:rPr>
                        <a:t>B</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altLang="zh-TW" sz="1800">
                          <a:effectLst/>
                          <a:latin typeface="標楷體" panose="03000509000000000000" pitchFamily="65" charset="-120"/>
                          <a:ea typeface="標楷體" panose="03000509000000000000" pitchFamily="65" charset="-120"/>
                        </a:rPr>
                        <a:t>---</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675542973"/>
                  </a:ext>
                </a:extLst>
              </a:tr>
              <a:tr h="299038">
                <a:tc vMerge="1">
                  <a:txBody>
                    <a:bodyPr/>
                    <a:lstStyle/>
                    <a:p>
                      <a:endParaRPr lang="zh-TW" altLang="en-US" sz="1600" dirty="0">
                        <a:effectLst/>
                      </a:endParaRPr>
                    </a:p>
                  </a:txBody>
                  <a:tcPr marL="12312" marR="12312" marT="12312" marB="12312"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a:txBody>
                    <a:bodyPr/>
                    <a:lstStyle/>
                    <a:p>
                      <a:pPr algn="ctr"/>
                      <a:r>
                        <a:rPr lang="zh-TW" altLang="en-US" sz="1800">
                          <a:effectLst/>
                          <a:latin typeface="標楷體" panose="03000509000000000000" pitchFamily="65" charset="-120"/>
                          <a:ea typeface="標楷體" panose="03000509000000000000" pitchFamily="65" charset="-120"/>
                        </a:rPr>
                        <a:t>社會</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altLang="zh-TW" sz="1800">
                          <a:effectLst/>
                          <a:latin typeface="標楷體" panose="03000509000000000000" pitchFamily="65" charset="-120"/>
                          <a:ea typeface="標楷體" panose="03000509000000000000" pitchFamily="65" charset="-120"/>
                        </a:rPr>
                        <a:t>---</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234254207"/>
                  </a:ext>
                </a:extLst>
              </a:tr>
              <a:tr h="1497631">
                <a:tc vMerge="1">
                  <a:txBody>
                    <a:bodyPr/>
                    <a:lstStyle/>
                    <a:p>
                      <a:endParaRPr lang="zh-TW" altLang="en-US"/>
                    </a:p>
                  </a:txBody>
                  <a:tcPr/>
                </a:tc>
                <a:tc>
                  <a:txBody>
                    <a:bodyPr/>
                    <a:lstStyle/>
                    <a:p>
                      <a:pPr algn="ctr"/>
                      <a:r>
                        <a:rPr lang="zh-TW" altLang="en-US" sz="1800">
                          <a:effectLst/>
                          <a:latin typeface="標楷體" panose="03000509000000000000" pitchFamily="65" charset="-120"/>
                          <a:ea typeface="標楷體" panose="03000509000000000000" pitchFamily="65" charset="-120"/>
                        </a:rPr>
                        <a:t>自然</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CCCCCC"/>
                    </a:solidFill>
                  </a:tcPr>
                </a:tc>
                <a:tc>
                  <a:txBody>
                    <a:bodyPr/>
                    <a:lstStyle/>
                    <a:p>
                      <a:r>
                        <a:rPr lang="en-US" sz="1800" dirty="0">
                          <a:effectLst/>
                          <a:latin typeface="標楷體" panose="03000509000000000000" pitchFamily="65" charset="-120"/>
                          <a:ea typeface="標楷體" panose="03000509000000000000" pitchFamily="65" charset="-120"/>
                        </a:rPr>
                        <a:t>x2.00</a:t>
                      </a:r>
                    </a:p>
                  </a:txBody>
                  <a:tcPr marL="12310" marR="12310" marT="12316" marB="12316"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777443988"/>
                  </a:ext>
                </a:extLst>
              </a:tr>
            </a:tbl>
          </a:graphicData>
        </a:graphic>
      </p:graphicFrame>
      <p:sp>
        <p:nvSpPr>
          <p:cNvPr id="104496"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56E082D-A17D-49C3-97C1-65B4E9AB9ABB}" type="slidenum">
              <a:rPr lang="zh-TW" altLang="en-US" sz="1200" smtClean="0">
                <a:solidFill>
                  <a:srgbClr val="898989"/>
                </a:solidFill>
                <a:ea typeface="新細明體" panose="02020500000000000000" pitchFamily="18" charset="-120"/>
              </a:rPr>
              <a:pPr>
                <a:spcBef>
                  <a:spcPct val="0"/>
                </a:spcBef>
                <a:buFontTx/>
                <a:buNone/>
              </a:pPr>
              <a:t>102</a:t>
            </a:fld>
            <a:endParaRPr lang="en-US" altLang="zh-TW" sz="1200" smtClean="0">
              <a:solidFill>
                <a:srgbClr val="898989"/>
              </a:solidFill>
              <a:ea typeface="新細明體" panose="02020500000000000000" pitchFamily="18" charset="-120"/>
            </a:endParaRPr>
          </a:p>
        </p:txBody>
      </p:sp>
      <p:sp>
        <p:nvSpPr>
          <p:cNvPr id="3" name="圓角矩形 2">
            <a:extLst>
              <a:ext uri="{FF2B5EF4-FFF2-40B4-BE49-F238E27FC236}">
                <a16:creationId xmlns:a16="http://schemas.microsoft.com/office/drawing/2014/main" id="{B44EDE3E-D905-4F55-A309-F230BA1F08A3}"/>
              </a:ext>
            </a:extLst>
          </p:cNvPr>
          <p:cNvSpPr/>
          <p:nvPr/>
        </p:nvSpPr>
        <p:spPr>
          <a:xfrm>
            <a:off x="1393825" y="2820988"/>
            <a:ext cx="1646238" cy="30321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文字方塊 3">
            <a:extLst>
              <a:ext uri="{FF2B5EF4-FFF2-40B4-BE49-F238E27FC236}">
                <a16:creationId xmlns:a16="http://schemas.microsoft.com/office/drawing/2014/main" id="{6E9DF402-0F83-4C61-B4AE-C4AAD5591E25}"/>
              </a:ext>
            </a:extLst>
          </p:cNvPr>
          <p:cNvSpPr txBox="1"/>
          <p:nvPr/>
        </p:nvSpPr>
        <p:spPr>
          <a:xfrm>
            <a:off x="1262063" y="6015038"/>
            <a:ext cx="1908175" cy="523875"/>
          </a:xfrm>
          <a:prstGeom prst="rect">
            <a:avLst/>
          </a:prstGeom>
          <a:noFill/>
        </p:spPr>
        <p:txBody>
          <a:bodyPr>
            <a:spAutoFit/>
          </a:bodyPr>
          <a:lstStyle/>
          <a:p>
            <a:pPr algn="ctr">
              <a:defRPr/>
            </a:pPr>
            <a:r>
              <a:rPr lang="zh-TW" altLang="en-US" sz="2800">
                <a:solidFill>
                  <a:schemeClr val="accent5">
                    <a:lumMod val="50000"/>
                  </a:schemeClr>
                </a:solidFill>
              </a:rPr>
              <a:t>分數加權</a:t>
            </a:r>
          </a:p>
        </p:txBody>
      </p:sp>
    </p:spTree>
    <p:extLst>
      <p:ext uri="{BB962C8B-B14F-4D97-AF65-F5344CB8AC3E}">
        <p14:creationId xmlns:p14="http://schemas.microsoft.com/office/powerpoint/2010/main" val="711552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105474" name="標題 4"/>
          <p:cNvSpPr>
            <a:spLocks noGrp="1"/>
          </p:cNvSpPr>
          <p:nvPr>
            <p:ph type="ctrTitle"/>
          </p:nvPr>
        </p:nvSpPr>
        <p:spPr/>
        <p:txBody>
          <a:bodyPr/>
          <a:lstStyle/>
          <a:p>
            <a:r>
              <a:rPr lang="zh-TW" altLang="en-US" sz="6600" dirty="0" smtClean="0">
                <a:solidFill>
                  <a:srgbClr val="002060"/>
                </a:solidFill>
              </a:rPr>
              <a:t>考試入學</a:t>
            </a:r>
          </a:p>
        </p:txBody>
      </p:sp>
      <p:sp>
        <p:nvSpPr>
          <p:cNvPr id="6" name="副標題 5">
            <a:extLst>
              <a:ext uri="{FF2B5EF4-FFF2-40B4-BE49-F238E27FC236}">
                <a16:creationId xmlns:a16="http://schemas.microsoft.com/office/drawing/2014/main" id="{B1ED356C-6F6F-4B29-84AB-A5AE6218F6B5}"/>
              </a:ext>
            </a:extLst>
          </p:cNvPr>
          <p:cNvSpPr>
            <a:spLocks noGrp="1"/>
          </p:cNvSpPr>
          <p:nvPr>
            <p:ph type="subTitle" idx="1"/>
          </p:nvPr>
        </p:nvSpPr>
        <p:spPr/>
        <p:txBody>
          <a:bodyPr/>
          <a:lstStyle/>
          <a:p>
            <a:pPr>
              <a:defRPr/>
            </a:pPr>
            <a:endParaRPr lang="zh-TW" altLang="en-US" dirty="0"/>
          </a:p>
        </p:txBody>
      </p:sp>
      <p:sp>
        <p:nvSpPr>
          <p:cNvPr id="10547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DDC4FC1-378C-4686-BCA8-F548D2C48BE3}" type="slidenum">
              <a:rPr lang="zh-TW" altLang="en-US" sz="1200" smtClean="0">
                <a:solidFill>
                  <a:srgbClr val="898989"/>
                </a:solidFill>
                <a:ea typeface="新細明體" panose="02020500000000000000" pitchFamily="18" charset="-120"/>
              </a:rPr>
              <a:pPr>
                <a:spcBef>
                  <a:spcPct val="0"/>
                </a:spcBef>
                <a:buFontTx/>
                <a:buNone/>
              </a:pPr>
              <a:t>103</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375256653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標題 2">
            <a:extLst>
              <a:ext uri="{FF2B5EF4-FFF2-40B4-BE49-F238E27FC236}">
                <a16:creationId xmlns:a16="http://schemas.microsoft.com/office/drawing/2014/main" id="{183F3353-6DD8-41B4-B684-C4EE3779FC9E}"/>
              </a:ext>
            </a:extLst>
          </p:cNvPr>
          <p:cNvSpPr>
            <a:spLocks noGrp="1"/>
          </p:cNvSpPr>
          <p:nvPr>
            <p:ph type="title"/>
          </p:nvPr>
        </p:nvSpPr>
        <p:spPr/>
        <p:txBody>
          <a:bodyPr/>
          <a:lstStyle/>
          <a:p>
            <a:pPr>
              <a:defRPr/>
            </a:pPr>
            <a:r>
              <a:rPr lang="zh-TW" altLang="en-US" b="1" dirty="0">
                <a:solidFill>
                  <a:schemeClr val="accent6">
                    <a:lumMod val="50000"/>
                  </a:schemeClr>
                </a:solidFill>
              </a:rPr>
              <a:t>大學考試入學分發委員會</a:t>
            </a:r>
          </a:p>
        </p:txBody>
      </p:sp>
      <p:pic>
        <p:nvPicPr>
          <p:cNvPr id="106499" name="內容版面配置區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702550" y="96838"/>
            <a:ext cx="1212850" cy="1212850"/>
          </a:xfrm>
        </p:spPr>
      </p:pic>
      <p:sp>
        <p:nvSpPr>
          <p:cNvPr id="106500"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0E4DAA7F-E767-469D-8B8B-DD04B0736B8A}" type="slidenum">
              <a:rPr lang="zh-TW" altLang="en-US" sz="1200" smtClean="0">
                <a:solidFill>
                  <a:srgbClr val="898989"/>
                </a:solidFill>
                <a:ea typeface="新細明體" panose="02020500000000000000" pitchFamily="18" charset="-120"/>
              </a:rPr>
              <a:pPr>
                <a:spcBef>
                  <a:spcPct val="0"/>
                </a:spcBef>
                <a:buFontTx/>
                <a:buNone/>
              </a:pPr>
              <a:t>104</a:t>
            </a:fld>
            <a:endParaRPr lang="en-US" altLang="zh-TW" sz="1200" smtClean="0">
              <a:solidFill>
                <a:srgbClr val="898989"/>
              </a:solidFill>
              <a:ea typeface="新細明體" panose="02020500000000000000" pitchFamily="18" charset="-120"/>
            </a:endParaRPr>
          </a:p>
        </p:txBody>
      </p:sp>
      <p:pic>
        <p:nvPicPr>
          <p:cNvPr id="106501" name="圖片 1"/>
          <p:cNvPicPr>
            <a:picLocks noChangeAspect="1"/>
          </p:cNvPicPr>
          <p:nvPr/>
        </p:nvPicPr>
        <p:blipFill>
          <a:blip r:embed="rId4">
            <a:extLst>
              <a:ext uri="{28A0092B-C50C-407E-A947-70E740481C1C}">
                <a14:useLocalDpi xmlns:a14="http://schemas.microsoft.com/office/drawing/2010/main" val="0"/>
              </a:ext>
            </a:extLst>
          </a:blip>
          <a:srcRect l="6081" t="9276" r="10793" b="4195"/>
          <a:stretch>
            <a:fillRect/>
          </a:stretch>
        </p:blipFill>
        <p:spPr bwMode="auto">
          <a:xfrm>
            <a:off x="1588" y="1368425"/>
            <a:ext cx="9142412"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圓角矩形 4">
            <a:extLst>
              <a:ext uri="{FF2B5EF4-FFF2-40B4-BE49-F238E27FC236}">
                <a16:creationId xmlns:a16="http://schemas.microsoft.com/office/drawing/2014/main" id="{75AA24EF-0A05-473D-A3AE-48848E929846}"/>
              </a:ext>
            </a:extLst>
          </p:cNvPr>
          <p:cNvSpPr/>
          <p:nvPr/>
        </p:nvSpPr>
        <p:spPr>
          <a:xfrm>
            <a:off x="1282700" y="2813050"/>
            <a:ext cx="2682875" cy="59531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2121516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標題 1"/>
          <p:cNvSpPr>
            <a:spLocks noGrp="1"/>
          </p:cNvSpPr>
          <p:nvPr>
            <p:ph type="title"/>
          </p:nvPr>
        </p:nvSpPr>
        <p:spPr/>
        <p:txBody>
          <a:bodyPr/>
          <a:lstStyle/>
          <a:p>
            <a:r>
              <a:rPr lang="zh-TW" altLang="en-US" b="1" smtClean="0"/>
              <a:t>考試分發</a:t>
            </a:r>
          </a:p>
        </p:txBody>
      </p:sp>
      <p:sp>
        <p:nvSpPr>
          <p:cNvPr id="108547" name="內容版面配置區 2"/>
          <p:cNvSpPr>
            <a:spLocks noGrp="1"/>
          </p:cNvSpPr>
          <p:nvPr>
            <p:ph idx="1"/>
          </p:nvPr>
        </p:nvSpPr>
        <p:spPr/>
        <p:txBody>
          <a:bodyPr/>
          <a:lstStyle/>
          <a:p>
            <a:r>
              <a:rPr lang="zh-TW" altLang="en-US" sz="2800" smtClean="0"/>
              <a:t>本招生之分發，係依各大學校系所訂招生條件，「</a:t>
            </a:r>
            <a:r>
              <a:rPr lang="zh-TW" altLang="en-US" sz="2800" smtClean="0">
                <a:solidFill>
                  <a:srgbClr val="FF0000"/>
                </a:solidFill>
              </a:rPr>
              <a:t>先檢定、後採計、同分再參酌</a:t>
            </a:r>
            <a:r>
              <a:rPr lang="zh-TW" altLang="en-US" sz="2800" smtClean="0"/>
              <a:t>」之程序辦理。</a:t>
            </a:r>
            <a:endParaRPr lang="en-US" altLang="zh-TW" sz="2800" smtClean="0"/>
          </a:p>
          <a:p>
            <a:r>
              <a:rPr lang="zh-TW" altLang="en-US" sz="2800" smtClean="0"/>
              <a:t>依各系組採計科目之加權總成績擇優錄取，逐科以 </a:t>
            </a:r>
            <a:r>
              <a:rPr lang="en-US" altLang="zh-TW" sz="2800" smtClean="0">
                <a:solidFill>
                  <a:srgbClr val="FF0000"/>
                </a:solidFill>
              </a:rPr>
              <a:t>60 </a:t>
            </a:r>
            <a:r>
              <a:rPr lang="zh-TW" altLang="en-US" sz="2800" smtClean="0">
                <a:solidFill>
                  <a:srgbClr val="FF0000"/>
                </a:solidFill>
              </a:rPr>
              <a:t>級分制</a:t>
            </a:r>
            <a:r>
              <a:rPr lang="zh-TW" altLang="en-US" sz="2800" smtClean="0"/>
              <a:t>，若比較至最後一科仍相同時，再依同分參酌順序逐科以「換算級分前之實得分數」比較成績，擇優錄取，比較至最後一科仍相同者，致使校系之錄取人數超出招生名額時，則一併錄取。 </a:t>
            </a:r>
            <a:endParaRPr lang="en-US" altLang="zh-TW" sz="2800" smtClean="0"/>
          </a:p>
          <a:p>
            <a:r>
              <a:rPr lang="zh-TW" altLang="en-US" sz="2800" smtClean="0"/>
              <a:t>考生可登記</a:t>
            </a:r>
            <a:r>
              <a:rPr lang="en-US" altLang="zh-TW" sz="2800" b="1" smtClean="0">
                <a:solidFill>
                  <a:srgbClr val="7030A0"/>
                </a:solidFill>
              </a:rPr>
              <a:t>100</a:t>
            </a:r>
            <a:r>
              <a:rPr lang="zh-TW" altLang="en-US" sz="2800" b="1" smtClean="0">
                <a:solidFill>
                  <a:srgbClr val="7030A0"/>
                </a:solidFill>
              </a:rPr>
              <a:t>個志願校系</a:t>
            </a:r>
            <a:r>
              <a:rPr lang="zh-TW" altLang="en-US" sz="2800" smtClean="0"/>
              <a:t>，依次分發至可錄取之志願為止，</a:t>
            </a:r>
            <a:r>
              <a:rPr lang="zh-TW" altLang="en-US" sz="2800" smtClean="0">
                <a:solidFill>
                  <a:srgbClr val="FF0000"/>
                </a:solidFill>
              </a:rPr>
              <a:t>每人至多錄取一校系</a:t>
            </a:r>
            <a:r>
              <a:rPr lang="zh-TW" altLang="en-US" sz="2800" smtClean="0"/>
              <a:t>。 </a:t>
            </a:r>
          </a:p>
        </p:txBody>
      </p:sp>
      <p:sp>
        <p:nvSpPr>
          <p:cNvPr id="108548"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6BF0824-060B-4CF8-8FD2-0F4DE8F71AAC}" type="slidenum">
              <a:rPr lang="zh-TW" altLang="en-US" sz="1200" smtClean="0">
                <a:solidFill>
                  <a:srgbClr val="898989"/>
                </a:solidFill>
                <a:ea typeface="新細明體" panose="02020500000000000000" pitchFamily="18" charset="-120"/>
              </a:rPr>
              <a:pPr>
                <a:spcBef>
                  <a:spcPct val="0"/>
                </a:spcBef>
                <a:buFontTx/>
                <a:buNone/>
              </a:pPr>
              <a:t>105</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147894874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7F709BA-FBE5-4662-969A-7B99628F5EAD}"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106</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107523" name="標題 1">
            <a:extLst>
              <a:ext uri="{FF2B5EF4-FFF2-40B4-BE49-F238E27FC236}">
                <a16:creationId xmlns:a16="http://schemas.microsoft.com/office/drawing/2014/main" id="{75C8D300-44DB-40BC-AD0F-AD3E2E768347}"/>
              </a:ext>
            </a:extLst>
          </p:cNvPr>
          <p:cNvSpPr>
            <a:spLocks noGrp="1"/>
          </p:cNvSpPr>
          <p:nvPr>
            <p:ph type="title" idx="4294967295"/>
          </p:nvPr>
        </p:nvSpPr>
        <p:spPr>
          <a:xfrm>
            <a:off x="457200" y="319088"/>
            <a:ext cx="8229600" cy="1139825"/>
          </a:xfrm>
        </p:spPr>
        <p:txBody>
          <a:bodyPr/>
          <a:lstStyle/>
          <a:p>
            <a:pPr eaLnBrk="1" hangingPunct="1">
              <a:defRPr/>
            </a:pPr>
            <a:r>
              <a:rPr lang="zh-TW" altLang="en-US" b="1" dirty="0">
                <a:solidFill>
                  <a:schemeClr val="accent6">
                    <a:lumMod val="50000"/>
                  </a:schemeClr>
                </a:solidFill>
              </a:rPr>
              <a:t>考試入學分發簡章</a:t>
            </a:r>
            <a:r>
              <a:rPr lang="en-US" altLang="zh-TW" b="1" dirty="0">
                <a:solidFill>
                  <a:schemeClr val="accent6">
                    <a:lumMod val="50000"/>
                  </a:schemeClr>
                </a:solidFill>
              </a:rPr>
              <a:t>(</a:t>
            </a:r>
            <a:r>
              <a:rPr lang="zh-TW" altLang="en-US" b="1" dirty="0">
                <a:solidFill>
                  <a:schemeClr val="accent6">
                    <a:lumMod val="50000"/>
                  </a:schemeClr>
                </a:solidFill>
              </a:rPr>
              <a:t>範例</a:t>
            </a:r>
            <a:r>
              <a:rPr lang="en-US" altLang="zh-TW" b="1" dirty="0">
                <a:solidFill>
                  <a:schemeClr val="accent6">
                    <a:lumMod val="50000"/>
                  </a:schemeClr>
                </a:solidFill>
              </a:rPr>
              <a:t>1)</a:t>
            </a:r>
            <a:endParaRPr lang="zh-TW" altLang="en-US" b="1" dirty="0">
              <a:solidFill>
                <a:schemeClr val="accent6">
                  <a:lumMod val="50000"/>
                </a:schemeClr>
              </a:solidFill>
            </a:endParaRPr>
          </a:p>
        </p:txBody>
      </p:sp>
      <p:graphicFrame>
        <p:nvGraphicFramePr>
          <p:cNvPr id="2" name="表格 1">
            <a:extLst>
              <a:ext uri="{FF2B5EF4-FFF2-40B4-BE49-F238E27FC236}">
                <a16:creationId xmlns:a16="http://schemas.microsoft.com/office/drawing/2014/main" id="{E399FEA4-B666-4415-B526-48EB4B0C288E}"/>
              </a:ext>
            </a:extLst>
          </p:cNvPr>
          <p:cNvGraphicFramePr>
            <a:graphicFrameLocks noGrp="1"/>
          </p:cNvGraphicFramePr>
          <p:nvPr/>
        </p:nvGraphicFramePr>
        <p:xfrm>
          <a:off x="382588" y="1600200"/>
          <a:ext cx="8266112" cy="4525963"/>
        </p:xfrm>
        <a:graphic>
          <a:graphicData uri="http://schemas.openxmlformats.org/drawingml/2006/table">
            <a:tbl>
              <a:tblPr>
                <a:tableStyleId>{5940675A-B579-460E-94D1-54222C63F5DA}</a:tableStyleId>
              </a:tblPr>
              <a:tblGrid>
                <a:gridCol w="951629">
                  <a:extLst>
                    <a:ext uri="{9D8B030D-6E8A-4147-A177-3AD203B41FA5}">
                      <a16:colId xmlns:a16="http://schemas.microsoft.com/office/drawing/2014/main" val="317382201"/>
                    </a:ext>
                  </a:extLst>
                </a:gridCol>
                <a:gridCol w="1548729">
                  <a:extLst>
                    <a:ext uri="{9D8B030D-6E8A-4147-A177-3AD203B41FA5}">
                      <a16:colId xmlns:a16="http://schemas.microsoft.com/office/drawing/2014/main" val="235338793"/>
                    </a:ext>
                  </a:extLst>
                </a:gridCol>
                <a:gridCol w="1320586">
                  <a:extLst>
                    <a:ext uri="{9D8B030D-6E8A-4147-A177-3AD203B41FA5}">
                      <a16:colId xmlns:a16="http://schemas.microsoft.com/office/drawing/2014/main" val="465141457"/>
                    </a:ext>
                  </a:extLst>
                </a:gridCol>
                <a:gridCol w="477618">
                  <a:extLst>
                    <a:ext uri="{9D8B030D-6E8A-4147-A177-3AD203B41FA5}">
                      <a16:colId xmlns:a16="http://schemas.microsoft.com/office/drawing/2014/main" val="915563157"/>
                    </a:ext>
                  </a:extLst>
                </a:gridCol>
                <a:gridCol w="3967550">
                  <a:extLst>
                    <a:ext uri="{9D8B030D-6E8A-4147-A177-3AD203B41FA5}">
                      <a16:colId xmlns:a16="http://schemas.microsoft.com/office/drawing/2014/main" val="1204933172"/>
                    </a:ext>
                  </a:extLst>
                </a:gridCol>
              </a:tblGrid>
              <a:tr h="1592468">
                <a:tc>
                  <a:txBody>
                    <a:bodyPr/>
                    <a:lstStyle/>
                    <a:p>
                      <a:pPr algn="l"/>
                      <a:r>
                        <a:rPr lang="zh-TW" altLang="en-US" sz="1600" dirty="0">
                          <a:effectLst/>
                        </a:rPr>
                        <a:t>學系</a:t>
                      </a:r>
                    </a:p>
                  </a:txBody>
                  <a:tcPr marL="83806" marR="83806" marT="41907" marB="41907" anchor="ctr"/>
                </a:tc>
                <a:tc>
                  <a:txBody>
                    <a:bodyPr/>
                    <a:lstStyle/>
                    <a:p>
                      <a:pPr algn="l"/>
                      <a:r>
                        <a:rPr lang="zh-TW" altLang="en-US" sz="1600" dirty="0">
                          <a:effectLst/>
                        </a:rPr>
                        <a:t>學科能力測驗及</a:t>
                      </a:r>
                      <a:br>
                        <a:rPr lang="zh-TW" altLang="en-US" sz="1600" dirty="0">
                          <a:effectLst/>
                        </a:rPr>
                      </a:br>
                      <a:r>
                        <a:rPr lang="zh-TW" altLang="en-US" sz="1600" dirty="0">
                          <a:effectLst/>
                        </a:rPr>
                        <a:t>英語聽力測驗檢定標準</a:t>
                      </a:r>
                    </a:p>
                  </a:txBody>
                  <a:tcPr marL="83806" marR="83806" marT="41907" marB="41907" anchor="ctr"/>
                </a:tc>
                <a:tc>
                  <a:txBody>
                    <a:bodyPr/>
                    <a:lstStyle/>
                    <a:p>
                      <a:pPr algn="l"/>
                      <a:r>
                        <a:rPr lang="zh-TW" altLang="en-US" sz="1600">
                          <a:effectLst/>
                        </a:rPr>
                        <a:t>採計科目及加權</a:t>
                      </a:r>
                    </a:p>
                  </a:txBody>
                  <a:tcPr marL="83806" marR="83806" marT="41907" marB="41907" anchor="ctr"/>
                </a:tc>
                <a:tc>
                  <a:txBody>
                    <a:bodyPr/>
                    <a:lstStyle/>
                    <a:p>
                      <a:pPr algn="l"/>
                      <a:r>
                        <a:rPr lang="zh-TW" altLang="en-US" sz="1600">
                          <a:effectLst/>
                        </a:rPr>
                        <a:t>同分參酌順序</a:t>
                      </a:r>
                    </a:p>
                  </a:txBody>
                  <a:tcPr marL="83806" marR="83806" marT="41907" marB="41907" anchor="ctr"/>
                </a:tc>
                <a:tc>
                  <a:txBody>
                    <a:bodyPr/>
                    <a:lstStyle/>
                    <a:p>
                      <a:pPr algn="l"/>
                      <a:r>
                        <a:rPr lang="zh-TW" altLang="en-US" sz="1600">
                          <a:effectLst/>
                        </a:rPr>
                        <a:t>選系說明</a:t>
                      </a:r>
                    </a:p>
                  </a:txBody>
                  <a:tcPr marL="83806" marR="83806" marT="41907" marB="41907" anchor="ctr"/>
                </a:tc>
                <a:extLst>
                  <a:ext uri="{0D108BD9-81ED-4DB2-BD59-A6C34878D82A}">
                    <a16:rowId xmlns:a16="http://schemas.microsoft.com/office/drawing/2014/main" val="3247908272"/>
                  </a:ext>
                </a:extLst>
              </a:tr>
              <a:tr h="586699">
                <a:tc rowSpan="5">
                  <a:txBody>
                    <a:bodyPr/>
                    <a:lstStyle/>
                    <a:p>
                      <a:r>
                        <a:rPr lang="zh-TW" altLang="en-US" sz="1600">
                          <a:effectLst/>
                        </a:rPr>
                        <a:t>獸醫學系</a:t>
                      </a:r>
                    </a:p>
                  </a:txBody>
                  <a:tcPr marL="83806" marR="83806" marT="41907" marB="41907" anchor="ctr"/>
                </a:tc>
                <a:tc rowSpan="4">
                  <a:txBody>
                    <a:bodyPr/>
                    <a:lstStyle/>
                    <a:p>
                      <a:pPr algn="l">
                        <a:buFont typeface="+mj-lt"/>
                        <a:buAutoNum type="arabicPeriod"/>
                      </a:pPr>
                      <a:r>
                        <a:rPr lang="zh-TW" altLang="en-US" sz="1600" dirty="0">
                          <a:effectLst/>
                        </a:rPr>
                        <a:t>國　文  </a:t>
                      </a:r>
                      <a:r>
                        <a:rPr lang="en-US" altLang="zh-TW" sz="1600" dirty="0">
                          <a:effectLst/>
                        </a:rPr>
                        <a:t>(</a:t>
                      </a:r>
                      <a:r>
                        <a:rPr lang="zh-TW" altLang="en-US" sz="1600" dirty="0">
                          <a:effectLst/>
                        </a:rPr>
                        <a:t>前標</a:t>
                      </a:r>
                      <a:r>
                        <a:rPr lang="en-US" altLang="zh-TW" sz="1600" dirty="0">
                          <a:effectLst/>
                        </a:rPr>
                        <a:t>)</a:t>
                      </a:r>
                      <a:br>
                        <a:rPr lang="en-US" altLang="zh-TW" sz="1600" dirty="0">
                          <a:effectLst/>
                        </a:rPr>
                      </a:br>
                      <a:endParaRPr lang="en-US" altLang="zh-TW" sz="1600" dirty="0">
                        <a:effectLst/>
                      </a:endParaRPr>
                    </a:p>
                    <a:p>
                      <a:pPr algn="l">
                        <a:buFont typeface="+mj-lt"/>
                        <a:buAutoNum type="arabicPeriod"/>
                      </a:pPr>
                      <a:r>
                        <a:rPr lang="zh-TW" altLang="en-US" sz="1600" dirty="0">
                          <a:effectLst/>
                        </a:rPr>
                        <a:t>自　然  </a:t>
                      </a:r>
                      <a:r>
                        <a:rPr lang="en-US" altLang="zh-TW" sz="1600" dirty="0">
                          <a:effectLst/>
                        </a:rPr>
                        <a:t>(</a:t>
                      </a:r>
                      <a:r>
                        <a:rPr lang="zh-TW" altLang="en-US" sz="1600" dirty="0">
                          <a:effectLst/>
                        </a:rPr>
                        <a:t>前標</a:t>
                      </a:r>
                      <a:r>
                        <a:rPr lang="en-US" altLang="zh-TW" sz="1600" dirty="0">
                          <a:effectLst/>
                        </a:rPr>
                        <a:t>)</a:t>
                      </a:r>
                      <a:br>
                        <a:rPr lang="en-US" altLang="zh-TW" sz="1600" dirty="0">
                          <a:effectLst/>
                        </a:rPr>
                      </a:br>
                      <a:endParaRPr lang="en-US" altLang="zh-TW" sz="1600" dirty="0">
                        <a:effectLst/>
                      </a:endParaRPr>
                    </a:p>
                  </a:txBody>
                  <a:tcPr marL="83806" marR="83806" marT="41907" marB="41907" anchor="ctr">
                    <a:solidFill>
                      <a:schemeClr val="accent3">
                        <a:lumMod val="40000"/>
                        <a:lumOff val="60000"/>
                      </a:schemeClr>
                    </a:solidFill>
                  </a:tcPr>
                </a:tc>
                <a:tc>
                  <a:txBody>
                    <a:bodyPr/>
                    <a:lstStyle/>
                    <a:p>
                      <a:r>
                        <a:rPr lang="zh-TW" altLang="en-US" sz="1600" dirty="0">
                          <a:effectLst/>
                        </a:rPr>
                        <a:t>英　文        </a:t>
                      </a:r>
                      <a:r>
                        <a:rPr lang="en-US" sz="1600" dirty="0">
                          <a:effectLst/>
                        </a:rPr>
                        <a:t>x 1.00</a:t>
                      </a:r>
                    </a:p>
                  </a:txBody>
                  <a:tcPr marL="83806" marR="83806" marT="41907" marB="41907" anchor="ctr">
                    <a:solidFill>
                      <a:schemeClr val="accent5">
                        <a:lumMod val="20000"/>
                        <a:lumOff val="80000"/>
                      </a:schemeClr>
                    </a:solidFill>
                  </a:tcPr>
                </a:tc>
                <a:tc>
                  <a:txBody>
                    <a:bodyPr/>
                    <a:lstStyle/>
                    <a:p>
                      <a:pPr algn="ctr"/>
                      <a:r>
                        <a:rPr lang="en-US" altLang="zh-TW" sz="1600" dirty="0">
                          <a:effectLst/>
                        </a:rPr>
                        <a:t>1</a:t>
                      </a:r>
                    </a:p>
                  </a:txBody>
                  <a:tcPr marL="83806" marR="83806" marT="41907" marB="41907" anchor="ctr"/>
                </a:tc>
                <a:tc rowSpan="5">
                  <a:txBody>
                    <a:bodyPr/>
                    <a:lstStyle/>
                    <a:p>
                      <a:r>
                        <a:rPr lang="en-US" altLang="zh-TW" sz="1600">
                          <a:effectLst/>
                        </a:rPr>
                        <a:t>1.</a:t>
                      </a:r>
                      <a:r>
                        <a:rPr lang="zh-TW" altLang="en-US" sz="1600">
                          <a:effectLst/>
                        </a:rPr>
                        <a:t>修業年限五年，大四前需修畢必修科目，方能修習大五診療實習。</a:t>
                      </a:r>
                      <a:r>
                        <a:rPr lang="en-US" altLang="zh-TW" sz="1600">
                          <a:effectLst/>
                        </a:rPr>
                        <a:t>2.</a:t>
                      </a:r>
                      <a:r>
                        <a:rPr lang="zh-TW" altLang="en-US" sz="1600">
                          <a:effectLst/>
                        </a:rPr>
                        <a:t>診療實習含動物保定、聽觸診、影像及實驗檢測色彩判讀、與畜主溝通、病理解剖診斷等，皆須親自參與，需具有良好肢體、感官及溝通能力，且以分組合作與討論進行，需具有人際互動、溝通協調與控管情緒之能力，為從事獸醫師工作必需。</a:t>
                      </a:r>
                    </a:p>
                  </a:txBody>
                  <a:tcPr marL="83806" marR="83806" marT="41907" marB="41907" anchor="ctr"/>
                </a:tc>
                <a:extLst>
                  <a:ext uri="{0D108BD9-81ED-4DB2-BD59-A6C34878D82A}">
                    <a16:rowId xmlns:a16="http://schemas.microsoft.com/office/drawing/2014/main" val="919916811"/>
                  </a:ext>
                </a:extLst>
              </a:tr>
              <a:tr h="586699">
                <a:tc vMerge="1">
                  <a:txBody>
                    <a:bodyPr/>
                    <a:lstStyle/>
                    <a:p>
                      <a:endParaRPr lang="zh-TW" altLang="en-US"/>
                    </a:p>
                  </a:txBody>
                  <a:tcPr/>
                </a:tc>
                <a:tc vMerge="1">
                  <a:txBody>
                    <a:bodyPr/>
                    <a:lstStyle/>
                    <a:p>
                      <a:endParaRPr lang="zh-TW" altLang="en-US"/>
                    </a:p>
                  </a:txBody>
                  <a:tcPr/>
                </a:tc>
                <a:tc>
                  <a:txBody>
                    <a:bodyPr/>
                    <a:lstStyle/>
                    <a:p>
                      <a:r>
                        <a:rPr lang="zh-TW" altLang="en-US" sz="1600" dirty="0">
                          <a:effectLst/>
                        </a:rPr>
                        <a:t>化　學        </a:t>
                      </a:r>
                      <a:r>
                        <a:rPr lang="en-US" sz="1600" dirty="0">
                          <a:effectLst/>
                        </a:rPr>
                        <a:t>x 1.00</a:t>
                      </a:r>
                    </a:p>
                  </a:txBody>
                  <a:tcPr marL="83806" marR="83806" marT="41907" marB="41907" anchor="ctr"/>
                </a:tc>
                <a:tc>
                  <a:txBody>
                    <a:bodyPr/>
                    <a:lstStyle/>
                    <a:p>
                      <a:pPr algn="ctr"/>
                      <a:r>
                        <a:rPr lang="en-US" altLang="zh-TW" sz="1600">
                          <a:effectLst/>
                        </a:rPr>
                        <a:t>2</a:t>
                      </a:r>
                    </a:p>
                  </a:txBody>
                  <a:tcPr marL="83806" marR="83806" marT="41907" marB="41907" anchor="ctr"/>
                </a:tc>
                <a:tc vMerge="1">
                  <a:txBody>
                    <a:bodyPr/>
                    <a:lstStyle/>
                    <a:p>
                      <a:endParaRPr lang="zh-TW" altLang="en-US"/>
                    </a:p>
                  </a:txBody>
                  <a:tcPr/>
                </a:tc>
                <a:extLst>
                  <a:ext uri="{0D108BD9-81ED-4DB2-BD59-A6C34878D82A}">
                    <a16:rowId xmlns:a16="http://schemas.microsoft.com/office/drawing/2014/main" val="950591329"/>
                  </a:ext>
                </a:extLst>
              </a:tr>
              <a:tr h="586699">
                <a:tc vMerge="1">
                  <a:txBody>
                    <a:bodyPr/>
                    <a:lstStyle/>
                    <a:p>
                      <a:endParaRPr lang="zh-TW" altLang="en-US"/>
                    </a:p>
                  </a:txBody>
                  <a:tcPr/>
                </a:tc>
                <a:tc vMerge="1">
                  <a:txBody>
                    <a:bodyPr/>
                    <a:lstStyle/>
                    <a:p>
                      <a:endParaRPr lang="zh-TW" altLang="en-US"/>
                    </a:p>
                  </a:txBody>
                  <a:tcPr/>
                </a:tc>
                <a:tc>
                  <a:txBody>
                    <a:bodyPr/>
                    <a:lstStyle/>
                    <a:p>
                      <a:r>
                        <a:rPr lang="zh-TW" altLang="en-US" sz="1600" dirty="0">
                          <a:effectLst/>
                        </a:rPr>
                        <a:t>生　物        </a:t>
                      </a:r>
                      <a:r>
                        <a:rPr lang="en-US" sz="1600" dirty="0">
                          <a:effectLst/>
                        </a:rPr>
                        <a:t>x 1.00</a:t>
                      </a:r>
                    </a:p>
                  </a:txBody>
                  <a:tcPr marL="83806" marR="83806" marT="41907" marB="41907" anchor="ctr"/>
                </a:tc>
                <a:tc>
                  <a:txBody>
                    <a:bodyPr/>
                    <a:lstStyle/>
                    <a:p>
                      <a:pPr algn="ctr"/>
                      <a:r>
                        <a:rPr lang="en-US" altLang="zh-TW" sz="1600" dirty="0">
                          <a:effectLst/>
                        </a:rPr>
                        <a:t>3</a:t>
                      </a:r>
                    </a:p>
                  </a:txBody>
                  <a:tcPr marL="83806" marR="83806" marT="41907" marB="41907" anchor="ctr"/>
                </a:tc>
                <a:tc vMerge="1">
                  <a:txBody>
                    <a:bodyPr/>
                    <a:lstStyle/>
                    <a:p>
                      <a:endParaRPr lang="zh-TW" altLang="en-US"/>
                    </a:p>
                  </a:txBody>
                  <a:tcPr/>
                </a:tc>
                <a:extLst>
                  <a:ext uri="{0D108BD9-81ED-4DB2-BD59-A6C34878D82A}">
                    <a16:rowId xmlns:a16="http://schemas.microsoft.com/office/drawing/2014/main" val="3073228510"/>
                  </a:ext>
                </a:extLst>
              </a:tr>
              <a:tr h="586699">
                <a:tc vMerge="1">
                  <a:txBody>
                    <a:bodyPr/>
                    <a:lstStyle/>
                    <a:p>
                      <a:endParaRPr lang="zh-TW" altLang="en-US"/>
                    </a:p>
                  </a:txBody>
                  <a:tcPr/>
                </a:tc>
                <a:tc vMerge="1">
                  <a:txBody>
                    <a:bodyPr/>
                    <a:lstStyle/>
                    <a:p>
                      <a:endParaRPr lang="zh-TW" altLang="en-US"/>
                    </a:p>
                  </a:txBody>
                  <a:tcPr/>
                </a:tc>
                <a:tc>
                  <a:txBody>
                    <a:bodyPr/>
                    <a:lstStyle/>
                    <a:p>
                      <a:r>
                        <a:rPr lang="zh-TW" altLang="en-US" sz="1600" dirty="0">
                          <a:effectLst/>
                        </a:rPr>
                        <a:t>國　文        </a:t>
                      </a:r>
                      <a:r>
                        <a:rPr lang="en-US" sz="1600" dirty="0">
                          <a:effectLst/>
                        </a:rPr>
                        <a:t>x 1.00</a:t>
                      </a:r>
                    </a:p>
                  </a:txBody>
                  <a:tcPr marL="83806" marR="83806" marT="41907" marB="41907" anchor="ctr">
                    <a:solidFill>
                      <a:schemeClr val="accent5">
                        <a:lumMod val="20000"/>
                        <a:lumOff val="80000"/>
                      </a:schemeClr>
                    </a:solidFill>
                  </a:tcPr>
                </a:tc>
                <a:tc>
                  <a:txBody>
                    <a:bodyPr/>
                    <a:lstStyle/>
                    <a:p>
                      <a:pPr algn="ctr"/>
                      <a:r>
                        <a:rPr lang="en-US" altLang="zh-TW" sz="1600" dirty="0">
                          <a:effectLst/>
                        </a:rPr>
                        <a:t>4</a:t>
                      </a:r>
                    </a:p>
                  </a:txBody>
                  <a:tcPr marL="83806" marR="83806" marT="41907" marB="41907" anchor="ctr"/>
                </a:tc>
                <a:tc vMerge="1">
                  <a:txBody>
                    <a:bodyPr/>
                    <a:lstStyle/>
                    <a:p>
                      <a:endParaRPr lang="zh-TW" altLang="en-US"/>
                    </a:p>
                  </a:txBody>
                  <a:tcPr/>
                </a:tc>
                <a:extLst>
                  <a:ext uri="{0D108BD9-81ED-4DB2-BD59-A6C34878D82A}">
                    <a16:rowId xmlns:a16="http://schemas.microsoft.com/office/drawing/2014/main" val="1021492365"/>
                  </a:ext>
                </a:extLst>
              </a:tr>
              <a:tr h="586699">
                <a:tc vMerge="1">
                  <a:txBody>
                    <a:bodyPr/>
                    <a:lstStyle/>
                    <a:p>
                      <a:endParaRPr lang="zh-TW" altLang="en-US"/>
                    </a:p>
                  </a:txBody>
                  <a:tcPr/>
                </a:tc>
                <a:tc>
                  <a:txBody>
                    <a:bodyPr/>
                    <a:lstStyle/>
                    <a:p>
                      <a:r>
                        <a:rPr lang="en-US" altLang="zh-TW" sz="1600">
                          <a:effectLst/>
                        </a:rPr>
                        <a:t>---</a:t>
                      </a:r>
                    </a:p>
                  </a:txBody>
                  <a:tcPr marL="83806" marR="83806" marT="41907" marB="41907" anchor="ctr"/>
                </a:tc>
                <a:tc>
                  <a:txBody>
                    <a:bodyPr/>
                    <a:lstStyle/>
                    <a:p>
                      <a:r>
                        <a:rPr lang="zh-TW" altLang="en-US" sz="1600">
                          <a:effectLst/>
                        </a:rPr>
                        <a:t>數學甲        </a:t>
                      </a:r>
                      <a:r>
                        <a:rPr lang="en-US" sz="1600">
                          <a:effectLst/>
                        </a:rPr>
                        <a:t>x 1.00</a:t>
                      </a:r>
                    </a:p>
                  </a:txBody>
                  <a:tcPr marL="83806" marR="83806" marT="41907" marB="41907" anchor="ctr"/>
                </a:tc>
                <a:tc>
                  <a:txBody>
                    <a:bodyPr/>
                    <a:lstStyle/>
                    <a:p>
                      <a:pPr algn="ctr"/>
                      <a:r>
                        <a:rPr lang="en-US" altLang="zh-TW" sz="1600" dirty="0">
                          <a:effectLst/>
                        </a:rPr>
                        <a:t>5</a:t>
                      </a:r>
                    </a:p>
                  </a:txBody>
                  <a:tcPr marL="83806" marR="83806" marT="41907" marB="41907" anchor="ctr"/>
                </a:tc>
                <a:tc vMerge="1">
                  <a:txBody>
                    <a:bodyPr/>
                    <a:lstStyle/>
                    <a:p>
                      <a:endParaRPr lang="zh-TW" altLang="en-US"/>
                    </a:p>
                  </a:txBody>
                  <a:tcPr/>
                </a:tc>
                <a:extLst>
                  <a:ext uri="{0D108BD9-81ED-4DB2-BD59-A6C34878D82A}">
                    <a16:rowId xmlns:a16="http://schemas.microsoft.com/office/drawing/2014/main" val="1892559713"/>
                  </a:ext>
                </a:extLst>
              </a:tr>
            </a:tbl>
          </a:graphicData>
        </a:graphic>
      </p:graphicFrame>
      <p:sp>
        <p:nvSpPr>
          <p:cNvPr id="109605" name="Rectangle 4"/>
          <p:cNvSpPr>
            <a:spLocks noChangeArrowheads="1"/>
          </p:cNvSpPr>
          <p:nvPr/>
        </p:nvSpPr>
        <p:spPr bwMode="auto">
          <a:xfrm>
            <a:off x="800100"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zh-TW" sz="1800">
                <a:latin typeface="Times New Roman" panose="02020603050405020304" pitchFamily="18" charset="0"/>
              </a:rPr>
              <a:t/>
            </a:r>
            <a:br>
              <a:rPr lang="zh-TW" altLang="zh-TW" sz="1800">
                <a:latin typeface="Times New Roman" panose="02020603050405020304" pitchFamily="18" charset="0"/>
              </a:rPr>
            </a:br>
            <a:endParaRPr lang="zh-TW" altLang="zh-TW" sz="1800">
              <a:latin typeface="Times New Roman" panose="02020603050405020304" pitchFamily="18" charset="0"/>
            </a:endParaRPr>
          </a:p>
        </p:txBody>
      </p:sp>
    </p:spTree>
    <p:extLst>
      <p:ext uri="{BB962C8B-B14F-4D97-AF65-F5344CB8AC3E}">
        <p14:creationId xmlns:p14="http://schemas.microsoft.com/office/powerpoint/2010/main" val="251763171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A359889-4EB1-4711-BCC9-0D612548EDEE}"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107</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108547" name="標題 1">
            <a:extLst>
              <a:ext uri="{FF2B5EF4-FFF2-40B4-BE49-F238E27FC236}">
                <a16:creationId xmlns:a16="http://schemas.microsoft.com/office/drawing/2014/main" id="{92F7F679-F541-4299-A9E6-907652113ED4}"/>
              </a:ext>
            </a:extLst>
          </p:cNvPr>
          <p:cNvSpPr>
            <a:spLocks noGrp="1"/>
          </p:cNvSpPr>
          <p:nvPr>
            <p:ph type="title" idx="4294967295"/>
          </p:nvPr>
        </p:nvSpPr>
        <p:spPr>
          <a:xfrm>
            <a:off x="550863" y="349250"/>
            <a:ext cx="8229600" cy="1139825"/>
          </a:xfrm>
        </p:spPr>
        <p:txBody>
          <a:bodyPr/>
          <a:lstStyle/>
          <a:p>
            <a:pPr eaLnBrk="1" hangingPunct="1">
              <a:defRPr/>
            </a:pPr>
            <a:r>
              <a:rPr lang="zh-TW" altLang="en-US" b="1" dirty="0">
                <a:solidFill>
                  <a:schemeClr val="accent6">
                    <a:lumMod val="50000"/>
                  </a:schemeClr>
                </a:solidFill>
              </a:rPr>
              <a:t>考試入學分發簡章</a:t>
            </a:r>
            <a:r>
              <a:rPr lang="en-US" altLang="zh-TW" b="1" dirty="0">
                <a:solidFill>
                  <a:schemeClr val="accent6">
                    <a:lumMod val="50000"/>
                  </a:schemeClr>
                </a:solidFill>
              </a:rPr>
              <a:t>(</a:t>
            </a:r>
            <a:r>
              <a:rPr lang="zh-TW" altLang="en-US" b="1" dirty="0">
                <a:solidFill>
                  <a:schemeClr val="accent6">
                    <a:lumMod val="50000"/>
                  </a:schemeClr>
                </a:solidFill>
              </a:rPr>
              <a:t>範例</a:t>
            </a:r>
            <a:r>
              <a:rPr lang="en-US" altLang="zh-TW" b="1" dirty="0">
                <a:solidFill>
                  <a:schemeClr val="accent6">
                    <a:lumMod val="50000"/>
                  </a:schemeClr>
                </a:solidFill>
              </a:rPr>
              <a:t>2)</a:t>
            </a:r>
            <a:endParaRPr lang="zh-TW" altLang="en-US" b="1" dirty="0">
              <a:solidFill>
                <a:schemeClr val="accent6">
                  <a:lumMod val="50000"/>
                </a:schemeClr>
              </a:solidFill>
            </a:endParaRPr>
          </a:p>
        </p:txBody>
      </p:sp>
      <p:graphicFrame>
        <p:nvGraphicFramePr>
          <p:cNvPr id="2" name="表格 1">
            <a:extLst>
              <a:ext uri="{FF2B5EF4-FFF2-40B4-BE49-F238E27FC236}">
                <a16:creationId xmlns:a16="http://schemas.microsoft.com/office/drawing/2014/main" id="{2DFF7D86-A409-42D8-9BB4-E17F846B4C66}"/>
              </a:ext>
            </a:extLst>
          </p:cNvPr>
          <p:cNvGraphicFramePr>
            <a:graphicFrameLocks noGrp="1"/>
          </p:cNvGraphicFramePr>
          <p:nvPr/>
        </p:nvGraphicFramePr>
        <p:xfrm>
          <a:off x="457200" y="1668463"/>
          <a:ext cx="8323262" cy="5059632"/>
        </p:xfrm>
        <a:graphic>
          <a:graphicData uri="http://schemas.openxmlformats.org/drawingml/2006/table">
            <a:tbl>
              <a:tblPr>
                <a:tableStyleId>{5940675A-B579-460E-94D1-54222C63F5DA}</a:tableStyleId>
              </a:tblPr>
              <a:tblGrid>
                <a:gridCol w="1110391">
                  <a:extLst>
                    <a:ext uri="{9D8B030D-6E8A-4147-A177-3AD203B41FA5}">
                      <a16:colId xmlns:a16="http://schemas.microsoft.com/office/drawing/2014/main" val="2187326833"/>
                    </a:ext>
                  </a:extLst>
                </a:gridCol>
                <a:gridCol w="1220123">
                  <a:extLst>
                    <a:ext uri="{9D8B030D-6E8A-4147-A177-3AD203B41FA5}">
                      <a16:colId xmlns:a16="http://schemas.microsoft.com/office/drawing/2014/main" val="2374098564"/>
                    </a:ext>
                  </a:extLst>
                </a:gridCol>
                <a:gridCol w="1664652">
                  <a:extLst>
                    <a:ext uri="{9D8B030D-6E8A-4147-A177-3AD203B41FA5}">
                      <a16:colId xmlns:a16="http://schemas.microsoft.com/office/drawing/2014/main" val="4232502640"/>
                    </a:ext>
                  </a:extLst>
                </a:gridCol>
                <a:gridCol w="499395">
                  <a:extLst>
                    <a:ext uri="{9D8B030D-6E8A-4147-A177-3AD203B41FA5}">
                      <a16:colId xmlns:a16="http://schemas.microsoft.com/office/drawing/2014/main" val="647240498"/>
                    </a:ext>
                  </a:extLst>
                </a:gridCol>
                <a:gridCol w="3828701">
                  <a:extLst>
                    <a:ext uri="{9D8B030D-6E8A-4147-A177-3AD203B41FA5}">
                      <a16:colId xmlns:a16="http://schemas.microsoft.com/office/drawing/2014/main" val="3167545657"/>
                    </a:ext>
                  </a:extLst>
                </a:gridCol>
              </a:tblGrid>
              <a:tr h="1920115">
                <a:tc>
                  <a:txBody>
                    <a:bodyPr/>
                    <a:lstStyle/>
                    <a:p>
                      <a:pPr algn="l"/>
                      <a:r>
                        <a:rPr lang="zh-TW" altLang="en-US" sz="2000">
                          <a:effectLst/>
                        </a:rPr>
                        <a:t>學系</a:t>
                      </a:r>
                    </a:p>
                  </a:txBody>
                  <a:tcPr marL="91444" marR="91444" marT="45708" marB="45708" anchor="ctr"/>
                </a:tc>
                <a:tc>
                  <a:txBody>
                    <a:bodyPr/>
                    <a:lstStyle/>
                    <a:p>
                      <a:pPr algn="l"/>
                      <a:r>
                        <a:rPr lang="zh-TW" altLang="en-US" sz="2000">
                          <a:effectLst/>
                        </a:rPr>
                        <a:t>學科能力測驗及</a:t>
                      </a:r>
                      <a:br>
                        <a:rPr lang="zh-TW" altLang="en-US" sz="2000">
                          <a:effectLst/>
                        </a:rPr>
                      </a:br>
                      <a:r>
                        <a:rPr lang="zh-TW" altLang="en-US" sz="2000">
                          <a:effectLst/>
                        </a:rPr>
                        <a:t>英語聽力測驗檢定標準</a:t>
                      </a:r>
                    </a:p>
                  </a:txBody>
                  <a:tcPr marL="91444" marR="91444" marT="45708" marB="45708" anchor="ctr"/>
                </a:tc>
                <a:tc>
                  <a:txBody>
                    <a:bodyPr/>
                    <a:lstStyle/>
                    <a:p>
                      <a:pPr algn="l"/>
                      <a:r>
                        <a:rPr lang="zh-TW" altLang="en-US" sz="2000" dirty="0">
                          <a:effectLst/>
                        </a:rPr>
                        <a:t>採計科目及加權</a:t>
                      </a:r>
                    </a:p>
                  </a:txBody>
                  <a:tcPr marL="91444" marR="91444" marT="45708" marB="45708" anchor="ctr"/>
                </a:tc>
                <a:tc>
                  <a:txBody>
                    <a:bodyPr/>
                    <a:lstStyle/>
                    <a:p>
                      <a:pPr algn="l"/>
                      <a:r>
                        <a:rPr lang="zh-TW" altLang="en-US" sz="2000">
                          <a:effectLst/>
                        </a:rPr>
                        <a:t>同分參酌順序</a:t>
                      </a:r>
                    </a:p>
                  </a:txBody>
                  <a:tcPr marL="91444" marR="91444" marT="45708" marB="45708" anchor="ctr"/>
                </a:tc>
                <a:tc>
                  <a:txBody>
                    <a:bodyPr/>
                    <a:lstStyle/>
                    <a:p>
                      <a:pPr algn="l"/>
                      <a:r>
                        <a:rPr lang="zh-TW" altLang="en-US" sz="2000" dirty="0">
                          <a:effectLst/>
                        </a:rPr>
                        <a:t>選系說明</a:t>
                      </a:r>
                    </a:p>
                  </a:txBody>
                  <a:tcPr marL="91444" marR="91444" marT="45708" marB="45708" anchor="ctr"/>
                </a:tc>
                <a:extLst>
                  <a:ext uri="{0D108BD9-81ED-4DB2-BD59-A6C34878D82A}">
                    <a16:rowId xmlns:a16="http://schemas.microsoft.com/office/drawing/2014/main" val="436726659"/>
                  </a:ext>
                </a:extLst>
              </a:tr>
              <a:tr h="700983">
                <a:tc rowSpan="5">
                  <a:txBody>
                    <a:bodyPr/>
                    <a:lstStyle/>
                    <a:p>
                      <a:r>
                        <a:rPr lang="zh-TW" altLang="en-US" sz="2000">
                          <a:effectLst/>
                        </a:rPr>
                        <a:t>醫學影像暨放射科學系</a:t>
                      </a:r>
                    </a:p>
                  </a:txBody>
                  <a:tcPr marL="91444" marR="91444" marT="45708" marB="45708" anchor="ctr"/>
                </a:tc>
                <a:tc rowSpan="4">
                  <a:txBody>
                    <a:bodyPr/>
                    <a:lstStyle/>
                    <a:p>
                      <a:pPr algn="l"/>
                      <a:endParaRPr lang="zh-TW" altLang="en-US" sz="2000" dirty="0">
                        <a:effectLst/>
                      </a:endParaRPr>
                    </a:p>
                    <a:p>
                      <a:pPr algn="ctr"/>
                      <a:r>
                        <a:rPr lang="en-US" altLang="zh-TW" sz="2000" dirty="0">
                          <a:effectLst/>
                        </a:rPr>
                        <a:t>---</a:t>
                      </a:r>
                    </a:p>
                  </a:txBody>
                  <a:tcPr marL="91444" marR="91444" marT="45708" marB="45708" anchor="ctr"/>
                </a:tc>
                <a:tc>
                  <a:txBody>
                    <a:bodyPr/>
                    <a:lstStyle/>
                    <a:p>
                      <a:r>
                        <a:rPr lang="zh-TW" altLang="en-US" sz="2000">
                          <a:effectLst/>
                        </a:rPr>
                        <a:t>物　理        </a:t>
                      </a:r>
                      <a:r>
                        <a:rPr lang="en-US" sz="2000">
                          <a:effectLst/>
                        </a:rPr>
                        <a:t>x 2.00</a:t>
                      </a:r>
                    </a:p>
                  </a:txBody>
                  <a:tcPr marL="91444" marR="91444" marT="45708" marB="45708" anchor="ctr">
                    <a:solidFill>
                      <a:srgbClr val="FFFFFF"/>
                    </a:solidFill>
                  </a:tcPr>
                </a:tc>
                <a:tc>
                  <a:txBody>
                    <a:bodyPr/>
                    <a:lstStyle/>
                    <a:p>
                      <a:pPr algn="ctr"/>
                      <a:r>
                        <a:rPr lang="en-US" altLang="zh-TW" sz="2000">
                          <a:effectLst/>
                        </a:rPr>
                        <a:t>1</a:t>
                      </a:r>
                    </a:p>
                  </a:txBody>
                  <a:tcPr marL="91444" marR="91444" marT="45708" marB="45708" anchor="ctr"/>
                </a:tc>
                <a:tc rowSpan="5">
                  <a:txBody>
                    <a:bodyPr/>
                    <a:lstStyle/>
                    <a:p>
                      <a:r>
                        <a:rPr lang="zh-TW" altLang="en-US" sz="2000" dirty="0">
                          <a:effectLst/>
                        </a:rPr>
                        <a:t>本系以臨床醫學影像技術及影像處理並重，培育實務與理論合一的專業人才；畢業生通過國家考試後可擔任醫事放射師。因臨床實習等必修課程需要操作醫學影像儀器、辨別影像與病人溝通；因此，學生需具有相當之視覺、聽覺、口語表達、體能、溝通協調、情緒控管及抗壓能力，建議申請就讀本系。</a:t>
                      </a:r>
                    </a:p>
                  </a:txBody>
                  <a:tcPr marL="91444" marR="91444" marT="45708" marB="45708" anchor="ctr"/>
                </a:tc>
                <a:extLst>
                  <a:ext uri="{0D108BD9-81ED-4DB2-BD59-A6C34878D82A}">
                    <a16:rowId xmlns:a16="http://schemas.microsoft.com/office/drawing/2014/main" val="3367324818"/>
                  </a:ext>
                </a:extLst>
              </a:tr>
              <a:tr h="700983">
                <a:tc vMerge="1">
                  <a:txBody>
                    <a:bodyPr/>
                    <a:lstStyle/>
                    <a:p>
                      <a:endParaRPr lang="zh-TW" altLang="en-US"/>
                    </a:p>
                  </a:txBody>
                  <a:tcPr/>
                </a:tc>
                <a:tc vMerge="1">
                  <a:txBody>
                    <a:bodyPr/>
                    <a:lstStyle/>
                    <a:p>
                      <a:endParaRPr lang="zh-TW" altLang="en-US"/>
                    </a:p>
                  </a:txBody>
                  <a:tcPr/>
                </a:tc>
                <a:tc>
                  <a:txBody>
                    <a:bodyPr/>
                    <a:lstStyle/>
                    <a:p>
                      <a:r>
                        <a:rPr lang="zh-TW" altLang="en-US" sz="2000">
                          <a:effectLst/>
                        </a:rPr>
                        <a:t>生　物        </a:t>
                      </a:r>
                      <a:r>
                        <a:rPr lang="en-US" sz="2000">
                          <a:effectLst/>
                        </a:rPr>
                        <a:t>x 1.50</a:t>
                      </a:r>
                    </a:p>
                  </a:txBody>
                  <a:tcPr marL="91444" marR="91444" marT="45708" marB="45708" anchor="ctr">
                    <a:solidFill>
                      <a:srgbClr val="FFFFFF"/>
                    </a:solidFill>
                  </a:tcPr>
                </a:tc>
                <a:tc>
                  <a:txBody>
                    <a:bodyPr/>
                    <a:lstStyle/>
                    <a:p>
                      <a:pPr algn="ctr"/>
                      <a:r>
                        <a:rPr lang="en-US" altLang="zh-TW" sz="2000">
                          <a:effectLst/>
                        </a:rPr>
                        <a:t>2</a:t>
                      </a:r>
                    </a:p>
                  </a:txBody>
                  <a:tcPr marL="91444" marR="91444" marT="45708" marB="45708" anchor="ctr"/>
                </a:tc>
                <a:tc vMerge="1">
                  <a:txBody>
                    <a:bodyPr/>
                    <a:lstStyle/>
                    <a:p>
                      <a:endParaRPr lang="zh-TW" altLang="en-US"/>
                    </a:p>
                  </a:txBody>
                  <a:tcPr/>
                </a:tc>
                <a:extLst>
                  <a:ext uri="{0D108BD9-81ED-4DB2-BD59-A6C34878D82A}">
                    <a16:rowId xmlns:a16="http://schemas.microsoft.com/office/drawing/2014/main" val="3632640484"/>
                  </a:ext>
                </a:extLst>
              </a:tr>
              <a:tr h="700983">
                <a:tc vMerge="1">
                  <a:txBody>
                    <a:bodyPr/>
                    <a:lstStyle/>
                    <a:p>
                      <a:endParaRPr lang="zh-TW" altLang="en-US"/>
                    </a:p>
                  </a:txBody>
                  <a:tcPr/>
                </a:tc>
                <a:tc vMerge="1">
                  <a:txBody>
                    <a:bodyPr/>
                    <a:lstStyle/>
                    <a:p>
                      <a:endParaRPr lang="zh-TW" altLang="en-US"/>
                    </a:p>
                  </a:txBody>
                  <a:tcPr/>
                </a:tc>
                <a:tc>
                  <a:txBody>
                    <a:bodyPr/>
                    <a:lstStyle/>
                    <a:p>
                      <a:r>
                        <a:rPr lang="zh-TW" altLang="en-US" sz="2000" dirty="0">
                          <a:effectLst/>
                        </a:rPr>
                        <a:t>數學甲        </a:t>
                      </a:r>
                      <a:r>
                        <a:rPr lang="en-US" sz="2000" dirty="0">
                          <a:effectLst/>
                        </a:rPr>
                        <a:t>x 1.25</a:t>
                      </a:r>
                    </a:p>
                  </a:txBody>
                  <a:tcPr marL="91444" marR="91444" marT="45708" marB="45708" anchor="ctr">
                    <a:solidFill>
                      <a:srgbClr val="FFFFFF"/>
                    </a:solidFill>
                  </a:tcPr>
                </a:tc>
                <a:tc>
                  <a:txBody>
                    <a:bodyPr/>
                    <a:lstStyle/>
                    <a:p>
                      <a:pPr algn="ctr"/>
                      <a:r>
                        <a:rPr lang="en-US" altLang="zh-TW" sz="2000">
                          <a:effectLst/>
                        </a:rPr>
                        <a:t>3</a:t>
                      </a:r>
                    </a:p>
                  </a:txBody>
                  <a:tcPr marL="91444" marR="91444" marT="45708" marB="45708" anchor="ctr"/>
                </a:tc>
                <a:tc vMerge="1">
                  <a:txBody>
                    <a:bodyPr/>
                    <a:lstStyle/>
                    <a:p>
                      <a:endParaRPr lang="zh-TW" altLang="en-US"/>
                    </a:p>
                  </a:txBody>
                  <a:tcPr/>
                </a:tc>
                <a:extLst>
                  <a:ext uri="{0D108BD9-81ED-4DB2-BD59-A6C34878D82A}">
                    <a16:rowId xmlns:a16="http://schemas.microsoft.com/office/drawing/2014/main" val="1226702578"/>
                  </a:ext>
                </a:extLst>
              </a:tr>
              <a:tr h="396200">
                <a:tc vMerge="1">
                  <a:txBody>
                    <a:bodyPr/>
                    <a:lstStyle/>
                    <a:p>
                      <a:endParaRPr lang="zh-TW" altLang="en-US"/>
                    </a:p>
                  </a:txBody>
                  <a:tcPr/>
                </a:tc>
                <a:tc vMerge="1">
                  <a:txBody>
                    <a:bodyPr/>
                    <a:lstStyle/>
                    <a:p>
                      <a:endParaRPr lang="zh-TW" altLang="en-US"/>
                    </a:p>
                  </a:txBody>
                  <a:tcPr/>
                </a:tc>
                <a:tc>
                  <a:txBody>
                    <a:bodyPr/>
                    <a:lstStyle/>
                    <a:p>
                      <a:r>
                        <a:rPr lang="en-US" altLang="zh-TW" sz="2000">
                          <a:effectLst/>
                        </a:rPr>
                        <a:t>--</a:t>
                      </a:r>
                    </a:p>
                  </a:txBody>
                  <a:tcPr marL="91444" marR="91444" marT="45708" marB="45708" anchor="ctr"/>
                </a:tc>
                <a:tc>
                  <a:txBody>
                    <a:bodyPr/>
                    <a:lstStyle/>
                    <a:p>
                      <a:pPr algn="ctr"/>
                      <a:r>
                        <a:rPr lang="en-US" altLang="zh-TW" sz="2000">
                          <a:effectLst/>
                        </a:rPr>
                        <a:t>--</a:t>
                      </a:r>
                    </a:p>
                  </a:txBody>
                  <a:tcPr marL="91444" marR="91444" marT="45708" marB="45708" anchor="ctr"/>
                </a:tc>
                <a:tc vMerge="1">
                  <a:txBody>
                    <a:bodyPr/>
                    <a:lstStyle/>
                    <a:p>
                      <a:endParaRPr lang="zh-TW" altLang="en-US"/>
                    </a:p>
                  </a:txBody>
                  <a:tcPr/>
                </a:tc>
                <a:extLst>
                  <a:ext uri="{0D108BD9-81ED-4DB2-BD59-A6C34878D82A}">
                    <a16:rowId xmlns:a16="http://schemas.microsoft.com/office/drawing/2014/main" val="2868924644"/>
                  </a:ext>
                </a:extLst>
              </a:tr>
              <a:tr h="640098">
                <a:tc vMerge="1">
                  <a:txBody>
                    <a:bodyPr/>
                    <a:lstStyle/>
                    <a:p>
                      <a:endParaRPr lang="zh-TW" altLang="en-US"/>
                    </a:p>
                  </a:txBody>
                  <a:tcPr/>
                </a:tc>
                <a:tc>
                  <a:txBody>
                    <a:bodyPr/>
                    <a:lstStyle/>
                    <a:p>
                      <a:r>
                        <a:rPr lang="en-US" altLang="zh-TW" sz="2000">
                          <a:effectLst/>
                        </a:rPr>
                        <a:t>---</a:t>
                      </a:r>
                    </a:p>
                  </a:txBody>
                  <a:tcPr marL="91444" marR="91444" marT="45708" marB="45708" anchor="ctr"/>
                </a:tc>
                <a:tc>
                  <a:txBody>
                    <a:bodyPr/>
                    <a:lstStyle/>
                    <a:p>
                      <a:r>
                        <a:rPr lang="en-US" altLang="zh-TW" sz="2000">
                          <a:effectLst/>
                        </a:rPr>
                        <a:t>--</a:t>
                      </a:r>
                    </a:p>
                  </a:txBody>
                  <a:tcPr marL="91444" marR="91444" marT="45708" marB="45708" anchor="ctr"/>
                </a:tc>
                <a:tc>
                  <a:txBody>
                    <a:bodyPr/>
                    <a:lstStyle/>
                    <a:p>
                      <a:pPr algn="ctr"/>
                      <a:r>
                        <a:rPr lang="en-US" altLang="zh-TW" sz="2000" dirty="0">
                          <a:effectLst/>
                        </a:rPr>
                        <a:t>--</a:t>
                      </a:r>
                    </a:p>
                  </a:txBody>
                  <a:tcPr marL="91444" marR="91444" marT="45708" marB="45708" anchor="ctr"/>
                </a:tc>
                <a:tc vMerge="1">
                  <a:txBody>
                    <a:bodyPr/>
                    <a:lstStyle/>
                    <a:p>
                      <a:endParaRPr lang="zh-TW" altLang="en-US"/>
                    </a:p>
                  </a:txBody>
                  <a:tcPr/>
                </a:tc>
                <a:extLst>
                  <a:ext uri="{0D108BD9-81ED-4DB2-BD59-A6C34878D82A}">
                    <a16:rowId xmlns:a16="http://schemas.microsoft.com/office/drawing/2014/main" val="3150362312"/>
                  </a:ext>
                </a:extLst>
              </a:tr>
            </a:tbl>
          </a:graphicData>
        </a:graphic>
      </p:graphicFrame>
      <p:sp>
        <p:nvSpPr>
          <p:cNvPr id="110629" name="Rectangle 24"/>
          <p:cNvSpPr>
            <a:spLocks noChangeArrowheads="1"/>
          </p:cNvSpPr>
          <p:nvPr/>
        </p:nvSpPr>
        <p:spPr bwMode="auto">
          <a:xfrm>
            <a:off x="457200" y="1668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zh-TW" sz="1800">
                <a:latin typeface="Times New Roman" panose="02020603050405020304" pitchFamily="18" charset="0"/>
              </a:rPr>
              <a:t/>
            </a:r>
            <a:br>
              <a:rPr lang="zh-TW" altLang="zh-TW" sz="1800">
                <a:latin typeface="Times New Roman" panose="02020603050405020304" pitchFamily="18" charset="0"/>
              </a:rPr>
            </a:br>
            <a:endParaRPr lang="zh-TW" altLang="zh-TW" sz="1800">
              <a:latin typeface="Times New Roman" panose="02020603050405020304" pitchFamily="18" charset="0"/>
            </a:endParaRPr>
          </a:p>
        </p:txBody>
      </p:sp>
      <p:sp>
        <p:nvSpPr>
          <p:cNvPr id="7" name="矩形 6">
            <a:extLst>
              <a:ext uri="{FF2B5EF4-FFF2-40B4-BE49-F238E27FC236}">
                <a16:creationId xmlns:a16="http://schemas.microsoft.com/office/drawing/2014/main" id="{3C3BD7C4-AADE-47EC-AE85-8A9F1B700D74}"/>
              </a:ext>
            </a:extLst>
          </p:cNvPr>
          <p:cNvSpPr/>
          <p:nvPr/>
        </p:nvSpPr>
        <p:spPr>
          <a:xfrm>
            <a:off x="2179638" y="2401888"/>
            <a:ext cx="6756400" cy="954087"/>
          </a:xfrm>
          <a:prstGeom prst="rect">
            <a:avLst/>
          </a:prstGeom>
          <a:ln w="38100">
            <a:solidFill>
              <a:srgbClr val="FF0000"/>
            </a:solidFill>
          </a:ln>
        </p:spPr>
        <p:style>
          <a:lnRef idx="2">
            <a:schemeClr val="accent5"/>
          </a:lnRef>
          <a:fillRef idx="1">
            <a:schemeClr val="lt1"/>
          </a:fillRef>
          <a:effectRef idx="0">
            <a:schemeClr val="accent5"/>
          </a:effectRef>
          <a:fontRef idx="minor">
            <a:schemeClr val="dk1"/>
          </a:fontRef>
        </p:style>
        <p:txBody>
          <a:bodyPr>
            <a:spAutoFit/>
          </a:bodyPr>
          <a:lstStyle/>
          <a:p>
            <a:pPr>
              <a:defRPr/>
            </a:pPr>
            <a:r>
              <a:rPr lang="zh-TW" altLang="en-US" sz="2800" dirty="0">
                <a:latin typeface="標楷體" panose="03000509000000000000" pitchFamily="65" charset="-120"/>
                <a:ea typeface="標楷體" panose="03000509000000000000" pitchFamily="65" charset="-120"/>
              </a:rPr>
              <a:t>大學校系所採計之科目或術科考試採計之項目，若考生未報考，該校系將不予分發</a:t>
            </a:r>
          </a:p>
        </p:txBody>
      </p:sp>
    </p:spTree>
    <p:extLst>
      <p:ext uri="{BB962C8B-B14F-4D97-AF65-F5344CB8AC3E}">
        <p14:creationId xmlns:p14="http://schemas.microsoft.com/office/powerpoint/2010/main" val="32801321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B58E6B28-83A6-4418-8936-E66FABC7F904}"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108</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108547" name="標題 1">
            <a:extLst>
              <a:ext uri="{FF2B5EF4-FFF2-40B4-BE49-F238E27FC236}">
                <a16:creationId xmlns:a16="http://schemas.microsoft.com/office/drawing/2014/main" id="{92F7F679-F541-4299-A9E6-907652113ED4}"/>
              </a:ext>
            </a:extLst>
          </p:cNvPr>
          <p:cNvSpPr>
            <a:spLocks noGrp="1"/>
          </p:cNvSpPr>
          <p:nvPr>
            <p:ph type="title" idx="4294967295"/>
          </p:nvPr>
        </p:nvSpPr>
        <p:spPr>
          <a:xfrm>
            <a:off x="550863" y="349250"/>
            <a:ext cx="8229600" cy="1139825"/>
          </a:xfrm>
        </p:spPr>
        <p:txBody>
          <a:bodyPr/>
          <a:lstStyle/>
          <a:p>
            <a:pPr eaLnBrk="1" hangingPunct="1">
              <a:defRPr/>
            </a:pPr>
            <a:r>
              <a:rPr lang="zh-TW" altLang="en-US" b="1" dirty="0">
                <a:solidFill>
                  <a:schemeClr val="accent6">
                    <a:lumMod val="50000"/>
                  </a:schemeClr>
                </a:solidFill>
              </a:rPr>
              <a:t>考試入學分發簡章</a:t>
            </a:r>
            <a:r>
              <a:rPr lang="en-US" altLang="zh-TW" b="1" dirty="0">
                <a:solidFill>
                  <a:schemeClr val="accent6">
                    <a:lumMod val="50000"/>
                  </a:schemeClr>
                </a:solidFill>
              </a:rPr>
              <a:t>(</a:t>
            </a:r>
            <a:r>
              <a:rPr lang="zh-TW" altLang="en-US" b="1" dirty="0">
                <a:solidFill>
                  <a:schemeClr val="accent6">
                    <a:lumMod val="50000"/>
                  </a:schemeClr>
                </a:solidFill>
              </a:rPr>
              <a:t>範例</a:t>
            </a:r>
            <a:r>
              <a:rPr lang="en-US" altLang="zh-TW" b="1" dirty="0">
                <a:solidFill>
                  <a:schemeClr val="accent6">
                    <a:lumMod val="50000"/>
                  </a:schemeClr>
                </a:solidFill>
              </a:rPr>
              <a:t>3)</a:t>
            </a:r>
            <a:endParaRPr lang="zh-TW" altLang="en-US" b="1" dirty="0">
              <a:solidFill>
                <a:schemeClr val="accent6">
                  <a:lumMod val="50000"/>
                </a:schemeClr>
              </a:solidFill>
            </a:endParaRPr>
          </a:p>
        </p:txBody>
      </p:sp>
      <p:sp>
        <p:nvSpPr>
          <p:cNvPr id="111620" name="Rectangle 24"/>
          <p:cNvSpPr>
            <a:spLocks noChangeArrowheads="1"/>
          </p:cNvSpPr>
          <p:nvPr/>
        </p:nvSpPr>
        <p:spPr bwMode="auto">
          <a:xfrm>
            <a:off x="457200" y="1668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zh-TW" sz="1800">
                <a:latin typeface="Times New Roman" panose="02020603050405020304" pitchFamily="18" charset="0"/>
              </a:rPr>
              <a:t/>
            </a:r>
            <a:br>
              <a:rPr lang="zh-TW" altLang="zh-TW" sz="1800">
                <a:latin typeface="Times New Roman" panose="02020603050405020304" pitchFamily="18" charset="0"/>
              </a:rPr>
            </a:br>
            <a:endParaRPr lang="zh-TW" altLang="zh-TW" sz="1800">
              <a:latin typeface="Times New Roman" panose="02020603050405020304" pitchFamily="18" charset="0"/>
            </a:endParaRPr>
          </a:p>
        </p:txBody>
      </p:sp>
      <p:graphicFrame>
        <p:nvGraphicFramePr>
          <p:cNvPr id="4" name="表格 3">
            <a:extLst>
              <a:ext uri="{FF2B5EF4-FFF2-40B4-BE49-F238E27FC236}">
                <a16:creationId xmlns:a16="http://schemas.microsoft.com/office/drawing/2014/main" id="{E0F2E577-C201-42D4-8ED0-FD989C679BBE}"/>
              </a:ext>
            </a:extLst>
          </p:cNvPr>
          <p:cNvGraphicFramePr>
            <a:graphicFrameLocks noGrp="1"/>
          </p:cNvGraphicFramePr>
          <p:nvPr/>
        </p:nvGraphicFramePr>
        <p:xfrm>
          <a:off x="625475" y="1371600"/>
          <a:ext cx="8229599" cy="5365749"/>
        </p:xfrm>
        <a:graphic>
          <a:graphicData uri="http://schemas.openxmlformats.org/drawingml/2006/table">
            <a:tbl>
              <a:tblPr>
                <a:tableStyleId>{616DA210-FB5B-4158-B5E0-FEB733F419BA}</a:tableStyleId>
              </a:tblPr>
              <a:tblGrid>
                <a:gridCol w="1152144">
                  <a:extLst>
                    <a:ext uri="{9D8B030D-6E8A-4147-A177-3AD203B41FA5}">
                      <a16:colId xmlns:a16="http://schemas.microsoft.com/office/drawing/2014/main" val="1353263049"/>
                    </a:ext>
                  </a:extLst>
                </a:gridCol>
                <a:gridCol w="1152144">
                  <a:extLst>
                    <a:ext uri="{9D8B030D-6E8A-4147-A177-3AD203B41FA5}">
                      <a16:colId xmlns:a16="http://schemas.microsoft.com/office/drawing/2014/main" val="805187484"/>
                    </a:ext>
                  </a:extLst>
                </a:gridCol>
                <a:gridCol w="1645919">
                  <a:extLst>
                    <a:ext uri="{9D8B030D-6E8A-4147-A177-3AD203B41FA5}">
                      <a16:colId xmlns:a16="http://schemas.microsoft.com/office/drawing/2014/main" val="3772330458"/>
                    </a:ext>
                  </a:extLst>
                </a:gridCol>
                <a:gridCol w="493776">
                  <a:extLst>
                    <a:ext uri="{9D8B030D-6E8A-4147-A177-3AD203B41FA5}">
                      <a16:colId xmlns:a16="http://schemas.microsoft.com/office/drawing/2014/main" val="1999029792"/>
                    </a:ext>
                  </a:extLst>
                </a:gridCol>
                <a:gridCol w="3785616">
                  <a:extLst>
                    <a:ext uri="{9D8B030D-6E8A-4147-A177-3AD203B41FA5}">
                      <a16:colId xmlns:a16="http://schemas.microsoft.com/office/drawing/2014/main" val="2831726257"/>
                    </a:ext>
                  </a:extLst>
                </a:gridCol>
              </a:tblGrid>
              <a:tr h="1722704">
                <a:tc>
                  <a:txBody>
                    <a:bodyPr/>
                    <a:lstStyle/>
                    <a:p>
                      <a:pPr algn="l"/>
                      <a:r>
                        <a:rPr lang="zh-TW" altLang="en-US" sz="1800" dirty="0">
                          <a:effectLst/>
                        </a:rPr>
                        <a:t>學系</a:t>
                      </a:r>
                    </a:p>
                  </a:txBody>
                  <a:tcPr marL="76711" marR="76711" marT="38348" marB="38348" anchor="ctr"/>
                </a:tc>
                <a:tc>
                  <a:txBody>
                    <a:bodyPr/>
                    <a:lstStyle/>
                    <a:p>
                      <a:pPr algn="l"/>
                      <a:r>
                        <a:rPr lang="zh-TW" altLang="en-US" sz="1800" dirty="0">
                          <a:effectLst/>
                        </a:rPr>
                        <a:t>學科能力測驗及</a:t>
                      </a:r>
                      <a:br>
                        <a:rPr lang="zh-TW" altLang="en-US" sz="1800" dirty="0">
                          <a:effectLst/>
                        </a:rPr>
                      </a:br>
                      <a:r>
                        <a:rPr lang="zh-TW" altLang="en-US" sz="1800" dirty="0">
                          <a:effectLst/>
                        </a:rPr>
                        <a:t>英語聽力測驗檢定標準</a:t>
                      </a:r>
                    </a:p>
                  </a:txBody>
                  <a:tcPr marL="76711" marR="76711" marT="38348" marB="38348" anchor="ctr"/>
                </a:tc>
                <a:tc>
                  <a:txBody>
                    <a:bodyPr/>
                    <a:lstStyle/>
                    <a:p>
                      <a:pPr algn="l"/>
                      <a:r>
                        <a:rPr lang="zh-TW" altLang="en-US" sz="1800" dirty="0">
                          <a:effectLst/>
                        </a:rPr>
                        <a:t>採計科目及加權</a:t>
                      </a:r>
                    </a:p>
                  </a:txBody>
                  <a:tcPr marL="76711" marR="76711" marT="38348" marB="38348" anchor="ctr"/>
                </a:tc>
                <a:tc>
                  <a:txBody>
                    <a:bodyPr/>
                    <a:lstStyle/>
                    <a:p>
                      <a:pPr algn="l"/>
                      <a:r>
                        <a:rPr lang="zh-TW" altLang="en-US" sz="1800">
                          <a:effectLst/>
                        </a:rPr>
                        <a:t>同分參酌順序</a:t>
                      </a:r>
                    </a:p>
                  </a:txBody>
                  <a:tcPr marL="76711" marR="76711" marT="38348" marB="38348" anchor="ctr"/>
                </a:tc>
                <a:tc>
                  <a:txBody>
                    <a:bodyPr/>
                    <a:lstStyle/>
                    <a:p>
                      <a:pPr algn="l"/>
                      <a:r>
                        <a:rPr lang="zh-TW" altLang="en-US" sz="1800" dirty="0">
                          <a:effectLst/>
                        </a:rPr>
                        <a:t>選系說明</a:t>
                      </a:r>
                    </a:p>
                  </a:txBody>
                  <a:tcPr marL="76711" marR="76711" marT="38348" marB="38348" anchor="ctr"/>
                </a:tc>
                <a:extLst>
                  <a:ext uri="{0D108BD9-81ED-4DB2-BD59-A6C34878D82A}">
                    <a16:rowId xmlns:a16="http://schemas.microsoft.com/office/drawing/2014/main" val="2971673301"/>
                  </a:ext>
                </a:extLst>
              </a:tr>
              <a:tr h="625365">
                <a:tc rowSpan="5">
                  <a:txBody>
                    <a:bodyPr/>
                    <a:lstStyle/>
                    <a:p>
                      <a:r>
                        <a:rPr lang="zh-TW" altLang="en-US" sz="1800">
                          <a:effectLst/>
                        </a:rPr>
                        <a:t>古蹟藝術修護學系</a:t>
                      </a:r>
                    </a:p>
                  </a:txBody>
                  <a:tcPr marL="76711" marR="76711" marT="38348" marB="38348" anchor="ctr"/>
                </a:tc>
                <a:tc rowSpan="4">
                  <a:txBody>
                    <a:bodyPr/>
                    <a:lstStyle/>
                    <a:p>
                      <a:pPr algn="l"/>
                      <a:endParaRPr lang="zh-TW" altLang="en-US" sz="1800" dirty="0">
                        <a:effectLst/>
                      </a:endParaRPr>
                    </a:p>
                    <a:p>
                      <a:pPr algn="ctr"/>
                      <a:r>
                        <a:rPr lang="en-US" altLang="zh-TW" sz="1800" dirty="0">
                          <a:effectLst/>
                        </a:rPr>
                        <a:t>---</a:t>
                      </a:r>
                    </a:p>
                  </a:txBody>
                  <a:tcPr marL="76711" marR="76711" marT="38348" marB="38348" anchor="ctr"/>
                </a:tc>
                <a:tc>
                  <a:txBody>
                    <a:bodyPr/>
                    <a:lstStyle/>
                    <a:p>
                      <a:r>
                        <a:rPr lang="zh-TW" altLang="en-US" sz="1800" dirty="0">
                          <a:effectLst/>
                        </a:rPr>
                        <a:t>歷　史        </a:t>
                      </a:r>
                      <a:r>
                        <a:rPr lang="en-US" sz="1800" dirty="0">
                          <a:effectLst/>
                        </a:rPr>
                        <a:t>x 2.00</a:t>
                      </a:r>
                    </a:p>
                  </a:txBody>
                  <a:tcPr marL="76711" marR="76711" marT="38348" marB="38348" anchor="ctr">
                    <a:solidFill>
                      <a:srgbClr val="FFFFFF"/>
                    </a:solidFill>
                  </a:tcPr>
                </a:tc>
                <a:tc>
                  <a:txBody>
                    <a:bodyPr/>
                    <a:lstStyle/>
                    <a:p>
                      <a:pPr algn="ctr"/>
                      <a:r>
                        <a:rPr lang="en-US" altLang="zh-TW" sz="1800">
                          <a:effectLst/>
                        </a:rPr>
                        <a:t>1</a:t>
                      </a:r>
                    </a:p>
                  </a:txBody>
                  <a:tcPr marL="76711" marR="76711" marT="38348" marB="38348" anchor="ctr"/>
                </a:tc>
                <a:tc rowSpan="5">
                  <a:txBody>
                    <a:bodyPr/>
                    <a:lstStyle/>
                    <a:p>
                      <a:r>
                        <a:rPr lang="zh-TW" altLang="en-US" sz="1800" dirty="0">
                          <a:effectLst/>
                        </a:rPr>
                        <a:t>術科採計項目： 素描</a:t>
                      </a:r>
                      <a:r>
                        <a:rPr lang="en-US" altLang="zh-TW" sz="1800" dirty="0">
                          <a:effectLst/>
                        </a:rPr>
                        <a:t>40%</a:t>
                      </a:r>
                      <a:r>
                        <a:rPr lang="zh-TW" altLang="en-US" sz="1800" dirty="0">
                          <a:effectLst/>
                        </a:rPr>
                        <a:t>、彩繪技法</a:t>
                      </a:r>
                      <a:r>
                        <a:rPr lang="en-US" altLang="zh-TW" sz="1800" dirty="0">
                          <a:effectLst/>
                        </a:rPr>
                        <a:t>20%</a:t>
                      </a:r>
                      <a:r>
                        <a:rPr lang="zh-TW" altLang="en-US" sz="1800" dirty="0">
                          <a:effectLst/>
                        </a:rPr>
                        <a:t>、水墨書畫</a:t>
                      </a:r>
                      <a:r>
                        <a:rPr lang="en-US" altLang="zh-TW" sz="1800" dirty="0">
                          <a:effectLst/>
                        </a:rPr>
                        <a:t>40%</a:t>
                      </a:r>
                      <a:r>
                        <a:rPr lang="zh-TW" altLang="en-US" sz="1800" dirty="0">
                          <a:effectLst/>
                        </a:rPr>
                        <a:t>。</a:t>
                      </a:r>
                      <a:r>
                        <a:rPr lang="zh-TW" altLang="en-US" sz="1800" dirty="0">
                          <a:solidFill>
                            <a:srgbClr val="FF0000"/>
                          </a:solidFill>
                          <a:effectLst/>
                        </a:rPr>
                        <a:t>術科考試之任一採計項目不得</a:t>
                      </a:r>
                      <a:r>
                        <a:rPr lang="en-US" altLang="zh-TW" sz="1800" dirty="0">
                          <a:solidFill>
                            <a:srgbClr val="FF0000"/>
                          </a:solidFill>
                          <a:effectLst/>
                        </a:rPr>
                        <a:t>0</a:t>
                      </a:r>
                      <a:r>
                        <a:rPr lang="zh-TW" altLang="en-US" sz="1800" dirty="0">
                          <a:solidFill>
                            <a:srgbClr val="FF0000"/>
                          </a:solidFill>
                          <a:effectLst/>
                        </a:rPr>
                        <a:t>分</a:t>
                      </a:r>
                      <a:r>
                        <a:rPr lang="zh-TW" altLang="en-US" sz="1800" dirty="0">
                          <a:effectLst/>
                        </a:rPr>
                        <a:t>。</a:t>
                      </a:r>
                      <a:br>
                        <a:rPr lang="zh-TW" altLang="en-US" sz="1800" dirty="0">
                          <a:effectLst/>
                        </a:rPr>
                      </a:br>
                      <a:r>
                        <a:rPr lang="en-US" altLang="zh-TW" sz="1800" dirty="0">
                          <a:effectLst/>
                        </a:rPr>
                        <a:t>1.</a:t>
                      </a:r>
                      <a:r>
                        <a:rPr lang="zh-TW" altLang="en-US" sz="1800" dirty="0">
                          <a:effectLst/>
                        </a:rPr>
                        <a:t>本系係以對傳統文化之承傳有興趣者為招生目標，期望培養傳統建築工藝研究與文化保存等類項之專業人才。 </a:t>
                      </a:r>
                      <a:r>
                        <a:rPr lang="en-US" altLang="zh-TW" sz="1800" dirty="0">
                          <a:effectLst/>
                        </a:rPr>
                        <a:t>2.</a:t>
                      </a:r>
                      <a:r>
                        <a:rPr lang="zh-TW" altLang="en-US" sz="1800" dirty="0">
                          <a:effectLst/>
                        </a:rPr>
                        <a:t>本系學習內容包含圖稿設計、木雕、剪黏等相關術科課程，須具備辦色能力、手做能力及儀器操作能力；基於儀器操作危險性，學生須具備獨立操作能力及個人安全維護能力。本系組受理符合分發入學學力資格第十八款者。</a:t>
                      </a:r>
                    </a:p>
                  </a:txBody>
                  <a:tcPr marL="76711" marR="76711" marT="38348" marB="38348" anchor="ctr"/>
                </a:tc>
                <a:extLst>
                  <a:ext uri="{0D108BD9-81ED-4DB2-BD59-A6C34878D82A}">
                    <a16:rowId xmlns:a16="http://schemas.microsoft.com/office/drawing/2014/main" val="1221068404"/>
                  </a:ext>
                </a:extLst>
              </a:tr>
              <a:tr h="625365">
                <a:tc vMerge="1">
                  <a:txBody>
                    <a:bodyPr/>
                    <a:lstStyle/>
                    <a:p>
                      <a:endParaRPr lang="zh-TW" altLang="en-US"/>
                    </a:p>
                  </a:txBody>
                  <a:tcPr/>
                </a:tc>
                <a:tc vMerge="1">
                  <a:txBody>
                    <a:bodyPr/>
                    <a:lstStyle/>
                    <a:p>
                      <a:endParaRPr lang="zh-TW" altLang="en-US"/>
                    </a:p>
                  </a:txBody>
                  <a:tcPr/>
                </a:tc>
                <a:tc>
                  <a:txBody>
                    <a:bodyPr/>
                    <a:lstStyle/>
                    <a:p>
                      <a:r>
                        <a:rPr lang="zh-TW" altLang="en-US" sz="1800" dirty="0">
                          <a:effectLst/>
                        </a:rPr>
                        <a:t>術科</a:t>
                      </a:r>
                      <a:r>
                        <a:rPr lang="en-US" altLang="zh-TW" sz="1800" dirty="0">
                          <a:effectLst/>
                        </a:rPr>
                        <a:t>(</a:t>
                      </a:r>
                      <a:r>
                        <a:rPr lang="zh-TW" altLang="en-US" sz="1800" dirty="0">
                          <a:effectLst/>
                        </a:rPr>
                        <a:t>美術</a:t>
                      </a:r>
                      <a:r>
                        <a:rPr lang="en-US" altLang="zh-TW" sz="1800" dirty="0">
                          <a:effectLst/>
                        </a:rPr>
                        <a:t>) </a:t>
                      </a:r>
                      <a:r>
                        <a:rPr lang="en-US" sz="1800" dirty="0">
                          <a:effectLst/>
                        </a:rPr>
                        <a:t>x 1.75</a:t>
                      </a:r>
                    </a:p>
                  </a:txBody>
                  <a:tcPr marL="76711" marR="76711" marT="38348" marB="38348" anchor="ctr">
                    <a:solidFill>
                      <a:schemeClr val="accent5">
                        <a:lumMod val="40000"/>
                        <a:lumOff val="60000"/>
                      </a:schemeClr>
                    </a:solidFill>
                  </a:tcPr>
                </a:tc>
                <a:tc>
                  <a:txBody>
                    <a:bodyPr/>
                    <a:lstStyle/>
                    <a:p>
                      <a:pPr algn="ctr"/>
                      <a:r>
                        <a:rPr lang="en-US" altLang="zh-TW" sz="1800" dirty="0">
                          <a:effectLst/>
                        </a:rPr>
                        <a:t>2</a:t>
                      </a:r>
                    </a:p>
                  </a:txBody>
                  <a:tcPr marL="76711" marR="76711" marT="38348" marB="38348" anchor="ctr"/>
                </a:tc>
                <a:tc vMerge="1">
                  <a:txBody>
                    <a:bodyPr/>
                    <a:lstStyle/>
                    <a:p>
                      <a:endParaRPr lang="zh-TW" altLang="en-US"/>
                    </a:p>
                  </a:txBody>
                  <a:tcPr/>
                </a:tc>
                <a:extLst>
                  <a:ext uri="{0D108BD9-81ED-4DB2-BD59-A6C34878D82A}">
                    <a16:rowId xmlns:a16="http://schemas.microsoft.com/office/drawing/2014/main" val="923701089"/>
                  </a:ext>
                </a:extLst>
              </a:tr>
              <a:tr h="625365">
                <a:tc vMerge="1">
                  <a:txBody>
                    <a:bodyPr/>
                    <a:lstStyle/>
                    <a:p>
                      <a:endParaRPr lang="zh-TW" altLang="en-US"/>
                    </a:p>
                  </a:txBody>
                  <a:tcPr/>
                </a:tc>
                <a:tc vMerge="1">
                  <a:txBody>
                    <a:bodyPr/>
                    <a:lstStyle/>
                    <a:p>
                      <a:endParaRPr lang="zh-TW" altLang="en-US"/>
                    </a:p>
                  </a:txBody>
                  <a:tcPr/>
                </a:tc>
                <a:tc>
                  <a:txBody>
                    <a:bodyPr/>
                    <a:lstStyle/>
                    <a:p>
                      <a:r>
                        <a:rPr lang="zh-TW" altLang="en-US" sz="1800" dirty="0">
                          <a:effectLst/>
                        </a:rPr>
                        <a:t>國　文        </a:t>
                      </a:r>
                      <a:r>
                        <a:rPr lang="en-US" sz="1800" dirty="0">
                          <a:effectLst/>
                        </a:rPr>
                        <a:t>x 1.50</a:t>
                      </a:r>
                    </a:p>
                  </a:txBody>
                  <a:tcPr marL="76711" marR="76711" marT="38348" marB="38348" anchor="ctr">
                    <a:solidFill>
                      <a:schemeClr val="accent3">
                        <a:lumMod val="40000"/>
                        <a:lumOff val="60000"/>
                      </a:schemeClr>
                    </a:solidFill>
                  </a:tcPr>
                </a:tc>
                <a:tc>
                  <a:txBody>
                    <a:bodyPr/>
                    <a:lstStyle/>
                    <a:p>
                      <a:pPr algn="ctr"/>
                      <a:r>
                        <a:rPr lang="en-US" altLang="zh-TW" sz="1800" dirty="0">
                          <a:effectLst/>
                        </a:rPr>
                        <a:t>3</a:t>
                      </a:r>
                    </a:p>
                  </a:txBody>
                  <a:tcPr marL="76711" marR="76711" marT="38348" marB="38348" anchor="ctr"/>
                </a:tc>
                <a:tc vMerge="1">
                  <a:txBody>
                    <a:bodyPr/>
                    <a:lstStyle/>
                    <a:p>
                      <a:endParaRPr lang="zh-TW" altLang="en-US"/>
                    </a:p>
                  </a:txBody>
                  <a:tcPr/>
                </a:tc>
                <a:extLst>
                  <a:ext uri="{0D108BD9-81ED-4DB2-BD59-A6C34878D82A}">
                    <a16:rowId xmlns:a16="http://schemas.microsoft.com/office/drawing/2014/main" val="2737134885"/>
                  </a:ext>
                </a:extLst>
              </a:tr>
              <a:tr h="351031">
                <a:tc vMerge="1">
                  <a:txBody>
                    <a:bodyPr/>
                    <a:lstStyle/>
                    <a:p>
                      <a:endParaRPr lang="zh-TW" altLang="en-US"/>
                    </a:p>
                  </a:txBody>
                  <a:tcPr/>
                </a:tc>
                <a:tc vMerge="1">
                  <a:txBody>
                    <a:bodyPr/>
                    <a:lstStyle/>
                    <a:p>
                      <a:endParaRPr lang="zh-TW" altLang="en-US"/>
                    </a:p>
                  </a:txBody>
                  <a:tcPr/>
                </a:tc>
                <a:tc>
                  <a:txBody>
                    <a:bodyPr/>
                    <a:lstStyle/>
                    <a:p>
                      <a:r>
                        <a:rPr lang="en-US" altLang="zh-TW" sz="1800">
                          <a:effectLst/>
                        </a:rPr>
                        <a:t>--</a:t>
                      </a:r>
                    </a:p>
                  </a:txBody>
                  <a:tcPr marL="76711" marR="76711" marT="38348" marB="38348" anchor="ctr"/>
                </a:tc>
                <a:tc>
                  <a:txBody>
                    <a:bodyPr/>
                    <a:lstStyle/>
                    <a:p>
                      <a:pPr algn="ctr"/>
                      <a:r>
                        <a:rPr lang="en-US" altLang="zh-TW" sz="1800" dirty="0">
                          <a:effectLst/>
                        </a:rPr>
                        <a:t>--</a:t>
                      </a:r>
                    </a:p>
                  </a:txBody>
                  <a:tcPr marL="76711" marR="76711" marT="38348" marB="38348" anchor="ctr"/>
                </a:tc>
                <a:tc vMerge="1">
                  <a:txBody>
                    <a:bodyPr/>
                    <a:lstStyle/>
                    <a:p>
                      <a:endParaRPr lang="zh-TW" altLang="en-US"/>
                    </a:p>
                  </a:txBody>
                  <a:tcPr/>
                </a:tc>
                <a:extLst>
                  <a:ext uri="{0D108BD9-81ED-4DB2-BD59-A6C34878D82A}">
                    <a16:rowId xmlns:a16="http://schemas.microsoft.com/office/drawing/2014/main" val="1234653530"/>
                  </a:ext>
                </a:extLst>
              </a:tr>
              <a:tr h="1415919">
                <a:tc vMerge="1">
                  <a:txBody>
                    <a:bodyPr/>
                    <a:lstStyle/>
                    <a:p>
                      <a:endParaRPr lang="zh-TW" altLang="en-US"/>
                    </a:p>
                  </a:txBody>
                  <a:tcPr/>
                </a:tc>
                <a:tc>
                  <a:txBody>
                    <a:bodyPr/>
                    <a:lstStyle/>
                    <a:p>
                      <a:r>
                        <a:rPr lang="en-US" altLang="zh-TW" sz="1800">
                          <a:effectLst/>
                        </a:rPr>
                        <a:t>---</a:t>
                      </a:r>
                    </a:p>
                  </a:txBody>
                  <a:tcPr marL="76711" marR="76711" marT="38348" marB="38348" anchor="ctr"/>
                </a:tc>
                <a:tc>
                  <a:txBody>
                    <a:bodyPr/>
                    <a:lstStyle/>
                    <a:p>
                      <a:r>
                        <a:rPr lang="en-US" altLang="zh-TW" sz="1800">
                          <a:effectLst/>
                        </a:rPr>
                        <a:t>--</a:t>
                      </a:r>
                    </a:p>
                  </a:txBody>
                  <a:tcPr marL="76711" marR="76711" marT="38348" marB="38348" anchor="ctr"/>
                </a:tc>
                <a:tc>
                  <a:txBody>
                    <a:bodyPr/>
                    <a:lstStyle/>
                    <a:p>
                      <a:pPr algn="ctr"/>
                      <a:r>
                        <a:rPr lang="en-US" altLang="zh-TW" sz="1800" dirty="0">
                          <a:effectLst/>
                        </a:rPr>
                        <a:t>--</a:t>
                      </a:r>
                    </a:p>
                  </a:txBody>
                  <a:tcPr marL="76711" marR="76711" marT="38348" marB="38348" anchor="ctr"/>
                </a:tc>
                <a:tc vMerge="1">
                  <a:txBody>
                    <a:bodyPr/>
                    <a:lstStyle/>
                    <a:p>
                      <a:endParaRPr lang="zh-TW" altLang="en-US"/>
                    </a:p>
                  </a:txBody>
                  <a:tcPr/>
                </a:tc>
                <a:extLst>
                  <a:ext uri="{0D108BD9-81ED-4DB2-BD59-A6C34878D82A}">
                    <a16:rowId xmlns:a16="http://schemas.microsoft.com/office/drawing/2014/main" val="2456977156"/>
                  </a:ext>
                </a:extLst>
              </a:tr>
            </a:tbl>
          </a:graphicData>
        </a:graphic>
      </p:graphicFrame>
    </p:spTree>
    <p:extLst>
      <p:ext uri="{BB962C8B-B14F-4D97-AF65-F5344CB8AC3E}">
        <p14:creationId xmlns:p14="http://schemas.microsoft.com/office/powerpoint/2010/main" val="263885793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投影片編號版面配置區 1"/>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76049C6-FAA6-4B39-A279-CFEF0BCAF5FC}" type="slidenum">
              <a:rPr lang="zh-TW" altLang="en-US" sz="1200" smtClean="0">
                <a:solidFill>
                  <a:srgbClr val="898989"/>
                </a:solidFill>
                <a:ea typeface="新細明體" panose="02020500000000000000" pitchFamily="18" charset="-120"/>
              </a:rPr>
              <a:pPr>
                <a:spcBef>
                  <a:spcPct val="0"/>
                </a:spcBef>
                <a:buFontTx/>
                <a:buNone/>
              </a:pPr>
              <a:t>109</a:t>
            </a:fld>
            <a:endParaRPr lang="en-US" altLang="zh-TW" sz="1200" smtClean="0">
              <a:solidFill>
                <a:srgbClr val="898989"/>
              </a:solidFill>
              <a:ea typeface="新細明體" panose="02020500000000000000" pitchFamily="18" charset="-120"/>
            </a:endParaRPr>
          </a:p>
        </p:txBody>
      </p:sp>
      <p:pic>
        <p:nvPicPr>
          <p:cNvPr id="112643" name="圖片 2"/>
          <p:cNvPicPr>
            <a:picLocks noChangeAspect="1" noChangeArrowheads="1"/>
          </p:cNvPicPr>
          <p:nvPr/>
        </p:nvPicPr>
        <p:blipFill>
          <a:blip r:embed="rId2">
            <a:extLst>
              <a:ext uri="{28A0092B-C50C-407E-A947-70E740481C1C}">
                <a14:useLocalDpi xmlns:a14="http://schemas.microsoft.com/office/drawing/2010/main" val="0"/>
              </a:ext>
            </a:extLst>
          </a:blip>
          <a:srcRect l="32201" t="18526" r="13954" b="14717"/>
          <a:stretch>
            <a:fillRect/>
          </a:stretch>
        </p:blipFill>
        <p:spPr bwMode="auto">
          <a:xfrm>
            <a:off x="0" y="174625"/>
            <a:ext cx="9126538" cy="636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979136" y="1521303"/>
            <a:ext cx="4361607" cy="52598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8450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16258" t="19558" r="17655" b="15106"/>
          <a:stretch/>
        </p:blipFill>
        <p:spPr>
          <a:xfrm>
            <a:off x="0" y="1213658"/>
            <a:ext cx="9163321" cy="5095703"/>
          </a:xfrm>
          <a:prstGeom prst="rect">
            <a:avLst/>
          </a:prstGeom>
        </p:spPr>
      </p:pic>
    </p:spTree>
    <p:extLst>
      <p:ext uri="{BB962C8B-B14F-4D97-AF65-F5344CB8AC3E}">
        <p14:creationId xmlns:p14="http://schemas.microsoft.com/office/powerpoint/2010/main" val="211071621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17000" b="-17000"/>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sz="6600" b="1" dirty="0">
                <a:solidFill>
                  <a:srgbClr val="002060"/>
                </a:solidFill>
              </a:rPr>
              <a:t>軍事院校</a:t>
            </a:r>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52270290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19100" t="11628" r="20639" b="27287"/>
          <a:stretch/>
        </p:blipFill>
        <p:spPr>
          <a:xfrm>
            <a:off x="0" y="194812"/>
            <a:ext cx="9067549" cy="5170208"/>
          </a:xfrm>
          <a:prstGeom prst="rect">
            <a:avLst/>
          </a:prstGeom>
        </p:spPr>
      </p:pic>
      <p:sp>
        <p:nvSpPr>
          <p:cNvPr id="3" name="矩形 2"/>
          <p:cNvSpPr/>
          <p:nvPr/>
        </p:nvSpPr>
        <p:spPr>
          <a:xfrm>
            <a:off x="2155627" y="5949505"/>
            <a:ext cx="4473725" cy="600164"/>
          </a:xfrm>
          <a:prstGeom prst="rect">
            <a:avLst/>
          </a:prstGeom>
        </p:spPr>
        <p:txBody>
          <a:bodyPr wrap="none">
            <a:spAutoFit/>
          </a:bodyPr>
          <a:lstStyle/>
          <a:p>
            <a:r>
              <a:rPr lang="en-US" altLang="zh-TW" sz="3300" dirty="0"/>
              <a:t>https://rdrc.mnd.gov.tw/</a:t>
            </a:r>
            <a:endParaRPr lang="zh-TW" altLang="en-US" sz="3300" dirty="0"/>
          </a:p>
        </p:txBody>
      </p:sp>
      <p:pic>
        <p:nvPicPr>
          <p:cNvPr id="7170" name="Picture 2" descr="http://s05.calm9.com/qrcode/2021-10/CNRRH4MT8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5009" y="5146533"/>
            <a:ext cx="1605941" cy="1605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61796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19555" t="8797" r="20047" b="15002"/>
          <a:stretch/>
        </p:blipFill>
        <p:spPr>
          <a:xfrm>
            <a:off x="0" y="160893"/>
            <a:ext cx="9144000" cy="6489290"/>
          </a:xfrm>
          <a:prstGeom prst="rect">
            <a:avLst/>
          </a:prstGeom>
        </p:spPr>
      </p:pic>
    </p:spTree>
    <p:extLst>
      <p:ext uri="{BB962C8B-B14F-4D97-AF65-F5344CB8AC3E}">
        <p14:creationId xmlns:p14="http://schemas.microsoft.com/office/powerpoint/2010/main" val="380298645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277638596"/>
              </p:ext>
            </p:extLst>
          </p:nvPr>
        </p:nvGraphicFramePr>
        <p:xfrm>
          <a:off x="299405" y="517385"/>
          <a:ext cx="8626109" cy="6041357"/>
        </p:xfrm>
        <a:graphic>
          <a:graphicData uri="http://schemas.openxmlformats.org/drawingml/2006/table">
            <a:tbl>
              <a:tblPr firstRow="1" firstCol="1" lastRow="1" lastCol="1" bandRow="1" bandCol="1">
                <a:tableStyleId>{5C22544A-7EE6-4342-B048-85BDC9FD1C3A}</a:tableStyleId>
              </a:tblPr>
              <a:tblGrid>
                <a:gridCol w="841613">
                  <a:extLst>
                    <a:ext uri="{9D8B030D-6E8A-4147-A177-3AD203B41FA5}">
                      <a16:colId xmlns:a16="http://schemas.microsoft.com/office/drawing/2014/main" val="20000"/>
                    </a:ext>
                  </a:extLst>
                </a:gridCol>
                <a:gridCol w="4278204">
                  <a:extLst>
                    <a:ext uri="{9D8B030D-6E8A-4147-A177-3AD203B41FA5}">
                      <a16:colId xmlns:a16="http://schemas.microsoft.com/office/drawing/2014/main" val="20001"/>
                    </a:ext>
                  </a:extLst>
                </a:gridCol>
                <a:gridCol w="3506292">
                  <a:extLst>
                    <a:ext uri="{9D8B030D-6E8A-4147-A177-3AD203B41FA5}">
                      <a16:colId xmlns:a16="http://schemas.microsoft.com/office/drawing/2014/main" val="20002"/>
                    </a:ext>
                  </a:extLst>
                </a:gridCol>
              </a:tblGrid>
              <a:tr h="445710">
                <a:tc>
                  <a:txBody>
                    <a:bodyPr/>
                    <a:lstStyle/>
                    <a:p>
                      <a:pPr algn="ctr">
                        <a:spcAft>
                          <a:spcPts val="0"/>
                        </a:spcAft>
                      </a:pPr>
                      <a:r>
                        <a:rPr lang="zh-TW" sz="2400" kern="100" dirty="0" smtClean="0">
                          <a:solidFill>
                            <a:schemeClr val="tx1"/>
                          </a:solidFill>
                          <a:effectLst/>
                          <a:latin typeface="+mn-ea"/>
                          <a:ea typeface="+mn-ea"/>
                        </a:rPr>
                        <a:t>項目</a:t>
                      </a:r>
                      <a:endParaRPr lang="zh-TW" sz="24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gridSpan="2">
                  <a:txBody>
                    <a:bodyPr/>
                    <a:lstStyle/>
                    <a:p>
                      <a:pPr algn="ctr">
                        <a:spcAft>
                          <a:spcPts val="0"/>
                        </a:spcAft>
                      </a:pPr>
                      <a:r>
                        <a:rPr lang="zh-TW" altLang="en-US" sz="2800" b="1" dirty="0" smtClean="0">
                          <a:solidFill>
                            <a:schemeClr val="tx1"/>
                          </a:solidFill>
                          <a:latin typeface="+mn-ea"/>
                          <a:ea typeface="+mn-ea"/>
                        </a:rPr>
                        <a:t>軍校正期班甄選入學</a:t>
                      </a:r>
                      <a:endParaRPr lang="zh-TW" sz="28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hMerge="1">
                  <a:txBody>
                    <a:bodyPr/>
                    <a:lstStyle/>
                    <a:p>
                      <a:endParaRPr lang="zh-TW" altLang="en-US"/>
                    </a:p>
                  </a:txBody>
                  <a:tcPr/>
                </a:tc>
                <a:extLst>
                  <a:ext uri="{0D108BD9-81ED-4DB2-BD59-A6C34878D82A}">
                    <a16:rowId xmlns:a16="http://schemas.microsoft.com/office/drawing/2014/main" val="10000"/>
                  </a:ext>
                </a:extLst>
              </a:tr>
              <a:tr h="927647">
                <a:tc>
                  <a:txBody>
                    <a:bodyPr/>
                    <a:lstStyle/>
                    <a:p>
                      <a:pPr>
                        <a:spcAft>
                          <a:spcPts val="0"/>
                        </a:spcAft>
                      </a:pPr>
                      <a:r>
                        <a:rPr lang="zh-TW" sz="2400" kern="0" dirty="0">
                          <a:solidFill>
                            <a:schemeClr val="tx1"/>
                          </a:solidFill>
                          <a:effectLst/>
                          <a:latin typeface="+mn-ea"/>
                          <a:ea typeface="+mn-ea"/>
                        </a:rPr>
                        <a:t>學校類別</a:t>
                      </a:r>
                      <a:endParaRPr lang="zh-TW" sz="24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gridSpan="2">
                  <a:txBody>
                    <a:bodyPr/>
                    <a:lstStyle/>
                    <a:p>
                      <a:r>
                        <a:rPr lang="zh-TW" sz="2400" dirty="0" smtClean="0">
                          <a:solidFill>
                            <a:schemeClr val="tx1"/>
                          </a:solidFill>
                          <a:effectLst/>
                          <a:latin typeface="+mn-ea"/>
                          <a:ea typeface="+mn-ea"/>
                        </a:rPr>
                        <a:t>國防大學</a:t>
                      </a:r>
                      <a:r>
                        <a:rPr lang="en-US" altLang="zh-TW" sz="2400" dirty="0" smtClean="0">
                          <a:solidFill>
                            <a:schemeClr val="tx1"/>
                          </a:solidFill>
                          <a:effectLst/>
                          <a:latin typeface="+mn-ea"/>
                          <a:ea typeface="+mn-ea"/>
                        </a:rPr>
                        <a:t>(</a:t>
                      </a:r>
                      <a:r>
                        <a:rPr kumimoji="0" lang="zh-TW" altLang="zh-TW" sz="2400" b="1" kern="1200" dirty="0" smtClean="0">
                          <a:solidFill>
                            <a:schemeClr val="tx1"/>
                          </a:solidFill>
                          <a:effectLst/>
                          <a:latin typeface="+mn-ea"/>
                          <a:ea typeface="+mn-ea"/>
                          <a:cs typeface="+mn-cs"/>
                        </a:rPr>
                        <a:t>包括：政治作戰學院、管理學院、理工學院</a:t>
                      </a:r>
                      <a:r>
                        <a:rPr lang="en-US" altLang="zh-TW" sz="2400" dirty="0" smtClean="0">
                          <a:solidFill>
                            <a:schemeClr val="tx1"/>
                          </a:solidFill>
                          <a:effectLst/>
                          <a:latin typeface="+mn-ea"/>
                          <a:ea typeface="+mn-ea"/>
                        </a:rPr>
                        <a:t>)</a:t>
                      </a:r>
                    </a:p>
                    <a:p>
                      <a:r>
                        <a:rPr lang="zh-TW" sz="2400" dirty="0" smtClean="0">
                          <a:solidFill>
                            <a:schemeClr val="tx1"/>
                          </a:solidFill>
                          <a:effectLst/>
                          <a:latin typeface="+mn-ea"/>
                          <a:ea typeface="+mn-ea"/>
                        </a:rPr>
                        <a:t>國防醫學院</a:t>
                      </a:r>
                      <a:r>
                        <a:rPr lang="zh-TW" altLang="en-US" sz="2400" dirty="0" smtClean="0">
                          <a:solidFill>
                            <a:schemeClr val="tx1"/>
                          </a:solidFill>
                          <a:effectLst/>
                          <a:latin typeface="新細明體" panose="02020500000000000000" pitchFamily="18" charset="-120"/>
                          <a:ea typeface="新細明體" panose="02020500000000000000" pitchFamily="18" charset="-120"/>
                        </a:rPr>
                        <a:t>、</a:t>
                      </a:r>
                      <a:r>
                        <a:rPr lang="zh-TW" sz="2400" dirty="0" smtClean="0">
                          <a:solidFill>
                            <a:schemeClr val="tx1"/>
                          </a:solidFill>
                          <a:effectLst/>
                          <a:latin typeface="+mn-ea"/>
                          <a:ea typeface="+mn-ea"/>
                        </a:rPr>
                        <a:t>陸軍</a:t>
                      </a:r>
                      <a:r>
                        <a:rPr lang="zh-TW" sz="2400" dirty="0">
                          <a:solidFill>
                            <a:schemeClr val="tx1"/>
                          </a:solidFill>
                          <a:effectLst/>
                          <a:latin typeface="+mn-ea"/>
                          <a:ea typeface="+mn-ea"/>
                        </a:rPr>
                        <a:t>軍官學校、海軍軍官學校及空軍軍官學校。</a:t>
                      </a: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endParaRPr lang="zh-TW" altLang="en-US"/>
                    </a:p>
                  </a:txBody>
                  <a:tcPr/>
                </a:tc>
                <a:extLst>
                  <a:ext uri="{0D108BD9-81ED-4DB2-BD59-A6C34878D82A}">
                    <a16:rowId xmlns:a16="http://schemas.microsoft.com/office/drawing/2014/main" val="10001"/>
                  </a:ext>
                </a:extLst>
              </a:tr>
              <a:tr h="395239">
                <a:tc rowSpan="3">
                  <a:txBody>
                    <a:bodyPr/>
                    <a:lstStyle/>
                    <a:p>
                      <a:pPr>
                        <a:spcAft>
                          <a:spcPts val="0"/>
                        </a:spcAft>
                      </a:pPr>
                      <a:r>
                        <a:rPr lang="zh-TW" sz="2400" kern="0" dirty="0">
                          <a:solidFill>
                            <a:schemeClr val="tx1"/>
                          </a:solidFill>
                          <a:effectLst/>
                          <a:latin typeface="+mn-ea"/>
                          <a:ea typeface="+mn-ea"/>
                        </a:rPr>
                        <a:t>招生方式</a:t>
                      </a:r>
                      <a:endParaRPr lang="zh-TW" sz="24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a:txBody>
                    <a:bodyPr/>
                    <a:lstStyle/>
                    <a:p>
                      <a:pPr algn="ctr">
                        <a:lnSpc>
                          <a:spcPts val="1200"/>
                        </a:lnSpc>
                        <a:spcAft>
                          <a:spcPts val="0"/>
                        </a:spcAft>
                      </a:pPr>
                      <a:endParaRPr lang="en-US" altLang="zh-TW" sz="2400" b="1" dirty="0" smtClean="0">
                        <a:effectLst/>
                        <a:latin typeface="+mn-ea"/>
                        <a:ea typeface="+mn-ea"/>
                      </a:endParaRPr>
                    </a:p>
                    <a:p>
                      <a:pPr algn="ctr">
                        <a:lnSpc>
                          <a:spcPts val="1200"/>
                        </a:lnSpc>
                        <a:spcAft>
                          <a:spcPts val="0"/>
                        </a:spcAft>
                      </a:pPr>
                      <a:r>
                        <a:rPr lang="zh-TW" altLang="en-US" sz="2400" b="1" dirty="0" smtClean="0">
                          <a:effectLst/>
                          <a:latin typeface="+mn-ea"/>
                          <a:ea typeface="+mn-ea"/>
                        </a:rPr>
                        <a:t>學校推薦</a:t>
                      </a:r>
                      <a:endParaRPr lang="zh-TW" sz="2400" b="1" dirty="0">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indent="0" algn="ctr" defTabSz="914400" rtl="0" eaLnBrk="1" fontAlgn="auto" latinLnBrk="0" hangingPunct="1">
                        <a:lnSpc>
                          <a:spcPts val="1200"/>
                        </a:lnSpc>
                        <a:spcBef>
                          <a:spcPts val="0"/>
                        </a:spcBef>
                        <a:spcAft>
                          <a:spcPts val="0"/>
                        </a:spcAft>
                        <a:buClrTx/>
                        <a:buSzTx/>
                        <a:buFontTx/>
                        <a:buNone/>
                        <a:tabLst/>
                        <a:defRPr/>
                      </a:pPr>
                      <a:endParaRPr lang="en-US" altLang="zh-TW" sz="1800" dirty="0" smtClean="0">
                        <a:solidFill>
                          <a:schemeClr val="tx1"/>
                        </a:solidFill>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r>
                        <a:rPr lang="zh-TW" altLang="zh-TW" sz="2400" dirty="0" smtClean="0">
                          <a:solidFill>
                            <a:schemeClr val="tx1"/>
                          </a:solidFill>
                          <a:effectLst/>
                          <a:latin typeface="+mn-ea"/>
                          <a:ea typeface="+mn-ea"/>
                        </a:rPr>
                        <a:t>個人申請</a:t>
                      </a:r>
                    </a:p>
                    <a:p>
                      <a:pPr algn="ctr">
                        <a:lnSpc>
                          <a:spcPts val="1200"/>
                        </a:lnSpc>
                        <a:spcAft>
                          <a:spcPts val="0"/>
                        </a:spcAft>
                      </a:pPr>
                      <a:endParaRPr lang="zh-TW" sz="18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2"/>
                  </a:ext>
                </a:extLst>
              </a:tr>
              <a:tr h="1115087">
                <a:tc vMerge="1">
                  <a:txBody>
                    <a:bodyPr/>
                    <a:lstStyle/>
                    <a:p>
                      <a:endParaRPr lang="zh-TW" altLang="en-US"/>
                    </a:p>
                  </a:txBody>
                  <a:tcPr/>
                </a:tc>
                <a:tc>
                  <a:txBody>
                    <a:bodyPr/>
                    <a:lstStyle/>
                    <a:p>
                      <a:pPr algn="ctr">
                        <a:lnSpc>
                          <a:spcPts val="1200"/>
                        </a:lnSpc>
                        <a:spcAft>
                          <a:spcPts val="0"/>
                        </a:spcAft>
                      </a:pPr>
                      <a:endParaRPr lang="en-US" altLang="zh-TW" sz="2400" b="1" dirty="0" smtClean="0">
                        <a:effectLst/>
                        <a:latin typeface="+mn-ea"/>
                        <a:ea typeface="+mn-ea"/>
                      </a:endParaRPr>
                    </a:p>
                    <a:p>
                      <a:pPr algn="ctr">
                        <a:lnSpc>
                          <a:spcPts val="1200"/>
                        </a:lnSpc>
                        <a:spcAft>
                          <a:spcPts val="0"/>
                        </a:spcAft>
                      </a:pPr>
                      <a:endParaRPr lang="en-US" altLang="zh-TW" sz="800" b="1" dirty="0" smtClean="0">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r>
                        <a:rPr kumimoji="0" lang="zh-TW" altLang="zh-TW" sz="2400" b="1" kern="1200" dirty="0" smtClean="0">
                          <a:solidFill>
                            <a:schemeClr val="tx1"/>
                          </a:solidFill>
                          <a:effectLst/>
                          <a:latin typeface="+mn-ea"/>
                          <a:ea typeface="+mn-ea"/>
                          <a:cs typeface="+mn-cs"/>
                        </a:rPr>
                        <a:t>不限應屆畢業生</a:t>
                      </a:r>
                      <a:endParaRPr kumimoji="0" lang="en-US" altLang="zh-TW" sz="2400" b="1" kern="1200" dirty="0" smtClean="0">
                        <a:solidFill>
                          <a:schemeClr val="tx1"/>
                        </a:solidFill>
                        <a:effectLst/>
                        <a:latin typeface="+mn-ea"/>
                        <a:ea typeface="+mn-ea"/>
                        <a:cs typeface="+mn-cs"/>
                      </a:endParaRPr>
                    </a:p>
                    <a:p>
                      <a:pPr algn="ctr">
                        <a:lnSpc>
                          <a:spcPts val="1200"/>
                        </a:lnSpc>
                        <a:spcAft>
                          <a:spcPts val="0"/>
                        </a:spcAft>
                      </a:pPr>
                      <a:endParaRPr lang="en-US" altLang="zh-TW" sz="2400" b="1" dirty="0" smtClean="0">
                        <a:effectLst/>
                        <a:latin typeface="+mn-ea"/>
                        <a:ea typeface="+mn-ea"/>
                      </a:endParaRPr>
                    </a:p>
                    <a:p>
                      <a:pPr algn="ctr">
                        <a:lnSpc>
                          <a:spcPts val="1200"/>
                        </a:lnSpc>
                        <a:spcAft>
                          <a:spcPts val="0"/>
                        </a:spcAft>
                      </a:pPr>
                      <a:endParaRPr lang="en-US" altLang="zh-TW" sz="2400" b="1" dirty="0" smtClean="0">
                        <a:effectLst/>
                        <a:latin typeface="+mn-ea"/>
                        <a:ea typeface="+mn-ea"/>
                      </a:endParaRPr>
                    </a:p>
                    <a:p>
                      <a:pPr algn="ctr">
                        <a:lnSpc>
                          <a:spcPts val="1200"/>
                        </a:lnSpc>
                        <a:spcAft>
                          <a:spcPts val="0"/>
                        </a:spcAft>
                      </a:pPr>
                      <a:r>
                        <a:rPr lang="zh-TW" altLang="en-US" sz="2400" b="1" dirty="0" smtClean="0">
                          <a:effectLst/>
                          <a:latin typeface="+mn-ea"/>
                          <a:ea typeface="+mn-ea"/>
                        </a:rPr>
                        <a:t>限填</a:t>
                      </a:r>
                      <a:r>
                        <a:rPr lang="en-US" altLang="zh-TW" sz="3200" b="1" dirty="0" smtClean="0">
                          <a:solidFill>
                            <a:srgbClr val="FF0000"/>
                          </a:solidFill>
                          <a:effectLst/>
                          <a:latin typeface="+mn-ea"/>
                          <a:ea typeface="+mn-ea"/>
                        </a:rPr>
                        <a:t>1</a:t>
                      </a:r>
                      <a:r>
                        <a:rPr lang="zh-TW" altLang="en-US" sz="2400" b="1" dirty="0" smtClean="0">
                          <a:effectLst/>
                          <a:latin typeface="+mn-ea"/>
                          <a:ea typeface="+mn-ea"/>
                        </a:rPr>
                        <a:t>個志願</a:t>
                      </a:r>
                      <a:endParaRPr lang="zh-TW" sz="2400" b="1" dirty="0">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ctr" defTabSz="914400" rtl="0" eaLnBrk="1" fontAlgn="auto" latinLnBrk="0" hangingPunct="1">
                        <a:lnSpc>
                          <a:spcPts val="1200"/>
                        </a:lnSpc>
                        <a:spcBef>
                          <a:spcPts val="0"/>
                        </a:spcBef>
                        <a:spcAft>
                          <a:spcPts val="0"/>
                        </a:spcAft>
                        <a:buClrTx/>
                        <a:buSzTx/>
                        <a:buFontTx/>
                        <a:buNone/>
                        <a:tabLst/>
                        <a:defRPr/>
                      </a:pPr>
                      <a:endParaRPr lang="en-US" altLang="zh-TW" sz="1800" dirty="0" smtClean="0">
                        <a:solidFill>
                          <a:schemeClr val="tx1"/>
                        </a:solidFill>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endParaRPr lang="en-US" altLang="zh-TW" sz="800" dirty="0" smtClean="0">
                        <a:solidFill>
                          <a:schemeClr val="tx1"/>
                        </a:solidFill>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r>
                        <a:rPr lang="zh-TW" altLang="zh-TW" sz="2400" dirty="0" smtClean="0">
                          <a:solidFill>
                            <a:schemeClr val="tx1"/>
                          </a:solidFill>
                          <a:effectLst/>
                          <a:latin typeface="+mn-ea"/>
                          <a:ea typeface="+mn-ea"/>
                        </a:rPr>
                        <a:t>不限應屆畢業生</a:t>
                      </a:r>
                      <a:endParaRPr lang="en-US" altLang="zh-TW" sz="2400" dirty="0" smtClean="0">
                        <a:solidFill>
                          <a:schemeClr val="tx1"/>
                        </a:solidFill>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endParaRPr lang="en-US" altLang="zh-TW" sz="2400" dirty="0" smtClean="0">
                        <a:solidFill>
                          <a:schemeClr val="tx1"/>
                        </a:solidFill>
                        <a:effectLst/>
                        <a:latin typeface="+mn-ea"/>
                        <a:ea typeface="+mn-ea"/>
                      </a:endParaRPr>
                    </a:p>
                    <a:p>
                      <a:pPr marL="0" marR="0" indent="0" algn="ctr" defTabSz="914400" rtl="0" eaLnBrk="1" fontAlgn="auto" latinLnBrk="0" hangingPunct="1">
                        <a:lnSpc>
                          <a:spcPts val="1200"/>
                        </a:lnSpc>
                        <a:spcBef>
                          <a:spcPts val="0"/>
                        </a:spcBef>
                        <a:spcAft>
                          <a:spcPts val="0"/>
                        </a:spcAft>
                        <a:buClrTx/>
                        <a:buSzTx/>
                        <a:buFontTx/>
                        <a:buNone/>
                        <a:tabLst/>
                        <a:defRPr/>
                      </a:pPr>
                      <a:endParaRPr kumimoji="0" lang="en-US" altLang="zh-TW" sz="800" b="1" kern="1200" dirty="0" smtClean="0">
                        <a:solidFill>
                          <a:srgbClr val="FF0000"/>
                        </a:solidFill>
                        <a:effectLst/>
                        <a:latin typeface="+mn-ea"/>
                        <a:ea typeface="+mn-ea"/>
                        <a:cs typeface="+mn-cs"/>
                      </a:endParaRPr>
                    </a:p>
                    <a:p>
                      <a:pPr marL="0" marR="0" indent="0" algn="ctr" defTabSz="914400" rtl="0" eaLnBrk="1" fontAlgn="auto" latinLnBrk="0" hangingPunct="1">
                        <a:lnSpc>
                          <a:spcPts val="1200"/>
                        </a:lnSpc>
                        <a:spcBef>
                          <a:spcPts val="0"/>
                        </a:spcBef>
                        <a:spcAft>
                          <a:spcPts val="0"/>
                        </a:spcAft>
                        <a:buClrTx/>
                        <a:buSzTx/>
                        <a:buFontTx/>
                        <a:buNone/>
                        <a:tabLst/>
                        <a:defRPr/>
                      </a:pPr>
                      <a:r>
                        <a:rPr kumimoji="0" lang="zh-TW" altLang="en-US" sz="2400" b="1" kern="1200" dirty="0" smtClean="0">
                          <a:solidFill>
                            <a:srgbClr val="FF0000"/>
                          </a:solidFill>
                          <a:effectLst/>
                          <a:latin typeface="+mn-ea"/>
                          <a:ea typeface="+mn-ea"/>
                          <a:cs typeface="+mn-cs"/>
                        </a:rPr>
                        <a:t>每校</a:t>
                      </a:r>
                      <a:r>
                        <a:rPr kumimoji="0" lang="zh-TW" altLang="en-US" sz="2400" b="1" kern="1200" dirty="0" smtClean="0">
                          <a:solidFill>
                            <a:schemeClr val="tx1"/>
                          </a:solidFill>
                          <a:effectLst/>
                          <a:latin typeface="+mn-ea"/>
                          <a:ea typeface="+mn-ea"/>
                          <a:cs typeface="+mn-cs"/>
                        </a:rPr>
                        <a:t>最多可填 </a:t>
                      </a:r>
                      <a:r>
                        <a:rPr kumimoji="0" lang="en-US" altLang="zh-TW" sz="3200" b="1" kern="1200" dirty="0" smtClean="0">
                          <a:solidFill>
                            <a:srgbClr val="FF0000"/>
                          </a:solidFill>
                          <a:effectLst/>
                          <a:latin typeface="+mn-ea"/>
                          <a:ea typeface="+mn-ea"/>
                          <a:cs typeface="+mn-cs"/>
                        </a:rPr>
                        <a:t>5</a:t>
                      </a:r>
                      <a:r>
                        <a:rPr kumimoji="0" lang="en-US" altLang="zh-TW" sz="2400" b="1" kern="1200" dirty="0" smtClean="0">
                          <a:solidFill>
                            <a:schemeClr val="tx1"/>
                          </a:solidFill>
                          <a:effectLst/>
                          <a:latin typeface="+mn-ea"/>
                          <a:ea typeface="+mn-ea"/>
                          <a:cs typeface="+mn-cs"/>
                        </a:rPr>
                        <a:t> </a:t>
                      </a:r>
                      <a:r>
                        <a:rPr kumimoji="0" lang="zh-TW" altLang="en-US" sz="2400" b="1" kern="1200" dirty="0" smtClean="0">
                          <a:solidFill>
                            <a:schemeClr val="tx1"/>
                          </a:solidFill>
                          <a:effectLst/>
                          <a:latin typeface="+mn-ea"/>
                          <a:ea typeface="+mn-ea"/>
                          <a:cs typeface="+mn-cs"/>
                        </a:rPr>
                        <a:t>個志願</a:t>
                      </a:r>
                      <a:endParaRPr kumimoji="0" lang="zh-TW" sz="2400" b="1" kern="1200" dirty="0">
                        <a:solidFill>
                          <a:schemeClr val="tx1"/>
                        </a:solidFill>
                        <a:effectLst/>
                        <a:latin typeface="+mn-ea"/>
                        <a:ea typeface="+mn-ea"/>
                        <a:cs typeface="+mn-cs"/>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1580954">
                <a:tc vMerge="1">
                  <a:txBody>
                    <a:bodyPr/>
                    <a:lstStyle/>
                    <a:p>
                      <a:endParaRPr lang="zh-TW" altLang="en-US"/>
                    </a:p>
                  </a:txBody>
                  <a:tcPr/>
                </a:tc>
                <a:tc gridSpan="2">
                  <a:txBody>
                    <a:bodyPr/>
                    <a:lstStyle/>
                    <a:p>
                      <a:pPr>
                        <a:spcAft>
                          <a:spcPts val="0"/>
                        </a:spcAft>
                      </a:pPr>
                      <a:r>
                        <a:rPr lang="en-US" sz="2400" dirty="0">
                          <a:solidFill>
                            <a:schemeClr val="tx1"/>
                          </a:solidFill>
                          <a:effectLst/>
                          <a:latin typeface="+mn-ea"/>
                          <a:ea typeface="+mn-ea"/>
                        </a:rPr>
                        <a:t>1.</a:t>
                      </a:r>
                      <a:r>
                        <a:rPr lang="zh-TW" sz="2400" dirty="0">
                          <a:solidFill>
                            <a:schemeClr val="tx1"/>
                          </a:solidFill>
                          <a:effectLst/>
                          <a:latin typeface="+mn-ea"/>
                          <a:ea typeface="+mn-ea"/>
                        </a:rPr>
                        <a:t>有意報考者須</a:t>
                      </a:r>
                      <a:r>
                        <a:rPr lang="zh-TW" sz="2400" u="sng" dirty="0">
                          <a:solidFill>
                            <a:srgbClr val="FF0000"/>
                          </a:solidFill>
                          <a:effectLst/>
                          <a:latin typeface="+mn-ea"/>
                          <a:ea typeface="+mn-ea"/>
                        </a:rPr>
                        <a:t>先進行體檢</a:t>
                      </a:r>
                      <a:r>
                        <a:rPr lang="zh-TW" sz="2400" dirty="0">
                          <a:solidFill>
                            <a:schemeClr val="tx1"/>
                          </a:solidFill>
                          <a:effectLst/>
                          <a:latin typeface="+mn-ea"/>
                          <a:ea typeface="+mn-ea"/>
                        </a:rPr>
                        <a:t>，取得體檢合格證明</a:t>
                      </a:r>
                      <a:r>
                        <a:rPr lang="zh-TW" sz="2400" dirty="0" smtClean="0">
                          <a:solidFill>
                            <a:schemeClr val="tx1"/>
                          </a:solidFill>
                          <a:effectLst/>
                          <a:latin typeface="+mn-ea"/>
                          <a:ea typeface="+mn-ea"/>
                        </a:rPr>
                        <a:t>。</a:t>
                      </a:r>
                      <a:endParaRPr lang="en-US" altLang="zh-TW" sz="2400" dirty="0" smtClean="0">
                        <a:solidFill>
                          <a:schemeClr val="tx1"/>
                        </a:solidFill>
                        <a:effectLst/>
                        <a:latin typeface="+mn-ea"/>
                        <a:ea typeface="+mn-ea"/>
                      </a:endParaRPr>
                    </a:p>
                    <a:p>
                      <a:pPr>
                        <a:spcAft>
                          <a:spcPts val="0"/>
                        </a:spcAft>
                      </a:pPr>
                      <a:r>
                        <a:rPr lang="en-US" altLang="zh-TW" sz="2400" dirty="0" smtClean="0">
                          <a:solidFill>
                            <a:schemeClr val="tx1"/>
                          </a:solidFill>
                          <a:effectLst/>
                          <a:latin typeface="+mn-ea"/>
                          <a:ea typeface="+mn-ea"/>
                        </a:rPr>
                        <a:t>2.</a:t>
                      </a:r>
                      <a:r>
                        <a:rPr kumimoji="0" lang="zh-TW" altLang="zh-TW" sz="2400" b="1" kern="1200" dirty="0" smtClean="0">
                          <a:solidFill>
                            <a:schemeClr val="tx1"/>
                          </a:solidFill>
                          <a:effectLst/>
                          <a:latin typeface="+mn-ea"/>
                          <a:ea typeface="+mn-ea"/>
                          <a:cs typeface="+mn-cs"/>
                        </a:rPr>
                        <a:t>國軍</a:t>
                      </a:r>
                      <a:r>
                        <a:rPr kumimoji="0" lang="zh-TW" altLang="zh-TW" sz="2400" b="1" u="sng" kern="1200" dirty="0" smtClean="0">
                          <a:solidFill>
                            <a:srgbClr val="FF0000"/>
                          </a:solidFill>
                          <a:effectLst/>
                          <a:latin typeface="+mn-ea"/>
                          <a:ea typeface="+mn-ea"/>
                          <a:cs typeface="+mn-cs"/>
                        </a:rPr>
                        <a:t>智力測驗</a:t>
                      </a:r>
                      <a:r>
                        <a:rPr kumimoji="0" lang="zh-TW" altLang="zh-TW" sz="2400" b="1" kern="1200" dirty="0" smtClean="0">
                          <a:solidFill>
                            <a:schemeClr val="tx1"/>
                          </a:solidFill>
                          <a:effectLst/>
                          <a:latin typeface="+mn-ea"/>
                          <a:ea typeface="+mn-ea"/>
                          <a:cs typeface="+mn-cs"/>
                        </a:rPr>
                        <a:t>線上檢測成績須達</a:t>
                      </a:r>
                      <a:r>
                        <a:rPr kumimoji="0" lang="en-US" altLang="zh-TW" sz="2400" b="1" kern="1200" dirty="0" smtClean="0">
                          <a:solidFill>
                            <a:schemeClr val="tx1"/>
                          </a:solidFill>
                          <a:effectLst/>
                          <a:latin typeface="+mn-ea"/>
                          <a:ea typeface="+mn-ea"/>
                          <a:cs typeface="+mn-cs"/>
                        </a:rPr>
                        <a:t>100</a:t>
                      </a:r>
                      <a:r>
                        <a:rPr kumimoji="0" lang="zh-TW" altLang="zh-TW" sz="2400" b="1" kern="1200" dirty="0" smtClean="0">
                          <a:solidFill>
                            <a:schemeClr val="tx1"/>
                          </a:solidFill>
                          <a:effectLst/>
                          <a:latin typeface="+mn-ea"/>
                          <a:ea typeface="+mn-ea"/>
                          <a:cs typeface="+mn-cs"/>
                        </a:rPr>
                        <a:t>分</a:t>
                      </a:r>
                      <a:endParaRPr kumimoji="0" lang="zh-TW" sz="2400" b="1" kern="1200" dirty="0">
                        <a:solidFill>
                          <a:schemeClr val="tx1"/>
                        </a:solidFill>
                        <a:effectLst/>
                        <a:latin typeface="+mn-ea"/>
                        <a:ea typeface="+mn-ea"/>
                        <a:cs typeface="+mn-cs"/>
                      </a:endParaRPr>
                    </a:p>
                    <a:p>
                      <a:pPr>
                        <a:spcAft>
                          <a:spcPts val="0"/>
                        </a:spcAft>
                      </a:pPr>
                      <a:r>
                        <a:rPr lang="en-US" altLang="zh-TW" sz="2400" dirty="0" smtClean="0">
                          <a:solidFill>
                            <a:schemeClr val="tx1"/>
                          </a:solidFill>
                          <a:effectLst/>
                          <a:latin typeface="+mn-ea"/>
                          <a:ea typeface="+mn-ea"/>
                        </a:rPr>
                        <a:t>3.</a:t>
                      </a:r>
                      <a:r>
                        <a:rPr lang="zh-TW" sz="2400" dirty="0" smtClean="0">
                          <a:solidFill>
                            <a:schemeClr val="tx1"/>
                          </a:solidFill>
                          <a:effectLst/>
                          <a:latin typeface="+mn-ea"/>
                          <a:ea typeface="+mn-ea"/>
                        </a:rPr>
                        <a:t> 成績篩選</a:t>
                      </a:r>
                      <a:endParaRPr lang="en-US" altLang="zh-TW" sz="2400" dirty="0" smtClean="0">
                        <a:solidFill>
                          <a:schemeClr val="tx1"/>
                        </a:solidFill>
                        <a:effectLst/>
                        <a:latin typeface="+mn-ea"/>
                        <a:ea typeface="+mn-ea"/>
                      </a:endParaRPr>
                    </a:p>
                    <a:p>
                      <a:pPr>
                        <a:spcAft>
                          <a:spcPts val="0"/>
                        </a:spcAft>
                      </a:pPr>
                      <a:r>
                        <a:rPr lang="zh-TW" altLang="en-US" sz="2400" dirty="0" smtClean="0">
                          <a:solidFill>
                            <a:schemeClr val="tx1"/>
                          </a:solidFill>
                          <a:effectLst/>
                          <a:latin typeface="+mn-ea"/>
                          <a:ea typeface="+mn-ea"/>
                        </a:rPr>
                        <a:t>  </a:t>
                      </a:r>
                      <a:r>
                        <a:rPr lang="en-US" altLang="zh-TW" sz="2400" dirty="0" smtClean="0">
                          <a:solidFill>
                            <a:schemeClr val="tx1"/>
                          </a:solidFill>
                          <a:effectLst/>
                          <a:latin typeface="+mn-ea"/>
                          <a:ea typeface="+mn-ea"/>
                        </a:rPr>
                        <a:t>(1)</a:t>
                      </a:r>
                      <a:r>
                        <a:rPr lang="zh-TW" altLang="en-US" sz="2400" dirty="0" smtClean="0">
                          <a:solidFill>
                            <a:schemeClr val="tx1"/>
                          </a:solidFill>
                          <a:effectLst/>
                          <a:latin typeface="+mn-ea"/>
                          <a:ea typeface="+mn-ea"/>
                        </a:rPr>
                        <a:t> 以</a:t>
                      </a:r>
                      <a:r>
                        <a:rPr lang="zh-TW" altLang="zh-TW" sz="2400" dirty="0" smtClean="0">
                          <a:solidFill>
                            <a:schemeClr val="tx1"/>
                          </a:solidFill>
                          <a:effectLst/>
                          <a:latin typeface="+mn-ea"/>
                          <a:ea typeface="+mn-ea"/>
                        </a:rPr>
                        <a:t>學測成績</a:t>
                      </a:r>
                      <a:r>
                        <a:rPr lang="zh-TW" altLang="en-US" sz="2400" dirty="0" smtClean="0">
                          <a:solidFill>
                            <a:schemeClr val="tx1"/>
                          </a:solidFill>
                          <a:effectLst/>
                          <a:latin typeface="+mn-ea"/>
                          <a:ea typeface="+mn-ea"/>
                        </a:rPr>
                        <a:t>作為篩選及智力測驗</a:t>
                      </a:r>
                      <a:r>
                        <a:rPr lang="zh-TW" altLang="zh-TW" sz="2400" dirty="0" smtClean="0">
                          <a:solidFill>
                            <a:schemeClr val="tx1"/>
                          </a:solidFill>
                          <a:effectLst/>
                          <a:latin typeface="+mn-ea"/>
                          <a:ea typeface="+mn-ea"/>
                        </a:rPr>
                        <a:t>作為第一階段</a:t>
                      </a:r>
                      <a:r>
                        <a:rPr lang="zh-TW" altLang="en-US" sz="2400" dirty="0" smtClean="0">
                          <a:solidFill>
                            <a:schemeClr val="tx1"/>
                          </a:solidFill>
                          <a:effectLst/>
                          <a:latin typeface="+mn-ea"/>
                          <a:ea typeface="+mn-ea"/>
                        </a:rPr>
                        <a:t>篩選。</a:t>
                      </a:r>
                      <a:endParaRPr lang="en-US" altLang="zh-TW" sz="2400" dirty="0" smtClean="0">
                        <a:solidFill>
                          <a:schemeClr val="tx1"/>
                        </a:solidFill>
                        <a:effectLst/>
                        <a:latin typeface="+mn-ea"/>
                        <a:ea typeface="+mn-ea"/>
                      </a:endParaRPr>
                    </a:p>
                    <a:p>
                      <a:pPr>
                        <a:spcAft>
                          <a:spcPts val="0"/>
                        </a:spcAft>
                      </a:pPr>
                      <a:r>
                        <a:rPr lang="zh-TW" altLang="en-US" sz="2400" dirty="0" smtClean="0">
                          <a:solidFill>
                            <a:schemeClr val="tx1"/>
                          </a:solidFill>
                          <a:effectLst/>
                          <a:latin typeface="+mn-ea"/>
                          <a:ea typeface="+mn-ea"/>
                        </a:rPr>
                        <a:t>  </a:t>
                      </a:r>
                      <a:r>
                        <a:rPr lang="en-US" altLang="zh-TW" sz="2400" dirty="0" smtClean="0">
                          <a:solidFill>
                            <a:schemeClr val="tx1"/>
                          </a:solidFill>
                          <a:effectLst/>
                          <a:latin typeface="+mn-ea"/>
                          <a:ea typeface="+mn-ea"/>
                        </a:rPr>
                        <a:t>(2)</a:t>
                      </a:r>
                      <a:r>
                        <a:rPr lang="zh-TW" altLang="en-US" sz="2400" dirty="0" smtClean="0">
                          <a:solidFill>
                            <a:schemeClr val="tx1"/>
                          </a:solidFill>
                          <a:effectLst/>
                          <a:latin typeface="+mn-ea"/>
                          <a:ea typeface="+mn-ea"/>
                        </a:rPr>
                        <a:t>第二階段：口試</a:t>
                      </a:r>
                      <a:r>
                        <a:rPr lang="zh-TW" altLang="en-US" sz="2400" dirty="0" smtClean="0">
                          <a:solidFill>
                            <a:schemeClr val="tx1"/>
                          </a:solidFill>
                          <a:effectLst/>
                          <a:latin typeface="新細明體" panose="02020500000000000000" pitchFamily="18" charset="-120"/>
                          <a:ea typeface="新細明體" panose="02020500000000000000" pitchFamily="18" charset="-120"/>
                        </a:rPr>
                        <a:t>、</a:t>
                      </a:r>
                      <a:r>
                        <a:rPr lang="zh-TW" sz="2400" dirty="0" smtClean="0">
                          <a:solidFill>
                            <a:schemeClr val="tx1"/>
                          </a:solidFill>
                          <a:effectLst/>
                          <a:latin typeface="+mn-ea"/>
                          <a:ea typeface="+mn-ea"/>
                        </a:rPr>
                        <a:t>面試</a:t>
                      </a:r>
                      <a:r>
                        <a:rPr lang="zh-TW" altLang="en-US" sz="2400" dirty="0" smtClean="0">
                          <a:solidFill>
                            <a:schemeClr val="tx1"/>
                          </a:solidFill>
                          <a:effectLst/>
                          <a:latin typeface="+mn-ea"/>
                          <a:ea typeface="+mn-ea"/>
                        </a:rPr>
                        <a:t>及審查資料</a:t>
                      </a:r>
                      <a:r>
                        <a:rPr lang="zh-TW" sz="2400" dirty="0" smtClean="0">
                          <a:solidFill>
                            <a:schemeClr val="tx1"/>
                          </a:solidFill>
                          <a:effectLst/>
                          <a:latin typeface="+mn-ea"/>
                          <a:ea typeface="+mn-ea"/>
                        </a:rPr>
                        <a:t>。</a:t>
                      </a:r>
                      <a:endParaRPr lang="zh-TW" sz="24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zh-TW" altLang="en-US"/>
                    </a:p>
                  </a:txBody>
                  <a:tcPr/>
                </a:tc>
                <a:extLst>
                  <a:ext uri="{0D108BD9-81ED-4DB2-BD59-A6C34878D82A}">
                    <a16:rowId xmlns:a16="http://schemas.microsoft.com/office/drawing/2014/main" val="10004"/>
                  </a:ext>
                </a:extLst>
              </a:tr>
              <a:tr h="891418">
                <a:tc>
                  <a:txBody>
                    <a:bodyPr/>
                    <a:lstStyle/>
                    <a:p>
                      <a:pPr>
                        <a:spcAft>
                          <a:spcPts val="0"/>
                        </a:spcAft>
                      </a:pPr>
                      <a:r>
                        <a:rPr lang="zh-TW" sz="2400" kern="0" dirty="0">
                          <a:solidFill>
                            <a:schemeClr val="tx1"/>
                          </a:solidFill>
                          <a:effectLst/>
                          <a:latin typeface="+mn-ea"/>
                          <a:ea typeface="+mn-ea"/>
                        </a:rPr>
                        <a:t>注意事項</a:t>
                      </a:r>
                      <a:endParaRPr lang="zh-TW" sz="24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99"/>
                    </a:solidFill>
                  </a:tcPr>
                </a:tc>
                <a:tc gridSpan="2">
                  <a:txBody>
                    <a:bodyPr/>
                    <a:lstStyle/>
                    <a:p>
                      <a:pPr>
                        <a:spcAft>
                          <a:spcPts val="0"/>
                        </a:spcAft>
                      </a:pPr>
                      <a:r>
                        <a:rPr lang="zh-TW" sz="2400" kern="0" dirty="0" smtClean="0">
                          <a:solidFill>
                            <a:schemeClr val="tx1"/>
                          </a:solidFill>
                          <a:effectLst/>
                          <a:latin typeface="+mn-ea"/>
                          <a:ea typeface="+mn-ea"/>
                        </a:rPr>
                        <a:t>畢業後需依規定完成服役年限</a:t>
                      </a:r>
                      <a:r>
                        <a:rPr lang="zh-TW" altLang="en-US" sz="2400" kern="0" dirty="0" smtClean="0">
                          <a:solidFill>
                            <a:schemeClr val="tx1"/>
                          </a:solidFill>
                          <a:effectLst/>
                          <a:latin typeface="+mn-ea"/>
                          <a:ea typeface="+mn-ea"/>
                        </a:rPr>
                        <a:t>。</a:t>
                      </a:r>
                      <a:endParaRPr lang="en-US" altLang="zh-TW" sz="2400" kern="0" dirty="0" smtClean="0">
                        <a:solidFill>
                          <a:schemeClr val="tx1"/>
                        </a:solidFill>
                        <a:effectLst/>
                        <a:latin typeface="+mn-ea"/>
                        <a:ea typeface="+mn-ea"/>
                      </a:endParaRPr>
                    </a:p>
                    <a:p>
                      <a:pPr>
                        <a:spcAft>
                          <a:spcPts val="0"/>
                        </a:spcAft>
                      </a:pPr>
                      <a:r>
                        <a:rPr lang="zh-TW" sz="2400" kern="0" dirty="0" smtClean="0">
                          <a:solidFill>
                            <a:schemeClr val="tx1"/>
                          </a:solidFill>
                          <a:effectLst/>
                          <a:latin typeface="+mn-ea"/>
                          <a:ea typeface="+mn-ea"/>
                        </a:rPr>
                        <a:t>有興趣者可至</a:t>
                      </a:r>
                      <a:r>
                        <a:rPr lang="zh-TW" sz="2400" kern="0" dirty="0" smtClean="0">
                          <a:solidFill>
                            <a:srgbClr val="FF0000"/>
                          </a:solidFill>
                          <a:effectLst/>
                          <a:latin typeface="+mn-ea"/>
                          <a:ea typeface="+mn-ea"/>
                        </a:rPr>
                        <a:t>教官室</a:t>
                      </a:r>
                      <a:r>
                        <a:rPr lang="zh-TW" sz="2400" kern="0" dirty="0" smtClean="0">
                          <a:solidFill>
                            <a:schemeClr val="tx1"/>
                          </a:solidFill>
                          <a:effectLst/>
                          <a:latin typeface="+mn-ea"/>
                          <a:ea typeface="+mn-ea"/>
                        </a:rPr>
                        <a:t>或「國防部國軍人才招募中心網站」查詢相關資訊。</a:t>
                      </a:r>
                      <a:endParaRPr lang="zh-TW" sz="2400" kern="100" dirty="0">
                        <a:solidFill>
                          <a:schemeClr val="tx1"/>
                        </a:solidFill>
                        <a:effectLst/>
                        <a:latin typeface="+mn-ea"/>
                        <a:ea typeface="+mn-ea"/>
                      </a:endParaRPr>
                    </a:p>
                  </a:txBody>
                  <a:tcPr marL="46292" marR="462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zh-TW" altLang="en-US"/>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9564771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40338" t="23784" r="25608" b="10150"/>
          <a:stretch/>
        </p:blipFill>
        <p:spPr>
          <a:xfrm>
            <a:off x="1113906" y="64929"/>
            <a:ext cx="6916189" cy="6728143"/>
          </a:xfrm>
          <a:prstGeom prst="rect">
            <a:avLst/>
          </a:prstGeom>
        </p:spPr>
      </p:pic>
    </p:spTree>
    <p:extLst>
      <p:ext uri="{BB962C8B-B14F-4D97-AF65-F5344CB8AC3E}">
        <p14:creationId xmlns:p14="http://schemas.microsoft.com/office/powerpoint/2010/main" val="378308208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17000" b="-17000"/>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sz="6600" b="1" dirty="0">
                <a:solidFill>
                  <a:srgbClr val="002060"/>
                </a:solidFill>
              </a:rPr>
              <a:t>警察大學／警專</a:t>
            </a:r>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08022369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87626" y="6115500"/>
            <a:ext cx="6681894" cy="507831"/>
          </a:xfrm>
          <a:prstGeom prst="rect">
            <a:avLst/>
          </a:prstGeom>
        </p:spPr>
        <p:txBody>
          <a:bodyPr wrap="none">
            <a:spAutoFit/>
          </a:bodyPr>
          <a:lstStyle/>
          <a:p>
            <a:r>
              <a:rPr lang="en-US" altLang="zh-TW" sz="2700" dirty="0"/>
              <a:t>https://www.cpu.edu.tw/p/412-1000-135.php</a:t>
            </a:r>
            <a:endParaRPr lang="zh-TW" altLang="en-US" sz="2700" dirty="0"/>
          </a:p>
        </p:txBody>
      </p:sp>
      <p:pic>
        <p:nvPicPr>
          <p:cNvPr id="8194" name="Picture 2" descr="http://s05.calm9.com/qrcode/2021-10/20JTDKVHL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385" y="5477479"/>
            <a:ext cx="1380520" cy="1380521"/>
          </a:xfrm>
          <a:prstGeom prst="rect">
            <a:avLst/>
          </a:prstGeom>
          <a:noFill/>
          <a:extLst>
            <a:ext uri="{909E8E84-426E-40DD-AFC4-6F175D3DCCD1}">
              <a14:hiddenFill xmlns:a14="http://schemas.microsoft.com/office/drawing/2010/main">
                <a:solidFill>
                  <a:srgbClr val="FFFFFF"/>
                </a:solidFill>
              </a14:hiddenFill>
            </a:ext>
          </a:extLst>
        </p:spPr>
      </p:pic>
      <p:pic>
        <p:nvPicPr>
          <p:cNvPr id="2" name="圖片 1">
            <a:hlinkClick r:id="rId3"/>
          </p:cNvPr>
          <p:cNvPicPr>
            <a:picLocks noChangeAspect="1"/>
          </p:cNvPicPr>
          <p:nvPr/>
        </p:nvPicPr>
        <p:blipFill rotWithShape="1">
          <a:blip r:embed="rId4"/>
          <a:srcRect l="17721" t="7950" r="18706" b="17913"/>
          <a:stretch/>
        </p:blipFill>
        <p:spPr>
          <a:xfrm>
            <a:off x="367778" y="564034"/>
            <a:ext cx="7653867" cy="5020734"/>
          </a:xfrm>
          <a:prstGeom prst="rect">
            <a:avLst/>
          </a:prstGeom>
        </p:spPr>
      </p:pic>
    </p:spTree>
    <p:extLst>
      <p:ext uri="{BB962C8B-B14F-4D97-AF65-F5344CB8AC3E}">
        <p14:creationId xmlns:p14="http://schemas.microsoft.com/office/powerpoint/2010/main" val="88561716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pic>
        <p:nvPicPr>
          <p:cNvPr id="4" name="圖片 3"/>
          <p:cNvPicPr>
            <a:picLocks noChangeAspect="1"/>
          </p:cNvPicPr>
          <p:nvPr/>
        </p:nvPicPr>
        <p:blipFill rotWithShape="1">
          <a:blip r:embed="rId2"/>
          <a:srcRect l="18734" t="6884" r="17154" b="12409"/>
          <a:stretch/>
        </p:blipFill>
        <p:spPr>
          <a:xfrm>
            <a:off x="0" y="133677"/>
            <a:ext cx="9144000" cy="6474941"/>
          </a:xfrm>
          <a:prstGeom prst="rect">
            <a:avLst/>
          </a:prstGeom>
        </p:spPr>
      </p:pic>
    </p:spTree>
    <p:extLst>
      <p:ext uri="{BB962C8B-B14F-4D97-AF65-F5344CB8AC3E}">
        <p14:creationId xmlns:p14="http://schemas.microsoft.com/office/powerpoint/2010/main" val="16260935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圖片 3">
            <a:hlinkClick r:id="rId2"/>
          </p:cNvPr>
          <p:cNvPicPr>
            <a:picLocks noChangeAspect="1"/>
          </p:cNvPicPr>
          <p:nvPr/>
        </p:nvPicPr>
        <p:blipFill rotWithShape="1">
          <a:blip r:embed="rId3"/>
          <a:srcRect l="21728" t="8469" r="21073" b="19761"/>
          <a:stretch/>
        </p:blipFill>
        <p:spPr>
          <a:xfrm>
            <a:off x="0" y="0"/>
            <a:ext cx="9144000" cy="6520103"/>
          </a:xfrm>
          <a:prstGeom prst="rect">
            <a:avLst/>
          </a:prstGeom>
        </p:spPr>
      </p:pic>
      <p:pic>
        <p:nvPicPr>
          <p:cNvPr id="5" name="內容版面配置區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667364" y="5459209"/>
            <a:ext cx="1257475" cy="1257475"/>
          </a:xfrm>
        </p:spPr>
      </p:pic>
    </p:spTree>
    <p:extLst>
      <p:ext uri="{BB962C8B-B14F-4D97-AF65-F5344CB8AC3E}">
        <p14:creationId xmlns:p14="http://schemas.microsoft.com/office/powerpoint/2010/main" val="21635708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047660443"/>
              </p:ext>
            </p:extLst>
          </p:nvPr>
        </p:nvGraphicFramePr>
        <p:xfrm>
          <a:off x="66500" y="91440"/>
          <a:ext cx="8927870" cy="6627209"/>
        </p:xfrm>
        <a:graphic>
          <a:graphicData uri="http://schemas.openxmlformats.org/drawingml/2006/table">
            <a:tbl>
              <a:tblPr firstRow="1" firstCol="1" lastRow="1" lastCol="1" bandRow="1" bandCol="1">
                <a:tableStyleId>{72833802-FEF1-4C79-8D5D-14CF1EAF98D9}</a:tableStyleId>
              </a:tblPr>
              <a:tblGrid>
                <a:gridCol w="634135">
                  <a:extLst>
                    <a:ext uri="{9D8B030D-6E8A-4147-A177-3AD203B41FA5}">
                      <a16:colId xmlns:a16="http://schemas.microsoft.com/office/drawing/2014/main" val="20000"/>
                    </a:ext>
                  </a:extLst>
                </a:gridCol>
                <a:gridCol w="428987">
                  <a:extLst>
                    <a:ext uri="{9D8B030D-6E8A-4147-A177-3AD203B41FA5}">
                      <a16:colId xmlns:a16="http://schemas.microsoft.com/office/drawing/2014/main" val="20001"/>
                    </a:ext>
                  </a:extLst>
                </a:gridCol>
                <a:gridCol w="3002904">
                  <a:extLst>
                    <a:ext uri="{9D8B030D-6E8A-4147-A177-3AD203B41FA5}">
                      <a16:colId xmlns:a16="http://schemas.microsoft.com/office/drawing/2014/main" val="20002"/>
                    </a:ext>
                  </a:extLst>
                </a:gridCol>
                <a:gridCol w="487187">
                  <a:extLst>
                    <a:ext uri="{9D8B030D-6E8A-4147-A177-3AD203B41FA5}">
                      <a16:colId xmlns:a16="http://schemas.microsoft.com/office/drawing/2014/main" val="20003"/>
                    </a:ext>
                  </a:extLst>
                </a:gridCol>
                <a:gridCol w="942767">
                  <a:extLst>
                    <a:ext uri="{9D8B030D-6E8A-4147-A177-3AD203B41FA5}">
                      <a16:colId xmlns:a16="http://schemas.microsoft.com/office/drawing/2014/main" val="20004"/>
                    </a:ext>
                  </a:extLst>
                </a:gridCol>
                <a:gridCol w="428987">
                  <a:extLst>
                    <a:ext uri="{9D8B030D-6E8A-4147-A177-3AD203B41FA5}">
                      <a16:colId xmlns:a16="http://schemas.microsoft.com/office/drawing/2014/main" val="20005"/>
                    </a:ext>
                  </a:extLst>
                </a:gridCol>
                <a:gridCol w="135770">
                  <a:extLst>
                    <a:ext uri="{9D8B030D-6E8A-4147-A177-3AD203B41FA5}">
                      <a16:colId xmlns:a16="http://schemas.microsoft.com/office/drawing/2014/main" val="20006"/>
                    </a:ext>
                  </a:extLst>
                </a:gridCol>
                <a:gridCol w="1560551">
                  <a:extLst>
                    <a:ext uri="{9D8B030D-6E8A-4147-A177-3AD203B41FA5}">
                      <a16:colId xmlns:a16="http://schemas.microsoft.com/office/drawing/2014/main" val="20007"/>
                    </a:ext>
                  </a:extLst>
                </a:gridCol>
                <a:gridCol w="1306582">
                  <a:extLst>
                    <a:ext uri="{9D8B030D-6E8A-4147-A177-3AD203B41FA5}">
                      <a16:colId xmlns:a16="http://schemas.microsoft.com/office/drawing/2014/main" val="20008"/>
                    </a:ext>
                  </a:extLst>
                </a:gridCol>
              </a:tblGrid>
              <a:tr h="334593">
                <a:tc>
                  <a:txBody>
                    <a:bodyPr/>
                    <a:lstStyle/>
                    <a:p>
                      <a:pPr algn="just">
                        <a:spcAft>
                          <a:spcPts val="0"/>
                        </a:spcAft>
                      </a:pPr>
                      <a:r>
                        <a:rPr lang="en-US" sz="1500" kern="0" dirty="0">
                          <a:effectLst/>
                        </a:rPr>
                        <a:t> </a:t>
                      </a:r>
                      <a:endParaRPr lang="zh-TW" sz="1500" kern="100" dirty="0">
                        <a:effectLst/>
                        <a:latin typeface="Times New Roman" panose="02020603050405020304" pitchFamily="18" charset="0"/>
                        <a:ea typeface="新細明體" panose="02020500000000000000" pitchFamily="18" charset="-120"/>
                      </a:endParaRPr>
                    </a:p>
                  </a:txBody>
                  <a:tcPr marL="40748" marR="40748" marT="0" marB="0"/>
                </a:tc>
                <a:tc gridSpan="6">
                  <a:txBody>
                    <a:bodyPr/>
                    <a:lstStyle/>
                    <a:p>
                      <a:pPr algn="l">
                        <a:spcAft>
                          <a:spcPts val="0"/>
                        </a:spcAft>
                      </a:pPr>
                      <a:r>
                        <a:rPr lang="zh-TW" altLang="en-US" sz="2000" kern="0" dirty="0" smtClean="0">
                          <a:effectLst/>
                        </a:rPr>
                        <a:t>          </a:t>
                      </a:r>
                      <a:r>
                        <a:rPr lang="zh-TW" sz="2000" kern="0" dirty="0" smtClean="0">
                          <a:effectLst/>
                        </a:rPr>
                        <a:t>中央</a:t>
                      </a:r>
                      <a:r>
                        <a:rPr lang="zh-TW" sz="2000" kern="0" dirty="0">
                          <a:effectLst/>
                        </a:rPr>
                        <a:t>警察大學</a:t>
                      </a:r>
                      <a:endParaRPr lang="zh-TW" sz="2000" kern="100" dirty="0">
                        <a:effectLst/>
                        <a:latin typeface="Times New Roman" panose="02020603050405020304" pitchFamily="18" charset="0"/>
                        <a:ea typeface="新細明體" panose="02020500000000000000" pitchFamily="18" charset="-120"/>
                      </a:endParaRPr>
                    </a:p>
                  </a:txBody>
                  <a:tcPr marL="40748" marR="40748"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l">
                        <a:spcAft>
                          <a:spcPts val="0"/>
                        </a:spcAft>
                      </a:pPr>
                      <a:r>
                        <a:rPr lang="zh-TW" sz="2000" kern="0" dirty="0">
                          <a:effectLst/>
                        </a:rPr>
                        <a:t>警察專科學校</a:t>
                      </a:r>
                      <a:endParaRPr lang="zh-TW" sz="2000" kern="100" dirty="0">
                        <a:effectLst/>
                        <a:latin typeface="Times New Roman" panose="02020603050405020304" pitchFamily="18" charset="0"/>
                        <a:ea typeface="新細明體" panose="02020500000000000000" pitchFamily="18" charset="-120"/>
                      </a:endParaRPr>
                    </a:p>
                  </a:txBody>
                  <a:tcPr marL="40748" marR="40748" marT="0" marB="0"/>
                </a:tc>
                <a:tc hMerge="1">
                  <a:txBody>
                    <a:bodyPr/>
                    <a:lstStyle/>
                    <a:p>
                      <a:endParaRPr lang="zh-TW" altLang="en-US"/>
                    </a:p>
                  </a:txBody>
                  <a:tcPr/>
                </a:tc>
                <a:extLst>
                  <a:ext uri="{0D108BD9-81ED-4DB2-BD59-A6C34878D82A}">
                    <a16:rowId xmlns:a16="http://schemas.microsoft.com/office/drawing/2014/main" val="10000"/>
                  </a:ext>
                </a:extLst>
              </a:tr>
              <a:tr h="231747">
                <a:tc>
                  <a:txBody>
                    <a:bodyPr/>
                    <a:lstStyle/>
                    <a:p>
                      <a:pPr algn="just">
                        <a:spcAft>
                          <a:spcPts val="0"/>
                        </a:spcAft>
                      </a:pPr>
                      <a:r>
                        <a:rPr lang="zh-TW" sz="1600" b="1" kern="0" dirty="0" smtClean="0">
                          <a:effectLst/>
                          <a:latin typeface="+mj-ea"/>
                          <a:ea typeface="+mj-ea"/>
                        </a:rPr>
                        <a:t>說明</a:t>
                      </a:r>
                      <a:endParaRPr lang="zh-TW" sz="1600" b="1" kern="100" dirty="0">
                        <a:effectLst/>
                        <a:latin typeface="+mj-ea"/>
                        <a:ea typeface="+mj-ea"/>
                      </a:endParaRPr>
                    </a:p>
                  </a:txBody>
                  <a:tcPr marL="40748" marR="40748" marT="0" marB="0">
                    <a:lnR w="12700" cap="flat" cmpd="sng" algn="ctr">
                      <a:solidFill>
                        <a:schemeClr val="tx1"/>
                      </a:solidFill>
                      <a:prstDash val="solid"/>
                      <a:round/>
                      <a:headEnd type="none" w="med" len="med"/>
                      <a:tailEnd type="none" w="med" len="med"/>
                    </a:lnR>
                  </a:tcPr>
                </a:tc>
                <a:tc gridSpan="8">
                  <a:txBody>
                    <a:bodyPr/>
                    <a:lstStyle/>
                    <a:p>
                      <a:pPr algn="l">
                        <a:spcAft>
                          <a:spcPts val="0"/>
                        </a:spcAft>
                      </a:pPr>
                      <a:r>
                        <a:rPr lang="zh-TW" sz="1600" b="1" kern="0" dirty="0">
                          <a:effectLst/>
                          <a:latin typeface="+mj-ea"/>
                          <a:ea typeface="+mj-ea"/>
                        </a:rPr>
                        <a:t>就學期間皆享有公費及生活津貼，畢業後經過特考，分發至警政機關任職。</a:t>
                      </a:r>
                      <a:endParaRPr lang="zh-TW" sz="1600" b="1" kern="100" dirty="0">
                        <a:effectLst/>
                        <a:latin typeface="+mj-ea"/>
                        <a:ea typeface="+mj-ea"/>
                      </a:endParaRPr>
                    </a:p>
                  </a:txBody>
                  <a:tcPr marL="40748" marR="40748" marT="0" marB="0">
                    <a:lnL w="12700" cap="flat" cmpd="sng" algn="ctr">
                      <a:solidFill>
                        <a:schemeClr val="tx1"/>
                      </a:solidFill>
                      <a:prstDash val="solid"/>
                      <a:round/>
                      <a:headEnd type="none" w="med" len="med"/>
                      <a:tailEnd type="none" w="med" len="med"/>
                    </a:ln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1"/>
                  </a:ext>
                </a:extLst>
              </a:tr>
              <a:tr h="302542">
                <a:tc>
                  <a:txBody>
                    <a:bodyPr/>
                    <a:lstStyle/>
                    <a:p>
                      <a:pPr algn="just">
                        <a:spcAft>
                          <a:spcPts val="0"/>
                        </a:spcAft>
                      </a:pPr>
                      <a:r>
                        <a:rPr lang="zh-TW" sz="1600" b="1" kern="0" dirty="0" smtClean="0">
                          <a:effectLst/>
                          <a:latin typeface="+mj-ea"/>
                          <a:ea typeface="+mj-ea"/>
                        </a:rPr>
                        <a:t>年限</a:t>
                      </a:r>
                      <a:endParaRPr lang="zh-TW" sz="1600" b="1" kern="100" dirty="0">
                        <a:effectLst/>
                        <a:latin typeface="+mj-ea"/>
                        <a:ea typeface="+mj-ea"/>
                      </a:endParaRPr>
                    </a:p>
                  </a:txBody>
                  <a:tcPr marL="40748" marR="40748" marT="0" marB="0">
                    <a:lnR w="12700" cap="flat" cmpd="sng" algn="ctr">
                      <a:solidFill>
                        <a:schemeClr val="tx1"/>
                      </a:solidFill>
                      <a:prstDash val="solid"/>
                      <a:round/>
                      <a:headEnd type="none" w="med" len="med"/>
                      <a:tailEnd type="none" w="med" len="med"/>
                    </a:lnR>
                  </a:tcPr>
                </a:tc>
                <a:tc gridSpan="3">
                  <a:txBody>
                    <a:bodyPr/>
                    <a:lstStyle/>
                    <a:p>
                      <a:pPr algn="ctr">
                        <a:spcAft>
                          <a:spcPts val="0"/>
                        </a:spcAft>
                      </a:pPr>
                      <a:r>
                        <a:rPr lang="zh-TW" sz="1600" b="1" kern="0" dirty="0">
                          <a:effectLst/>
                          <a:latin typeface="+mj-ea"/>
                          <a:ea typeface="+mj-ea"/>
                        </a:rPr>
                        <a:t>四年制</a:t>
                      </a:r>
                      <a:endParaRPr lang="zh-TW" sz="1600" b="1" kern="100" dirty="0">
                        <a:solidFill>
                          <a:schemeClr val="tx1"/>
                        </a:solidFill>
                        <a:effectLst/>
                        <a:latin typeface="+mj-ea"/>
                        <a:ea typeface="+mj-ea"/>
                      </a:endParaRPr>
                    </a:p>
                  </a:txBody>
                  <a:tcPr marL="40748" marR="40748" marT="0" marB="0">
                    <a:lnL w="12700" cap="flat" cmpd="sng" algn="ctr">
                      <a:solidFill>
                        <a:schemeClr val="tx1"/>
                      </a:solidFill>
                      <a:prstDash val="solid"/>
                      <a:round/>
                      <a:headEnd type="none" w="med" len="med"/>
                      <a:tailEnd type="none" w="med" len="med"/>
                    </a:lnL>
                  </a:tcPr>
                </a:tc>
                <a:tc hMerge="1">
                  <a:txBody>
                    <a:bodyPr/>
                    <a:lstStyle/>
                    <a:p>
                      <a:endParaRPr lang="zh-TW" altLang="en-US"/>
                    </a:p>
                  </a:txBody>
                  <a:tcPr/>
                </a:tc>
                <a:tc hMerge="1">
                  <a:txBody>
                    <a:bodyPr/>
                    <a:lstStyle/>
                    <a:p>
                      <a:endParaRPr lang="zh-TW" altLang="en-US"/>
                    </a:p>
                  </a:txBody>
                  <a:tcPr/>
                </a:tc>
                <a:tc gridSpan="5">
                  <a:txBody>
                    <a:bodyPr/>
                    <a:lstStyle/>
                    <a:p>
                      <a:pPr algn="ctr">
                        <a:spcAft>
                          <a:spcPts val="0"/>
                        </a:spcAft>
                      </a:pPr>
                      <a:r>
                        <a:rPr lang="zh-TW" sz="1600" b="1" kern="0" dirty="0">
                          <a:effectLst/>
                          <a:latin typeface="+mj-ea"/>
                          <a:ea typeface="+mj-ea"/>
                        </a:rPr>
                        <a:t>二年制</a:t>
                      </a:r>
                      <a:endParaRPr lang="zh-TW" sz="1600" b="1" kern="100" dirty="0">
                        <a:solidFill>
                          <a:schemeClr val="tx1"/>
                        </a:solidFill>
                        <a:effectLst/>
                        <a:latin typeface="+mj-ea"/>
                        <a:ea typeface="+mj-ea"/>
                      </a:endParaRPr>
                    </a:p>
                  </a:txBody>
                  <a:tcPr marL="40748" marR="40748" marT="0" marB="0"/>
                </a:tc>
                <a:tc hMerge="1">
                  <a:txBody>
                    <a:bodyPr/>
                    <a:lstStyle/>
                    <a:p>
                      <a:endParaRPr lang="zh-TW" altLang="en-US"/>
                    </a:p>
                  </a:txBody>
                  <a:tcPr/>
                </a:tc>
                <a:tc hMerge="1">
                  <a:txBody>
                    <a:bodyPr/>
                    <a:lstStyle/>
                    <a:p>
                      <a:endParaRPr lang="zh-TW" altLang="en-US"/>
                    </a:p>
                  </a:txBody>
                  <a:tcPr/>
                </a:tc>
                <a:tc hMerge="1">
                  <a:txBody>
                    <a:bodyPr/>
                    <a:lstStyle/>
                    <a:p>
                      <a:pPr algn="ctr">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hMerge="1">
                  <a:txBody>
                    <a:bodyPr/>
                    <a:lstStyle/>
                    <a:p>
                      <a:endParaRPr lang="zh-TW" altLang="en-US"/>
                    </a:p>
                  </a:txBody>
                  <a:tcPr/>
                </a:tc>
                <a:extLst>
                  <a:ext uri="{0D108BD9-81ED-4DB2-BD59-A6C34878D82A}">
                    <a16:rowId xmlns:a16="http://schemas.microsoft.com/office/drawing/2014/main" val="10002"/>
                  </a:ext>
                </a:extLst>
              </a:tr>
              <a:tr h="508655">
                <a:tc>
                  <a:txBody>
                    <a:bodyPr/>
                    <a:lstStyle/>
                    <a:p>
                      <a:pPr algn="just">
                        <a:spcAft>
                          <a:spcPts val="0"/>
                        </a:spcAft>
                      </a:pPr>
                      <a:r>
                        <a:rPr lang="zh-TW" sz="1600" b="1" kern="0" dirty="0">
                          <a:effectLst/>
                          <a:latin typeface="+mj-ea"/>
                          <a:ea typeface="+mj-ea"/>
                        </a:rPr>
                        <a:t>招生方式</a:t>
                      </a:r>
                      <a:endParaRPr lang="zh-TW" sz="1600" b="1" kern="100" dirty="0">
                        <a:effectLst/>
                        <a:latin typeface="+mj-ea"/>
                        <a:ea typeface="+mj-ea"/>
                      </a:endParaRPr>
                    </a:p>
                  </a:txBody>
                  <a:tcPr marL="40748" marR="40748" marT="0" marB="0"/>
                </a:tc>
                <a:tc gridSpan="3">
                  <a:txBody>
                    <a:bodyPr/>
                    <a:lstStyle/>
                    <a:p>
                      <a:pPr algn="just">
                        <a:spcAft>
                          <a:spcPts val="0"/>
                        </a:spcAft>
                      </a:pPr>
                      <a:r>
                        <a:rPr lang="zh-TW" sz="1600" b="1" kern="0" dirty="0" smtClean="0">
                          <a:effectLst/>
                          <a:latin typeface="+mj-ea"/>
                          <a:ea typeface="+mj-ea"/>
                        </a:rPr>
                        <a:t>一階：</a:t>
                      </a:r>
                      <a:r>
                        <a:rPr lang="zh-TW" sz="1600" b="1" kern="0" dirty="0">
                          <a:effectLst/>
                          <a:latin typeface="+mj-ea"/>
                          <a:ea typeface="+mj-ea"/>
                        </a:rPr>
                        <a:t>學測成績為篩選依據。</a:t>
                      </a:r>
                      <a:endParaRPr lang="zh-TW" sz="1600" b="1" kern="100" dirty="0">
                        <a:effectLst/>
                        <a:latin typeface="+mj-ea"/>
                        <a:ea typeface="+mj-ea"/>
                      </a:endParaRPr>
                    </a:p>
                    <a:p>
                      <a:pPr algn="just">
                        <a:spcAft>
                          <a:spcPts val="0"/>
                        </a:spcAft>
                      </a:pPr>
                      <a:r>
                        <a:rPr lang="zh-TW" sz="1600" b="1" kern="0" dirty="0" smtClean="0">
                          <a:effectLst/>
                          <a:latin typeface="+mj-ea"/>
                          <a:ea typeface="+mj-ea"/>
                        </a:rPr>
                        <a:t>二階：</a:t>
                      </a:r>
                      <a:r>
                        <a:rPr lang="zh-TW" sz="1600" b="1" kern="0" dirty="0">
                          <a:solidFill>
                            <a:srgbClr val="3333FF"/>
                          </a:solidFill>
                          <a:effectLst/>
                          <a:latin typeface="+mj-ea"/>
                          <a:ea typeface="+mj-ea"/>
                        </a:rPr>
                        <a:t>口試、</a:t>
                      </a:r>
                      <a:r>
                        <a:rPr lang="zh-TW" sz="1600" b="1" kern="0" dirty="0" smtClean="0">
                          <a:solidFill>
                            <a:srgbClr val="3333FF"/>
                          </a:solidFill>
                          <a:effectLst/>
                          <a:latin typeface="+mj-ea"/>
                          <a:ea typeface="+mj-ea"/>
                        </a:rPr>
                        <a:t>體檢、</a:t>
                      </a:r>
                      <a:r>
                        <a:rPr lang="zh-TW" sz="1600" b="1" kern="0" dirty="0">
                          <a:solidFill>
                            <a:srgbClr val="3333FF"/>
                          </a:solidFill>
                          <a:effectLst/>
                          <a:latin typeface="+mj-ea"/>
                          <a:ea typeface="+mj-ea"/>
                        </a:rPr>
                        <a:t>體能測驗、身家調查</a:t>
                      </a:r>
                      <a:r>
                        <a:rPr lang="zh-TW" sz="1600" b="1" kern="0" dirty="0">
                          <a:effectLst/>
                          <a:latin typeface="+mj-ea"/>
                          <a:ea typeface="+mj-ea"/>
                        </a:rPr>
                        <a:t>。</a:t>
                      </a:r>
                      <a:endParaRPr lang="zh-TW" sz="1600" b="1" kern="100" dirty="0">
                        <a:effectLst/>
                        <a:latin typeface="+mj-ea"/>
                        <a:ea typeface="+mj-ea"/>
                      </a:endParaRPr>
                    </a:p>
                  </a:txBody>
                  <a:tcPr marL="40748" marR="40748" marT="0" marB="0"/>
                </a:tc>
                <a:tc hMerge="1">
                  <a:txBody>
                    <a:bodyPr/>
                    <a:lstStyle/>
                    <a:p>
                      <a:endParaRPr lang="zh-TW" altLang="en-US"/>
                    </a:p>
                  </a:txBody>
                  <a:tcPr/>
                </a:tc>
                <a:tc hMerge="1">
                  <a:txBody>
                    <a:bodyPr/>
                    <a:lstStyle/>
                    <a:p>
                      <a:endParaRPr lang="zh-TW" altLang="en-US"/>
                    </a:p>
                  </a:txBody>
                  <a:tcPr/>
                </a:tc>
                <a:tc gridSpan="5">
                  <a:txBody>
                    <a:bodyPr/>
                    <a:lstStyle/>
                    <a:p>
                      <a:pPr algn="just">
                        <a:spcAft>
                          <a:spcPts val="0"/>
                        </a:spcAft>
                      </a:pPr>
                      <a:r>
                        <a:rPr lang="zh-TW" sz="1600" b="1" kern="0" dirty="0" smtClean="0">
                          <a:effectLst/>
                          <a:latin typeface="+mj-ea"/>
                          <a:ea typeface="+mj-ea"/>
                        </a:rPr>
                        <a:t>一階：</a:t>
                      </a:r>
                      <a:r>
                        <a:rPr lang="zh-TW" sz="1600" b="1" kern="0" dirty="0">
                          <a:effectLst/>
                          <a:latin typeface="+mj-ea"/>
                          <a:ea typeface="+mj-ea"/>
                        </a:rPr>
                        <a:t>警專自辦筆試。</a:t>
                      </a:r>
                      <a:endParaRPr lang="zh-TW" sz="1600" b="1" kern="100" dirty="0">
                        <a:effectLst/>
                        <a:latin typeface="+mj-ea"/>
                        <a:ea typeface="+mj-ea"/>
                      </a:endParaRPr>
                    </a:p>
                    <a:p>
                      <a:pPr algn="just">
                        <a:spcAft>
                          <a:spcPts val="0"/>
                        </a:spcAft>
                      </a:pPr>
                      <a:r>
                        <a:rPr lang="zh-TW" sz="1600" b="1" kern="0" dirty="0" smtClean="0">
                          <a:effectLst/>
                          <a:latin typeface="+mj-ea"/>
                          <a:ea typeface="+mj-ea"/>
                        </a:rPr>
                        <a:t>二階：</a:t>
                      </a:r>
                      <a:r>
                        <a:rPr kumimoji="0" lang="zh-TW" sz="1600" b="1" kern="0" dirty="0">
                          <a:solidFill>
                            <a:srgbClr val="3333FF"/>
                          </a:solidFill>
                          <a:effectLst/>
                          <a:latin typeface="+mj-ea"/>
                          <a:ea typeface="+mj-ea"/>
                          <a:cs typeface="+mn-cs"/>
                        </a:rPr>
                        <a:t>口試、體格檢查、體能測驗、身家調查</a:t>
                      </a:r>
                      <a:r>
                        <a:rPr lang="zh-TW" sz="1600" b="1" kern="0" dirty="0">
                          <a:effectLst/>
                          <a:latin typeface="+mj-ea"/>
                          <a:ea typeface="+mj-ea"/>
                        </a:rPr>
                        <a:t>。</a:t>
                      </a:r>
                      <a:endParaRPr lang="zh-TW" sz="1600" b="1" kern="100" dirty="0">
                        <a:effectLst/>
                        <a:latin typeface="+mj-ea"/>
                        <a:ea typeface="+mj-ea"/>
                      </a:endParaRPr>
                    </a:p>
                  </a:txBody>
                  <a:tcPr marL="40748" marR="40748" marT="0" marB="0"/>
                </a:tc>
                <a:tc hMerge="1">
                  <a:txBody>
                    <a:bodyPr/>
                    <a:lstStyle/>
                    <a:p>
                      <a:endParaRPr lang="zh-TW" altLang="en-US"/>
                    </a:p>
                  </a:txBody>
                  <a:tcPr/>
                </a:tc>
                <a:tc hMerge="1">
                  <a:txBody>
                    <a:bodyPr/>
                    <a:lstStyle/>
                    <a:p>
                      <a:endParaRPr lang="zh-TW" altLang="en-US"/>
                    </a:p>
                  </a:txBody>
                  <a:tcPr/>
                </a:tc>
                <a:tc hMerge="1">
                  <a:txBody>
                    <a:bodyPr/>
                    <a:lstStyle/>
                    <a:p>
                      <a:pPr algn="just">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hMerge="1">
                  <a:txBody>
                    <a:bodyPr/>
                    <a:lstStyle/>
                    <a:p>
                      <a:endParaRPr lang="zh-TW" altLang="en-US"/>
                    </a:p>
                  </a:txBody>
                  <a:tcPr/>
                </a:tc>
                <a:extLst>
                  <a:ext uri="{0D108BD9-81ED-4DB2-BD59-A6C34878D82A}">
                    <a16:rowId xmlns:a16="http://schemas.microsoft.com/office/drawing/2014/main" val="10003"/>
                  </a:ext>
                </a:extLst>
              </a:tr>
              <a:tr h="463491">
                <a:tc rowSpan="15">
                  <a:txBody>
                    <a:bodyPr/>
                    <a:lstStyle/>
                    <a:p>
                      <a:pPr algn="just">
                        <a:spcAft>
                          <a:spcPts val="0"/>
                        </a:spcAft>
                      </a:pPr>
                      <a:r>
                        <a:rPr lang="zh-TW" sz="1600" b="1" kern="0" dirty="0">
                          <a:effectLst/>
                          <a:latin typeface="+mj-ea"/>
                          <a:ea typeface="+mj-ea"/>
                        </a:rPr>
                        <a:t>分組</a:t>
                      </a:r>
                      <a:r>
                        <a:rPr lang="en-US" sz="1600" b="1" kern="0" dirty="0">
                          <a:effectLst/>
                          <a:latin typeface="+mj-ea"/>
                          <a:ea typeface="+mj-ea"/>
                        </a:rPr>
                        <a:t>/</a:t>
                      </a:r>
                      <a:endParaRPr lang="zh-TW" sz="1600" b="1" kern="100" dirty="0">
                        <a:effectLst/>
                        <a:latin typeface="+mj-ea"/>
                        <a:ea typeface="+mj-ea"/>
                      </a:endParaRPr>
                    </a:p>
                    <a:p>
                      <a:pPr algn="just">
                        <a:spcAft>
                          <a:spcPts val="0"/>
                        </a:spcAft>
                      </a:pPr>
                      <a:r>
                        <a:rPr lang="zh-TW" sz="1600" b="1" kern="0" dirty="0">
                          <a:effectLst/>
                          <a:latin typeface="+mj-ea"/>
                          <a:ea typeface="+mj-ea"/>
                        </a:rPr>
                        <a:t>考試</a:t>
                      </a:r>
                      <a:endParaRPr lang="zh-TW" sz="1600" b="1" kern="100" dirty="0">
                        <a:effectLst/>
                        <a:latin typeface="+mj-ea"/>
                        <a:ea typeface="+mj-ea"/>
                      </a:endParaRPr>
                    </a:p>
                    <a:p>
                      <a:pPr algn="just">
                        <a:spcAft>
                          <a:spcPts val="0"/>
                        </a:spcAft>
                      </a:pPr>
                      <a:r>
                        <a:rPr lang="zh-TW" sz="1600" b="1" kern="0" dirty="0">
                          <a:effectLst/>
                          <a:latin typeface="+mj-ea"/>
                          <a:ea typeface="+mj-ea"/>
                        </a:rPr>
                        <a:t>科目</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a:txBody>
                    <a:bodyPr/>
                    <a:lstStyle/>
                    <a:p>
                      <a:pPr algn="ctr">
                        <a:spcAft>
                          <a:spcPts val="0"/>
                        </a:spcAft>
                      </a:pPr>
                      <a:r>
                        <a:rPr lang="zh-TW" sz="1600" b="1" kern="0" spc="-100">
                          <a:effectLst/>
                          <a:latin typeface="+mj-ea"/>
                          <a:ea typeface="+mj-ea"/>
                        </a:rPr>
                        <a:t>類組</a:t>
                      </a:r>
                      <a:endParaRPr lang="zh-TW" sz="1600" b="1" kern="100">
                        <a:effectLst/>
                        <a:latin typeface="+mj-ea"/>
                        <a:ea typeface="+mj-ea"/>
                      </a:endParaRPr>
                    </a:p>
                  </a:txBody>
                  <a:tcPr marL="40748" marR="40748" marT="0" marB="0"/>
                </a:tc>
                <a:tc>
                  <a:txBody>
                    <a:bodyPr/>
                    <a:lstStyle/>
                    <a:p>
                      <a:pPr algn="ctr">
                        <a:spcAft>
                          <a:spcPts val="0"/>
                        </a:spcAft>
                      </a:pPr>
                      <a:r>
                        <a:rPr lang="zh-TW" sz="1600" b="1" kern="0" dirty="0">
                          <a:effectLst/>
                          <a:latin typeface="+mj-ea"/>
                          <a:ea typeface="+mj-ea"/>
                        </a:rPr>
                        <a:t>科系</a:t>
                      </a:r>
                      <a:endParaRPr lang="zh-TW" sz="1600" b="1" kern="100" dirty="0">
                        <a:effectLst/>
                        <a:latin typeface="+mj-ea"/>
                        <a:ea typeface="+mj-ea"/>
                      </a:endParaRPr>
                    </a:p>
                  </a:txBody>
                  <a:tcPr marL="40748" marR="40748" marT="0" marB="0"/>
                </a:tc>
                <a:tc>
                  <a:txBody>
                    <a:bodyPr/>
                    <a:lstStyle/>
                    <a:p>
                      <a:pPr algn="ctr">
                        <a:spcAft>
                          <a:spcPts val="0"/>
                        </a:spcAft>
                      </a:pPr>
                      <a:r>
                        <a:rPr lang="zh-TW" sz="1600" b="1" kern="0" spc="-100">
                          <a:effectLst/>
                          <a:latin typeface="+mj-ea"/>
                          <a:ea typeface="+mj-ea"/>
                        </a:rPr>
                        <a:t>學測採計</a:t>
                      </a:r>
                      <a:endParaRPr lang="zh-TW" sz="1600" b="1" kern="100">
                        <a:effectLst/>
                        <a:latin typeface="+mj-ea"/>
                        <a:ea typeface="+mj-ea"/>
                      </a:endParaRPr>
                    </a:p>
                  </a:txBody>
                  <a:tcPr marL="40748" marR="40748" marT="0" marB="0"/>
                </a:tc>
                <a:tc>
                  <a:txBody>
                    <a:bodyPr/>
                    <a:lstStyle/>
                    <a:p>
                      <a:pPr algn="ctr">
                        <a:spcAft>
                          <a:spcPts val="0"/>
                        </a:spcAft>
                      </a:pPr>
                      <a:r>
                        <a:rPr lang="zh-TW" sz="1600" b="1" kern="0" spc="-20" dirty="0">
                          <a:effectLst/>
                          <a:latin typeface="+mj-ea"/>
                          <a:ea typeface="+mj-ea"/>
                        </a:rPr>
                        <a:t>類組</a:t>
                      </a:r>
                      <a:endParaRPr lang="zh-TW" sz="1600" b="1" kern="100" dirty="0">
                        <a:effectLst/>
                        <a:latin typeface="+mj-ea"/>
                        <a:ea typeface="+mj-ea"/>
                      </a:endParaRPr>
                    </a:p>
                  </a:txBody>
                  <a:tcPr marL="40748" marR="40748" marT="0" marB="0"/>
                </a:tc>
                <a:tc>
                  <a:txBody>
                    <a:bodyPr/>
                    <a:lstStyle/>
                    <a:p>
                      <a:pPr algn="ctr">
                        <a:spcAft>
                          <a:spcPts val="0"/>
                        </a:spcAft>
                      </a:pPr>
                      <a:r>
                        <a:rPr lang="zh-TW" sz="1600" b="1" kern="0" spc="-20" dirty="0">
                          <a:effectLst/>
                          <a:latin typeface="+mj-ea"/>
                          <a:ea typeface="+mj-ea"/>
                        </a:rPr>
                        <a:t>組別</a:t>
                      </a:r>
                      <a:endParaRPr lang="zh-TW" sz="1600" b="1" kern="100" dirty="0">
                        <a:effectLst/>
                        <a:latin typeface="+mj-ea"/>
                        <a:ea typeface="+mj-ea"/>
                      </a:endParaRPr>
                    </a:p>
                  </a:txBody>
                  <a:tcPr marL="40748" marR="40748" marT="0" marB="0"/>
                </a:tc>
                <a:tc gridSpan="2">
                  <a:txBody>
                    <a:bodyPr/>
                    <a:lstStyle/>
                    <a:p>
                      <a:pPr algn="ctr">
                        <a:spcAft>
                          <a:spcPts val="0"/>
                        </a:spcAft>
                      </a:pPr>
                      <a:r>
                        <a:rPr lang="zh-TW" sz="1600" b="1" kern="0" spc="-20">
                          <a:effectLst/>
                          <a:latin typeface="+mj-ea"/>
                          <a:ea typeface="+mj-ea"/>
                        </a:rPr>
                        <a:t>科別</a:t>
                      </a:r>
                      <a:endParaRPr lang="zh-TW" sz="1600" b="1" kern="100">
                        <a:effectLst/>
                        <a:latin typeface="+mj-ea"/>
                        <a:ea typeface="+mj-ea"/>
                      </a:endParaRPr>
                    </a:p>
                  </a:txBody>
                  <a:tcPr marL="40748" marR="40748" marT="0" marB="0"/>
                </a:tc>
                <a:tc hMerge="1">
                  <a:txBody>
                    <a:bodyPr/>
                    <a:lstStyle/>
                    <a:p>
                      <a:pPr algn="ctr">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a:txBody>
                    <a:bodyPr/>
                    <a:lstStyle/>
                    <a:p>
                      <a:pPr algn="ctr">
                        <a:spcAft>
                          <a:spcPts val="0"/>
                        </a:spcAft>
                      </a:pPr>
                      <a:r>
                        <a:rPr lang="zh-TW" sz="1600" b="1" kern="0" spc="-20" dirty="0">
                          <a:effectLst/>
                          <a:latin typeface="+mj-ea"/>
                          <a:ea typeface="+mj-ea"/>
                        </a:rPr>
                        <a:t>考試科目</a:t>
                      </a:r>
                      <a:endParaRPr lang="zh-TW" sz="1600" b="1" kern="100" dirty="0">
                        <a:effectLst/>
                        <a:latin typeface="+mj-ea"/>
                        <a:ea typeface="+mj-ea"/>
                      </a:endParaRPr>
                    </a:p>
                    <a:p>
                      <a:pPr algn="ctr">
                        <a:spcAft>
                          <a:spcPts val="0"/>
                        </a:spcAft>
                      </a:pPr>
                      <a:r>
                        <a:rPr lang="en-US" sz="1600" b="1" kern="0" spc="-20" dirty="0">
                          <a:effectLst/>
                          <a:latin typeface="+mj-ea"/>
                          <a:ea typeface="+mj-ea"/>
                        </a:rPr>
                        <a:t>(</a:t>
                      </a:r>
                      <a:r>
                        <a:rPr lang="zh-TW" sz="1600" b="1" kern="0" spc="-20" dirty="0">
                          <a:effectLst/>
                          <a:latin typeface="+mj-ea"/>
                          <a:ea typeface="+mj-ea"/>
                        </a:rPr>
                        <a:t>自辦</a:t>
                      </a:r>
                      <a:r>
                        <a:rPr lang="en-US" sz="1600" b="1" kern="0" spc="-20" dirty="0">
                          <a:effectLst/>
                          <a:latin typeface="+mj-ea"/>
                          <a:ea typeface="+mj-ea"/>
                        </a:rPr>
                        <a:t>)</a:t>
                      </a:r>
                      <a:endParaRPr lang="zh-TW" sz="1600" b="1" kern="100" dirty="0">
                        <a:effectLst/>
                        <a:latin typeface="+mj-ea"/>
                        <a:ea typeface="+mj-ea"/>
                      </a:endParaRPr>
                    </a:p>
                  </a:txBody>
                  <a:tcPr marL="40748" marR="40748" marT="0" marB="0"/>
                </a:tc>
                <a:extLst>
                  <a:ext uri="{0D108BD9-81ED-4DB2-BD59-A6C34878D82A}">
                    <a16:rowId xmlns:a16="http://schemas.microsoft.com/office/drawing/2014/main" val="10004"/>
                  </a:ext>
                </a:extLst>
              </a:tr>
              <a:tr h="243080">
                <a:tc vMerge="1">
                  <a:txBody>
                    <a:bodyPr/>
                    <a:lstStyle/>
                    <a:p>
                      <a:endParaRPr lang="zh-TW" altLang="en-US"/>
                    </a:p>
                  </a:txBody>
                  <a:tcPr/>
                </a:tc>
                <a:tc rowSpan="6">
                  <a:txBody>
                    <a:bodyPr/>
                    <a:lstStyle/>
                    <a:p>
                      <a:pPr algn="just">
                        <a:spcAft>
                          <a:spcPts val="0"/>
                        </a:spcAft>
                      </a:pPr>
                      <a:r>
                        <a:rPr lang="zh-TW" sz="1600" b="1" kern="0" spc="-100" dirty="0">
                          <a:effectLst/>
                          <a:latin typeface="+mj-ea"/>
                          <a:ea typeface="+mj-ea"/>
                        </a:rPr>
                        <a:t>甲組</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a:txBody>
                    <a:bodyPr/>
                    <a:lstStyle/>
                    <a:p>
                      <a:pPr algn="just">
                        <a:spcAft>
                          <a:spcPts val="0"/>
                        </a:spcAft>
                      </a:pPr>
                      <a:r>
                        <a:rPr lang="zh-TW" sz="1600" b="1" kern="100" dirty="0">
                          <a:effectLst/>
                          <a:latin typeface="+mj-ea"/>
                          <a:ea typeface="+mj-ea"/>
                        </a:rPr>
                        <a:t>刑事警察學系</a:t>
                      </a:r>
                    </a:p>
                  </a:txBody>
                  <a:tcPr marL="40748" marR="40748" marT="0" marB="0"/>
                </a:tc>
                <a:tc rowSpan="6">
                  <a:txBody>
                    <a:bodyPr/>
                    <a:lstStyle/>
                    <a:p>
                      <a:pPr algn="l">
                        <a:spcAft>
                          <a:spcPts val="0"/>
                        </a:spcAft>
                      </a:pPr>
                      <a:r>
                        <a:rPr lang="zh-TW" sz="1600" b="1" dirty="0">
                          <a:effectLst/>
                          <a:latin typeface="+mj-ea"/>
                          <a:ea typeface="+mj-ea"/>
                        </a:rPr>
                        <a:t>國文</a:t>
                      </a:r>
                    </a:p>
                    <a:p>
                      <a:pPr algn="l">
                        <a:spcAft>
                          <a:spcPts val="0"/>
                        </a:spcAft>
                      </a:pPr>
                      <a:r>
                        <a:rPr lang="zh-TW" sz="1600" b="1" dirty="0">
                          <a:effectLst/>
                          <a:latin typeface="+mj-ea"/>
                          <a:ea typeface="+mj-ea"/>
                        </a:rPr>
                        <a:t>英文</a:t>
                      </a:r>
                    </a:p>
                    <a:p>
                      <a:pPr algn="l">
                        <a:spcAft>
                          <a:spcPts val="0"/>
                        </a:spcAft>
                      </a:pPr>
                      <a:r>
                        <a:rPr lang="zh-TW" sz="1600" b="1" dirty="0">
                          <a:effectLst/>
                          <a:latin typeface="+mj-ea"/>
                          <a:ea typeface="+mj-ea"/>
                        </a:rPr>
                        <a:t>數學</a:t>
                      </a:r>
                    </a:p>
                    <a:p>
                      <a:pPr algn="l">
                        <a:spcAft>
                          <a:spcPts val="0"/>
                        </a:spcAft>
                      </a:pPr>
                      <a:r>
                        <a:rPr lang="zh-TW" sz="1600" b="1" dirty="0">
                          <a:solidFill>
                            <a:srgbClr val="3333FF"/>
                          </a:solidFill>
                          <a:effectLst/>
                          <a:latin typeface="+mj-ea"/>
                          <a:ea typeface="+mj-ea"/>
                        </a:rPr>
                        <a:t>自然</a:t>
                      </a:r>
                    </a:p>
                  </a:txBody>
                  <a:tcPr marL="40748" marR="40748" marT="0" marB="0">
                    <a:lnB w="12700" cap="flat" cmpd="sng" algn="ctr">
                      <a:solidFill>
                        <a:schemeClr val="tx1"/>
                      </a:solidFill>
                      <a:prstDash val="solid"/>
                      <a:round/>
                      <a:headEnd type="none" w="med" len="med"/>
                      <a:tailEnd type="none" w="med" len="med"/>
                    </a:lnB>
                  </a:tcPr>
                </a:tc>
                <a:tc rowSpan="3">
                  <a:txBody>
                    <a:bodyPr/>
                    <a:lstStyle/>
                    <a:p>
                      <a:pPr algn="just">
                        <a:spcAft>
                          <a:spcPts val="0"/>
                        </a:spcAft>
                      </a:pPr>
                      <a:r>
                        <a:rPr lang="zh-TW" sz="1600" b="1" kern="0" spc="-20" dirty="0">
                          <a:effectLst/>
                          <a:latin typeface="+mj-ea"/>
                          <a:ea typeface="+mj-ea"/>
                        </a:rPr>
                        <a:t>消防海巡類</a:t>
                      </a:r>
                      <a:endParaRPr lang="zh-TW" sz="1600" b="1" kern="100" dirty="0">
                        <a:effectLst/>
                        <a:latin typeface="+mj-ea"/>
                        <a:ea typeface="+mj-ea"/>
                      </a:endParaRPr>
                    </a:p>
                  </a:txBody>
                  <a:tcPr marL="40748" marR="40748" marT="0" marB="0"/>
                </a:tc>
                <a:tc rowSpan="3">
                  <a:txBody>
                    <a:bodyPr/>
                    <a:lstStyle/>
                    <a:p>
                      <a:pPr algn="just">
                        <a:spcAft>
                          <a:spcPts val="0"/>
                        </a:spcAft>
                      </a:pPr>
                      <a:r>
                        <a:rPr lang="zh-TW" sz="1600" b="1" kern="0" spc="-20" dirty="0">
                          <a:effectLst/>
                          <a:latin typeface="+mj-ea"/>
                          <a:ea typeface="+mj-ea"/>
                        </a:rPr>
                        <a:t>甲組</a:t>
                      </a:r>
                      <a:endParaRPr lang="zh-TW" sz="1600" b="1" kern="100" dirty="0">
                        <a:effectLst/>
                        <a:latin typeface="+mj-ea"/>
                        <a:ea typeface="+mj-ea"/>
                      </a:endParaRPr>
                    </a:p>
                  </a:txBody>
                  <a:tcPr marL="40748" marR="40748" marT="0" marB="0"/>
                </a:tc>
                <a:tc gridSpan="2">
                  <a:txBody>
                    <a:bodyPr/>
                    <a:lstStyle/>
                    <a:p>
                      <a:pPr algn="just">
                        <a:spcAft>
                          <a:spcPts val="0"/>
                        </a:spcAft>
                      </a:pPr>
                      <a:r>
                        <a:rPr lang="zh-TW" sz="1600" b="1" kern="0" spc="-20" dirty="0">
                          <a:effectLst/>
                          <a:latin typeface="+mj-ea"/>
                          <a:ea typeface="+mj-ea"/>
                        </a:rPr>
                        <a:t>消防安全科</a:t>
                      </a:r>
                      <a:endParaRPr lang="zh-TW" sz="1600" b="1" kern="100" dirty="0">
                        <a:effectLst/>
                        <a:latin typeface="+mj-ea"/>
                        <a:ea typeface="+mj-ea"/>
                      </a:endParaRPr>
                    </a:p>
                  </a:txBody>
                  <a:tcPr marL="40748" marR="40748" marT="0" marB="0"/>
                </a:tc>
                <a:tc hMerge="1">
                  <a:txBody>
                    <a:bodyPr/>
                    <a:lstStyle/>
                    <a:p>
                      <a:pPr algn="just">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rowSpan="3">
                  <a:txBody>
                    <a:bodyPr/>
                    <a:lstStyle/>
                    <a:p>
                      <a:pPr algn="just">
                        <a:spcAft>
                          <a:spcPts val="0"/>
                        </a:spcAft>
                      </a:pPr>
                      <a:r>
                        <a:rPr lang="zh-TW" sz="1600" b="1" kern="0" spc="-20" dirty="0" smtClean="0">
                          <a:effectLst/>
                          <a:latin typeface="+mj-ea"/>
                          <a:ea typeface="+mj-ea"/>
                        </a:rPr>
                        <a:t>國、英、</a:t>
                      </a:r>
                      <a:r>
                        <a:rPr lang="zh-TW" sz="1600" b="1" kern="0" spc="-20" dirty="0">
                          <a:effectLst/>
                          <a:latin typeface="+mj-ea"/>
                          <a:ea typeface="+mj-ea"/>
                        </a:rPr>
                        <a:t>數甲、物理、化學。</a:t>
                      </a:r>
                      <a:endParaRPr lang="zh-TW" sz="1600" b="1" kern="100" dirty="0">
                        <a:effectLst/>
                        <a:latin typeface="+mj-ea"/>
                        <a:ea typeface="+mj-ea"/>
                      </a:endParaRPr>
                    </a:p>
                  </a:txBody>
                  <a:tcPr marL="40748" marR="40748" marT="0" marB="0"/>
                </a:tc>
                <a:extLst>
                  <a:ext uri="{0D108BD9-81ED-4DB2-BD59-A6C34878D82A}">
                    <a16:rowId xmlns:a16="http://schemas.microsoft.com/office/drawing/2014/main" val="10005"/>
                  </a:ext>
                </a:extLst>
              </a:tr>
              <a:tr h="239681">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消防學系</a:t>
                      </a:r>
                      <a:r>
                        <a:rPr lang="en-US" sz="1600" b="1" kern="100" dirty="0">
                          <a:effectLst/>
                          <a:latin typeface="+mj-ea"/>
                          <a:ea typeface="+mj-ea"/>
                        </a:rPr>
                        <a:t>(</a:t>
                      </a:r>
                      <a:r>
                        <a:rPr lang="zh-TW" sz="1600" b="1" kern="100" dirty="0">
                          <a:effectLst/>
                          <a:latin typeface="+mj-ea"/>
                          <a:ea typeface="+mj-ea"/>
                        </a:rPr>
                        <a:t>災害防救組</a:t>
                      </a:r>
                      <a:r>
                        <a:rPr lang="en-US" sz="1600" b="1" kern="100" dirty="0">
                          <a:effectLst/>
                          <a:latin typeface="+mj-ea"/>
                          <a:ea typeface="+mj-ea"/>
                        </a:rPr>
                        <a:t>/</a:t>
                      </a:r>
                      <a:r>
                        <a:rPr lang="zh-TW" sz="1600" b="1" kern="100" dirty="0">
                          <a:effectLst/>
                          <a:latin typeface="+mj-ea"/>
                          <a:ea typeface="+mj-ea"/>
                        </a:rPr>
                        <a:t>消防組</a:t>
                      </a:r>
                      <a:r>
                        <a:rPr lang="en-US" sz="1600" b="1" kern="100" dirty="0">
                          <a:effectLst/>
                          <a:latin typeface="+mj-ea"/>
                          <a:ea typeface="+mj-ea"/>
                        </a:rPr>
                        <a:t>)</a:t>
                      </a:r>
                      <a:endParaRPr lang="zh-TW" sz="1600" b="1" kern="100" dirty="0">
                        <a:effectLst/>
                        <a:latin typeface="+mj-ea"/>
                        <a:ea typeface="+mj-ea"/>
                      </a:endParaRPr>
                    </a:p>
                  </a:txBody>
                  <a:tcPr marL="40748" marR="40748" marT="0" marB="0"/>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gridSpan="2">
                  <a:txBody>
                    <a:bodyPr/>
                    <a:lstStyle/>
                    <a:p>
                      <a:pPr algn="just">
                        <a:spcAft>
                          <a:spcPts val="0"/>
                        </a:spcAft>
                      </a:pPr>
                      <a:r>
                        <a:rPr lang="zh-TW" sz="1600" b="1" kern="0" spc="-20" dirty="0">
                          <a:effectLst/>
                          <a:latin typeface="+mj-ea"/>
                          <a:ea typeface="+mj-ea"/>
                        </a:rPr>
                        <a:t>海洋巡防科</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rowSpan="2"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6"/>
                  </a:ext>
                </a:extLst>
              </a:tr>
              <a:tr h="239681">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交通學系</a:t>
                      </a:r>
                      <a:r>
                        <a:rPr lang="en-US" sz="1600" b="1" kern="100" dirty="0">
                          <a:effectLst/>
                          <a:latin typeface="+mj-ea"/>
                          <a:ea typeface="+mj-ea"/>
                        </a:rPr>
                        <a:t>(</a:t>
                      </a:r>
                      <a:r>
                        <a:rPr lang="zh-TW" sz="1600" b="1" kern="100" dirty="0">
                          <a:effectLst/>
                          <a:latin typeface="+mj-ea"/>
                          <a:ea typeface="+mj-ea"/>
                        </a:rPr>
                        <a:t>交通組</a:t>
                      </a:r>
                      <a:r>
                        <a:rPr lang="en-US" sz="1600" b="1" kern="100" dirty="0">
                          <a:effectLst/>
                          <a:latin typeface="+mj-ea"/>
                          <a:ea typeface="+mj-ea"/>
                        </a:rPr>
                        <a:t>/</a:t>
                      </a:r>
                      <a:r>
                        <a:rPr lang="zh-TW" sz="1600" b="1" kern="100" dirty="0">
                          <a:effectLst/>
                          <a:latin typeface="+mj-ea"/>
                          <a:ea typeface="+mj-ea"/>
                        </a:rPr>
                        <a:t>電訊組</a:t>
                      </a:r>
                      <a:r>
                        <a:rPr lang="en-US" sz="1600" b="1" kern="100" dirty="0">
                          <a:effectLst/>
                          <a:latin typeface="+mj-ea"/>
                          <a:ea typeface="+mj-ea"/>
                        </a:rPr>
                        <a:t>)</a:t>
                      </a:r>
                      <a:endParaRPr lang="zh-TW" sz="1600" b="1" kern="100" dirty="0">
                        <a:effectLst/>
                        <a:latin typeface="+mj-ea"/>
                        <a:ea typeface="+mj-ea"/>
                      </a:endParaRPr>
                    </a:p>
                  </a:txBody>
                  <a:tcPr marL="40748" marR="40748" marT="0" marB="0"/>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7"/>
                  </a:ext>
                </a:extLst>
              </a:tr>
              <a:tr h="244779">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資訊管理學系</a:t>
                      </a:r>
                    </a:p>
                  </a:txBody>
                  <a:tcPr marL="40748" marR="40748" marT="0" marB="0"/>
                </a:tc>
                <a:tc vMerge="1">
                  <a:txBody>
                    <a:bodyPr/>
                    <a:lstStyle/>
                    <a:p>
                      <a:endParaRPr lang="zh-TW" altLang="en-US"/>
                    </a:p>
                  </a:txBody>
                  <a:tcPr/>
                </a:tc>
                <a:tc rowSpan="7">
                  <a:txBody>
                    <a:bodyPr/>
                    <a:lstStyle/>
                    <a:p>
                      <a:pPr algn="just">
                        <a:spcAft>
                          <a:spcPts val="0"/>
                        </a:spcAft>
                      </a:pPr>
                      <a:r>
                        <a:rPr lang="zh-TW" sz="1600" b="1" kern="0" spc="-20" dirty="0">
                          <a:effectLst/>
                          <a:latin typeface="+mj-ea"/>
                          <a:ea typeface="+mj-ea"/>
                        </a:rPr>
                        <a:t>警察類</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rowSpan="3">
                  <a:txBody>
                    <a:bodyPr/>
                    <a:lstStyle/>
                    <a:p>
                      <a:pPr algn="just">
                        <a:spcAft>
                          <a:spcPts val="0"/>
                        </a:spcAft>
                      </a:pPr>
                      <a:r>
                        <a:rPr lang="zh-TW" sz="1600" b="1" kern="0" spc="-20" dirty="0">
                          <a:effectLst/>
                          <a:latin typeface="+mj-ea"/>
                          <a:ea typeface="+mj-ea"/>
                        </a:rPr>
                        <a:t>乙組</a:t>
                      </a:r>
                      <a:endParaRPr lang="zh-TW" sz="1600" b="1" kern="100" dirty="0">
                        <a:effectLst/>
                        <a:latin typeface="+mj-ea"/>
                        <a:ea typeface="+mj-ea"/>
                      </a:endParaRPr>
                    </a:p>
                  </a:txBody>
                  <a:tcPr marL="40748" marR="40748" marT="0" marB="0"/>
                </a:tc>
                <a:tc rowSpan="3" gridSpan="2">
                  <a:txBody>
                    <a:bodyPr/>
                    <a:lstStyle/>
                    <a:p>
                      <a:pPr algn="just">
                        <a:spcAft>
                          <a:spcPts val="0"/>
                        </a:spcAft>
                      </a:pPr>
                      <a:r>
                        <a:rPr lang="zh-TW" sz="1600" b="1" kern="0" spc="-20" dirty="0">
                          <a:effectLst/>
                          <a:latin typeface="+mj-ea"/>
                          <a:ea typeface="+mj-ea"/>
                        </a:rPr>
                        <a:t>行政警察科</a:t>
                      </a:r>
                      <a:endParaRPr lang="zh-TW" sz="1600" b="1" kern="100" dirty="0">
                        <a:effectLst/>
                        <a:latin typeface="+mj-ea"/>
                        <a:ea typeface="+mj-ea"/>
                      </a:endParaRPr>
                    </a:p>
                  </a:txBody>
                  <a:tcPr marL="40748" marR="40748" marT="0" marB="0">
                    <a:lnT w="12700" cap="flat" cmpd="sng" algn="ctr">
                      <a:solidFill>
                        <a:schemeClr val="tx1"/>
                      </a:solidFill>
                      <a:prstDash val="solid"/>
                      <a:round/>
                      <a:headEnd type="none" w="med" len="med"/>
                      <a:tailEnd type="none" w="med" len="med"/>
                    </a:lnT>
                  </a:tcPr>
                </a:tc>
                <a:tc rowSpan="3" hMerge="1">
                  <a:txBody>
                    <a:bodyPr/>
                    <a:lstStyle/>
                    <a:p>
                      <a:pPr algn="just">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rowSpan="3">
                  <a:txBody>
                    <a:bodyPr/>
                    <a:lstStyle/>
                    <a:p>
                      <a:pPr algn="just">
                        <a:spcAft>
                          <a:spcPts val="0"/>
                        </a:spcAft>
                      </a:pPr>
                      <a:r>
                        <a:rPr lang="zh-TW" sz="1600" b="1" kern="0" spc="-20" dirty="0" smtClean="0">
                          <a:effectLst/>
                          <a:latin typeface="+mj-ea"/>
                          <a:ea typeface="+mj-ea"/>
                        </a:rPr>
                        <a:t>國、英、</a:t>
                      </a:r>
                      <a:r>
                        <a:rPr lang="zh-TW" sz="1600" b="1" kern="0" spc="-20" dirty="0">
                          <a:effectLst/>
                          <a:latin typeface="+mj-ea"/>
                          <a:ea typeface="+mj-ea"/>
                        </a:rPr>
                        <a:t>數乙、歷史、地理</a:t>
                      </a:r>
                      <a:endParaRPr lang="zh-TW" sz="1600" b="1" kern="100" dirty="0">
                        <a:effectLst/>
                        <a:latin typeface="+mj-ea"/>
                        <a:ea typeface="+mj-ea"/>
                      </a:endParaRPr>
                    </a:p>
                  </a:txBody>
                  <a:tcPr marL="40748" marR="40748" marT="0" marB="0"/>
                </a:tc>
                <a:extLst>
                  <a:ext uri="{0D108BD9-81ED-4DB2-BD59-A6C34878D82A}">
                    <a16:rowId xmlns:a16="http://schemas.microsoft.com/office/drawing/2014/main" val="10008"/>
                  </a:ext>
                </a:extLst>
              </a:tr>
              <a:tr h="205997">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鑑識科學學系</a:t>
                      </a:r>
                    </a:p>
                  </a:txBody>
                  <a:tcPr marL="40748" marR="40748" marT="0" marB="0"/>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9"/>
                  </a:ext>
                </a:extLst>
              </a:tr>
              <a:tr h="244461">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水上警察學系</a:t>
                      </a:r>
                    </a:p>
                  </a:txBody>
                  <a:tcPr marL="40748" marR="40748" marT="0" marB="0">
                    <a:lnB w="12700" cap="flat" cmpd="sng" algn="ctr">
                      <a:solidFill>
                        <a:schemeClr val="tx1"/>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pPr algn="just">
                        <a:spcAft>
                          <a:spcPts val="0"/>
                        </a:spcAft>
                      </a:pPr>
                      <a:endParaRPr lang="zh-TW" sz="1500" b="1" kern="100" dirty="0">
                        <a:effectLst/>
                        <a:latin typeface="+mj-ea"/>
                        <a:ea typeface="+mj-ea"/>
                      </a:endParaRPr>
                    </a:p>
                  </a:txBody>
                  <a:tcPr/>
                </a:tc>
                <a:tc gridSpan="2" vMerge="1">
                  <a:txBody>
                    <a:bodyPr/>
                    <a:lstStyle/>
                    <a:p>
                      <a:pPr algn="just">
                        <a:spcAft>
                          <a:spcPts val="0"/>
                        </a:spcAft>
                      </a:pPr>
                      <a:endParaRPr lang="zh-TW" sz="1500" b="1" kern="100" dirty="0">
                        <a:effectLst/>
                        <a:latin typeface="+mj-ea"/>
                        <a:ea typeface="+mj-ea"/>
                      </a:endParaRPr>
                    </a:p>
                  </a:txBody>
                  <a:tcPr/>
                </a:tc>
                <a:tc hMerge="1" vMerge="1">
                  <a:txBody>
                    <a:bodyPr/>
                    <a:lstStyle/>
                    <a:p>
                      <a:endParaRPr lang="zh-TW" altLang="en-US"/>
                    </a:p>
                  </a:txBody>
                  <a:tcPr/>
                </a:tc>
                <a:tc vMerge="1">
                  <a:txBody>
                    <a:bodyPr/>
                    <a:lstStyle/>
                    <a:p>
                      <a:pPr algn="just">
                        <a:spcAft>
                          <a:spcPts val="0"/>
                        </a:spcAft>
                      </a:pPr>
                      <a:endParaRPr lang="zh-TW" sz="1500" b="1" kern="100" dirty="0">
                        <a:effectLst/>
                        <a:latin typeface="+mj-ea"/>
                        <a:ea typeface="+mj-ea"/>
                      </a:endParaRPr>
                    </a:p>
                  </a:txBody>
                  <a:tcPr/>
                </a:tc>
                <a:extLst>
                  <a:ext uri="{0D108BD9-81ED-4DB2-BD59-A6C34878D82A}">
                    <a16:rowId xmlns:a16="http://schemas.microsoft.com/office/drawing/2014/main" val="10010"/>
                  </a:ext>
                </a:extLst>
              </a:tr>
              <a:tr h="243080">
                <a:tc vMerge="1">
                  <a:txBody>
                    <a:bodyPr/>
                    <a:lstStyle/>
                    <a:p>
                      <a:endParaRPr lang="zh-TW" altLang="en-US"/>
                    </a:p>
                  </a:txBody>
                  <a:tcPr/>
                </a:tc>
                <a:tc rowSpan="8">
                  <a:txBody>
                    <a:bodyPr/>
                    <a:lstStyle/>
                    <a:p>
                      <a:pPr algn="just">
                        <a:spcAft>
                          <a:spcPts val="0"/>
                        </a:spcAft>
                      </a:pPr>
                      <a:r>
                        <a:rPr lang="zh-TW" sz="1600" b="1" kern="0" spc="-100" dirty="0">
                          <a:effectLst/>
                          <a:latin typeface="+mj-ea"/>
                          <a:ea typeface="+mj-ea"/>
                        </a:rPr>
                        <a:t>乙組</a:t>
                      </a:r>
                      <a:endParaRPr lang="zh-TW" sz="1600" b="1" kern="100" dirty="0">
                        <a:effectLst/>
                        <a:latin typeface="+mj-ea"/>
                        <a:ea typeface="+mj-ea"/>
                      </a:endParaRPr>
                    </a:p>
                  </a:txBody>
                  <a:tcPr marL="40748" marR="40748"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TW" sz="1600" b="1" kern="100">
                          <a:effectLst/>
                          <a:latin typeface="+mj-ea"/>
                          <a:ea typeface="+mj-ea"/>
                        </a:rPr>
                        <a:t>行政警察學系</a:t>
                      </a:r>
                    </a:p>
                  </a:txBody>
                  <a:tcPr marL="40748" marR="40748" marT="0" marB="0">
                    <a:lnT w="12700" cap="flat" cmpd="sng" algn="ctr">
                      <a:solidFill>
                        <a:schemeClr val="tx1"/>
                      </a:solidFill>
                      <a:prstDash val="solid"/>
                      <a:round/>
                      <a:headEnd type="none" w="med" len="med"/>
                      <a:tailEnd type="none" w="med" len="med"/>
                    </a:lnT>
                  </a:tcPr>
                </a:tc>
                <a:tc rowSpan="8">
                  <a:txBody>
                    <a:bodyPr/>
                    <a:lstStyle/>
                    <a:p>
                      <a:pPr algn="l">
                        <a:spcAft>
                          <a:spcPts val="0"/>
                        </a:spcAft>
                      </a:pPr>
                      <a:r>
                        <a:rPr lang="zh-TW" sz="1600" b="1" dirty="0">
                          <a:effectLst/>
                          <a:latin typeface="+mj-ea"/>
                          <a:ea typeface="+mj-ea"/>
                        </a:rPr>
                        <a:t>國文</a:t>
                      </a:r>
                    </a:p>
                    <a:p>
                      <a:pPr algn="l">
                        <a:spcAft>
                          <a:spcPts val="0"/>
                        </a:spcAft>
                      </a:pPr>
                      <a:r>
                        <a:rPr lang="zh-TW" sz="1600" b="1" dirty="0">
                          <a:effectLst/>
                          <a:latin typeface="+mj-ea"/>
                          <a:ea typeface="+mj-ea"/>
                        </a:rPr>
                        <a:t>英文</a:t>
                      </a:r>
                    </a:p>
                    <a:p>
                      <a:pPr algn="l">
                        <a:spcAft>
                          <a:spcPts val="0"/>
                        </a:spcAft>
                      </a:pPr>
                      <a:r>
                        <a:rPr lang="zh-TW" sz="1600" b="1" dirty="0">
                          <a:effectLst/>
                          <a:latin typeface="+mj-ea"/>
                          <a:ea typeface="+mj-ea"/>
                        </a:rPr>
                        <a:t>數學</a:t>
                      </a:r>
                    </a:p>
                    <a:p>
                      <a:pPr algn="l">
                        <a:spcAft>
                          <a:spcPts val="0"/>
                        </a:spcAft>
                      </a:pPr>
                      <a:r>
                        <a:rPr lang="zh-TW" sz="1600" b="1" dirty="0">
                          <a:solidFill>
                            <a:srgbClr val="3333FF"/>
                          </a:solidFill>
                          <a:effectLst/>
                          <a:latin typeface="+mj-ea"/>
                          <a:ea typeface="+mj-ea"/>
                        </a:rPr>
                        <a:t>社會</a:t>
                      </a:r>
                    </a:p>
                  </a:txBody>
                  <a:tcPr marL="40748" marR="40748" marT="0" marB="0">
                    <a:lnT w="12700" cap="flat" cmpd="sng" algn="ctr">
                      <a:solidFill>
                        <a:schemeClr val="tx1"/>
                      </a:solidFill>
                      <a:prstDash val="solid"/>
                      <a:round/>
                      <a:headEnd type="none" w="med" len="med"/>
                      <a:tailEnd type="none" w="med" len="med"/>
                    </a:lnT>
                  </a:tcPr>
                </a:tc>
                <a:tc vMerge="1">
                  <a:txBody>
                    <a:bodyPr/>
                    <a:lstStyle/>
                    <a:p>
                      <a:endParaRPr lang="zh-TW" altLang="en-US"/>
                    </a:p>
                  </a:txBody>
                  <a:tcPr/>
                </a:tc>
                <a:tc rowSpan="4">
                  <a:txBody>
                    <a:bodyPr/>
                    <a:lstStyle/>
                    <a:p>
                      <a:pPr algn="just">
                        <a:spcAft>
                          <a:spcPts val="0"/>
                        </a:spcAft>
                      </a:pPr>
                      <a:r>
                        <a:rPr lang="zh-TW" sz="1600" b="1" kern="0" spc="-20" dirty="0">
                          <a:effectLst/>
                          <a:latin typeface="+mj-ea"/>
                          <a:ea typeface="+mj-ea"/>
                        </a:rPr>
                        <a:t>丙組</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gridSpan="2">
                  <a:txBody>
                    <a:bodyPr/>
                    <a:lstStyle/>
                    <a:p>
                      <a:pPr algn="just">
                        <a:spcAft>
                          <a:spcPts val="0"/>
                        </a:spcAft>
                      </a:pPr>
                      <a:r>
                        <a:rPr lang="zh-TW" sz="1600" b="1" kern="0" spc="-20" dirty="0">
                          <a:effectLst/>
                          <a:latin typeface="+mj-ea"/>
                          <a:ea typeface="+mj-ea"/>
                        </a:rPr>
                        <a:t>刑事警察科</a:t>
                      </a:r>
                      <a:endParaRPr lang="zh-TW" sz="1600" b="1" kern="100" dirty="0">
                        <a:effectLst/>
                        <a:latin typeface="+mj-ea"/>
                        <a:ea typeface="+mj-ea"/>
                      </a:endParaRPr>
                    </a:p>
                  </a:txBody>
                  <a:tcPr marL="40748" marR="40748" marT="0" marB="0"/>
                </a:tc>
                <a:tc hMerge="1">
                  <a:txBody>
                    <a:bodyPr/>
                    <a:lstStyle/>
                    <a:p>
                      <a:endParaRPr lang="zh-TW" altLang="en-US"/>
                    </a:p>
                  </a:txBody>
                  <a:tcPr/>
                </a:tc>
                <a:tc rowSpan="4">
                  <a:txBody>
                    <a:bodyPr/>
                    <a:lstStyle/>
                    <a:p>
                      <a:pPr algn="just">
                        <a:spcAft>
                          <a:spcPts val="0"/>
                        </a:spcAft>
                      </a:pPr>
                      <a:r>
                        <a:rPr lang="zh-TW" sz="1600" b="1" kern="0" spc="-20" dirty="0" smtClean="0">
                          <a:effectLst/>
                          <a:latin typeface="+mj-ea"/>
                          <a:ea typeface="+mj-ea"/>
                        </a:rPr>
                        <a:t>國、英、</a:t>
                      </a:r>
                      <a:r>
                        <a:rPr lang="zh-TW" sz="1600" b="1" kern="0" spc="-20" dirty="0">
                          <a:effectLst/>
                          <a:latin typeface="+mj-ea"/>
                          <a:ea typeface="+mj-ea"/>
                        </a:rPr>
                        <a:t>數甲、物理、化學。</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203117">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公共安全學系</a:t>
                      </a:r>
                      <a:r>
                        <a:rPr lang="en-US" sz="1600" b="1" kern="100" dirty="0">
                          <a:effectLst/>
                          <a:latin typeface="+mj-ea"/>
                          <a:ea typeface="+mj-ea"/>
                        </a:rPr>
                        <a:t>(</a:t>
                      </a:r>
                      <a:r>
                        <a:rPr lang="zh-TW" sz="1600" b="1" kern="100" dirty="0">
                          <a:effectLst/>
                          <a:latin typeface="+mj-ea"/>
                          <a:ea typeface="+mj-ea"/>
                        </a:rPr>
                        <a:t>社會安全</a:t>
                      </a:r>
                      <a:r>
                        <a:rPr lang="en-US" sz="1600" b="1" kern="100" dirty="0">
                          <a:effectLst/>
                          <a:latin typeface="+mj-ea"/>
                          <a:ea typeface="+mj-ea"/>
                        </a:rPr>
                        <a:t>/</a:t>
                      </a:r>
                      <a:r>
                        <a:rPr lang="zh-TW" sz="1600" b="1" kern="100" dirty="0">
                          <a:effectLst/>
                          <a:latin typeface="+mj-ea"/>
                          <a:ea typeface="+mj-ea"/>
                        </a:rPr>
                        <a:t>情報事務</a:t>
                      </a:r>
                      <a:r>
                        <a:rPr lang="en-US" sz="1600" b="1" kern="100" dirty="0">
                          <a:effectLst/>
                          <a:latin typeface="+mj-ea"/>
                          <a:ea typeface="+mj-ea"/>
                        </a:rPr>
                        <a:t>)</a:t>
                      </a:r>
                      <a:endParaRPr lang="zh-TW" sz="1600" b="1" kern="100" dirty="0">
                        <a:effectLst/>
                        <a:latin typeface="+mj-ea"/>
                        <a:ea typeface="+mj-ea"/>
                      </a:endParaRPr>
                    </a:p>
                  </a:txBody>
                  <a:tcPr marL="40748" marR="40748" marT="0" marB="0"/>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gridSpan="2">
                  <a:txBody>
                    <a:bodyPr/>
                    <a:lstStyle/>
                    <a:p>
                      <a:pPr algn="just">
                        <a:spcAft>
                          <a:spcPts val="0"/>
                        </a:spcAft>
                      </a:pPr>
                      <a:r>
                        <a:rPr lang="zh-TW" sz="1600" b="1" kern="0" spc="-20" dirty="0">
                          <a:effectLst/>
                          <a:latin typeface="+mj-ea"/>
                          <a:ea typeface="+mj-ea"/>
                        </a:rPr>
                        <a:t>交通管理科</a:t>
                      </a:r>
                      <a:endParaRPr lang="zh-TW" sz="1600" b="1" kern="100" dirty="0">
                        <a:effectLst/>
                        <a:latin typeface="+mj-ea"/>
                        <a:ea typeface="+mj-ea"/>
                      </a:endParaRPr>
                    </a:p>
                  </a:txBody>
                  <a:tcPr marL="40748" marR="40748" marT="0" marB="0">
                    <a:lnB w="12700" cap="flat" cmpd="sng" algn="ctr">
                      <a:solidFill>
                        <a:schemeClr val="tx1"/>
                      </a:solidFill>
                      <a:prstDash val="solid"/>
                      <a:round/>
                      <a:headEnd type="none" w="med" len="med"/>
                      <a:tailEnd type="none" w="med" len="med"/>
                    </a:lnB>
                  </a:tcPr>
                </a:tc>
                <a:tc rowSpan="2"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2"/>
                  </a:ext>
                </a:extLst>
              </a:tr>
              <a:tr h="86027">
                <a:tc vMerge="1">
                  <a:txBody>
                    <a:bodyPr/>
                    <a:lstStyle/>
                    <a:p>
                      <a:endParaRPr lang="zh-TW" altLang="en-US"/>
                    </a:p>
                  </a:txBody>
                  <a:tcPr/>
                </a:tc>
                <a:tc vMerge="1">
                  <a:txBody>
                    <a:bodyPr/>
                    <a:lstStyle/>
                    <a:p>
                      <a:endParaRPr lang="zh-TW" altLang="en-US"/>
                    </a:p>
                  </a:txBody>
                  <a:tcPr/>
                </a:tc>
                <a:tc rowSpan="2">
                  <a:txBody>
                    <a:bodyPr/>
                    <a:lstStyle/>
                    <a:p>
                      <a:pPr algn="just">
                        <a:spcAft>
                          <a:spcPts val="0"/>
                        </a:spcAft>
                      </a:pPr>
                      <a:r>
                        <a:rPr lang="zh-TW" sz="1600" b="1" kern="100" dirty="0">
                          <a:effectLst/>
                          <a:latin typeface="+mj-ea"/>
                          <a:ea typeface="+mj-ea"/>
                        </a:rPr>
                        <a:t>犯罪防治學系</a:t>
                      </a:r>
                      <a:r>
                        <a:rPr lang="en-US" sz="1600" b="1" kern="100" dirty="0">
                          <a:effectLst/>
                          <a:latin typeface="+mj-ea"/>
                          <a:ea typeface="+mj-ea"/>
                        </a:rPr>
                        <a:t>(</a:t>
                      </a:r>
                      <a:r>
                        <a:rPr lang="zh-TW" sz="1600" b="1" kern="100" dirty="0">
                          <a:effectLst/>
                          <a:latin typeface="+mj-ea"/>
                          <a:ea typeface="+mj-ea"/>
                        </a:rPr>
                        <a:t>預防組</a:t>
                      </a:r>
                      <a:r>
                        <a:rPr lang="en-US" sz="1600" b="1" kern="100" dirty="0">
                          <a:effectLst/>
                          <a:latin typeface="+mj-ea"/>
                          <a:ea typeface="+mj-ea"/>
                        </a:rPr>
                        <a:t>/</a:t>
                      </a:r>
                      <a:r>
                        <a:rPr lang="zh-TW" sz="1600" b="1" kern="100" dirty="0">
                          <a:effectLst/>
                          <a:latin typeface="+mj-ea"/>
                          <a:ea typeface="+mj-ea"/>
                        </a:rPr>
                        <a:t>矯治組</a:t>
                      </a:r>
                      <a:r>
                        <a:rPr lang="en-US" sz="1600" b="1" kern="100" dirty="0">
                          <a:effectLst/>
                          <a:latin typeface="+mj-ea"/>
                          <a:ea typeface="+mj-ea"/>
                        </a:rPr>
                        <a:t>)</a:t>
                      </a:r>
                      <a:endParaRPr lang="zh-TW" sz="1600" b="1" kern="100" dirty="0">
                        <a:effectLst/>
                        <a:latin typeface="+mj-ea"/>
                        <a:ea typeface="+mj-ea"/>
                      </a:endParaRPr>
                    </a:p>
                  </a:txBody>
                  <a:tcPr marL="40748" marR="40748" marT="0" marB="0">
                    <a:lnB w="9525" cap="flat" cmpd="sng" algn="ctr">
                      <a:solidFill>
                        <a:schemeClr val="accent1">
                          <a:lumMod val="75000"/>
                        </a:schemeClr>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3"/>
                  </a:ext>
                </a:extLst>
              </a:tr>
              <a:tr h="2086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just">
                        <a:spcAft>
                          <a:spcPts val="0"/>
                        </a:spcAft>
                      </a:pPr>
                      <a:r>
                        <a:rPr lang="zh-TW" sz="1600" b="1" kern="0" spc="-20" dirty="0">
                          <a:effectLst/>
                          <a:latin typeface="+mj-ea"/>
                          <a:ea typeface="+mj-ea"/>
                        </a:rPr>
                        <a:t>科技偵查科</a:t>
                      </a:r>
                      <a:endParaRPr lang="zh-TW" sz="1600" b="1" kern="100" dirty="0">
                        <a:effectLst/>
                        <a:latin typeface="+mj-ea"/>
                        <a:ea typeface="+mj-ea"/>
                      </a:endParaRPr>
                    </a:p>
                  </a:txBody>
                  <a:tcPr marL="40748" marR="40748"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4"/>
                  </a:ext>
                </a:extLst>
              </a:tr>
              <a:tr h="231747">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外事警察學系</a:t>
                      </a:r>
                    </a:p>
                  </a:txBody>
                  <a:tcPr marL="40748" marR="40748" marT="0" marB="0">
                    <a:lnT w="9525" cap="flat" cmpd="sng" algn="ctr">
                      <a:solidFill>
                        <a:schemeClr val="accent1">
                          <a:lumMod val="75000"/>
                        </a:schemeClr>
                      </a:solidFill>
                      <a:prstDash val="solid"/>
                      <a:round/>
                      <a:headEnd type="none" w="med" len="med"/>
                      <a:tailEnd type="none" w="med" len="med"/>
                    </a:lnT>
                  </a:tcPr>
                </a:tc>
                <a:tc vMerge="1">
                  <a:txBody>
                    <a:bodyPr/>
                    <a:lstStyle/>
                    <a:p>
                      <a:endParaRPr lang="zh-TW" altLang="en-US"/>
                    </a:p>
                  </a:txBody>
                  <a:tcPr/>
                </a:tc>
                <a:tc rowSpan="4" gridSpan="5">
                  <a:txBody>
                    <a:bodyPr/>
                    <a:lstStyle/>
                    <a:p>
                      <a:pPr algn="just">
                        <a:spcAft>
                          <a:spcPts val="0"/>
                        </a:spcAft>
                      </a:pPr>
                      <a:endParaRPr lang="en-US" altLang="zh-TW" sz="1600" b="1" kern="0" spc="-20" dirty="0" smtClean="0">
                        <a:solidFill>
                          <a:srgbClr val="FF0000"/>
                        </a:solidFill>
                        <a:effectLst/>
                        <a:latin typeface="+mj-ea"/>
                        <a:ea typeface="+mj-ea"/>
                      </a:endParaRPr>
                    </a:p>
                    <a:p>
                      <a:pPr algn="just">
                        <a:spcAft>
                          <a:spcPts val="0"/>
                        </a:spcAft>
                      </a:pPr>
                      <a:r>
                        <a:rPr lang="zh-TW" sz="1600" b="1" kern="0" spc="-20" dirty="0" smtClean="0">
                          <a:solidFill>
                            <a:srgbClr val="FF0000"/>
                          </a:solidFill>
                          <a:effectLst/>
                          <a:latin typeface="+mj-ea"/>
                          <a:ea typeface="+mj-ea"/>
                        </a:rPr>
                        <a:t>提醒</a:t>
                      </a:r>
                      <a:r>
                        <a:rPr lang="zh-TW" sz="1600" b="1" kern="0" spc="-20" dirty="0">
                          <a:solidFill>
                            <a:srgbClr val="FF0000"/>
                          </a:solidFill>
                          <a:effectLst/>
                          <a:latin typeface="+mj-ea"/>
                          <a:ea typeface="+mj-ea"/>
                        </a:rPr>
                        <a:t>：考生只能依消防海巡類與警察類</a:t>
                      </a:r>
                      <a:r>
                        <a:rPr lang="en-US" sz="1600" b="1" kern="0" spc="-20" dirty="0">
                          <a:solidFill>
                            <a:srgbClr val="FF0000"/>
                          </a:solidFill>
                          <a:effectLst/>
                          <a:latin typeface="+mj-ea"/>
                          <a:ea typeface="+mj-ea"/>
                        </a:rPr>
                        <a:t>2</a:t>
                      </a:r>
                      <a:r>
                        <a:rPr lang="zh-TW" sz="1600" b="1" kern="0" spc="-20" dirty="0">
                          <a:solidFill>
                            <a:srgbClr val="FF0000"/>
                          </a:solidFill>
                          <a:effectLst/>
                          <a:latin typeface="+mj-ea"/>
                          <a:ea typeface="+mj-ea"/>
                        </a:rPr>
                        <a:t>類</a:t>
                      </a:r>
                      <a:r>
                        <a:rPr lang="zh-TW" sz="1600" b="1" kern="0" spc="-20" dirty="0" smtClean="0">
                          <a:solidFill>
                            <a:srgbClr val="FF0000"/>
                          </a:solidFill>
                          <a:effectLst/>
                          <a:latin typeface="+mj-ea"/>
                          <a:ea typeface="+mj-ea"/>
                        </a:rPr>
                        <a:t>中</a:t>
                      </a:r>
                      <a:endParaRPr lang="en-US" altLang="zh-TW" sz="1600" b="1" kern="0" spc="-20" dirty="0" smtClean="0">
                        <a:solidFill>
                          <a:srgbClr val="FF0000"/>
                        </a:solidFill>
                        <a:effectLst/>
                        <a:latin typeface="+mj-ea"/>
                        <a:ea typeface="+mj-ea"/>
                      </a:endParaRPr>
                    </a:p>
                    <a:p>
                      <a:pPr algn="just">
                        <a:spcAft>
                          <a:spcPts val="0"/>
                        </a:spcAft>
                      </a:pPr>
                      <a:r>
                        <a:rPr lang="zh-TW" sz="1600" b="1" kern="0" spc="-20" dirty="0" smtClean="0">
                          <a:solidFill>
                            <a:srgbClr val="FF0000"/>
                          </a:solidFill>
                          <a:effectLst/>
                          <a:latin typeface="+mj-ea"/>
                          <a:ea typeface="+mj-ea"/>
                        </a:rPr>
                        <a:t>選擇</a:t>
                      </a:r>
                      <a:r>
                        <a:rPr lang="en-US" sz="1600" b="1" kern="0" spc="-20" dirty="0">
                          <a:solidFill>
                            <a:srgbClr val="FF0000"/>
                          </a:solidFill>
                          <a:effectLst/>
                          <a:latin typeface="+mj-ea"/>
                          <a:ea typeface="+mj-ea"/>
                        </a:rPr>
                        <a:t>1</a:t>
                      </a:r>
                      <a:r>
                        <a:rPr lang="zh-TW" sz="1600" b="1" kern="0" spc="-20" dirty="0">
                          <a:solidFill>
                            <a:srgbClr val="FF0000"/>
                          </a:solidFill>
                          <a:effectLst/>
                          <a:latin typeface="+mj-ea"/>
                          <a:ea typeface="+mj-ea"/>
                        </a:rPr>
                        <a:t>類報名，之後再就組別、科別進行志願排序。</a:t>
                      </a:r>
                      <a:endParaRPr lang="zh-TW" sz="1600" b="1" kern="100" dirty="0">
                        <a:solidFill>
                          <a:srgbClr val="FF0000"/>
                        </a:solidFill>
                        <a:effectLst/>
                        <a:latin typeface="+mj-ea"/>
                        <a:ea typeface="+mj-ea"/>
                      </a:endParaRPr>
                    </a:p>
                  </a:txBody>
                  <a:tcPr marL="40748" marR="40748" marT="0" marB="0">
                    <a:lnT w="12700" cap="flat" cmpd="sng" algn="ctr">
                      <a:solidFill>
                        <a:schemeClr val="tx1"/>
                      </a:solidFill>
                      <a:prstDash val="solid"/>
                      <a:round/>
                      <a:headEnd type="none" w="med" len="med"/>
                      <a:tailEnd type="none" w="med" len="med"/>
                    </a:lnT>
                  </a:tcPr>
                </a:tc>
                <a:tc rowSpan="4" hMerge="1">
                  <a:txBody>
                    <a:bodyPr/>
                    <a:lstStyle/>
                    <a:p>
                      <a:endParaRPr lang="zh-TW" altLang="en-US"/>
                    </a:p>
                  </a:txBody>
                  <a:tcPr/>
                </a:tc>
                <a:tc rowSpan="4" hMerge="1">
                  <a:txBody>
                    <a:bodyPr/>
                    <a:lstStyle/>
                    <a:p>
                      <a:pPr algn="just">
                        <a:spcAft>
                          <a:spcPts val="0"/>
                        </a:spcAft>
                      </a:pPr>
                      <a:endParaRPr lang="zh-TW" sz="1800" kern="100" dirty="0">
                        <a:effectLst/>
                        <a:latin typeface="Times New Roman" panose="02020603050405020304" pitchFamily="18" charset="0"/>
                        <a:ea typeface="新細明體" panose="02020500000000000000" pitchFamily="18" charset="-120"/>
                      </a:endParaRPr>
                    </a:p>
                  </a:txBody>
                  <a:tcPr marL="54328" marR="54328" marT="0" marB="0">
                    <a:lnT w="12700" cap="flat" cmpd="sng" algn="ctr">
                      <a:solidFill>
                        <a:schemeClr val="tx1"/>
                      </a:solidFill>
                      <a:prstDash val="solid"/>
                      <a:round/>
                      <a:headEnd type="none" w="med" len="med"/>
                      <a:tailEnd type="none" w="med" len="med"/>
                    </a:lnT>
                  </a:tcPr>
                </a:tc>
                <a:tc rowSpan="4" hMerge="1">
                  <a:txBody>
                    <a:bodyPr/>
                    <a:lstStyle/>
                    <a:p>
                      <a:endParaRPr lang="zh-TW" altLang="en-US"/>
                    </a:p>
                  </a:txBody>
                  <a:tcPr/>
                </a:tc>
                <a:tc rowSpan="4" hMerge="1">
                  <a:txBody>
                    <a:bodyPr/>
                    <a:lstStyle/>
                    <a:p>
                      <a:endParaRPr lang="zh-TW" altLang="en-US"/>
                    </a:p>
                  </a:txBody>
                  <a:tcPr/>
                </a:tc>
                <a:extLst>
                  <a:ext uri="{0D108BD9-81ED-4DB2-BD59-A6C34878D82A}">
                    <a16:rowId xmlns:a16="http://schemas.microsoft.com/office/drawing/2014/main" val="10015"/>
                  </a:ext>
                </a:extLst>
              </a:tr>
              <a:tr h="275590">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國境警察學系</a:t>
                      </a:r>
                      <a:r>
                        <a:rPr lang="en-US" sz="1600" b="1" kern="100" dirty="0">
                          <a:effectLst/>
                          <a:latin typeface="+mj-ea"/>
                          <a:ea typeface="+mj-ea"/>
                        </a:rPr>
                        <a:t>(</a:t>
                      </a:r>
                      <a:r>
                        <a:rPr lang="zh-TW" sz="1600" b="1" kern="100" dirty="0">
                          <a:effectLst/>
                          <a:latin typeface="+mj-ea"/>
                          <a:ea typeface="+mj-ea"/>
                        </a:rPr>
                        <a:t>國境管理</a:t>
                      </a:r>
                      <a:r>
                        <a:rPr lang="en-US" sz="1600" b="1" kern="100" dirty="0">
                          <a:effectLst/>
                          <a:latin typeface="+mj-ea"/>
                          <a:ea typeface="+mj-ea"/>
                        </a:rPr>
                        <a:t>/</a:t>
                      </a:r>
                      <a:r>
                        <a:rPr lang="zh-TW" sz="1600" b="1" kern="100" dirty="0">
                          <a:effectLst/>
                          <a:latin typeface="+mj-ea"/>
                          <a:ea typeface="+mj-ea"/>
                        </a:rPr>
                        <a:t>移民事務</a:t>
                      </a:r>
                      <a:r>
                        <a:rPr lang="en-US" sz="1600" b="1" kern="100" dirty="0">
                          <a:effectLst/>
                          <a:latin typeface="+mj-ea"/>
                          <a:ea typeface="+mj-ea"/>
                        </a:rPr>
                        <a:t>)</a:t>
                      </a:r>
                      <a:endParaRPr lang="zh-TW" sz="1600" b="1" kern="100" dirty="0">
                        <a:effectLst/>
                        <a:latin typeface="+mj-ea"/>
                        <a:ea typeface="+mj-ea"/>
                      </a:endParaRPr>
                    </a:p>
                  </a:txBody>
                  <a:tcPr marL="40748" marR="40748" marT="0" marB="0"/>
                </a:tc>
                <a:tc vMerge="1">
                  <a:txBody>
                    <a:bodyPr/>
                    <a:lstStyle/>
                    <a:p>
                      <a:endParaRPr lang="zh-TW" altLang="en-US"/>
                    </a:p>
                  </a:txBody>
                  <a:tcPr/>
                </a:tc>
                <a:tc gridSpan="5" vMerge="1">
                  <a:txBody>
                    <a:bodyPr/>
                    <a:lstStyle/>
                    <a:p>
                      <a:pPr algn="just">
                        <a:spcAft>
                          <a:spcPts val="0"/>
                        </a:spcAft>
                      </a:pPr>
                      <a:endParaRPr lang="zh-TW" sz="1800" kern="100" dirty="0">
                        <a:solidFill>
                          <a:srgbClr val="FF0000"/>
                        </a:solidFill>
                        <a:effectLst/>
                        <a:latin typeface="Times New Roman" panose="02020603050405020304" pitchFamily="18" charset="0"/>
                        <a:ea typeface="新細明體" panose="02020500000000000000" pitchFamily="18" charset="-120"/>
                      </a:endParaRPr>
                    </a:p>
                  </a:txBody>
                  <a:tcPr marL="54328" marR="54328" marT="0" marB="0">
                    <a:lnT w="12700" cap="flat" cmpd="sng" algn="ctr">
                      <a:solidFill>
                        <a:schemeClr val="tx1"/>
                      </a:solidFill>
                      <a:prstDash val="solid"/>
                      <a:round/>
                      <a:headEnd type="none" w="med" len="med"/>
                      <a:tailEnd type="none" w="med" len="med"/>
                    </a:lnT>
                  </a:tcPr>
                </a:tc>
                <a:tc hMerge="1" vMerge="1">
                  <a:txBody>
                    <a:bodyPr/>
                    <a:lstStyle/>
                    <a:p>
                      <a:endParaRPr lang="zh-TW" altLang="en-US"/>
                    </a:p>
                  </a:txBody>
                  <a:tcPr/>
                </a:tc>
                <a:tc hMerge="1" vMerge="1">
                  <a:txBody>
                    <a:bodyPr/>
                    <a:lstStyle/>
                    <a:p>
                      <a:endParaRPr lang="zh-TW" altLang="en-US"/>
                    </a:p>
                  </a:txBody>
                  <a:tcPr/>
                </a:tc>
                <a:tc hMerge="1" vMerge="1">
                  <a:txBody>
                    <a:bodyPr/>
                    <a:lstStyle/>
                    <a:p>
                      <a:pPr algn="just">
                        <a:spcAft>
                          <a:spcPts val="0"/>
                        </a:spcAft>
                      </a:pPr>
                      <a:endParaRPr lang="zh-TW" sz="1000" kern="100">
                        <a:effectLst/>
                        <a:latin typeface="Times New Roman" panose="02020603050405020304" pitchFamily="18" charset="0"/>
                        <a:ea typeface="新細明體" panose="02020500000000000000" pitchFamily="18" charset="-120"/>
                      </a:endParaRPr>
                    </a:p>
                  </a:txBody>
                  <a:tcPr marL="54328" marR="54328" marT="0" marB="0"/>
                </a:tc>
                <a:tc hMerge="1" vMerge="1">
                  <a:txBody>
                    <a:bodyPr/>
                    <a:lstStyle/>
                    <a:p>
                      <a:endParaRPr lang="zh-TW" altLang="en-US"/>
                    </a:p>
                  </a:txBody>
                  <a:tcPr/>
                </a:tc>
                <a:extLst>
                  <a:ext uri="{0D108BD9-81ED-4DB2-BD59-A6C34878D82A}">
                    <a16:rowId xmlns:a16="http://schemas.microsoft.com/office/drawing/2014/main" val="10016"/>
                  </a:ext>
                </a:extLst>
              </a:tr>
              <a:tr h="205997">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行政管理學系</a:t>
                      </a:r>
                    </a:p>
                  </a:txBody>
                  <a:tcPr marL="40748" marR="40748" marT="0" marB="0"/>
                </a:tc>
                <a:tc vMerge="1">
                  <a:txBody>
                    <a:bodyPr/>
                    <a:lstStyle/>
                    <a:p>
                      <a:endParaRPr lang="zh-TW" altLang="en-US"/>
                    </a:p>
                  </a:txBody>
                  <a:tcPr/>
                </a:tc>
                <a:tc gridSpan="5"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7"/>
                  </a:ext>
                </a:extLst>
              </a:tr>
              <a:tr h="274752">
                <a:tc vMerge="1">
                  <a:txBody>
                    <a:bodyPr/>
                    <a:lstStyle/>
                    <a:p>
                      <a:endParaRPr lang="zh-TW" altLang="en-US"/>
                    </a:p>
                  </a:txBody>
                  <a:tcPr/>
                </a:tc>
                <a:tc vMerge="1">
                  <a:txBody>
                    <a:bodyPr/>
                    <a:lstStyle/>
                    <a:p>
                      <a:endParaRPr lang="zh-TW" altLang="en-US"/>
                    </a:p>
                  </a:txBody>
                  <a:tcPr/>
                </a:tc>
                <a:tc>
                  <a:txBody>
                    <a:bodyPr/>
                    <a:lstStyle/>
                    <a:p>
                      <a:pPr algn="just">
                        <a:spcAft>
                          <a:spcPts val="0"/>
                        </a:spcAft>
                      </a:pPr>
                      <a:r>
                        <a:rPr lang="zh-TW" sz="1600" b="1" kern="100" dirty="0">
                          <a:effectLst/>
                          <a:latin typeface="+mj-ea"/>
                          <a:ea typeface="+mj-ea"/>
                        </a:rPr>
                        <a:t>法律學系</a:t>
                      </a:r>
                    </a:p>
                  </a:txBody>
                  <a:tcPr marL="40748" marR="40748" marT="0" marB="0"/>
                </a:tc>
                <a:tc vMerge="1">
                  <a:txBody>
                    <a:bodyPr/>
                    <a:lstStyle/>
                    <a:p>
                      <a:endParaRPr lang="zh-TW" altLang="en-US"/>
                    </a:p>
                  </a:txBody>
                  <a:tcPr/>
                </a:tc>
                <a:tc gridSpan="5"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8"/>
                  </a:ext>
                </a:extLst>
              </a:tr>
              <a:tr h="463491">
                <a:tc>
                  <a:txBody>
                    <a:bodyPr/>
                    <a:lstStyle/>
                    <a:p>
                      <a:pPr algn="just">
                        <a:spcAft>
                          <a:spcPts val="0"/>
                        </a:spcAft>
                      </a:pPr>
                      <a:r>
                        <a:rPr lang="zh-TW" sz="1600" b="1" kern="0" dirty="0">
                          <a:effectLst/>
                          <a:latin typeface="+mj-ea"/>
                          <a:ea typeface="+mj-ea"/>
                        </a:rPr>
                        <a:t>相關</a:t>
                      </a:r>
                      <a:endParaRPr lang="zh-TW" sz="1600" b="1" kern="100" dirty="0">
                        <a:effectLst/>
                        <a:latin typeface="+mj-ea"/>
                        <a:ea typeface="+mj-ea"/>
                      </a:endParaRPr>
                    </a:p>
                    <a:p>
                      <a:pPr algn="just">
                        <a:spcAft>
                          <a:spcPts val="0"/>
                        </a:spcAft>
                      </a:pPr>
                      <a:r>
                        <a:rPr lang="zh-TW" sz="1600" b="1" kern="0" dirty="0">
                          <a:effectLst/>
                          <a:latin typeface="+mj-ea"/>
                          <a:ea typeface="+mj-ea"/>
                        </a:rPr>
                        <a:t>網站</a:t>
                      </a:r>
                      <a:endParaRPr lang="zh-TW" sz="1600" b="1" kern="100" dirty="0">
                        <a:effectLst/>
                        <a:latin typeface="+mj-ea"/>
                        <a:ea typeface="+mj-ea"/>
                      </a:endParaRPr>
                    </a:p>
                  </a:txBody>
                  <a:tcPr marL="40748" marR="40748" marT="0" marB="0">
                    <a:lnT w="12700" cap="flat" cmpd="sng" algn="ctr">
                      <a:solidFill>
                        <a:schemeClr val="tx1"/>
                      </a:solidFill>
                      <a:prstDash val="solid"/>
                      <a:round/>
                      <a:headEnd type="none" w="med" len="med"/>
                      <a:tailEnd type="none" w="med" len="med"/>
                    </a:lnT>
                  </a:tcPr>
                </a:tc>
                <a:tc gridSpan="3">
                  <a:txBody>
                    <a:bodyPr/>
                    <a:lstStyle/>
                    <a:p>
                      <a:pPr algn="ctr">
                        <a:spcAft>
                          <a:spcPts val="0"/>
                        </a:spcAft>
                      </a:pPr>
                      <a:r>
                        <a:rPr lang="en-US" sz="1600" b="1" u="sng" kern="100" dirty="0">
                          <a:effectLst/>
                          <a:latin typeface="+mj-ea"/>
                          <a:ea typeface="+mj-ea"/>
                          <a:hlinkClick r:id="rId2"/>
                        </a:rPr>
                        <a:t>http://www.cpu.edu.tw</a:t>
                      </a:r>
                      <a:r>
                        <a:rPr lang="en-US" sz="1600" b="1" kern="100" dirty="0">
                          <a:effectLst/>
                          <a:latin typeface="+mj-ea"/>
                          <a:ea typeface="+mj-ea"/>
                        </a:rPr>
                        <a:t> </a:t>
                      </a:r>
                      <a:endParaRPr lang="zh-TW" sz="1600" b="1" kern="100" dirty="0">
                        <a:effectLst/>
                        <a:latin typeface="+mj-ea"/>
                        <a:ea typeface="+mj-ea"/>
                      </a:endParaRPr>
                    </a:p>
                  </a:txBody>
                  <a:tcPr marL="40748" marR="40748"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gridSpan="5">
                  <a:txBody>
                    <a:bodyPr/>
                    <a:lstStyle/>
                    <a:p>
                      <a:pPr algn="ctr">
                        <a:spcAft>
                          <a:spcPts val="0"/>
                        </a:spcAft>
                      </a:pPr>
                      <a:r>
                        <a:rPr lang="en-US" sz="1600" b="1" u="sng" kern="100" dirty="0">
                          <a:effectLst/>
                          <a:latin typeface="+mj-ea"/>
                          <a:ea typeface="+mj-ea"/>
                          <a:hlinkClick r:id="rId3"/>
                        </a:rPr>
                        <a:t>http://www.tpa.edu.tw/</a:t>
                      </a:r>
                      <a:r>
                        <a:rPr lang="en-US" sz="1600" b="1" kern="100" dirty="0">
                          <a:effectLst/>
                          <a:latin typeface="+mj-ea"/>
                          <a:ea typeface="+mj-ea"/>
                        </a:rPr>
                        <a:t> </a:t>
                      </a:r>
                      <a:endParaRPr lang="zh-TW" sz="1600" b="1" kern="100" dirty="0">
                        <a:effectLst/>
                        <a:latin typeface="+mj-ea"/>
                        <a:ea typeface="+mj-ea"/>
                      </a:endParaRPr>
                    </a:p>
                  </a:txBody>
                  <a:tcPr marL="40748" marR="40748" marT="0" marB="0"/>
                </a:tc>
                <a:tc hMerge="1">
                  <a:txBody>
                    <a:bodyPr/>
                    <a:lstStyle/>
                    <a:p>
                      <a:endParaRPr lang="zh-TW" altLang="en-US"/>
                    </a:p>
                  </a:txBody>
                  <a:tcPr/>
                </a:tc>
                <a:tc hMerge="1">
                  <a:txBody>
                    <a:bodyPr/>
                    <a:lstStyle/>
                    <a:p>
                      <a:endParaRPr lang="zh-TW" altLang="en-US"/>
                    </a:p>
                  </a:txBody>
                  <a:tcPr/>
                </a:tc>
                <a:tc hMerge="1">
                  <a:txBody>
                    <a:bodyPr/>
                    <a:lstStyle/>
                    <a:p>
                      <a:pPr algn="ctr">
                        <a:spcAft>
                          <a:spcPts val="0"/>
                        </a:spcAft>
                      </a:pPr>
                      <a:endParaRPr lang="zh-TW" sz="1000" kern="100" dirty="0">
                        <a:effectLst/>
                        <a:latin typeface="Times New Roman" panose="02020603050405020304" pitchFamily="18" charset="0"/>
                        <a:ea typeface="新細明體" panose="02020500000000000000" pitchFamily="18" charset="-120"/>
                      </a:endParaRPr>
                    </a:p>
                  </a:txBody>
                  <a:tcPr marL="54328" marR="54328" marT="0" marB="0"/>
                </a:tc>
                <a:tc hMerge="1">
                  <a:txBody>
                    <a:bodyPr/>
                    <a:lstStyle/>
                    <a:p>
                      <a:endParaRPr lang="zh-TW" altLang="en-US"/>
                    </a:p>
                  </a:txBody>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2240553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lgn="ctr"/>
            <a:r>
              <a:rPr lang="zh-TW" altLang="en-US" dirty="0"/>
              <a:t>升學趨勢與相關</a:t>
            </a:r>
            <a:r>
              <a:rPr lang="zh-TW" altLang="en-US" dirty="0" smtClean="0"/>
              <a:t>提醒</a:t>
            </a:r>
            <a:endParaRPr lang="zh-TW" altLang="en-US" dirty="0"/>
          </a:p>
        </p:txBody>
      </p:sp>
      <p:sp>
        <p:nvSpPr>
          <p:cNvPr id="5" name="文字版面配置區 4"/>
          <p:cNvSpPr>
            <a:spLocks noGrp="1"/>
          </p:cNvSpPr>
          <p:nvPr>
            <p:ph type="body" idx="1"/>
          </p:nvPr>
        </p:nvSpPr>
        <p:spPr/>
        <p:txBody>
          <a:bodyPr/>
          <a:lstStyle/>
          <a:p>
            <a:pPr marL="342900" indent="-342900">
              <a:buFont typeface="Arial" panose="020B0604020202020204" pitchFamily="34" charset="0"/>
              <a:buChar char="•"/>
            </a:pPr>
            <a:r>
              <a:rPr lang="zh-TW" altLang="en-US" dirty="0" smtClean="0"/>
              <a:t>升學管道比例的變動</a:t>
            </a:r>
            <a:endParaRPr lang="en-US" altLang="zh-TW" dirty="0" smtClean="0"/>
          </a:p>
          <a:p>
            <a:pPr marL="342900" indent="-342900">
              <a:buFont typeface="Arial" panose="020B0604020202020204" pitchFamily="34" charset="0"/>
              <a:buChar char="•"/>
            </a:pPr>
            <a:r>
              <a:rPr lang="zh-TW" altLang="en-US" dirty="0" smtClean="0"/>
              <a:t>採計考科及學習歷程狀況</a:t>
            </a:r>
            <a:endParaRPr lang="en-US" altLang="zh-TW" dirty="0" smtClean="0"/>
          </a:p>
          <a:p>
            <a:pPr marL="342900" indent="-342900">
              <a:buFont typeface="Arial" panose="020B0604020202020204" pitchFamily="34" charset="0"/>
              <a:buChar char="•"/>
            </a:pPr>
            <a:endParaRPr lang="zh-TW" altLang="en-US" dirty="0"/>
          </a:p>
        </p:txBody>
      </p:sp>
    </p:spTree>
    <p:extLst>
      <p:ext uri="{BB962C8B-B14F-4D97-AF65-F5344CB8AC3E}">
        <p14:creationId xmlns:p14="http://schemas.microsoft.com/office/powerpoint/2010/main" val="21173783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17000" b="-17000"/>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sz="6600" b="1" dirty="0">
                <a:solidFill>
                  <a:srgbClr val="002060"/>
                </a:solidFill>
              </a:rPr>
              <a:t>其他管道</a:t>
            </a:r>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37842851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773669" y="399627"/>
            <a:ext cx="2858155" cy="600164"/>
          </a:xfrm>
          <a:prstGeom prst="rect">
            <a:avLst/>
          </a:prstGeom>
          <a:solidFill>
            <a:schemeClr val="accent6">
              <a:lumMod val="20000"/>
              <a:lumOff val="80000"/>
            </a:schemeClr>
          </a:solidFill>
        </p:spPr>
        <p:txBody>
          <a:bodyPr wrap="square" rtlCol="0">
            <a:spAutoFit/>
          </a:bodyPr>
          <a:lstStyle/>
          <a:p>
            <a:r>
              <a:rPr lang="zh-TW" altLang="en-US" sz="3300" b="1" dirty="0">
                <a:latin typeface="微軟正黑體" panose="020B0604030504040204" pitchFamily="34" charset="-120"/>
                <a:ea typeface="微軟正黑體" panose="020B0604030504040204" pitchFamily="34" charset="-120"/>
              </a:rPr>
              <a:t>大學獨立招生</a:t>
            </a:r>
          </a:p>
        </p:txBody>
      </p:sp>
      <p:pic>
        <p:nvPicPr>
          <p:cNvPr id="3" name="圖片 2"/>
          <p:cNvPicPr>
            <a:picLocks noChangeAspect="1"/>
          </p:cNvPicPr>
          <p:nvPr/>
        </p:nvPicPr>
        <p:blipFill rotWithShape="1">
          <a:blip r:embed="rId2"/>
          <a:srcRect l="17592" t="10263" r="20366" b="16071"/>
          <a:stretch/>
        </p:blipFill>
        <p:spPr>
          <a:xfrm>
            <a:off x="773669" y="1380220"/>
            <a:ext cx="6858000" cy="4580468"/>
          </a:xfrm>
          <a:prstGeom prst="rect">
            <a:avLst/>
          </a:prstGeom>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7240" y="5460335"/>
            <a:ext cx="1257475" cy="1257475"/>
          </a:xfrm>
          <a:prstGeom prst="rect">
            <a:avLst/>
          </a:prstGeom>
        </p:spPr>
      </p:pic>
    </p:spTree>
    <p:extLst>
      <p:ext uri="{BB962C8B-B14F-4D97-AF65-F5344CB8AC3E}">
        <p14:creationId xmlns:p14="http://schemas.microsoft.com/office/powerpoint/2010/main" val="317797327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其他管道</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90279690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6943619"/>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46408" y="2257887"/>
            <a:ext cx="7886700" cy="4351338"/>
          </a:xfrm>
        </p:spPr>
        <p:txBody>
          <a:bodyPr>
            <a:normAutofit fontScale="85000" lnSpcReduction="20000"/>
          </a:bodyPr>
          <a:lstStyle/>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pPr marL="0" indent="0">
              <a:buNone/>
            </a:pPr>
            <a:endParaRPr lang="en-US" altLang="zh-TW" dirty="0"/>
          </a:p>
          <a:p>
            <a:pPr marL="0" indent="0">
              <a:buNone/>
            </a:pPr>
            <a:r>
              <a:rPr lang="en-US" altLang="zh-TW" dirty="0" smtClean="0"/>
              <a:t>https</a:t>
            </a:r>
            <a:r>
              <a:rPr lang="en-US" altLang="zh-TW" dirty="0"/>
              <a:t>://www.youtube.com/watch?v=w4ij2K-DXgA</a:t>
            </a:r>
            <a:endParaRPr lang="zh-TW" altLang="en-US" dirty="0"/>
          </a:p>
        </p:txBody>
      </p:sp>
      <p:pic>
        <p:nvPicPr>
          <p:cNvPr id="4" name="圖片 3">
            <a:hlinkClick r:id="rId2"/>
          </p:cNvPr>
          <p:cNvPicPr>
            <a:picLocks noChangeAspect="1"/>
          </p:cNvPicPr>
          <p:nvPr/>
        </p:nvPicPr>
        <p:blipFill rotWithShape="1">
          <a:blip r:embed="rId3"/>
          <a:srcRect l="5041" t="16487" r="28126" b="16130"/>
          <a:stretch/>
        </p:blipFill>
        <p:spPr>
          <a:xfrm>
            <a:off x="479905" y="1094409"/>
            <a:ext cx="8433301" cy="4782689"/>
          </a:xfrm>
          <a:prstGeom prst="rect">
            <a:avLst/>
          </a:prstGeom>
        </p:spPr>
      </p:pic>
    </p:spTree>
    <p:extLst>
      <p:ext uri="{BB962C8B-B14F-4D97-AF65-F5344CB8AC3E}">
        <p14:creationId xmlns:p14="http://schemas.microsoft.com/office/powerpoint/2010/main" val="161144721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273" y="523068"/>
            <a:ext cx="8701244" cy="6152052"/>
          </a:xfrm>
        </p:spPr>
      </p:pic>
      <p:sp>
        <p:nvSpPr>
          <p:cNvPr id="5" name="矩形 4"/>
          <p:cNvSpPr/>
          <p:nvPr/>
        </p:nvSpPr>
        <p:spPr>
          <a:xfrm>
            <a:off x="4448895" y="1848630"/>
            <a:ext cx="2259476" cy="21331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974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rotWithShape="1">
          <a:blip r:embed="rId2"/>
          <a:srcRect l="14883" t="25791" r="28644" b="19522"/>
          <a:stretch/>
        </p:blipFill>
        <p:spPr>
          <a:xfrm>
            <a:off x="0" y="779809"/>
            <a:ext cx="9144000" cy="4980911"/>
          </a:xfrm>
          <a:prstGeom prst="rect">
            <a:avLst/>
          </a:prstGeom>
        </p:spPr>
      </p:pic>
    </p:spTree>
    <p:extLst>
      <p:ext uri="{BB962C8B-B14F-4D97-AF65-F5344CB8AC3E}">
        <p14:creationId xmlns:p14="http://schemas.microsoft.com/office/powerpoint/2010/main" val="50150599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pic>
        <p:nvPicPr>
          <p:cNvPr id="4" name="圖片 3"/>
          <p:cNvPicPr>
            <a:picLocks noChangeAspect="1"/>
          </p:cNvPicPr>
          <p:nvPr/>
        </p:nvPicPr>
        <p:blipFill rotWithShape="1">
          <a:blip r:embed="rId2"/>
          <a:srcRect l="14800" t="25200" r="27900" b="17733"/>
          <a:stretch/>
        </p:blipFill>
        <p:spPr>
          <a:xfrm>
            <a:off x="0" y="1095364"/>
            <a:ext cx="9144000" cy="5122555"/>
          </a:xfrm>
          <a:prstGeom prst="rect">
            <a:avLst/>
          </a:prstGeom>
        </p:spPr>
      </p:pic>
    </p:spTree>
    <p:extLst>
      <p:ext uri="{BB962C8B-B14F-4D97-AF65-F5344CB8AC3E}">
        <p14:creationId xmlns:p14="http://schemas.microsoft.com/office/powerpoint/2010/main" val="235537108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面對高三的同學</a:t>
            </a:r>
            <a:r>
              <a:rPr lang="en-US" altLang="zh-TW" dirty="0" smtClean="0"/>
              <a:t>…</a:t>
            </a:r>
            <a:endParaRPr lang="zh-TW" altLang="en-US" dirty="0"/>
          </a:p>
        </p:txBody>
      </p:sp>
      <p:sp>
        <p:nvSpPr>
          <p:cNvPr id="3" name="內容版面配置區 2"/>
          <p:cNvSpPr>
            <a:spLocks noGrp="1"/>
          </p:cNvSpPr>
          <p:nvPr>
            <p:ph idx="1"/>
          </p:nvPr>
        </p:nvSpPr>
        <p:spPr/>
        <p:txBody>
          <a:bodyPr/>
          <a:lstStyle/>
          <a:p>
            <a:pPr>
              <a:lnSpc>
                <a:spcPct val="150000"/>
              </a:lnSpc>
            </a:pPr>
            <a:r>
              <a:rPr lang="zh-TW" altLang="en-US" dirty="0" smtClean="0"/>
              <a:t>安住同學的心</a:t>
            </a:r>
            <a:endParaRPr lang="en-US" altLang="zh-TW" dirty="0" smtClean="0"/>
          </a:p>
          <a:p>
            <a:pPr>
              <a:lnSpc>
                <a:spcPct val="150000"/>
              </a:lnSpc>
            </a:pPr>
            <a:r>
              <a:rPr lang="zh-TW" altLang="en-US" dirty="0"/>
              <a:t>適時給一些</a:t>
            </a:r>
            <a:r>
              <a:rPr lang="zh-TW" altLang="en-US" dirty="0" smtClean="0"/>
              <a:t>指引</a:t>
            </a:r>
            <a:endParaRPr lang="en-US" altLang="zh-TW" dirty="0" smtClean="0"/>
          </a:p>
          <a:p>
            <a:pPr>
              <a:lnSpc>
                <a:spcPct val="150000"/>
              </a:lnSpc>
            </a:pPr>
            <a:r>
              <a:rPr lang="zh-TW" altLang="en-US" dirty="0" smtClean="0"/>
              <a:t>學會照顧自己</a:t>
            </a:r>
            <a:r>
              <a:rPr lang="zh-TW" altLang="en-US" dirty="0"/>
              <a:t>的生活</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592" y="3595086"/>
            <a:ext cx="2581877" cy="2581877"/>
          </a:xfrm>
          <a:prstGeom prst="rect">
            <a:avLst/>
          </a:prstGeom>
        </p:spPr>
      </p:pic>
    </p:spTree>
    <p:extLst>
      <p:ext uri="{BB962C8B-B14F-4D97-AF65-F5344CB8AC3E}">
        <p14:creationId xmlns:p14="http://schemas.microsoft.com/office/powerpoint/2010/main" val="3108844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入學管道招生比例</a:t>
            </a:r>
            <a:endParaRPr lang="zh-TW" altLang="en-US" dirty="0"/>
          </a:p>
        </p:txBody>
      </p:sp>
      <p:sp>
        <p:nvSpPr>
          <p:cNvPr id="3" name="內容版面配置區 2"/>
          <p:cNvSpPr>
            <a:spLocks noGrp="1"/>
          </p:cNvSpPr>
          <p:nvPr>
            <p:ph idx="1"/>
          </p:nvPr>
        </p:nvSpPr>
        <p:spPr>
          <a:xfrm>
            <a:off x="4077890" y="6392487"/>
            <a:ext cx="5215197" cy="374678"/>
          </a:xfrm>
        </p:spPr>
        <p:txBody>
          <a:bodyPr>
            <a:noAutofit/>
          </a:bodyPr>
          <a:lstStyle/>
          <a:p>
            <a:pPr marL="0" indent="0">
              <a:buNone/>
            </a:pPr>
            <a:r>
              <a:rPr lang="zh-TW" altLang="en-US" sz="2400" dirty="0" smtClean="0"/>
              <a:t>東吳大學 招生組 黃昭明老師整理</a:t>
            </a:r>
            <a:endParaRPr lang="zh-TW" altLang="en-US" sz="2400" dirty="0"/>
          </a:p>
        </p:txBody>
      </p:sp>
      <p:pic>
        <p:nvPicPr>
          <p:cNvPr id="4" name="圖片 3"/>
          <p:cNvPicPr>
            <a:picLocks noChangeAspect="1"/>
          </p:cNvPicPr>
          <p:nvPr/>
        </p:nvPicPr>
        <p:blipFill rotWithShape="1">
          <a:blip r:embed="rId2"/>
          <a:srcRect l="1408" t="15637" r="14982" b="3859"/>
          <a:stretch/>
        </p:blipFill>
        <p:spPr>
          <a:xfrm>
            <a:off x="-53029" y="1411357"/>
            <a:ext cx="9197029" cy="4981130"/>
          </a:xfrm>
          <a:prstGeom prst="rect">
            <a:avLst/>
          </a:prstGeom>
        </p:spPr>
      </p:pic>
    </p:spTree>
    <p:extLst>
      <p:ext uri="{BB962C8B-B14F-4D97-AF65-F5344CB8AC3E}">
        <p14:creationId xmlns:p14="http://schemas.microsoft.com/office/powerpoint/2010/main" val="19887019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txBox="1">
            <a:spLocks noChangeArrowheads="1"/>
          </p:cNvSpPr>
          <p:nvPr/>
        </p:nvSpPr>
        <p:spPr bwMode="auto">
          <a:xfrm>
            <a:off x="115888" y="4460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85000"/>
              </a:lnSpc>
              <a:spcBef>
                <a:spcPts val="1300"/>
              </a:spcBef>
              <a:buFont typeface="Arial" panose="020B0604020202020204" pitchFamily="34" charset="0"/>
              <a:buChar char=" "/>
              <a:defRPr sz="2400">
                <a:solidFill>
                  <a:srgbClr val="262626"/>
                </a:solidFill>
                <a:latin typeface="Calibri" panose="020F0502020204030204" pitchFamily="34" charset="0"/>
                <a:ea typeface="華康海報體W9" panose="040B0909000000000000" pitchFamily="81" charset="-120"/>
              </a:defRPr>
            </a:lvl1pPr>
            <a:lvl2pPr marL="685800" indent="-228600">
              <a:lnSpc>
                <a:spcPct val="85000"/>
              </a:lnSpc>
              <a:spcBef>
                <a:spcPts val="600"/>
              </a:spcBef>
              <a:buFont typeface="Arial" panose="020B0604020202020204" pitchFamily="34" charset="0"/>
              <a:buChar char=" "/>
              <a:defRPr sz="2400">
                <a:solidFill>
                  <a:srgbClr val="262626"/>
                </a:solidFill>
                <a:latin typeface="Calibri" panose="020F0502020204030204" pitchFamily="34" charset="0"/>
                <a:ea typeface="華康海報體W9" panose="040B0909000000000000" pitchFamily="81" charset="-120"/>
              </a:defRPr>
            </a:lvl2pPr>
            <a:lvl3pPr marL="1143000" indent="-228600">
              <a:lnSpc>
                <a:spcPct val="85000"/>
              </a:lnSpc>
              <a:spcBef>
                <a:spcPts val="600"/>
              </a:spcBef>
              <a:buFont typeface="Arial" panose="020B0604020202020204" pitchFamily="34" charset="0"/>
              <a:buChar char=" "/>
              <a:defRPr sz="2000" i="1">
                <a:solidFill>
                  <a:srgbClr val="262626"/>
                </a:solidFill>
                <a:latin typeface="Calibri" panose="020F0502020204030204" pitchFamily="34" charset="0"/>
                <a:ea typeface="華康海報體W9" panose="040B0909000000000000" pitchFamily="81" charset="-120"/>
              </a:defRPr>
            </a:lvl3pPr>
            <a:lvl4pPr marL="1600200" indent="-228600">
              <a:lnSpc>
                <a:spcPct val="85000"/>
              </a:lnSpc>
              <a:spcBef>
                <a:spcPts val="600"/>
              </a:spcBef>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4pPr>
            <a:lvl5pPr marL="2057400" indent="-228600">
              <a:lnSpc>
                <a:spcPct val="85000"/>
              </a:lnSpc>
              <a:spcBef>
                <a:spcPts val="600"/>
              </a:spcBef>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5pPr>
            <a:lvl6pPr marL="2514600" indent="-2286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6pPr>
            <a:lvl7pPr marL="2971800" indent="-2286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7pPr>
            <a:lvl8pPr marL="3429000" indent="-2286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8pPr>
            <a:lvl9pPr marL="3886200" indent="-2286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9pPr>
          </a:lstStyle>
          <a:p>
            <a:pPr defTabSz="914400" eaLnBrk="1" hangingPunct="1">
              <a:lnSpc>
                <a:spcPct val="90000"/>
              </a:lnSpc>
              <a:spcBef>
                <a:spcPct val="0"/>
              </a:spcBef>
              <a:buFontTx/>
              <a:buNone/>
            </a:pPr>
            <a:r>
              <a:rPr lang="zh-TW" altLang="en-US" sz="4000" b="1" dirty="0">
                <a:solidFill>
                  <a:schemeClr val="tx1"/>
                </a:solidFill>
                <a:latin typeface="華康皮皮體W5(P)" pitchFamily="82" charset="-120"/>
                <a:ea typeface="華康皮皮體W5(P)" pitchFamily="82" charset="-120"/>
              </a:rPr>
              <a:t>　陽明高中</a:t>
            </a:r>
            <a:r>
              <a:rPr lang="en-US" altLang="zh-TW" sz="4000" b="1" dirty="0" smtClean="0">
                <a:solidFill>
                  <a:schemeClr val="tx1"/>
                </a:solidFill>
                <a:latin typeface="華康皮皮體W5(P)" pitchFamily="82" charset="-120"/>
                <a:ea typeface="華康皮皮體W5(P)" pitchFamily="82" charset="-120"/>
              </a:rPr>
              <a:t>111</a:t>
            </a:r>
            <a:r>
              <a:rPr lang="zh-TW" altLang="en-US" sz="4000" b="1" dirty="0" smtClean="0">
                <a:solidFill>
                  <a:schemeClr val="tx1"/>
                </a:solidFill>
                <a:latin typeface="華康皮皮體W5(P)" pitchFamily="82" charset="-120"/>
                <a:ea typeface="華康皮皮體W5(P)" pitchFamily="82" charset="-120"/>
              </a:rPr>
              <a:t>年</a:t>
            </a:r>
            <a:r>
              <a:rPr lang="zh-TW" altLang="en-US" sz="4000" b="1" dirty="0">
                <a:solidFill>
                  <a:schemeClr val="tx1"/>
                </a:solidFill>
                <a:latin typeface="華康皮皮體W5(P)" pitchFamily="82" charset="-120"/>
                <a:ea typeface="華康皮皮體W5(P)" pitchFamily="82" charset="-120"/>
              </a:rPr>
              <a:t>升學比例 </a:t>
            </a:r>
          </a:p>
        </p:txBody>
      </p:sp>
      <p:graphicFrame>
        <p:nvGraphicFramePr>
          <p:cNvPr id="12292" name="圖表 7"/>
          <p:cNvGraphicFramePr>
            <a:graphicFrameLocks/>
          </p:cNvGraphicFramePr>
          <p:nvPr/>
        </p:nvGraphicFramePr>
        <p:xfrm>
          <a:off x="101600" y="1943100"/>
          <a:ext cx="5149850" cy="3881438"/>
        </p:xfrm>
        <a:graphic>
          <a:graphicData uri="http://schemas.openxmlformats.org/presentationml/2006/ole">
            <mc:AlternateContent xmlns:mc="http://schemas.openxmlformats.org/markup-compatibility/2006">
              <mc:Choice xmlns:v="urn:schemas-microsoft-com:vml" Requires="v">
                <p:oleObj spid="_x0000_s1039" name="圖表" r:id="rId3" imgW="5157663" imgH="3889585" progId="Excel.Chart.8">
                  <p:embed/>
                </p:oleObj>
              </mc:Choice>
              <mc:Fallback>
                <p:oleObj name="圖表" r:id="rId3" imgW="5157663" imgH="3889585" progId="Excel.Chart.8">
                  <p:embed/>
                  <p:pic>
                    <p:nvPicPr>
                      <p:cNvPr id="12292" name="圖表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 y="1943100"/>
                        <a:ext cx="5149850" cy="388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矩形 7"/>
          <p:cNvSpPr/>
          <p:nvPr/>
        </p:nvSpPr>
        <p:spPr>
          <a:xfrm>
            <a:off x="4879975" y="2282825"/>
            <a:ext cx="3765550" cy="2678113"/>
          </a:xfrm>
          <a:prstGeom prst="rect">
            <a:avLst/>
          </a:prstGeom>
        </p:spPr>
        <p:txBody>
          <a:bodyPr>
            <a:spAutoFit/>
          </a:bodyPr>
          <a:lstStyle/>
          <a:p>
            <a:pPr>
              <a:defRPr/>
            </a:pPr>
            <a:endPar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endParaRPr>
          </a:p>
          <a:p>
            <a:pPr>
              <a:defRPr/>
            </a:pPr>
            <a:r>
              <a:rPr lang="en-US" altLang="zh-TW" sz="2800" b="1" dirty="0" smtClean="0">
                <a:solidFill>
                  <a:schemeClr val="accent6">
                    <a:lumMod val="50000"/>
                  </a:schemeClr>
                </a:solidFill>
                <a:latin typeface="Microsoft JhengHei" panose="020B0604030504040204" pitchFamily="34" charset="-120"/>
                <a:ea typeface="Microsoft JhengHei" panose="020B0604030504040204" pitchFamily="34" charset="-120"/>
              </a:rPr>
              <a:t>110</a:t>
            </a:r>
            <a:r>
              <a:rPr lang="zh-TW" altLang="en-US" sz="2800" b="1" dirty="0" smtClean="0">
                <a:solidFill>
                  <a:schemeClr val="accent6">
                    <a:lumMod val="50000"/>
                  </a:schemeClr>
                </a:solidFill>
                <a:latin typeface="Microsoft JhengHei" panose="020B0604030504040204" pitchFamily="34" charset="-120"/>
                <a:ea typeface="Microsoft JhengHei" panose="020B0604030504040204" pitchFamily="34" charset="-120"/>
              </a:rPr>
              <a:t>學年</a:t>
            </a: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度</a:t>
            </a:r>
            <a:endPar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endParaRPr>
          </a:p>
          <a:p>
            <a:pPr marL="285750" indent="-285750">
              <a:buFont typeface="Arial" panose="020B0604020202020204" pitchFamily="34" charset="0"/>
              <a:buChar char="•"/>
              <a:defRPr/>
            </a:pP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繁星推薦：</a:t>
            </a:r>
            <a:r>
              <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rPr>
              <a:t>12.2</a:t>
            </a: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a:t>
            </a:r>
            <a:endPar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endParaRPr>
          </a:p>
          <a:p>
            <a:pPr marL="285750" indent="-285750">
              <a:buFont typeface="Arial" panose="020B0604020202020204" pitchFamily="34" charset="0"/>
              <a:buChar char="•"/>
              <a:defRPr/>
            </a:pPr>
            <a:r>
              <a:rPr lang="zh-TW" altLang="en-US" sz="2800" b="1" dirty="0">
                <a:solidFill>
                  <a:srgbClr val="FF0000"/>
                </a:solidFill>
                <a:latin typeface="Microsoft JhengHei" panose="020B0604030504040204" pitchFamily="34" charset="-120"/>
                <a:ea typeface="Microsoft JhengHei" panose="020B0604030504040204" pitchFamily="34" charset="-120"/>
              </a:rPr>
              <a:t>個人申請：</a:t>
            </a:r>
            <a:r>
              <a:rPr lang="en-US" altLang="zh-TW" sz="2800" b="1" dirty="0">
                <a:solidFill>
                  <a:srgbClr val="FF0000"/>
                </a:solidFill>
                <a:latin typeface="Microsoft JhengHei" panose="020B0604030504040204" pitchFamily="34" charset="-120"/>
                <a:ea typeface="Microsoft JhengHei" panose="020B0604030504040204" pitchFamily="34" charset="-120"/>
              </a:rPr>
              <a:t>60</a:t>
            </a:r>
            <a:r>
              <a:rPr lang="zh-TW" altLang="en-US" sz="2800" b="1" dirty="0">
                <a:solidFill>
                  <a:srgbClr val="FF0000"/>
                </a:solidFill>
                <a:latin typeface="Microsoft JhengHei" panose="020B0604030504040204" pitchFamily="34" charset="-120"/>
                <a:ea typeface="Microsoft JhengHei" panose="020B0604030504040204" pitchFamily="34" charset="-120"/>
              </a:rPr>
              <a:t>％</a:t>
            </a:r>
            <a:endParaRPr lang="en-US" altLang="zh-TW" sz="2800" b="1" dirty="0">
              <a:solidFill>
                <a:srgbClr val="FF0000"/>
              </a:solidFill>
              <a:latin typeface="Microsoft JhengHei" panose="020B0604030504040204" pitchFamily="34" charset="-120"/>
              <a:ea typeface="Microsoft JhengHei" panose="020B0604030504040204" pitchFamily="34" charset="-120"/>
            </a:endParaRPr>
          </a:p>
          <a:p>
            <a:pPr marL="285750" indent="-285750">
              <a:buFont typeface="Arial" panose="020B0604020202020204" pitchFamily="34" charset="0"/>
              <a:buChar char="•"/>
              <a:defRPr/>
            </a:pP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考試入學：</a:t>
            </a:r>
            <a:r>
              <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rPr>
              <a:t>26.4</a:t>
            </a: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a:t>
            </a:r>
            <a:endPar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endParaRPr>
          </a:p>
          <a:p>
            <a:pPr marL="285750" indent="-285750">
              <a:buFont typeface="Arial" panose="020B0604020202020204" pitchFamily="34" charset="0"/>
              <a:buChar char="•"/>
              <a:defRPr/>
            </a:pP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其他管道：</a:t>
            </a:r>
            <a:r>
              <a:rPr lang="en-US" altLang="zh-TW" sz="2800" b="1" dirty="0">
                <a:solidFill>
                  <a:schemeClr val="accent6">
                    <a:lumMod val="50000"/>
                  </a:schemeClr>
                </a:solidFill>
                <a:latin typeface="Microsoft JhengHei" panose="020B0604030504040204" pitchFamily="34" charset="-120"/>
                <a:ea typeface="Microsoft JhengHei" panose="020B0604030504040204" pitchFamily="34" charset="-120"/>
              </a:rPr>
              <a:t>1.2</a:t>
            </a:r>
            <a:r>
              <a:rPr lang="zh-TW" altLang="en-US" sz="2800" b="1" dirty="0">
                <a:solidFill>
                  <a:schemeClr val="accent6">
                    <a:lumMod val="50000"/>
                  </a:schemeClr>
                </a:solidFill>
                <a:latin typeface="Microsoft JhengHei" panose="020B0604030504040204" pitchFamily="34" charset="-120"/>
                <a:ea typeface="Microsoft JhengHei" panose="020B0604030504040204" pitchFamily="34" charset="-120"/>
              </a:rPr>
              <a:t>％</a:t>
            </a:r>
          </a:p>
        </p:txBody>
      </p:sp>
    </p:spTree>
    <p:extLst>
      <p:ext uri="{BB962C8B-B14F-4D97-AF65-F5344CB8AC3E}">
        <p14:creationId xmlns:p14="http://schemas.microsoft.com/office/powerpoint/2010/main" val="2561978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標題 1"/>
          <p:cNvSpPr>
            <a:spLocks noGrp="1"/>
          </p:cNvSpPr>
          <p:nvPr>
            <p:ph type="title"/>
          </p:nvPr>
        </p:nvSpPr>
        <p:spPr/>
        <p:txBody>
          <a:bodyPr/>
          <a:lstStyle/>
          <a:p>
            <a:endParaRPr lang="zh-TW" altLang="en-US" smtClean="0"/>
          </a:p>
        </p:txBody>
      </p:sp>
      <p:sp>
        <p:nvSpPr>
          <p:cNvPr id="35843" name="內容版面配置區 2"/>
          <p:cNvSpPr>
            <a:spLocks noGrp="1"/>
          </p:cNvSpPr>
          <p:nvPr>
            <p:ph idx="1"/>
          </p:nvPr>
        </p:nvSpPr>
        <p:spPr>
          <a:xfrm>
            <a:off x="628650" y="1723141"/>
            <a:ext cx="7886700" cy="4351338"/>
          </a:xfrm>
        </p:spPr>
        <p:txBody>
          <a:bodyPr/>
          <a:lstStyle/>
          <a:p>
            <a:endParaRPr lang="zh-TW" altLang="en-US" smtClean="0"/>
          </a:p>
        </p:txBody>
      </p:sp>
      <p:sp>
        <p:nvSpPr>
          <p:cNvPr id="3584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A8058707-567B-4B13-9C71-964829A52E82}" type="slidenum">
              <a:rPr lang="zh-TW" altLang="en-US" sz="1200" smtClean="0">
                <a:solidFill>
                  <a:srgbClr val="898989"/>
                </a:solidFill>
                <a:ea typeface="新細明體" panose="02020500000000000000" pitchFamily="18" charset="-120"/>
              </a:rPr>
              <a:pPr>
                <a:spcBef>
                  <a:spcPct val="0"/>
                </a:spcBef>
                <a:buFontTx/>
                <a:buNone/>
              </a:pPr>
              <a:t>15</a:t>
            </a:fld>
            <a:endParaRPr lang="en-US" altLang="zh-TW" sz="1200" smtClean="0">
              <a:solidFill>
                <a:srgbClr val="898989"/>
              </a:solidFill>
              <a:ea typeface="新細明體" panose="02020500000000000000" pitchFamily="18" charset="-120"/>
            </a:endParaRPr>
          </a:p>
        </p:txBody>
      </p:sp>
      <p:pic>
        <p:nvPicPr>
          <p:cNvPr id="35845" name="圖片 4"/>
          <p:cNvPicPr>
            <a:picLocks noChangeAspect="1" noChangeArrowheads="1"/>
          </p:cNvPicPr>
          <p:nvPr/>
        </p:nvPicPr>
        <p:blipFill>
          <a:blip r:embed="rId2">
            <a:extLst>
              <a:ext uri="{28A0092B-C50C-407E-A947-70E740481C1C}">
                <a14:useLocalDpi xmlns:a14="http://schemas.microsoft.com/office/drawing/2010/main" val="0"/>
              </a:ext>
            </a:extLst>
          </a:blip>
          <a:srcRect l="35825" t="41154" r="27962" b="29330"/>
          <a:stretch>
            <a:fillRect/>
          </a:stretch>
        </p:blipFill>
        <p:spPr bwMode="auto">
          <a:xfrm>
            <a:off x="209550" y="188913"/>
            <a:ext cx="7150100" cy="3332162"/>
          </a:xfrm>
          <a:prstGeom prst="rect">
            <a:avLst/>
          </a:prstGeom>
          <a:noFill/>
          <a:ln w="38100">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6" name="圖片 5">
            <a:extLst>
              <a:ext uri="{FF2B5EF4-FFF2-40B4-BE49-F238E27FC236}">
                <a16:creationId xmlns:a16="http://schemas.microsoft.com/office/drawing/2014/main" id="{0BC366E5-5F8F-4ABE-BB0C-BF2728C8FC88}"/>
              </a:ext>
            </a:extLst>
          </p:cNvPr>
          <p:cNvPicPr/>
          <p:nvPr/>
        </p:nvPicPr>
        <p:blipFill rotWithShape="1">
          <a:blip r:embed="rId3"/>
          <a:srcRect l="33590" t="42701" r="35709" b="36751"/>
          <a:stretch/>
        </p:blipFill>
        <p:spPr bwMode="auto">
          <a:xfrm>
            <a:off x="209550" y="3635375"/>
            <a:ext cx="7150100" cy="308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7" name="矩形 6">
            <a:extLst>
              <a:ext uri="{FF2B5EF4-FFF2-40B4-BE49-F238E27FC236}">
                <a16:creationId xmlns:a16="http://schemas.microsoft.com/office/drawing/2014/main" id="{B8B34D75-1876-402D-8CEA-18567073C4C3}"/>
              </a:ext>
            </a:extLst>
          </p:cNvPr>
          <p:cNvSpPr/>
          <p:nvPr/>
        </p:nvSpPr>
        <p:spPr>
          <a:xfrm>
            <a:off x="2057400" y="188913"/>
            <a:ext cx="1092200" cy="44608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矩形 7">
            <a:extLst>
              <a:ext uri="{FF2B5EF4-FFF2-40B4-BE49-F238E27FC236}">
                <a16:creationId xmlns:a16="http://schemas.microsoft.com/office/drawing/2014/main" id="{C4AC3E51-5E33-4377-B646-7F58A0F58555}"/>
              </a:ext>
            </a:extLst>
          </p:cNvPr>
          <p:cNvSpPr/>
          <p:nvPr/>
        </p:nvSpPr>
        <p:spPr>
          <a:xfrm>
            <a:off x="850900" y="3810000"/>
            <a:ext cx="825500" cy="33972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a:extLst>
              <a:ext uri="{FF2B5EF4-FFF2-40B4-BE49-F238E27FC236}">
                <a16:creationId xmlns:a16="http://schemas.microsoft.com/office/drawing/2014/main" id="{5C8FEA29-2061-4598-A1CF-7F0C9BBD3BE7}"/>
              </a:ext>
            </a:extLst>
          </p:cNvPr>
          <p:cNvSpPr/>
          <p:nvPr/>
        </p:nvSpPr>
        <p:spPr>
          <a:xfrm>
            <a:off x="3759200" y="5919788"/>
            <a:ext cx="762000" cy="646112"/>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0" name="文字方塊 9">
            <a:extLst>
              <a:ext uri="{FF2B5EF4-FFF2-40B4-BE49-F238E27FC236}">
                <a16:creationId xmlns:a16="http://schemas.microsoft.com/office/drawing/2014/main" id="{8627EDB0-8046-46EF-80BD-D0F28059C031}"/>
              </a:ext>
            </a:extLst>
          </p:cNvPr>
          <p:cNvSpPr txBox="1"/>
          <p:nvPr/>
        </p:nvSpPr>
        <p:spPr>
          <a:xfrm>
            <a:off x="5610225" y="4827588"/>
            <a:ext cx="3498850" cy="1200150"/>
          </a:xfrm>
          <a:prstGeom prst="rect">
            <a:avLst/>
          </a:prstGeom>
          <a:solidFill>
            <a:schemeClr val="accent1">
              <a:lumMod val="20000"/>
              <a:lumOff val="80000"/>
            </a:schemeClr>
          </a:solidFill>
        </p:spPr>
        <p:txBody>
          <a:bodyPr>
            <a:spAutoFit/>
          </a:bodyPr>
          <a:lstStyle/>
          <a:p>
            <a:pPr>
              <a:defRPr/>
            </a:pPr>
            <a:r>
              <a:rPr lang="zh-TW" altLang="en-US" sz="3600" dirty="0"/>
              <a:t>學測</a:t>
            </a:r>
            <a:r>
              <a:rPr lang="en-US" altLang="zh-TW" sz="3600" dirty="0"/>
              <a:t>15</a:t>
            </a:r>
            <a:r>
              <a:rPr lang="zh-TW" altLang="en-US" sz="3600" dirty="0"/>
              <a:t>級分</a:t>
            </a:r>
            <a:endParaRPr lang="en-US" altLang="zh-TW" sz="3600" dirty="0"/>
          </a:p>
          <a:p>
            <a:pPr>
              <a:defRPr/>
            </a:pPr>
            <a:r>
              <a:rPr lang="zh-TW" altLang="en-US" sz="3600" dirty="0"/>
              <a:t>分發入學</a:t>
            </a:r>
            <a:r>
              <a:rPr lang="en-US" altLang="zh-TW" sz="3600" dirty="0">
                <a:solidFill>
                  <a:srgbClr val="FF0000"/>
                </a:solidFill>
              </a:rPr>
              <a:t>60</a:t>
            </a:r>
            <a:r>
              <a:rPr lang="zh-TW" altLang="en-US" sz="3600" dirty="0">
                <a:solidFill>
                  <a:srgbClr val="FF0000"/>
                </a:solidFill>
              </a:rPr>
              <a:t>級分</a:t>
            </a:r>
          </a:p>
        </p:txBody>
      </p:sp>
      <p:sp>
        <p:nvSpPr>
          <p:cNvPr id="2" name="文字方塊 1"/>
          <p:cNvSpPr txBox="1"/>
          <p:nvPr/>
        </p:nvSpPr>
        <p:spPr>
          <a:xfrm>
            <a:off x="5237921" y="2768697"/>
            <a:ext cx="3906079" cy="1569660"/>
          </a:xfrm>
          <a:prstGeom prst="rect">
            <a:avLst/>
          </a:prstGeom>
          <a:solidFill>
            <a:schemeClr val="accent6">
              <a:lumMod val="60000"/>
              <a:lumOff val="40000"/>
            </a:schemeClr>
          </a:solidFill>
        </p:spPr>
        <p:txBody>
          <a:bodyPr wrap="square" rtlCol="0">
            <a:spAutoFit/>
          </a:bodyPr>
          <a:lstStyle/>
          <a:p>
            <a:pPr algn="ctr"/>
            <a:r>
              <a:rPr lang="zh-TW" altLang="en-US" sz="3200" dirty="0" smtClean="0"/>
              <a:t>升學採計科目變動</a:t>
            </a:r>
            <a:endParaRPr lang="en-US" altLang="zh-TW" sz="3200" dirty="0" smtClean="0"/>
          </a:p>
          <a:p>
            <a:pPr algn="ctr"/>
            <a:r>
              <a:rPr lang="zh-TW" altLang="en-US" sz="3200" dirty="0"/>
              <a:t>提前</a:t>
            </a:r>
            <a:r>
              <a:rPr lang="zh-TW" altLang="en-US" sz="3200" dirty="0" smtClean="0"/>
              <a:t>注意採計變化 </a:t>
            </a:r>
            <a:r>
              <a:rPr lang="en-US" altLang="zh-TW" sz="3200" dirty="0" smtClean="0"/>
              <a:t/>
            </a:r>
            <a:br>
              <a:rPr lang="en-US" altLang="zh-TW" sz="3200" dirty="0" smtClean="0"/>
            </a:br>
            <a:r>
              <a:rPr lang="en-US" altLang="zh-TW" sz="3200" dirty="0" smtClean="0"/>
              <a:t>(11/4</a:t>
            </a:r>
            <a:r>
              <a:rPr lang="zh-TW" altLang="en-US" sz="3200" dirty="0" smtClean="0"/>
              <a:t>校系分則</a:t>
            </a:r>
            <a:r>
              <a:rPr lang="en-US" altLang="zh-TW" sz="3200" dirty="0" smtClean="0"/>
              <a:t>)</a:t>
            </a:r>
            <a:endParaRPr lang="zh-TW" altLang="en-US" sz="3200" dirty="0"/>
          </a:p>
        </p:txBody>
      </p:sp>
    </p:spTree>
    <p:extLst>
      <p:ext uri="{BB962C8B-B14F-4D97-AF65-F5344CB8AC3E}">
        <p14:creationId xmlns:p14="http://schemas.microsoft.com/office/powerpoint/2010/main" val="33938891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5845"/>
                                        </p:tgtEl>
                                        <p:attrNameLst>
                                          <p:attrName>style.visibility</p:attrName>
                                        </p:attrNameLst>
                                      </p:cBhvr>
                                      <p:to>
                                        <p:strVal val="visible"/>
                                      </p:to>
                                    </p:set>
                                    <p:anim calcmode="lin" valueType="num">
                                      <p:cBhvr additive="base">
                                        <p:cTn id="14" dur="500" fill="hold"/>
                                        <p:tgtEl>
                                          <p:spTgt spid="35845"/>
                                        </p:tgtEl>
                                        <p:attrNameLst>
                                          <p:attrName>ppt_x</p:attrName>
                                        </p:attrNameLst>
                                      </p:cBhvr>
                                      <p:tavLst>
                                        <p:tav tm="0">
                                          <p:val>
                                            <p:strVal val="#ppt_x"/>
                                          </p:val>
                                        </p:tav>
                                        <p:tav tm="100000">
                                          <p:val>
                                            <p:strVal val="#ppt_x"/>
                                          </p:val>
                                        </p:tav>
                                      </p:tavLst>
                                    </p:anim>
                                    <p:anim calcmode="lin" valueType="num">
                                      <p:cBhvr additive="base">
                                        <p:cTn id="15" dur="500" fill="hold"/>
                                        <p:tgtEl>
                                          <p:spTgt spid="35845"/>
                                        </p:tgtEl>
                                        <p:attrNameLst>
                                          <p:attrName>ppt_y</p:attrName>
                                        </p:attrNameLst>
                                      </p:cBhvr>
                                      <p:tavLst>
                                        <p:tav tm="0">
                                          <p:val>
                                            <p:strVal val="1+#ppt_h/2"/>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noChangeArrowheads="1"/>
          </p:cNvSpPr>
          <p:nvPr/>
        </p:nvSpPr>
        <p:spPr>
          <a:xfrm>
            <a:off x="466725" y="1016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zh-TW" altLang="en-US" sz="4000" b="1" dirty="0" smtClean="0">
                <a:latin typeface="華康皮皮體W5(P)" pitchFamily="82" charset="-120"/>
                <a:ea typeface="華康皮皮體W5(P)" pitchFamily="82" charset="-120"/>
              </a:rPr>
              <a:t>學習歷程檔案</a:t>
            </a:r>
            <a:r>
              <a:rPr lang="en-US" altLang="zh-TW" sz="4000" b="1" dirty="0" smtClean="0">
                <a:latin typeface="華康皮皮體W5(P)" pitchFamily="82" charset="-120"/>
                <a:ea typeface="華康皮皮體W5(P)" pitchFamily="82" charset="-120"/>
              </a:rPr>
              <a:t>–</a:t>
            </a:r>
            <a:r>
              <a:rPr lang="zh-TW" altLang="en-US" sz="3600" b="1" dirty="0" smtClean="0">
                <a:latin typeface="華康皮皮體W5(P)" pitchFamily="82" charset="-120"/>
                <a:ea typeface="華康皮皮體W5(P)" pitchFamily="82" charset="-120"/>
              </a:rPr>
              <a:t> </a:t>
            </a:r>
            <a:r>
              <a:rPr lang="zh-TW" altLang="en-US" sz="3600" b="1" dirty="0" smtClean="0">
                <a:solidFill>
                  <a:schemeClr val="bg2">
                    <a:lumMod val="25000"/>
                  </a:schemeClr>
                </a:solidFill>
                <a:latin typeface="華康皮皮體W5(P)" pitchFamily="82" charset="-120"/>
                <a:ea typeface="華康皮皮體W5(P)" pitchFamily="82" charset="-120"/>
              </a:rPr>
              <a:t>個申成績採計</a:t>
            </a:r>
          </a:p>
        </p:txBody>
      </p:sp>
      <p:grpSp>
        <p:nvGrpSpPr>
          <p:cNvPr id="5" name="群組 10"/>
          <p:cNvGrpSpPr>
            <a:grpSpLocks/>
          </p:cNvGrpSpPr>
          <p:nvPr/>
        </p:nvGrpSpPr>
        <p:grpSpPr bwMode="auto">
          <a:xfrm>
            <a:off x="169863" y="2401888"/>
            <a:ext cx="8894762" cy="3952875"/>
            <a:chOff x="1007029" y="1484880"/>
            <a:chExt cx="8894487" cy="3953211"/>
          </a:xfrm>
        </p:grpSpPr>
        <p:pic>
          <p:nvPicPr>
            <p:cNvPr id="6" name="圖片 1"/>
            <p:cNvPicPr>
              <a:picLocks noChangeAspect="1"/>
            </p:cNvPicPr>
            <p:nvPr/>
          </p:nvPicPr>
          <p:blipFill>
            <a:blip r:embed="rId2">
              <a:extLst>
                <a:ext uri="{28A0092B-C50C-407E-A947-70E740481C1C}">
                  <a14:useLocalDpi xmlns:a14="http://schemas.microsoft.com/office/drawing/2010/main" val="0"/>
                </a:ext>
              </a:extLst>
            </a:blip>
            <a:srcRect l="32187" t="36095" r="31569" b="26485"/>
            <a:stretch>
              <a:fillRect/>
            </a:stretch>
          </p:blipFill>
          <p:spPr bwMode="auto">
            <a:xfrm>
              <a:off x="1007029" y="1555066"/>
              <a:ext cx="6686550" cy="388302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 name="文字方塊 4"/>
            <p:cNvSpPr txBox="1">
              <a:spLocks noChangeArrowheads="1"/>
            </p:cNvSpPr>
            <p:nvPr/>
          </p:nvSpPr>
          <p:spPr bwMode="auto">
            <a:xfrm>
              <a:off x="7730118" y="1667839"/>
              <a:ext cx="2171398" cy="36933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85000"/>
                </a:lnSpc>
                <a:spcBef>
                  <a:spcPts val="1300"/>
                </a:spcBef>
                <a:buFont typeface="Arial" panose="020B0604020202020204" pitchFamily="34" charset="0"/>
                <a:buChar char=" "/>
                <a:defRPr sz="2400">
                  <a:solidFill>
                    <a:srgbClr val="262626"/>
                  </a:solidFill>
                  <a:latin typeface="Calibri" panose="020F0502020204030204" pitchFamily="34" charset="0"/>
                  <a:ea typeface="華康海報體W9" panose="040B0909000000000000" pitchFamily="81" charset="-120"/>
                </a:defRPr>
              </a:lvl1pPr>
              <a:lvl2pPr marL="742950" indent="-285750">
                <a:lnSpc>
                  <a:spcPct val="85000"/>
                </a:lnSpc>
                <a:spcBef>
                  <a:spcPts val="600"/>
                </a:spcBef>
                <a:buFont typeface="Arial" panose="020B0604020202020204" pitchFamily="34" charset="0"/>
                <a:buChar char=" "/>
                <a:defRPr sz="2400">
                  <a:solidFill>
                    <a:srgbClr val="262626"/>
                  </a:solidFill>
                  <a:latin typeface="Calibri" panose="020F0502020204030204" pitchFamily="34" charset="0"/>
                  <a:ea typeface="華康海報體W9" panose="040B0909000000000000" pitchFamily="81" charset="-120"/>
                </a:defRPr>
              </a:lvl2pPr>
              <a:lvl3pPr marL="1143000" indent="-228600">
                <a:lnSpc>
                  <a:spcPct val="85000"/>
                </a:lnSpc>
                <a:spcBef>
                  <a:spcPts val="600"/>
                </a:spcBef>
                <a:buFont typeface="Arial" panose="020B0604020202020204" pitchFamily="34" charset="0"/>
                <a:buChar char=" "/>
                <a:defRPr sz="2000" i="1">
                  <a:solidFill>
                    <a:srgbClr val="262626"/>
                  </a:solidFill>
                  <a:latin typeface="Calibri" panose="020F0502020204030204" pitchFamily="34" charset="0"/>
                  <a:ea typeface="華康海報體W9" panose="040B0909000000000000" pitchFamily="81" charset="-120"/>
                </a:defRPr>
              </a:lvl3pPr>
              <a:lvl4pPr marL="1600200" indent="-228600">
                <a:lnSpc>
                  <a:spcPct val="85000"/>
                </a:lnSpc>
                <a:spcBef>
                  <a:spcPts val="600"/>
                </a:spcBef>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4pPr>
              <a:lvl5pPr marL="2057400" indent="-228600">
                <a:lnSpc>
                  <a:spcPct val="85000"/>
                </a:lnSpc>
                <a:spcBef>
                  <a:spcPts val="600"/>
                </a:spcBef>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5pPr>
              <a:lvl6pPr marL="2514600" indent="-228600" defTabSz="4572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6pPr>
              <a:lvl7pPr marL="2971800" indent="-228600" defTabSz="4572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7pPr>
              <a:lvl8pPr marL="3429000" indent="-228600" defTabSz="4572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8pPr>
              <a:lvl9pPr marL="3886200" indent="-228600" defTabSz="457200" eaLnBrk="0" fontAlgn="base" hangingPunct="0">
                <a:lnSpc>
                  <a:spcPct val="85000"/>
                </a:lnSpc>
                <a:spcBef>
                  <a:spcPts val="600"/>
                </a:spcBef>
                <a:spcAft>
                  <a:spcPct val="0"/>
                </a:spcAft>
                <a:buFont typeface="Arial" panose="020B0604020202020204" pitchFamily="34" charset="0"/>
                <a:buChar char=" "/>
                <a:defRPr>
                  <a:solidFill>
                    <a:srgbClr val="262626"/>
                  </a:solidFill>
                  <a:latin typeface="Calibri" panose="020F0502020204030204" pitchFamily="34" charset="0"/>
                  <a:ea typeface="華康海報體W9" panose="040B0909000000000000" pitchFamily="81" charset="-120"/>
                </a:defRPr>
              </a:lvl9pPr>
            </a:lstStyle>
            <a:p>
              <a:pPr>
                <a:lnSpc>
                  <a:spcPct val="100000"/>
                </a:lnSpc>
                <a:spcBef>
                  <a:spcPct val="0"/>
                </a:spcBef>
                <a:buFontTx/>
                <a:buNone/>
              </a:pPr>
              <a:r>
                <a:rPr lang="zh-TW" altLang="en-US" sz="1800">
                  <a:solidFill>
                    <a:srgbClr val="FF0000"/>
                  </a:solidFill>
                  <a:latin typeface="Gill Sans MT" panose="020B0502020104020203" pitchFamily="34" charset="0"/>
                  <a:ea typeface="華康中特圓體" panose="020F0809000000000000" pitchFamily="49" charset="-120"/>
                </a:rPr>
                <a:t>Ｐ</a:t>
              </a:r>
              <a:r>
                <a:rPr lang="zh-TW" altLang="en-US" sz="1800" b="1">
                  <a:solidFill>
                    <a:srgbClr val="FF0000"/>
                  </a:solidFill>
                  <a:latin typeface="Calibri Light" panose="020F0302020204030204" pitchFamily="34" charset="0"/>
                  <a:ea typeface="華康中特圓體" panose="020F0809000000000000" pitchFamily="49" charset="-120"/>
                </a:rPr>
                <a:t>≧</a:t>
              </a:r>
              <a:r>
                <a:rPr lang="zh-TW" altLang="en-US" sz="1800">
                  <a:solidFill>
                    <a:srgbClr val="FF0000"/>
                  </a:solidFill>
                  <a:latin typeface="Gill Sans MT" panose="020B0502020104020203" pitchFamily="34" charset="0"/>
                  <a:ea typeface="華康中特圓體" panose="020F0809000000000000" pitchFamily="49" charset="-120"/>
                </a:rPr>
                <a:t>採計比例５０％</a:t>
              </a:r>
            </a:p>
          </p:txBody>
        </p:sp>
        <p:sp>
          <p:nvSpPr>
            <p:cNvPr id="8" name="加號 7"/>
            <p:cNvSpPr/>
            <p:nvPr/>
          </p:nvSpPr>
          <p:spPr>
            <a:xfrm>
              <a:off x="3935875" y="1484880"/>
              <a:ext cx="504809" cy="595363"/>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pSp>
      <p:sp>
        <p:nvSpPr>
          <p:cNvPr id="9" name="矩形 8"/>
          <p:cNvSpPr/>
          <p:nvPr/>
        </p:nvSpPr>
        <p:spPr>
          <a:xfrm>
            <a:off x="231775" y="1393825"/>
            <a:ext cx="6659563" cy="922338"/>
          </a:xfrm>
          <a:prstGeom prst="rect">
            <a:avLst/>
          </a:prstGeom>
        </p:spPr>
        <p:txBody>
          <a:bodyPr>
            <a:spAutoFit/>
          </a:bodyPr>
          <a:lstStyle/>
          <a:p>
            <a:pPr algn="ctr">
              <a:lnSpc>
                <a:spcPct val="150000"/>
              </a:lnSpc>
              <a:defRPr/>
            </a:pPr>
            <a:r>
              <a:rPr lang="en-US" altLang="zh-TW" dirty="0">
                <a:solidFill>
                  <a:srgbClr val="333333"/>
                </a:solidFill>
                <a:latin typeface="Noto Sans"/>
              </a:rPr>
              <a:t>111</a:t>
            </a:r>
            <a:r>
              <a:rPr lang="zh-TW" altLang="en-US" dirty="0">
                <a:solidFill>
                  <a:srgbClr val="333333"/>
                </a:solidFill>
                <a:latin typeface="Noto Sans"/>
              </a:rPr>
              <a:t>年起</a:t>
            </a:r>
            <a:r>
              <a:rPr lang="zh-TW" altLang="en-US" b="1" u="sng" dirty="0">
                <a:solidFill>
                  <a:srgbClr val="FF0000"/>
                </a:solidFill>
                <a:latin typeface="Noto Sans"/>
              </a:rPr>
              <a:t>申請入學</a:t>
            </a:r>
            <a:r>
              <a:rPr lang="zh-TW" altLang="en-US" dirty="0">
                <a:solidFill>
                  <a:srgbClr val="333333"/>
                </a:solidFill>
                <a:latin typeface="Noto Sans"/>
              </a:rPr>
              <a:t>，採計項目包括</a:t>
            </a:r>
            <a:r>
              <a:rPr lang="en-US" altLang="zh-TW" dirty="0">
                <a:solidFill>
                  <a:srgbClr val="333333"/>
                </a:solidFill>
                <a:latin typeface="Noto Sans"/>
              </a:rPr>
              <a:t>:</a:t>
            </a:r>
            <a:br>
              <a:rPr lang="en-US" altLang="zh-TW" dirty="0">
                <a:solidFill>
                  <a:srgbClr val="333333"/>
                </a:solidFill>
                <a:latin typeface="Noto Sans"/>
              </a:rPr>
            </a:br>
            <a:r>
              <a:rPr lang="zh-TW" altLang="en-US" u="sng" dirty="0">
                <a:solidFill>
                  <a:srgbClr val="333333"/>
                </a:solidFill>
                <a:latin typeface="Noto Sans"/>
              </a:rPr>
              <a:t>新型學測</a:t>
            </a:r>
            <a:r>
              <a:rPr lang="en-US" altLang="zh-TW" u="sng" dirty="0">
                <a:solidFill>
                  <a:srgbClr val="333333"/>
                </a:solidFill>
                <a:latin typeface="Noto Sans"/>
              </a:rPr>
              <a:t>X</a:t>
            </a:r>
            <a:r>
              <a:rPr lang="zh-TW" altLang="en-US" u="sng" dirty="0">
                <a:solidFill>
                  <a:srgbClr val="333333"/>
                </a:solidFill>
                <a:latin typeface="Noto Sans"/>
              </a:rPr>
              <a:t>（占比最多</a:t>
            </a:r>
            <a:r>
              <a:rPr lang="en-US" altLang="zh-TW" u="sng" dirty="0">
                <a:solidFill>
                  <a:srgbClr val="333333"/>
                </a:solidFill>
                <a:latin typeface="Noto Sans"/>
              </a:rPr>
              <a:t>50</a:t>
            </a:r>
            <a:r>
              <a:rPr lang="zh-TW" altLang="en-US" u="sng" dirty="0">
                <a:solidFill>
                  <a:srgbClr val="333333"/>
                </a:solidFill>
                <a:latin typeface="Noto Sans"/>
              </a:rPr>
              <a:t>％）</a:t>
            </a:r>
            <a:r>
              <a:rPr lang="en-US" altLang="zh-TW" u="sng" dirty="0">
                <a:solidFill>
                  <a:srgbClr val="333333"/>
                </a:solidFill>
                <a:latin typeface="Noto Sans"/>
              </a:rPr>
              <a:t>+</a:t>
            </a:r>
            <a:r>
              <a:rPr lang="zh-TW" altLang="en-US" u="sng" dirty="0">
                <a:solidFill>
                  <a:srgbClr val="333333"/>
                </a:solidFill>
                <a:effectLst>
                  <a:outerShdw blurRad="38100" dist="38100" dir="2700000" algn="tl">
                    <a:srgbClr val="000000">
                      <a:alpha val="43137"/>
                    </a:srgbClr>
                  </a:outerShdw>
                </a:effectLst>
                <a:latin typeface="Noto Sans"/>
              </a:rPr>
              <a:t> </a:t>
            </a:r>
            <a:r>
              <a:rPr lang="zh-TW" altLang="en-US" b="1" u="sng" dirty="0">
                <a:solidFill>
                  <a:srgbClr val="333333"/>
                </a:solidFill>
                <a:effectLst>
                  <a:outerShdw blurRad="38100" dist="38100" dir="2700000" algn="tl">
                    <a:srgbClr val="000000">
                      <a:alpha val="43137"/>
                    </a:srgbClr>
                  </a:outerShdw>
                </a:effectLst>
                <a:latin typeface="Noto Sans"/>
              </a:rPr>
              <a:t>綜合學習表現</a:t>
            </a:r>
            <a:r>
              <a:rPr lang="en-US" altLang="zh-TW" b="1" u="sng" dirty="0">
                <a:solidFill>
                  <a:srgbClr val="333333"/>
                </a:solidFill>
                <a:effectLst>
                  <a:outerShdw blurRad="38100" dist="38100" dir="2700000" algn="tl">
                    <a:srgbClr val="000000">
                      <a:alpha val="43137"/>
                    </a:srgbClr>
                  </a:outerShdw>
                </a:effectLst>
                <a:latin typeface="Noto Sans"/>
              </a:rPr>
              <a:t>P</a:t>
            </a:r>
            <a:r>
              <a:rPr lang="zh-TW" altLang="en-US" b="1" u="sng" dirty="0">
                <a:solidFill>
                  <a:srgbClr val="333333"/>
                </a:solidFill>
                <a:effectLst>
                  <a:outerShdw blurRad="38100" dist="38100" dir="2700000" algn="tl">
                    <a:srgbClr val="000000">
                      <a:alpha val="43137"/>
                    </a:srgbClr>
                  </a:outerShdw>
                </a:effectLst>
                <a:latin typeface="Noto Sans"/>
              </a:rPr>
              <a:t>（占比至少</a:t>
            </a:r>
            <a:r>
              <a:rPr lang="en-US" altLang="zh-TW" b="1" u="sng" dirty="0">
                <a:solidFill>
                  <a:srgbClr val="333333"/>
                </a:solidFill>
                <a:effectLst>
                  <a:outerShdw blurRad="38100" dist="38100" dir="2700000" algn="tl">
                    <a:srgbClr val="000000">
                      <a:alpha val="43137"/>
                    </a:srgbClr>
                  </a:outerShdw>
                </a:effectLst>
                <a:latin typeface="Noto Sans"/>
              </a:rPr>
              <a:t>50</a:t>
            </a:r>
            <a:r>
              <a:rPr lang="zh-TW" altLang="en-US" b="1" u="sng" dirty="0">
                <a:solidFill>
                  <a:srgbClr val="333333"/>
                </a:solidFill>
                <a:effectLst>
                  <a:outerShdw blurRad="38100" dist="38100" dir="2700000" algn="tl">
                    <a:srgbClr val="000000">
                      <a:alpha val="43137"/>
                    </a:srgbClr>
                  </a:outerShdw>
                </a:effectLst>
                <a:latin typeface="Noto Sans"/>
              </a:rPr>
              <a:t>％）</a:t>
            </a:r>
            <a:endParaRPr lang="zh-TW" altLang="en-US" b="1" u="sng" dirty="0">
              <a:effectLst>
                <a:outerShdw blurRad="38100" dist="38100" dir="2700000" algn="tl">
                  <a:srgbClr val="000000">
                    <a:alpha val="43137"/>
                  </a:srgbClr>
                </a:outerShdw>
              </a:effectLst>
            </a:endParaRPr>
          </a:p>
        </p:txBody>
      </p:sp>
      <p:sp>
        <p:nvSpPr>
          <p:cNvPr id="10" name="文字方塊 3"/>
          <p:cNvSpPr txBox="1">
            <a:spLocks noChangeArrowheads="1"/>
          </p:cNvSpPr>
          <p:nvPr/>
        </p:nvSpPr>
        <p:spPr bwMode="auto">
          <a:xfrm>
            <a:off x="6899275" y="3016250"/>
            <a:ext cx="2244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ea typeface="華康中特圓體" panose="020F0809000000000000" pitchFamily="49" charset="-120"/>
              </a:defRPr>
            </a:lvl1pPr>
            <a:lvl2pPr marL="742950" indent="-285750">
              <a:defRPr>
                <a:solidFill>
                  <a:schemeClr val="tx1"/>
                </a:solidFill>
                <a:latin typeface="Gill Sans MT" panose="020B0502020104020203" pitchFamily="34" charset="0"/>
                <a:ea typeface="華康中特圓體" panose="020F0809000000000000" pitchFamily="49" charset="-120"/>
              </a:defRPr>
            </a:lvl2pPr>
            <a:lvl3pPr marL="1143000" indent="-228600">
              <a:defRPr>
                <a:solidFill>
                  <a:schemeClr val="tx1"/>
                </a:solidFill>
                <a:latin typeface="Gill Sans MT" panose="020B0502020104020203" pitchFamily="34" charset="0"/>
                <a:ea typeface="華康中特圓體" panose="020F0809000000000000" pitchFamily="49" charset="-120"/>
              </a:defRPr>
            </a:lvl3pPr>
            <a:lvl4pPr marL="1600200" indent="-228600">
              <a:defRPr>
                <a:solidFill>
                  <a:schemeClr val="tx1"/>
                </a:solidFill>
                <a:latin typeface="Gill Sans MT" panose="020B0502020104020203" pitchFamily="34" charset="0"/>
                <a:ea typeface="華康中特圓體" panose="020F0809000000000000" pitchFamily="49" charset="-120"/>
              </a:defRPr>
            </a:lvl4pPr>
            <a:lvl5pPr marL="2057400" indent="-228600">
              <a:defRPr>
                <a:solidFill>
                  <a:schemeClr val="tx1"/>
                </a:solidFill>
                <a:latin typeface="Gill Sans MT" panose="020B0502020104020203" pitchFamily="34" charset="0"/>
                <a:ea typeface="華康中特圓體" panose="020F0809000000000000" pitchFamily="49" charset="-12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ea typeface="華康中特圓體" panose="020F0809000000000000" pitchFamily="49" charset="-12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ea typeface="華康中特圓體" panose="020F0809000000000000" pitchFamily="49" charset="-12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ea typeface="華康中特圓體" panose="020F0809000000000000" pitchFamily="49" charset="-12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ea typeface="華康中特圓體" panose="020F0809000000000000" pitchFamily="49" charset="-120"/>
              </a:defRPr>
            </a:lvl9pPr>
          </a:lstStyle>
          <a:p>
            <a:r>
              <a:rPr lang="en-US" altLang="zh-TW" dirty="0"/>
              <a:t>P</a:t>
            </a:r>
            <a:r>
              <a:rPr lang="zh-TW" altLang="en-US" dirty="0"/>
              <a:t> </a:t>
            </a:r>
            <a:r>
              <a:rPr lang="en-US" altLang="zh-TW" dirty="0"/>
              <a:t>= P1+P2</a:t>
            </a:r>
            <a:br>
              <a:rPr lang="en-US" altLang="zh-TW" dirty="0"/>
            </a:br>
            <a:r>
              <a:rPr lang="en-US" altLang="zh-TW" dirty="0"/>
              <a:t>(</a:t>
            </a:r>
            <a:r>
              <a:rPr lang="zh-TW" altLang="en-US" dirty="0"/>
              <a:t>比例由各校自訂</a:t>
            </a:r>
            <a:r>
              <a:rPr lang="en-US" altLang="zh-TW" dirty="0"/>
              <a:t>)</a:t>
            </a:r>
            <a:endParaRPr lang="zh-TW" altLang="en-US" dirty="0"/>
          </a:p>
        </p:txBody>
      </p:sp>
      <p:sp>
        <p:nvSpPr>
          <p:cNvPr id="11" name="橢圓 10"/>
          <p:cNvSpPr/>
          <p:nvPr/>
        </p:nvSpPr>
        <p:spPr>
          <a:xfrm>
            <a:off x="3659188" y="3040063"/>
            <a:ext cx="2865437" cy="1808162"/>
          </a:xfrm>
          <a:prstGeom prst="ellipse">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 name="矩形 11"/>
          <p:cNvSpPr/>
          <p:nvPr/>
        </p:nvSpPr>
        <p:spPr>
          <a:xfrm>
            <a:off x="466725" y="4132263"/>
            <a:ext cx="2879725" cy="2101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422926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學習歷程檔案占比</a:t>
            </a:r>
            <a:endParaRPr lang="zh-TW" altLang="en-US" dirty="0"/>
          </a:p>
        </p:txBody>
      </p:sp>
      <p:pic>
        <p:nvPicPr>
          <p:cNvPr id="4" name="內容版面配置區 3"/>
          <p:cNvPicPr>
            <a:picLocks noGrp="1" noChangeAspect="1"/>
          </p:cNvPicPr>
          <p:nvPr>
            <p:ph idx="1"/>
          </p:nvPr>
        </p:nvPicPr>
        <p:blipFill rotWithShape="1">
          <a:blip r:embed="rId2"/>
          <a:srcRect l="17019" t="26245" r="17216" b="8801"/>
          <a:stretch/>
        </p:blipFill>
        <p:spPr>
          <a:xfrm>
            <a:off x="83130" y="1690689"/>
            <a:ext cx="8977739" cy="4987636"/>
          </a:xfrm>
          <a:prstGeom prst="rect">
            <a:avLst/>
          </a:prstGeom>
        </p:spPr>
      </p:pic>
      <p:sp>
        <p:nvSpPr>
          <p:cNvPr id="3" name="橢圓 2"/>
          <p:cNvSpPr/>
          <p:nvPr/>
        </p:nvSpPr>
        <p:spPr>
          <a:xfrm>
            <a:off x="2723322" y="5854148"/>
            <a:ext cx="467139" cy="2782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4282633" y="4437755"/>
            <a:ext cx="4519819" cy="707886"/>
          </a:xfrm>
          <a:prstGeom prst="rect">
            <a:avLst/>
          </a:prstGeom>
          <a:solidFill>
            <a:schemeClr val="accent4">
              <a:lumMod val="40000"/>
              <a:lumOff val="60000"/>
            </a:schemeClr>
          </a:solidFill>
        </p:spPr>
        <p:txBody>
          <a:bodyPr wrap="square" rtlCol="0">
            <a:spAutoFit/>
          </a:bodyPr>
          <a:lstStyle/>
          <a:p>
            <a:r>
              <a:rPr lang="zh-TW" altLang="en-US" sz="4000" dirty="0" smtClean="0"/>
              <a:t>學生學習歷程≧</a:t>
            </a:r>
            <a:r>
              <a:rPr lang="en-US" altLang="zh-TW" sz="4000" dirty="0" smtClean="0"/>
              <a:t>20%</a:t>
            </a:r>
            <a:endParaRPr lang="zh-TW" altLang="en-US" sz="4000" dirty="0"/>
          </a:p>
        </p:txBody>
      </p:sp>
    </p:spTree>
    <p:extLst>
      <p:ext uri="{BB962C8B-B14F-4D97-AF65-F5344CB8AC3E}">
        <p14:creationId xmlns:p14="http://schemas.microsoft.com/office/powerpoint/2010/main" val="333070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內容版面配置區 5"/>
          <p:cNvPicPr>
            <a:picLocks noGrp="1" noChangeAspect="1"/>
          </p:cNvPicPr>
          <p:nvPr>
            <p:ph idx="1"/>
          </p:nvPr>
        </p:nvPicPr>
        <p:blipFill rotWithShape="1">
          <a:blip r:embed="rId2"/>
          <a:srcRect l="5179" t="16189" r="19874" b="8159"/>
          <a:stretch/>
        </p:blipFill>
        <p:spPr>
          <a:xfrm>
            <a:off x="0" y="1413163"/>
            <a:ext cx="9135713" cy="5187141"/>
          </a:xfrm>
          <a:prstGeom prst="rect">
            <a:avLst/>
          </a:prstGeom>
        </p:spPr>
      </p:pic>
    </p:spTree>
    <p:extLst>
      <p:ext uri="{BB962C8B-B14F-4D97-AF65-F5344CB8AC3E}">
        <p14:creationId xmlns:p14="http://schemas.microsoft.com/office/powerpoint/2010/main" val="14203603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a:hlinkClick r:id="rId2"/>
          </p:cNvPr>
          <p:cNvPicPr>
            <a:picLocks noChangeAspect="1"/>
          </p:cNvPicPr>
          <p:nvPr/>
        </p:nvPicPr>
        <p:blipFill rotWithShape="1">
          <a:blip r:embed="rId3"/>
          <a:srcRect l="24488" t="7400" r="8378" b="4894"/>
          <a:stretch/>
        </p:blipFill>
        <p:spPr>
          <a:xfrm>
            <a:off x="-74815" y="0"/>
            <a:ext cx="9218815" cy="6774600"/>
          </a:xfrm>
          <a:prstGeom prst="rect">
            <a:avLst/>
          </a:prstGeom>
        </p:spPr>
      </p:pic>
      <p:sp>
        <p:nvSpPr>
          <p:cNvPr id="5" name="矩形 4"/>
          <p:cNvSpPr/>
          <p:nvPr/>
        </p:nvSpPr>
        <p:spPr>
          <a:xfrm>
            <a:off x="1762298" y="2502131"/>
            <a:ext cx="4879571" cy="5902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2210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大綱</a:t>
            </a:r>
            <a:endParaRPr lang="zh-TW" altLang="en-US" dirty="0"/>
          </a:p>
        </p:txBody>
      </p:sp>
      <p:sp>
        <p:nvSpPr>
          <p:cNvPr id="3" name="內容版面配置區 2"/>
          <p:cNvSpPr>
            <a:spLocks noGrp="1"/>
          </p:cNvSpPr>
          <p:nvPr>
            <p:ph idx="1"/>
          </p:nvPr>
        </p:nvSpPr>
        <p:spPr/>
        <p:txBody>
          <a:bodyPr/>
          <a:lstStyle/>
          <a:p>
            <a:pPr marL="0" indent="0">
              <a:buNone/>
            </a:pPr>
            <a:endParaRPr lang="en-US" altLang="zh-TW" dirty="0"/>
          </a:p>
          <a:p>
            <a:r>
              <a:rPr lang="en-US" altLang="zh-TW" dirty="0" smtClean="0"/>
              <a:t>112</a:t>
            </a:r>
            <a:r>
              <a:rPr lang="zh-TW" altLang="en-US" dirty="0" smtClean="0"/>
              <a:t>大學升學資訊</a:t>
            </a:r>
            <a:endParaRPr lang="en-US" altLang="zh-TW" dirty="0" smtClean="0"/>
          </a:p>
          <a:p>
            <a:endParaRPr lang="en-US" altLang="zh-TW" dirty="0"/>
          </a:p>
          <a:p>
            <a:r>
              <a:rPr lang="zh-TW" altLang="en-US" dirty="0" smtClean="0"/>
              <a:t>升學趨勢與相關提醒</a:t>
            </a:r>
            <a:endParaRPr lang="en-US" altLang="zh-TW" dirty="0" smtClean="0"/>
          </a:p>
          <a:p>
            <a:endParaRPr lang="en-US" altLang="zh-TW" dirty="0" smtClean="0"/>
          </a:p>
          <a:p>
            <a:r>
              <a:rPr lang="zh-TW" altLang="en-US" dirty="0"/>
              <a:t>升學管道</a:t>
            </a:r>
            <a:r>
              <a:rPr lang="zh-TW" altLang="en-US" dirty="0" smtClean="0"/>
              <a:t>介紹</a:t>
            </a:r>
            <a:endParaRPr lang="en-US" altLang="zh-TW" dirty="0" smtClean="0"/>
          </a:p>
          <a:p>
            <a:pPr marL="0" indent="0">
              <a:buNone/>
            </a:pPr>
            <a:endParaRPr lang="zh-TW" altLang="en-US" dirty="0"/>
          </a:p>
        </p:txBody>
      </p:sp>
      <p:pic>
        <p:nvPicPr>
          <p:cNvPr id="5" name="圖片 4"/>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4609763" y="56645"/>
            <a:ext cx="4534237" cy="6801356"/>
          </a:xfrm>
          <a:prstGeom prst="rect">
            <a:avLst/>
          </a:prstGeom>
        </p:spPr>
      </p:pic>
    </p:spTree>
    <p:extLst>
      <p:ext uri="{BB962C8B-B14F-4D97-AF65-F5344CB8AC3E}">
        <p14:creationId xmlns:p14="http://schemas.microsoft.com/office/powerpoint/2010/main" val="1578908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t="15356" r="38641" b="15679"/>
          <a:stretch/>
        </p:blipFill>
        <p:spPr>
          <a:xfrm>
            <a:off x="0" y="456565"/>
            <a:ext cx="9099680" cy="5753041"/>
          </a:xfrm>
          <a:prstGeom prst="rect">
            <a:avLst/>
          </a:prstGeom>
        </p:spPr>
      </p:pic>
    </p:spTree>
    <p:extLst>
      <p:ext uri="{BB962C8B-B14F-4D97-AF65-F5344CB8AC3E}">
        <p14:creationId xmlns:p14="http://schemas.microsoft.com/office/powerpoint/2010/main" val="1694980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各校審查資料指引</a:t>
            </a:r>
            <a:endParaRPr lang="zh-TW" altLang="en-US" dirty="0"/>
          </a:p>
        </p:txBody>
      </p:sp>
      <p:pic>
        <p:nvPicPr>
          <p:cNvPr id="4" name="內容版面配置區 3"/>
          <p:cNvPicPr>
            <a:picLocks noGrp="1" noChangeAspect="1"/>
          </p:cNvPicPr>
          <p:nvPr>
            <p:ph idx="1"/>
          </p:nvPr>
        </p:nvPicPr>
        <p:blipFill rotWithShape="1">
          <a:blip r:embed="rId2"/>
          <a:srcRect l="3869" t="6583" r="16422" b="11406"/>
          <a:stretch/>
        </p:blipFill>
        <p:spPr>
          <a:xfrm>
            <a:off x="145657" y="1602223"/>
            <a:ext cx="8626990" cy="4992786"/>
          </a:xfrm>
          <a:prstGeom prst="rect">
            <a:avLst/>
          </a:prstGeom>
        </p:spPr>
      </p:pic>
      <p:sp>
        <p:nvSpPr>
          <p:cNvPr id="5" name="文字方塊 4">
            <a:extLst>
              <a:ext uri="{FF2B5EF4-FFF2-40B4-BE49-F238E27FC236}">
                <a16:creationId xmlns:a16="http://schemas.microsoft.com/office/drawing/2014/main" id="{0F6B008B-68D8-4C11-94D0-38AF7556CC6A}"/>
              </a:ext>
            </a:extLst>
          </p:cNvPr>
          <p:cNvSpPr txBox="1"/>
          <p:nvPr/>
        </p:nvSpPr>
        <p:spPr>
          <a:xfrm>
            <a:off x="831850" y="4260569"/>
            <a:ext cx="7683500" cy="954088"/>
          </a:xfrm>
          <a:prstGeom prst="rect">
            <a:avLst/>
          </a:prstGeom>
          <a:solidFill>
            <a:schemeClr val="accent1">
              <a:lumMod val="20000"/>
              <a:lumOff val="80000"/>
            </a:schemeClr>
          </a:solidFill>
          <a:ln w="38100">
            <a:solidFill>
              <a:schemeClr val="accent6">
                <a:lumMod val="50000"/>
              </a:schemeClr>
            </a:solidFill>
          </a:ln>
        </p:spPr>
        <p:txBody>
          <a:bodyPr>
            <a:spAutoFit/>
          </a:bodyPr>
          <a:lstStyle/>
          <a:p>
            <a:pPr>
              <a:defRPr/>
            </a:pPr>
            <a:r>
              <a:rPr lang="zh-TW" altLang="en-US" sz="2800" dirty="0"/>
              <a:t>關鍵字</a:t>
            </a:r>
            <a:r>
              <a:rPr lang="en-US" altLang="zh-TW" sz="2800" dirty="0"/>
              <a:t>: </a:t>
            </a:r>
            <a:br>
              <a:rPr lang="en-US" altLang="zh-TW" sz="2800" dirty="0"/>
            </a:br>
            <a:r>
              <a:rPr lang="zh-TW" altLang="en-US" sz="2800" dirty="0"/>
              <a:t>招生組、招生資訊、高中生專區、系網最新消息</a:t>
            </a:r>
          </a:p>
        </p:txBody>
      </p:sp>
      <p:sp>
        <p:nvSpPr>
          <p:cNvPr id="6" name="矩形 5"/>
          <p:cNvSpPr/>
          <p:nvPr/>
        </p:nvSpPr>
        <p:spPr>
          <a:xfrm>
            <a:off x="1416106" y="3374871"/>
            <a:ext cx="882031" cy="2671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3791569" y="5331794"/>
            <a:ext cx="4357111" cy="5753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8244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30961" t="19271" r="30648" b="17172"/>
          <a:stretch/>
        </p:blipFill>
        <p:spPr>
          <a:xfrm>
            <a:off x="954994" y="121381"/>
            <a:ext cx="7234012" cy="6736619"/>
          </a:xfrm>
          <a:prstGeom prst="rect">
            <a:avLst/>
          </a:prstGeom>
        </p:spPr>
      </p:pic>
    </p:spTree>
    <p:extLst>
      <p:ext uri="{BB962C8B-B14F-4D97-AF65-F5344CB8AC3E}">
        <p14:creationId xmlns:p14="http://schemas.microsoft.com/office/powerpoint/2010/main" val="3899738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F44993C-DC17-4253-9BEC-2E96B19E47B2}" type="slidenum">
              <a:rPr lang="zh-TW" altLang="en-US" sz="1200" smtClean="0">
                <a:solidFill>
                  <a:srgbClr val="898989"/>
                </a:solidFill>
                <a:ea typeface="新細明體" panose="02020500000000000000" pitchFamily="18" charset="-120"/>
              </a:rPr>
              <a:pPr>
                <a:spcBef>
                  <a:spcPct val="0"/>
                </a:spcBef>
                <a:buFontTx/>
                <a:buNone/>
              </a:pPr>
              <a:t>23</a:t>
            </a:fld>
            <a:endParaRPr lang="en-US" altLang="zh-TW" sz="1200" smtClean="0">
              <a:solidFill>
                <a:srgbClr val="898989"/>
              </a:solidFill>
              <a:ea typeface="新細明體" panose="02020500000000000000" pitchFamily="18" charset="-120"/>
            </a:endParaRPr>
          </a:p>
        </p:txBody>
      </p:sp>
      <p:sp>
        <p:nvSpPr>
          <p:cNvPr id="38915" name="內容版面配置區 4"/>
          <p:cNvSpPr>
            <a:spLocks noGrp="1"/>
          </p:cNvSpPr>
          <p:nvPr>
            <p:ph idx="1"/>
          </p:nvPr>
        </p:nvSpPr>
        <p:spPr/>
        <p:txBody>
          <a:bodyPr/>
          <a:lstStyle/>
          <a:p>
            <a:endParaRPr lang="zh-TW" altLang="en-US" smtClean="0"/>
          </a:p>
        </p:txBody>
      </p:sp>
      <p:sp>
        <p:nvSpPr>
          <p:cNvPr id="38916" name="標題 7"/>
          <p:cNvSpPr>
            <a:spLocks noGrp="1"/>
          </p:cNvSpPr>
          <p:nvPr>
            <p:ph type="title"/>
          </p:nvPr>
        </p:nvSpPr>
        <p:spPr/>
        <p:txBody>
          <a:bodyPr/>
          <a:lstStyle/>
          <a:p>
            <a:endParaRPr lang="zh-TW" altLang="en-US" smtClean="0"/>
          </a:p>
        </p:txBody>
      </p:sp>
      <p:pic>
        <p:nvPicPr>
          <p:cNvPr id="38917" name="圖片 8"/>
          <p:cNvPicPr>
            <a:picLocks noChangeAspect="1"/>
          </p:cNvPicPr>
          <p:nvPr/>
        </p:nvPicPr>
        <p:blipFill>
          <a:blip r:embed="rId2">
            <a:extLst>
              <a:ext uri="{28A0092B-C50C-407E-A947-70E740481C1C}">
                <a14:useLocalDpi xmlns:a14="http://schemas.microsoft.com/office/drawing/2010/main" val="0"/>
              </a:ext>
            </a:extLst>
          </a:blip>
          <a:srcRect l="22076" t="9673" r="24294" b="17822"/>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359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標題 1"/>
          <p:cNvSpPr>
            <a:spLocks noGrp="1"/>
          </p:cNvSpPr>
          <p:nvPr>
            <p:ph type="title"/>
          </p:nvPr>
        </p:nvSpPr>
        <p:spPr>
          <a:xfrm>
            <a:off x="633413" y="354013"/>
            <a:ext cx="1130300" cy="6226175"/>
          </a:xfrm>
        </p:spPr>
        <p:txBody>
          <a:bodyPr/>
          <a:lstStyle/>
          <a:p>
            <a:r>
              <a:rPr lang="zh-TW" altLang="en-US" sz="4000" smtClean="0"/>
              <a:t>公民教育與活動領導學系</a:t>
            </a:r>
          </a:p>
        </p:txBody>
      </p:sp>
      <p:sp>
        <p:nvSpPr>
          <p:cNvPr id="39939"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278951D2-D7AC-4306-B402-00764FE41CF2}" type="slidenum">
              <a:rPr lang="zh-TW" altLang="en-US" sz="1200" smtClean="0">
                <a:solidFill>
                  <a:srgbClr val="898989"/>
                </a:solidFill>
                <a:ea typeface="新細明體" panose="02020500000000000000" pitchFamily="18" charset="-120"/>
              </a:rPr>
              <a:pPr>
                <a:spcBef>
                  <a:spcPct val="0"/>
                </a:spcBef>
                <a:buFontTx/>
                <a:buNone/>
              </a:pPr>
              <a:t>24</a:t>
            </a:fld>
            <a:endParaRPr lang="en-US" altLang="zh-TW" sz="1200" smtClean="0">
              <a:solidFill>
                <a:srgbClr val="898989"/>
              </a:solidFill>
              <a:ea typeface="新細明體" panose="02020500000000000000" pitchFamily="18" charset="-120"/>
            </a:endParaRPr>
          </a:p>
        </p:txBody>
      </p:sp>
      <p:pic>
        <p:nvPicPr>
          <p:cNvPr id="39940" name="圖片 4"/>
          <p:cNvPicPr>
            <a:picLocks noChangeAspect="1"/>
          </p:cNvPicPr>
          <p:nvPr/>
        </p:nvPicPr>
        <p:blipFill>
          <a:blip r:embed="rId2">
            <a:extLst>
              <a:ext uri="{28A0092B-C50C-407E-A947-70E740481C1C}">
                <a14:useLocalDpi xmlns:a14="http://schemas.microsoft.com/office/drawing/2010/main" val="0"/>
              </a:ext>
            </a:extLst>
          </a:blip>
          <a:srcRect l="31996" t="31377" r="33389" b="7658"/>
          <a:stretch>
            <a:fillRect/>
          </a:stretch>
        </p:blipFill>
        <p:spPr bwMode="auto">
          <a:xfrm>
            <a:off x="2220913" y="0"/>
            <a:ext cx="6923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16:creationId xmlns:a16="http://schemas.microsoft.com/office/drawing/2014/main" id="{B85226B4-7A9D-43A3-AE0A-CC095B0D2023}"/>
              </a:ext>
            </a:extLst>
          </p:cNvPr>
          <p:cNvSpPr/>
          <p:nvPr/>
        </p:nvSpPr>
        <p:spPr>
          <a:xfrm>
            <a:off x="2220913" y="4521200"/>
            <a:ext cx="6923087" cy="22002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5103994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a:spLocks noGrp="1"/>
          </p:cNvSpPr>
          <p:nvPr>
            <p:ph type="title"/>
          </p:nvPr>
        </p:nvSpPr>
        <p:spPr/>
        <p:txBody>
          <a:bodyPr/>
          <a:lstStyle/>
          <a:p>
            <a:endParaRPr lang="zh-TW" altLang="en-US" smtClean="0"/>
          </a:p>
        </p:txBody>
      </p:sp>
      <p:sp>
        <p:nvSpPr>
          <p:cNvPr id="40963" name="內容版面配置區 2"/>
          <p:cNvSpPr>
            <a:spLocks noGrp="1"/>
          </p:cNvSpPr>
          <p:nvPr>
            <p:ph idx="1"/>
          </p:nvPr>
        </p:nvSpPr>
        <p:spPr/>
        <p:txBody>
          <a:bodyPr/>
          <a:lstStyle/>
          <a:p>
            <a:endParaRPr lang="zh-TW" altLang="en-US" smtClean="0"/>
          </a:p>
        </p:txBody>
      </p:sp>
      <p:sp>
        <p:nvSpPr>
          <p:cNvPr id="4096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7A5667E-361F-42C0-A206-78ABD04B141A}" type="slidenum">
              <a:rPr lang="zh-TW" altLang="en-US" sz="1200" smtClean="0">
                <a:solidFill>
                  <a:srgbClr val="898989"/>
                </a:solidFill>
                <a:ea typeface="新細明體" panose="02020500000000000000" pitchFamily="18" charset="-120"/>
              </a:rPr>
              <a:pPr>
                <a:spcBef>
                  <a:spcPct val="0"/>
                </a:spcBef>
                <a:buFontTx/>
                <a:buNone/>
              </a:pPr>
              <a:t>25</a:t>
            </a:fld>
            <a:endParaRPr lang="en-US" altLang="zh-TW" sz="1200" smtClean="0">
              <a:solidFill>
                <a:srgbClr val="898989"/>
              </a:solidFill>
              <a:ea typeface="新細明體" panose="02020500000000000000" pitchFamily="18" charset="-120"/>
            </a:endParaRPr>
          </a:p>
        </p:txBody>
      </p:sp>
      <p:pic>
        <p:nvPicPr>
          <p:cNvPr id="40965" name="圖片 4"/>
          <p:cNvPicPr>
            <a:picLocks noChangeAspect="1"/>
          </p:cNvPicPr>
          <p:nvPr/>
        </p:nvPicPr>
        <p:blipFill>
          <a:blip r:embed="rId2">
            <a:extLst>
              <a:ext uri="{28A0092B-C50C-407E-A947-70E740481C1C}">
                <a14:useLocalDpi xmlns:a14="http://schemas.microsoft.com/office/drawing/2010/main" val="0"/>
              </a:ext>
            </a:extLst>
          </a:blip>
          <a:srcRect l="25046" t="9453" r="25420" b="27364"/>
          <a:stretch>
            <a:fillRect/>
          </a:stretch>
        </p:blipFill>
        <p:spPr bwMode="auto">
          <a:xfrm>
            <a:off x="0" y="182563"/>
            <a:ext cx="9113838" cy="653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16:creationId xmlns:a16="http://schemas.microsoft.com/office/drawing/2014/main" id="{02E53E2C-FD43-4839-8E86-2AEFC0E4E0C1}"/>
              </a:ext>
            </a:extLst>
          </p:cNvPr>
          <p:cNvSpPr/>
          <p:nvPr/>
        </p:nvSpPr>
        <p:spPr>
          <a:xfrm>
            <a:off x="1701800" y="965200"/>
            <a:ext cx="736600" cy="452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文字方塊 7"/>
          <p:cNvSpPr txBox="1">
            <a:spLocks noChangeArrowheads="1"/>
          </p:cNvSpPr>
          <p:nvPr/>
        </p:nvSpPr>
        <p:spPr bwMode="auto">
          <a:xfrm>
            <a:off x="1930400" y="1509713"/>
            <a:ext cx="2044700" cy="646112"/>
          </a:xfrm>
          <a:prstGeom prst="rect">
            <a:avLst/>
          </a:prstGeom>
          <a:solidFill>
            <a:schemeClr val="bg1"/>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3600">
                <a:latin typeface="Times New Roman" panose="02020603050405020304" pitchFamily="18" charset="0"/>
              </a:rPr>
              <a:t>招生資訊</a:t>
            </a:r>
          </a:p>
        </p:txBody>
      </p:sp>
      <p:sp>
        <p:nvSpPr>
          <p:cNvPr id="9" name="文字方塊 8"/>
          <p:cNvSpPr txBox="1">
            <a:spLocks noChangeArrowheads="1"/>
          </p:cNvSpPr>
          <p:nvPr/>
        </p:nvSpPr>
        <p:spPr bwMode="auto">
          <a:xfrm>
            <a:off x="2232025" y="5083175"/>
            <a:ext cx="6667500" cy="646113"/>
          </a:xfrm>
          <a:prstGeom prst="rect">
            <a:avLst/>
          </a:prstGeom>
          <a:solidFill>
            <a:schemeClr val="bg1"/>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3600">
                <a:latin typeface="Times New Roman" panose="02020603050405020304" pitchFamily="18" charset="0"/>
              </a:rPr>
              <a:t>大學申請入學審查資料準備指引</a:t>
            </a:r>
          </a:p>
        </p:txBody>
      </p:sp>
      <p:sp>
        <p:nvSpPr>
          <p:cNvPr id="10" name="矩形 9">
            <a:extLst>
              <a:ext uri="{FF2B5EF4-FFF2-40B4-BE49-F238E27FC236}">
                <a16:creationId xmlns:a16="http://schemas.microsoft.com/office/drawing/2014/main" id="{9932BAC9-8C15-4AF2-9FD5-77D322F8A6F6}"/>
              </a:ext>
            </a:extLst>
          </p:cNvPr>
          <p:cNvSpPr/>
          <p:nvPr/>
        </p:nvSpPr>
        <p:spPr>
          <a:xfrm>
            <a:off x="1539875" y="5816600"/>
            <a:ext cx="2574925" cy="4000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2991358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5090" t="15738" r="18613" b="8038"/>
          <a:stretch/>
        </p:blipFill>
        <p:spPr>
          <a:xfrm>
            <a:off x="0" y="954558"/>
            <a:ext cx="9144000" cy="5138671"/>
          </a:xfrm>
          <a:prstGeom prst="rect">
            <a:avLst/>
          </a:prstGeom>
        </p:spPr>
      </p:pic>
    </p:spTree>
    <p:extLst>
      <p:ext uri="{BB962C8B-B14F-4D97-AF65-F5344CB8AC3E}">
        <p14:creationId xmlns:p14="http://schemas.microsoft.com/office/powerpoint/2010/main" val="12107280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endParaRPr lang="zh-TW" altLang="en-US"/>
          </a:p>
        </p:txBody>
      </p:sp>
      <p:pic>
        <p:nvPicPr>
          <p:cNvPr id="6" name="圖片 5"/>
          <p:cNvPicPr>
            <a:picLocks noChangeAspect="1"/>
          </p:cNvPicPr>
          <p:nvPr/>
        </p:nvPicPr>
        <p:blipFill rotWithShape="1">
          <a:blip r:embed="rId2"/>
          <a:srcRect l="5311" t="15958" r="18462" b="7945"/>
          <a:stretch/>
        </p:blipFill>
        <p:spPr>
          <a:xfrm>
            <a:off x="0" y="1030778"/>
            <a:ext cx="9164590" cy="5146185"/>
          </a:xfrm>
          <a:prstGeom prst="rect">
            <a:avLst/>
          </a:prstGeom>
        </p:spPr>
      </p:pic>
    </p:spTree>
    <p:extLst>
      <p:ext uri="{BB962C8B-B14F-4D97-AF65-F5344CB8AC3E}">
        <p14:creationId xmlns:p14="http://schemas.microsoft.com/office/powerpoint/2010/main" val="18756956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A23189-1779-7564-1C4E-9875C724B1DA}"/>
              </a:ext>
            </a:extLst>
          </p:cNvPr>
          <p:cNvSpPr>
            <a:spLocks noGrp="1"/>
          </p:cNvSpPr>
          <p:nvPr>
            <p:ph type="title"/>
          </p:nvPr>
        </p:nvSpPr>
        <p:spPr/>
        <p:txBody>
          <a:bodyPr/>
          <a:lstStyle/>
          <a:p>
            <a:r>
              <a:rPr lang="zh-TW" altLang="en-US" dirty="0" smtClean="0"/>
              <a:t>學習歷程檔案的內容呈現</a:t>
            </a:r>
            <a:endParaRPr lang="zh-TW" altLang="en-US" dirty="0"/>
          </a:p>
        </p:txBody>
      </p:sp>
      <p:pic>
        <p:nvPicPr>
          <p:cNvPr id="5" name="內容版面配置區 4">
            <a:extLst>
              <a:ext uri="{FF2B5EF4-FFF2-40B4-BE49-F238E27FC236}">
                <a16:creationId xmlns:a16="http://schemas.microsoft.com/office/drawing/2014/main" id="{7559E058-AB1B-FD83-6F6B-AE3E7CA6662E}"/>
              </a:ext>
            </a:extLst>
          </p:cNvPr>
          <p:cNvPicPr>
            <a:picLocks noGrp="1" noChangeAspect="1"/>
          </p:cNvPicPr>
          <p:nvPr>
            <p:ph idx="1"/>
          </p:nvPr>
        </p:nvPicPr>
        <p:blipFill rotWithShape="1">
          <a:blip r:embed="rId2"/>
          <a:srcRect l="25636" t="24303" r="28530" b="32381"/>
          <a:stretch/>
        </p:blipFill>
        <p:spPr>
          <a:xfrm>
            <a:off x="69749" y="1785541"/>
            <a:ext cx="9004502" cy="4786604"/>
          </a:xfrm>
        </p:spPr>
      </p:pic>
    </p:spTree>
    <p:extLst>
      <p:ext uri="{BB962C8B-B14F-4D97-AF65-F5344CB8AC3E}">
        <p14:creationId xmlns:p14="http://schemas.microsoft.com/office/powerpoint/2010/main" val="12251604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b="1" dirty="0"/>
              <a:t>不會製作學習歷程？不知道如何下筆？ </a:t>
            </a:r>
            <a:r>
              <a:rPr lang="en-US" altLang="zh-TW" b="1" dirty="0"/>
              <a:t>8 </a:t>
            </a:r>
            <a:r>
              <a:rPr lang="zh-TW" altLang="en-US" b="1" dirty="0"/>
              <a:t>個製作學習歷程的共同</a:t>
            </a:r>
            <a:r>
              <a:rPr lang="zh-TW" altLang="en-US" b="1" dirty="0" smtClean="0"/>
              <a:t>問題</a:t>
            </a:r>
            <a:endParaRPr lang="zh-TW" altLang="en-US" dirty="0"/>
          </a:p>
        </p:txBody>
      </p:sp>
      <p:pic>
        <p:nvPicPr>
          <p:cNvPr id="4" name="內容版面配置區 3"/>
          <p:cNvPicPr>
            <a:picLocks noGrp="1" noChangeAspect="1"/>
          </p:cNvPicPr>
          <p:nvPr>
            <p:ph idx="1"/>
          </p:nvPr>
        </p:nvPicPr>
        <p:blipFill rotWithShape="1">
          <a:blip r:embed="rId2"/>
          <a:srcRect l="24323" t="34153" r="39669" b="14177"/>
          <a:stretch/>
        </p:blipFill>
        <p:spPr>
          <a:xfrm>
            <a:off x="299044" y="1835673"/>
            <a:ext cx="5769981" cy="4657324"/>
          </a:xfrm>
          <a:prstGeom prst="rect">
            <a:avLst/>
          </a:prstGeom>
        </p:spPr>
      </p:pic>
      <p:sp>
        <p:nvSpPr>
          <p:cNvPr id="3" name="矩形 2"/>
          <p:cNvSpPr/>
          <p:nvPr/>
        </p:nvSpPr>
        <p:spPr>
          <a:xfrm>
            <a:off x="558350" y="2047285"/>
            <a:ext cx="4952326" cy="10600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558350" y="4434435"/>
            <a:ext cx="4952326" cy="44371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a:hlinkClick r:id="rId3"/>
          </p:cNvPr>
          <p:cNvPicPr>
            <a:picLocks noChangeAspect="1"/>
          </p:cNvPicPr>
          <p:nvPr/>
        </p:nvPicPr>
        <p:blipFill rotWithShape="1">
          <a:blip r:embed="rId4"/>
          <a:srcRect l="33030" t="18107" r="34750" b="35220"/>
          <a:stretch/>
        </p:blipFill>
        <p:spPr>
          <a:xfrm>
            <a:off x="6452290" y="1758384"/>
            <a:ext cx="2119704" cy="1727166"/>
          </a:xfrm>
          <a:prstGeom prst="rect">
            <a:avLst/>
          </a:prstGeom>
          <a:ln>
            <a:noFill/>
          </a:ln>
          <a:effectLst>
            <a:outerShdw blurRad="292100" dist="139700" dir="2700000" algn="tl" rotWithShape="0">
              <a:srgbClr val="333333">
                <a:alpha val="65000"/>
              </a:srgbClr>
            </a:outerShdw>
          </a:effectLst>
        </p:spPr>
      </p:pic>
      <p:pic>
        <p:nvPicPr>
          <p:cNvPr id="7" name="圖片 6">
            <a:hlinkClick r:id="rId5"/>
          </p:cNvPr>
          <p:cNvPicPr>
            <a:picLocks noChangeAspect="1"/>
          </p:cNvPicPr>
          <p:nvPr/>
        </p:nvPicPr>
        <p:blipFill rotWithShape="1">
          <a:blip r:embed="rId6"/>
          <a:srcRect l="15425" t="36432" r="62540" b="37125"/>
          <a:stretch/>
        </p:blipFill>
        <p:spPr>
          <a:xfrm>
            <a:off x="6452290" y="5289089"/>
            <a:ext cx="2119704" cy="1430800"/>
          </a:xfrm>
          <a:prstGeom prst="rect">
            <a:avLst/>
          </a:prstGeom>
          <a:ln>
            <a:noFill/>
          </a:ln>
          <a:effectLst>
            <a:outerShdw blurRad="292100" dist="139700" dir="2700000" algn="tl" rotWithShape="0">
              <a:srgbClr val="333333">
                <a:alpha val="65000"/>
              </a:srgbClr>
            </a:outerShdw>
          </a:effectLst>
        </p:spPr>
      </p:pic>
      <p:pic>
        <p:nvPicPr>
          <p:cNvPr id="9" name="圖片 8">
            <a:hlinkClick r:id="rId7"/>
          </p:cNvPr>
          <p:cNvPicPr>
            <a:picLocks noChangeAspect="1"/>
          </p:cNvPicPr>
          <p:nvPr/>
        </p:nvPicPr>
        <p:blipFill rotWithShape="1">
          <a:blip r:embed="rId8"/>
          <a:srcRect l="12743" t="5981" r="75045" b="78350"/>
          <a:stretch/>
        </p:blipFill>
        <p:spPr>
          <a:xfrm>
            <a:off x="6430529" y="3614530"/>
            <a:ext cx="2141465" cy="15455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6977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l="-6000" r="-6000"/>
          </a:stretch>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lgn="ctr"/>
            <a:r>
              <a:rPr lang="en-US" altLang="zh-TW" dirty="0" smtClean="0">
                <a:latin typeface="+mn-ea"/>
                <a:ea typeface="+mn-ea"/>
              </a:rPr>
              <a:t>112</a:t>
            </a:r>
            <a:r>
              <a:rPr lang="zh-TW" altLang="en-US" dirty="0" smtClean="0">
                <a:latin typeface="+mn-ea"/>
                <a:ea typeface="+mn-ea"/>
              </a:rPr>
              <a:t>大學升學資訊</a:t>
            </a:r>
            <a:endParaRPr lang="zh-TW" altLang="en-US" dirty="0">
              <a:latin typeface="+mn-ea"/>
              <a:ea typeface="+mn-ea"/>
            </a:endParaRPr>
          </a:p>
        </p:txBody>
      </p:sp>
      <p:sp>
        <p:nvSpPr>
          <p:cNvPr id="5" name="文字版面配置區 4"/>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833638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228600" y="1782763"/>
            <a:ext cx="3429000" cy="652462"/>
          </a:xfrm>
        </p:spPr>
        <p:txBody>
          <a:bodyPr/>
          <a:lstStyle/>
          <a:p>
            <a:r>
              <a:rPr lang="zh-TW" altLang="en-US" sz="3600" dirty="0" smtClean="0"/>
              <a:t>到大考中心網站</a:t>
            </a:r>
          </a:p>
        </p:txBody>
      </p:sp>
      <p:pic>
        <p:nvPicPr>
          <p:cNvPr id="6147" name="內容版面配置區 2">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t="12909" b="41222"/>
          <a:stretch>
            <a:fillRect/>
          </a:stretch>
        </p:blipFill>
        <p:spPr>
          <a:xfrm>
            <a:off x="3657600" y="925513"/>
            <a:ext cx="5132388" cy="5100637"/>
          </a:xfrm>
        </p:spPr>
      </p:pic>
      <p:sp>
        <p:nvSpPr>
          <p:cNvPr id="614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A34962F-3505-44E3-ABD8-80AFB74C34FA}" type="slidenum">
              <a:rPr lang="zh-TW" altLang="en-US" sz="1200" smtClean="0">
                <a:solidFill>
                  <a:srgbClr val="898989"/>
                </a:solidFill>
                <a:ea typeface="新細明體" panose="02020500000000000000" pitchFamily="18" charset="-120"/>
              </a:rPr>
              <a:pPr>
                <a:spcBef>
                  <a:spcPct val="0"/>
                </a:spcBef>
                <a:buFontTx/>
                <a:buNone/>
              </a:pPr>
              <a:t>30</a:t>
            </a:fld>
            <a:endParaRPr lang="en-US" altLang="zh-TW" sz="1200" smtClean="0">
              <a:solidFill>
                <a:srgbClr val="898989"/>
              </a:solidFill>
              <a:ea typeface="新細明體" panose="02020500000000000000" pitchFamily="18" charset="-120"/>
            </a:endParaRPr>
          </a:p>
        </p:txBody>
      </p:sp>
      <p:pic>
        <p:nvPicPr>
          <p:cNvPr id="6149" name="圖片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9613" y="2719388"/>
            <a:ext cx="2466975"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標題 1"/>
          <p:cNvSpPr txBox="1">
            <a:spLocks/>
          </p:cNvSpPr>
          <p:nvPr/>
        </p:nvSpPr>
        <p:spPr>
          <a:xfrm>
            <a:off x="228600" y="599282"/>
            <a:ext cx="3429000" cy="6524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600" dirty="0" smtClean="0">
                <a:solidFill>
                  <a:schemeClr val="accent5">
                    <a:lumMod val="75000"/>
                  </a:schemeClr>
                </a:solidFill>
              </a:rPr>
              <a:t>學系探索量表</a:t>
            </a:r>
          </a:p>
        </p:txBody>
      </p:sp>
    </p:spTree>
    <p:extLst>
      <p:ext uri="{BB962C8B-B14F-4D97-AF65-F5344CB8AC3E}">
        <p14:creationId xmlns:p14="http://schemas.microsoft.com/office/powerpoint/2010/main" val="36571448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31788" y="2217738"/>
            <a:ext cx="2936875" cy="560387"/>
          </a:xfrm>
        </p:spPr>
        <p:txBody>
          <a:bodyPr>
            <a:normAutofit fontScale="90000"/>
          </a:bodyPr>
          <a:lstStyle/>
          <a:p>
            <a:r>
              <a:rPr lang="zh-TW" altLang="en-US" smtClean="0"/>
              <a:t>點</a:t>
            </a:r>
            <a:r>
              <a:rPr lang="en-US" altLang="zh-TW" smtClean="0"/>
              <a:t>"</a:t>
            </a:r>
            <a:r>
              <a:rPr lang="zh-TW" altLang="en-US" smtClean="0"/>
              <a:t>登入</a:t>
            </a:r>
            <a:r>
              <a:rPr lang="en-US" altLang="zh-TW" smtClean="0"/>
              <a:t>"</a:t>
            </a:r>
            <a:endParaRPr lang="zh-TW" altLang="en-US" smtClean="0"/>
          </a:p>
        </p:txBody>
      </p:sp>
      <p:pic>
        <p:nvPicPr>
          <p:cNvPr id="9219" name="內容版面配置區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2627" b="35349"/>
          <a:stretch>
            <a:fillRect/>
          </a:stretch>
        </p:blipFill>
        <p:spPr>
          <a:xfrm>
            <a:off x="3824288" y="835025"/>
            <a:ext cx="4679950" cy="5273675"/>
          </a:xfrm>
        </p:spPr>
      </p:pic>
      <p:sp>
        <p:nvSpPr>
          <p:cNvPr id="922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BFF60BE3-5F8A-4AC4-8EF5-027BFF1126DC}" type="slidenum">
              <a:rPr lang="zh-TW" altLang="en-US" sz="1200" smtClean="0">
                <a:solidFill>
                  <a:srgbClr val="898989"/>
                </a:solidFill>
                <a:ea typeface="新細明體" panose="02020500000000000000" pitchFamily="18" charset="-120"/>
              </a:rPr>
              <a:pPr>
                <a:spcBef>
                  <a:spcPct val="0"/>
                </a:spcBef>
                <a:buFontTx/>
                <a:buNone/>
              </a:pPr>
              <a:t>31</a:t>
            </a:fld>
            <a:endParaRPr lang="en-US" altLang="zh-TW" sz="1200" smtClean="0">
              <a:solidFill>
                <a:srgbClr val="898989"/>
              </a:solidFill>
              <a:ea typeface="新細明體" panose="02020500000000000000" pitchFamily="18" charset="-120"/>
            </a:endParaRPr>
          </a:p>
        </p:txBody>
      </p:sp>
      <p:sp>
        <p:nvSpPr>
          <p:cNvPr id="6" name="圓角矩形 5">
            <a:extLst>
              <a:ext uri="{FF2B5EF4-FFF2-40B4-BE49-F238E27FC236}">
                <a16:creationId xmlns:a16="http://schemas.microsoft.com/office/drawing/2014/main" id="{4022A47F-D9AB-43EC-A7E7-E830A2331EB2}"/>
              </a:ext>
            </a:extLst>
          </p:cNvPr>
          <p:cNvSpPr/>
          <p:nvPr/>
        </p:nvSpPr>
        <p:spPr>
          <a:xfrm>
            <a:off x="7620000" y="674688"/>
            <a:ext cx="884238" cy="81121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向下箭號 6">
            <a:extLst>
              <a:ext uri="{FF2B5EF4-FFF2-40B4-BE49-F238E27FC236}">
                <a16:creationId xmlns:a16="http://schemas.microsoft.com/office/drawing/2014/main" id="{4A71E960-E8E3-431C-B730-5E82B4C95C78}"/>
              </a:ext>
            </a:extLst>
          </p:cNvPr>
          <p:cNvSpPr/>
          <p:nvPr/>
        </p:nvSpPr>
        <p:spPr>
          <a:xfrm>
            <a:off x="7966075" y="0"/>
            <a:ext cx="331788" cy="67468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1087420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228600" y="1085850"/>
            <a:ext cx="3692525" cy="1851025"/>
          </a:xfrm>
        </p:spPr>
        <p:txBody>
          <a:bodyPr/>
          <a:lstStyle/>
          <a:p>
            <a:r>
              <a:rPr lang="zh-TW" altLang="en-US" smtClean="0"/>
              <a:t>輸入帳號密碼及驗證碼</a:t>
            </a:r>
          </a:p>
        </p:txBody>
      </p:sp>
      <p:sp>
        <p:nvSpPr>
          <p:cNvPr id="12291"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AB75F32F-1580-4DDB-B15D-9D38B54A71FC}" type="slidenum">
              <a:rPr lang="zh-TW" altLang="en-US" sz="1200" smtClean="0">
                <a:solidFill>
                  <a:srgbClr val="898989"/>
                </a:solidFill>
                <a:ea typeface="新細明體" panose="02020500000000000000" pitchFamily="18" charset="-120"/>
              </a:rPr>
              <a:pPr>
                <a:spcBef>
                  <a:spcPct val="0"/>
                </a:spcBef>
                <a:buFontTx/>
                <a:buNone/>
              </a:pPr>
              <a:t>32</a:t>
            </a:fld>
            <a:endParaRPr lang="en-US" altLang="zh-TW" sz="1200" smtClean="0">
              <a:solidFill>
                <a:srgbClr val="898989"/>
              </a:solidFill>
              <a:ea typeface="新細明體" panose="02020500000000000000" pitchFamily="18" charset="-120"/>
            </a:endParaRPr>
          </a:p>
        </p:txBody>
      </p:sp>
      <p:pic>
        <p:nvPicPr>
          <p:cNvPr id="12292" name="內容版面配置區 6"/>
          <p:cNvPicPr>
            <a:picLocks noGrp="1" noChangeAspect="1"/>
          </p:cNvPicPr>
          <p:nvPr>
            <p:ph idx="1"/>
          </p:nvPr>
        </p:nvPicPr>
        <p:blipFill>
          <a:blip r:embed="rId2">
            <a:extLst>
              <a:ext uri="{28A0092B-C50C-407E-A947-70E740481C1C}">
                <a14:useLocalDpi xmlns:a14="http://schemas.microsoft.com/office/drawing/2010/main" val="0"/>
              </a:ext>
            </a:extLst>
          </a:blip>
          <a:srcRect t="32578" b="11862"/>
          <a:stretch>
            <a:fillRect/>
          </a:stretch>
        </p:blipFill>
        <p:spPr>
          <a:xfrm>
            <a:off x="4384675" y="211138"/>
            <a:ext cx="4524375" cy="5892800"/>
          </a:xfrm>
          <a:ln>
            <a:solidFill>
              <a:srgbClr val="FF6600"/>
            </a:solidFill>
            <a:miter lim="800000"/>
            <a:headEnd/>
            <a:tailEnd/>
          </a:ln>
        </p:spPr>
      </p:pic>
      <p:sp>
        <p:nvSpPr>
          <p:cNvPr id="12293" name="文字方塊 7"/>
          <p:cNvSpPr txBox="1">
            <a:spLocks noChangeArrowheads="1"/>
          </p:cNvSpPr>
          <p:nvPr/>
        </p:nvSpPr>
        <p:spPr bwMode="auto">
          <a:xfrm>
            <a:off x="468313" y="2936875"/>
            <a:ext cx="3452812"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2800">
                <a:latin typeface="Times New Roman" panose="02020603050405020304" pitchFamily="18" charset="0"/>
              </a:rPr>
              <a:t>若忘了密碼，可點選＂忘記密碼＂，然後到自己原本設定的電子郵件信箱重新設定密碼</a:t>
            </a:r>
          </a:p>
        </p:txBody>
      </p:sp>
      <p:sp>
        <p:nvSpPr>
          <p:cNvPr id="9" name="圓角矩形 8">
            <a:extLst>
              <a:ext uri="{FF2B5EF4-FFF2-40B4-BE49-F238E27FC236}">
                <a16:creationId xmlns:a16="http://schemas.microsoft.com/office/drawing/2014/main" id="{C5A72660-A1A9-47A4-8434-8B95A4DA7E64}"/>
              </a:ext>
            </a:extLst>
          </p:cNvPr>
          <p:cNvSpPr/>
          <p:nvPr/>
        </p:nvSpPr>
        <p:spPr>
          <a:xfrm>
            <a:off x="4664075" y="5565775"/>
            <a:ext cx="1143000" cy="53816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圓角矩形 8">
            <a:extLst>
              <a:ext uri="{FF2B5EF4-FFF2-40B4-BE49-F238E27FC236}">
                <a16:creationId xmlns:a16="http://schemas.microsoft.com/office/drawing/2014/main" id="{813D2DB3-8531-4E53-8516-7C59508042B1}"/>
              </a:ext>
            </a:extLst>
          </p:cNvPr>
          <p:cNvSpPr/>
          <p:nvPr/>
        </p:nvSpPr>
        <p:spPr>
          <a:xfrm>
            <a:off x="6075363" y="4237038"/>
            <a:ext cx="1143000" cy="53816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2369359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331788" y="136525"/>
            <a:ext cx="8229600" cy="1143000"/>
          </a:xfrm>
        </p:spPr>
        <p:txBody>
          <a:bodyPr/>
          <a:lstStyle/>
          <a:p>
            <a:r>
              <a:rPr lang="zh-TW" altLang="en-US" smtClean="0"/>
              <a:t>學群適配圖（電腦版顯示</a:t>
            </a:r>
            <a:r>
              <a:rPr lang="en-US" altLang="zh-TW" smtClean="0"/>
              <a:t>)</a:t>
            </a:r>
            <a:endParaRPr lang="zh-TW" altLang="en-US" smtClean="0"/>
          </a:p>
        </p:txBody>
      </p:sp>
      <p:pic>
        <p:nvPicPr>
          <p:cNvPr id="20483" name="內容版面配置區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6478" t="8994" r="17586" b="9702"/>
          <a:stretch>
            <a:fillRect/>
          </a:stretch>
        </p:blipFill>
        <p:spPr>
          <a:xfrm>
            <a:off x="736600" y="1219200"/>
            <a:ext cx="7618413" cy="5281613"/>
          </a:xfrm>
        </p:spPr>
      </p:pic>
      <p:sp>
        <p:nvSpPr>
          <p:cNvPr id="20484"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92A7A3EF-3112-4183-99D9-B34A7CBCFFDC}" type="slidenum">
              <a:rPr lang="zh-TW" altLang="en-US" sz="1200" smtClean="0">
                <a:solidFill>
                  <a:srgbClr val="898989"/>
                </a:solidFill>
                <a:ea typeface="新細明體" panose="02020500000000000000" pitchFamily="18" charset="-120"/>
              </a:rPr>
              <a:pPr>
                <a:spcBef>
                  <a:spcPct val="0"/>
                </a:spcBef>
                <a:buFontTx/>
                <a:buNone/>
              </a:pPr>
              <a:t>33</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30482799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B8CF6878-B2CB-4BE8-87F4-968455B13834}" type="slidenum">
              <a:rPr lang="zh-TW" altLang="en-US" sz="1200" smtClean="0">
                <a:solidFill>
                  <a:srgbClr val="898989"/>
                </a:solidFill>
                <a:ea typeface="新細明體" panose="02020500000000000000" pitchFamily="18" charset="-120"/>
              </a:rPr>
              <a:pPr>
                <a:spcBef>
                  <a:spcPct val="0"/>
                </a:spcBef>
                <a:buFontTx/>
                <a:buNone/>
              </a:pPr>
              <a:t>34</a:t>
            </a:fld>
            <a:endParaRPr lang="en-US" altLang="zh-TW" sz="1200" smtClean="0">
              <a:solidFill>
                <a:srgbClr val="898989"/>
              </a:solidFill>
              <a:ea typeface="新細明體" panose="02020500000000000000" pitchFamily="18" charset="-120"/>
            </a:endParaRPr>
          </a:p>
        </p:txBody>
      </p:sp>
      <p:pic>
        <p:nvPicPr>
          <p:cNvPr id="22531" name="圖片 5" descr="一張含有 文字 的圖片&#10;&#10;自動產生的描述"/>
          <p:cNvPicPr>
            <a:picLocks noChangeAspect="1"/>
          </p:cNvPicPr>
          <p:nvPr/>
        </p:nvPicPr>
        <p:blipFill>
          <a:blip r:embed="rId2">
            <a:extLst>
              <a:ext uri="{28A0092B-C50C-407E-A947-70E740481C1C}">
                <a14:useLocalDpi xmlns:a14="http://schemas.microsoft.com/office/drawing/2010/main" val="0"/>
              </a:ext>
            </a:extLst>
          </a:blip>
          <a:srcRect l="4912" t="30302" r="12354" b="4005"/>
          <a:stretch>
            <a:fillRect/>
          </a:stretch>
        </p:blipFill>
        <p:spPr bwMode="auto">
          <a:xfrm>
            <a:off x="3727450" y="136525"/>
            <a:ext cx="4959350" cy="6459538"/>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sp>
        <p:nvSpPr>
          <p:cNvPr id="22532" name="矩形 7"/>
          <p:cNvSpPr>
            <a:spLocks noChangeArrowheads="1"/>
          </p:cNvSpPr>
          <p:nvPr/>
        </p:nvSpPr>
        <p:spPr bwMode="auto">
          <a:xfrm>
            <a:off x="387350" y="1301750"/>
            <a:ext cx="3144838"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2800">
                <a:latin typeface="Times New Roman" panose="02020603050405020304" pitchFamily="18" charset="0"/>
              </a:rPr>
              <a:t>排行榜內分五種適配等級，每種適配等級依據</a:t>
            </a:r>
            <a:r>
              <a:rPr lang="en-US" altLang="zh-TW" sz="2800">
                <a:solidFill>
                  <a:srgbClr val="FF0000"/>
                </a:solidFill>
                <a:latin typeface="Times New Roman" panose="02020603050405020304" pitchFamily="18" charset="0"/>
              </a:rPr>
              <a:t>z</a:t>
            </a:r>
            <a:r>
              <a:rPr lang="zh-TW" altLang="en-US" sz="2800">
                <a:solidFill>
                  <a:srgbClr val="FF0000"/>
                </a:solidFill>
                <a:latin typeface="Times New Roman" panose="02020603050405020304" pitchFamily="18" charset="0"/>
              </a:rPr>
              <a:t>分數由高至低排序，愈高表示愈適配。</a:t>
            </a:r>
            <a:endParaRPr lang="en-US" altLang="zh-TW" sz="2800">
              <a:solidFill>
                <a:srgbClr val="FF0000"/>
              </a:solidFill>
              <a:latin typeface="Times New Roman" panose="02020603050405020304" pitchFamily="18" charset="0"/>
            </a:endParaRPr>
          </a:p>
          <a:p>
            <a:pPr>
              <a:spcBef>
                <a:spcPct val="0"/>
              </a:spcBef>
              <a:buFontTx/>
              <a:buNone/>
            </a:pPr>
            <a:r>
              <a:rPr lang="zh-TW" altLang="en-US" sz="2800">
                <a:latin typeface="Times New Roman" panose="02020603050405020304" pitchFamily="18" charset="0"/>
              </a:rPr>
              <a:t>建議：在選擇校系時，可</a:t>
            </a:r>
            <a:r>
              <a:rPr lang="zh-TW" altLang="en-US" sz="2800">
                <a:solidFill>
                  <a:srgbClr val="FF0000"/>
                </a:solidFill>
                <a:latin typeface="Times New Roman" panose="02020603050405020304" pitchFamily="18" charset="0"/>
              </a:rPr>
              <a:t>優先考量</a:t>
            </a:r>
            <a:r>
              <a:rPr lang="en-US" altLang="zh-TW" sz="2800">
                <a:solidFill>
                  <a:srgbClr val="FF0000"/>
                </a:solidFill>
                <a:latin typeface="Times New Roman" panose="02020603050405020304" pitchFamily="18" charset="0"/>
              </a:rPr>
              <a:t>z</a:t>
            </a:r>
            <a:r>
              <a:rPr lang="zh-TW" altLang="en-US" sz="2800">
                <a:solidFill>
                  <a:srgbClr val="FF0000"/>
                </a:solidFill>
                <a:latin typeface="Times New Roman" panose="02020603050405020304" pitchFamily="18" charset="0"/>
              </a:rPr>
              <a:t>分數最高的學類。 </a:t>
            </a:r>
          </a:p>
        </p:txBody>
      </p:sp>
      <p:sp>
        <p:nvSpPr>
          <p:cNvPr id="9" name="文字方塊 8">
            <a:extLst>
              <a:ext uri="{FF2B5EF4-FFF2-40B4-BE49-F238E27FC236}">
                <a16:creationId xmlns:a16="http://schemas.microsoft.com/office/drawing/2014/main" id="{3C041E91-2B01-43DB-8F11-D93CB413CFF4}"/>
              </a:ext>
            </a:extLst>
          </p:cNvPr>
          <p:cNvSpPr txBox="1"/>
          <p:nvPr/>
        </p:nvSpPr>
        <p:spPr>
          <a:xfrm>
            <a:off x="457200" y="360363"/>
            <a:ext cx="2868613" cy="708025"/>
          </a:xfrm>
          <a:prstGeom prst="rect">
            <a:avLst/>
          </a:prstGeom>
          <a:solidFill>
            <a:schemeClr val="accent5">
              <a:lumMod val="20000"/>
              <a:lumOff val="80000"/>
            </a:schemeClr>
          </a:solidFill>
        </p:spPr>
        <p:txBody>
          <a:bodyPr>
            <a:spAutoFit/>
          </a:bodyPr>
          <a:lstStyle/>
          <a:p>
            <a:pPr>
              <a:defRPr/>
            </a:pPr>
            <a:r>
              <a:rPr lang="zh-TW" altLang="en-US" sz="4000" dirty="0"/>
              <a:t>適配排行榜</a:t>
            </a:r>
          </a:p>
        </p:txBody>
      </p:sp>
    </p:spTree>
    <p:extLst>
      <p:ext uri="{BB962C8B-B14F-4D97-AF65-F5344CB8AC3E}">
        <p14:creationId xmlns:p14="http://schemas.microsoft.com/office/powerpoint/2010/main" val="17522861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編號版面配置區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38E57FB8-29D7-4686-A28B-AB7C8C22909D}" type="slidenum">
              <a:rPr lang="zh-TW" altLang="en-US" sz="1200" smtClean="0">
                <a:solidFill>
                  <a:srgbClr val="898989"/>
                </a:solidFill>
                <a:ea typeface="新細明體" panose="02020500000000000000" pitchFamily="18" charset="-120"/>
              </a:rPr>
              <a:pPr>
                <a:spcBef>
                  <a:spcPct val="0"/>
                </a:spcBef>
                <a:buFontTx/>
                <a:buNone/>
              </a:pPr>
              <a:t>35</a:t>
            </a:fld>
            <a:endParaRPr lang="en-US" altLang="zh-TW" sz="1200" smtClean="0">
              <a:solidFill>
                <a:srgbClr val="898989"/>
              </a:solidFill>
              <a:ea typeface="新細明體" panose="02020500000000000000" pitchFamily="18" charset="-120"/>
            </a:endParaRP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r="49380" b="33095"/>
          <a:stretch/>
        </p:blipFill>
        <p:spPr>
          <a:xfrm>
            <a:off x="68369" y="0"/>
            <a:ext cx="8978527" cy="4426343"/>
          </a:xfrm>
          <a:prstGeom prst="rect">
            <a:avLst/>
          </a:prstGeom>
        </p:spPr>
      </p:pic>
      <p:pic>
        <p:nvPicPr>
          <p:cNvPr id="6" name="圖片 5"/>
          <p:cNvPicPr>
            <a:picLocks noChangeAspect="1"/>
          </p:cNvPicPr>
          <p:nvPr/>
        </p:nvPicPr>
        <p:blipFill rotWithShape="1">
          <a:blip r:embed="rId2">
            <a:extLst>
              <a:ext uri="{28A0092B-C50C-407E-A947-70E740481C1C}">
                <a14:useLocalDpi xmlns:a14="http://schemas.microsoft.com/office/drawing/2010/main" val="0"/>
              </a:ext>
            </a:extLst>
          </a:blip>
          <a:srcRect l="51462" t="-2934" r="472" b="43934"/>
          <a:stretch/>
        </p:blipFill>
        <p:spPr>
          <a:xfrm>
            <a:off x="214025" y="2635547"/>
            <a:ext cx="8525373" cy="3903366"/>
          </a:xfrm>
          <a:prstGeom prst="rect">
            <a:avLst/>
          </a:prstGeom>
        </p:spPr>
      </p:pic>
    </p:spTree>
    <p:extLst>
      <p:ext uri="{BB962C8B-B14F-4D97-AF65-F5344CB8AC3E}">
        <p14:creationId xmlns:p14="http://schemas.microsoft.com/office/powerpoint/2010/main" val="366065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ED32C9-9453-C9B9-D729-4BF4F1DD838B}"/>
              </a:ext>
            </a:extLst>
          </p:cNvPr>
          <p:cNvSpPr>
            <a:spLocks noGrp="1"/>
          </p:cNvSpPr>
          <p:nvPr>
            <p:ph type="title"/>
          </p:nvPr>
        </p:nvSpPr>
        <p:spPr/>
        <p:txBody>
          <a:bodyPr/>
          <a:lstStyle/>
          <a:p>
            <a:r>
              <a:rPr lang="zh-TW" altLang="en-US" dirty="0" smtClean="0"/>
              <a:t>個人申請第二階段審查資料</a:t>
            </a:r>
            <a:endParaRPr lang="zh-TW" altLang="en-US" dirty="0"/>
          </a:p>
        </p:txBody>
      </p:sp>
      <p:pic>
        <p:nvPicPr>
          <p:cNvPr id="5" name="內容版面配置區 4">
            <a:extLst>
              <a:ext uri="{FF2B5EF4-FFF2-40B4-BE49-F238E27FC236}">
                <a16:creationId xmlns:a16="http://schemas.microsoft.com/office/drawing/2014/main" id="{54D5D3BB-5B6A-FD54-AA4F-5A5E237DD233}"/>
              </a:ext>
            </a:extLst>
          </p:cNvPr>
          <p:cNvPicPr>
            <a:picLocks noGrp="1" noChangeAspect="1"/>
          </p:cNvPicPr>
          <p:nvPr>
            <p:ph idx="1"/>
          </p:nvPr>
        </p:nvPicPr>
        <p:blipFill rotWithShape="1">
          <a:blip r:embed="rId2"/>
          <a:srcRect l="2026" t="15181" r="19229" b="7839"/>
          <a:stretch/>
        </p:blipFill>
        <p:spPr>
          <a:xfrm>
            <a:off x="0" y="1690689"/>
            <a:ext cx="9179666" cy="5047862"/>
          </a:xfrm>
        </p:spPr>
      </p:pic>
    </p:spTree>
    <p:extLst>
      <p:ext uri="{BB962C8B-B14F-4D97-AF65-F5344CB8AC3E}">
        <p14:creationId xmlns:p14="http://schemas.microsoft.com/office/powerpoint/2010/main" val="2128853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573FE9D-6F1A-48E6-FA52-E4E5D57E36F1}"/>
              </a:ext>
            </a:extLst>
          </p:cNvPr>
          <p:cNvSpPr>
            <a:spLocks noGrp="1"/>
          </p:cNvSpPr>
          <p:nvPr>
            <p:ph type="title"/>
          </p:nvPr>
        </p:nvSpPr>
        <p:spPr/>
        <p:txBody>
          <a:bodyPr/>
          <a:lstStyle/>
          <a:p>
            <a:r>
              <a:rPr lang="zh-TW" altLang="en-US" dirty="0" smtClean="0"/>
              <a:t>審查資料上傳雙軌制</a:t>
            </a:r>
            <a:endParaRPr lang="zh-TW" altLang="en-US" dirty="0"/>
          </a:p>
        </p:txBody>
      </p:sp>
      <p:pic>
        <p:nvPicPr>
          <p:cNvPr id="5" name="內容版面配置區 4">
            <a:extLst>
              <a:ext uri="{FF2B5EF4-FFF2-40B4-BE49-F238E27FC236}">
                <a16:creationId xmlns:a16="http://schemas.microsoft.com/office/drawing/2014/main" id="{155DC736-9631-CED9-7CF2-9B55ED118C47}"/>
              </a:ext>
            </a:extLst>
          </p:cNvPr>
          <p:cNvPicPr>
            <a:picLocks noGrp="1" noChangeAspect="1"/>
          </p:cNvPicPr>
          <p:nvPr>
            <p:ph idx="1"/>
          </p:nvPr>
        </p:nvPicPr>
        <p:blipFill rotWithShape="1">
          <a:blip r:embed="rId2"/>
          <a:srcRect l="19846" t="14654" r="1632" b="10080"/>
          <a:stretch/>
        </p:blipFill>
        <p:spPr>
          <a:xfrm>
            <a:off x="0" y="1831029"/>
            <a:ext cx="9137299" cy="4926564"/>
          </a:xfrm>
        </p:spPr>
      </p:pic>
    </p:spTree>
    <p:extLst>
      <p:ext uri="{BB962C8B-B14F-4D97-AF65-F5344CB8AC3E}">
        <p14:creationId xmlns:p14="http://schemas.microsoft.com/office/powerpoint/2010/main" val="21889255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13AEA4-057C-A6D9-DE55-14A18B2D489D}"/>
              </a:ext>
            </a:extLst>
          </p:cNvPr>
          <p:cNvSpPr>
            <a:spLocks noGrp="1"/>
          </p:cNvSpPr>
          <p:nvPr>
            <p:ph type="title"/>
          </p:nvPr>
        </p:nvSpPr>
        <p:spPr/>
        <p:txBody>
          <a:bodyPr/>
          <a:lstStyle/>
          <a:p>
            <a:r>
              <a:rPr lang="zh-TW" altLang="en-US" dirty="0"/>
              <a:t>審查資料上傳雙軌制</a:t>
            </a:r>
          </a:p>
        </p:txBody>
      </p:sp>
      <p:pic>
        <p:nvPicPr>
          <p:cNvPr id="5" name="內容版面配置區 4">
            <a:extLst>
              <a:ext uri="{FF2B5EF4-FFF2-40B4-BE49-F238E27FC236}">
                <a16:creationId xmlns:a16="http://schemas.microsoft.com/office/drawing/2014/main" id="{8C3536A4-C1DB-6A57-61FB-DE7B90701A8A}"/>
              </a:ext>
            </a:extLst>
          </p:cNvPr>
          <p:cNvPicPr>
            <a:picLocks noGrp="1" noChangeAspect="1"/>
          </p:cNvPicPr>
          <p:nvPr>
            <p:ph idx="1"/>
          </p:nvPr>
        </p:nvPicPr>
        <p:blipFill rotWithShape="1">
          <a:blip r:embed="rId2"/>
          <a:srcRect l="2720" t="15083" r="18397" b="6221"/>
          <a:stretch/>
        </p:blipFill>
        <p:spPr>
          <a:xfrm>
            <a:off x="-8821" y="1497245"/>
            <a:ext cx="9161642" cy="5141168"/>
          </a:xfrm>
        </p:spPr>
      </p:pic>
    </p:spTree>
    <p:extLst>
      <p:ext uri="{BB962C8B-B14F-4D97-AF65-F5344CB8AC3E}">
        <p14:creationId xmlns:p14="http://schemas.microsoft.com/office/powerpoint/2010/main" val="37303692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68B80E-35F5-6938-FEA5-C0E7312DF096}"/>
              </a:ext>
            </a:extLst>
          </p:cNvPr>
          <p:cNvSpPr>
            <a:spLocks noGrp="1"/>
          </p:cNvSpPr>
          <p:nvPr>
            <p:ph type="title"/>
          </p:nvPr>
        </p:nvSpPr>
        <p:spPr/>
        <p:txBody>
          <a:bodyPr/>
          <a:lstStyle/>
          <a:p>
            <a:r>
              <a:rPr lang="zh-TW" altLang="en-US" dirty="0"/>
              <a:t>審查資料上傳雙軌制</a:t>
            </a:r>
          </a:p>
        </p:txBody>
      </p:sp>
      <p:pic>
        <p:nvPicPr>
          <p:cNvPr id="5" name="內容版面配置區 4">
            <a:extLst>
              <a:ext uri="{FF2B5EF4-FFF2-40B4-BE49-F238E27FC236}">
                <a16:creationId xmlns:a16="http://schemas.microsoft.com/office/drawing/2014/main" id="{96C2DB24-E5D4-9C87-F5AC-3C62121448AF}"/>
              </a:ext>
            </a:extLst>
          </p:cNvPr>
          <p:cNvPicPr>
            <a:picLocks noGrp="1" noChangeAspect="1"/>
          </p:cNvPicPr>
          <p:nvPr>
            <p:ph idx="1"/>
          </p:nvPr>
        </p:nvPicPr>
        <p:blipFill rotWithShape="1">
          <a:blip r:embed="rId2"/>
          <a:srcRect l="1886" t="14011" r="18257" b="4288"/>
          <a:stretch/>
        </p:blipFill>
        <p:spPr>
          <a:xfrm>
            <a:off x="18661" y="1527119"/>
            <a:ext cx="9106678" cy="5240818"/>
          </a:xfrm>
        </p:spPr>
      </p:pic>
    </p:spTree>
    <p:extLst>
      <p:ext uri="{BB962C8B-B14F-4D97-AF65-F5344CB8AC3E}">
        <p14:creationId xmlns:p14="http://schemas.microsoft.com/office/powerpoint/2010/main" val="957342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四大升學考試</a:t>
            </a:r>
            <a:endParaRPr lang="zh-TW" altLang="en-US" dirty="0"/>
          </a:p>
        </p:txBody>
      </p:sp>
      <p:pic>
        <p:nvPicPr>
          <p:cNvPr id="4" name="內容版面配置區 3"/>
          <p:cNvPicPr>
            <a:picLocks noGrp="1" noChangeAspect="1"/>
          </p:cNvPicPr>
          <p:nvPr>
            <p:ph idx="1"/>
          </p:nvPr>
        </p:nvPicPr>
        <p:blipFill rotWithShape="1">
          <a:blip r:embed="rId2"/>
          <a:srcRect l="16679" t="18604" r="17448" b="14724"/>
          <a:stretch/>
        </p:blipFill>
        <p:spPr>
          <a:xfrm>
            <a:off x="0" y="1534602"/>
            <a:ext cx="9154737" cy="5212081"/>
          </a:xfrm>
          <a:prstGeom prst="rect">
            <a:avLst/>
          </a:prstGeom>
        </p:spPr>
      </p:pic>
    </p:spTree>
    <p:extLst>
      <p:ext uri="{BB962C8B-B14F-4D97-AF65-F5344CB8AC3E}">
        <p14:creationId xmlns:p14="http://schemas.microsoft.com/office/powerpoint/2010/main" val="14139400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17000" r="-17000"/>
          </a:stretch>
        </a:blipFill>
        <a:effectLst/>
      </p:bgPr>
    </p:bg>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lgn="ctr"/>
            <a:r>
              <a:rPr lang="zh-TW" altLang="en-US" dirty="0" smtClean="0"/>
              <a:t>升學</a:t>
            </a:r>
            <a:r>
              <a:rPr lang="zh-TW" altLang="en-US" dirty="0"/>
              <a:t>管道</a:t>
            </a:r>
          </a:p>
        </p:txBody>
      </p:sp>
    </p:spTree>
    <p:extLst>
      <p:ext uri="{BB962C8B-B14F-4D97-AF65-F5344CB8AC3E}">
        <p14:creationId xmlns:p14="http://schemas.microsoft.com/office/powerpoint/2010/main" val="2885183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46082" name="標題 4"/>
          <p:cNvSpPr>
            <a:spLocks noGrp="1"/>
          </p:cNvSpPr>
          <p:nvPr>
            <p:ph type="ctrTitle"/>
          </p:nvPr>
        </p:nvSpPr>
        <p:spPr/>
        <p:txBody>
          <a:bodyPr/>
          <a:lstStyle/>
          <a:p>
            <a:r>
              <a:rPr lang="zh-TW" altLang="en-US" sz="6600" smtClean="0">
                <a:solidFill>
                  <a:srgbClr val="002060"/>
                </a:solidFill>
              </a:rPr>
              <a:t>特殊選才</a:t>
            </a:r>
          </a:p>
        </p:txBody>
      </p:sp>
      <p:sp>
        <p:nvSpPr>
          <p:cNvPr id="4608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6D263A6-165C-4ECC-8D80-1B44E0F5C944}" type="slidenum">
              <a:rPr lang="zh-TW" altLang="en-US" sz="1200" smtClean="0">
                <a:solidFill>
                  <a:srgbClr val="898989"/>
                </a:solidFill>
                <a:ea typeface="新細明體" panose="02020500000000000000" pitchFamily="18" charset="-120"/>
              </a:rPr>
              <a:pPr>
                <a:spcBef>
                  <a:spcPct val="0"/>
                </a:spcBef>
                <a:buFontTx/>
                <a:buNone/>
              </a:pPr>
              <a:t>41</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29288622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升學趨勢</a:t>
            </a:r>
            <a:endParaRPr lang="zh-TW" altLang="en-US" dirty="0"/>
          </a:p>
        </p:txBody>
      </p:sp>
      <p:sp>
        <p:nvSpPr>
          <p:cNvPr id="3" name="內容版面配置區 2"/>
          <p:cNvSpPr>
            <a:spLocks noGrp="1"/>
          </p:cNvSpPr>
          <p:nvPr>
            <p:ph idx="1"/>
          </p:nvPr>
        </p:nvSpPr>
        <p:spPr/>
        <p:txBody>
          <a:bodyPr/>
          <a:lstStyle/>
          <a:p>
            <a:r>
              <a:rPr lang="zh-TW" altLang="en-US" dirty="0"/>
              <a:t>今年全國特殊選才招生總額</a:t>
            </a:r>
            <a:r>
              <a:rPr lang="zh-TW" altLang="en-US" dirty="0">
                <a:solidFill>
                  <a:srgbClr val="FF0000"/>
                </a:solidFill>
              </a:rPr>
              <a:t>增加至</a:t>
            </a:r>
            <a:r>
              <a:rPr lang="en-US" altLang="zh-TW" dirty="0">
                <a:solidFill>
                  <a:srgbClr val="FF0000"/>
                </a:solidFill>
              </a:rPr>
              <a:t>1,783</a:t>
            </a:r>
            <a:r>
              <a:rPr lang="zh-TW" altLang="en-US" dirty="0">
                <a:solidFill>
                  <a:srgbClr val="FF0000"/>
                </a:solidFill>
              </a:rPr>
              <a:t>人</a:t>
            </a:r>
            <a:r>
              <a:rPr lang="zh-TW" altLang="en-US" dirty="0"/>
              <a:t>，其中包含</a:t>
            </a:r>
            <a:r>
              <a:rPr lang="zh-TW" altLang="en-US" b="1" dirty="0"/>
              <a:t>扶助家庭弱勢生的「</a:t>
            </a:r>
            <a:r>
              <a:rPr lang="zh-TW" altLang="en-US" b="1" dirty="0">
                <a:solidFill>
                  <a:schemeClr val="accent5">
                    <a:lumMod val="75000"/>
                  </a:schemeClr>
                </a:solidFill>
              </a:rPr>
              <a:t>願景計畫</a:t>
            </a:r>
            <a:r>
              <a:rPr lang="zh-TW" altLang="en-US" b="1" dirty="0"/>
              <a:t>」</a:t>
            </a:r>
            <a:r>
              <a:rPr lang="en-US" altLang="zh-TW" dirty="0"/>
              <a:t>158</a:t>
            </a:r>
            <a:r>
              <a:rPr lang="zh-TW" altLang="en-US" dirty="0"/>
              <a:t>人，和</a:t>
            </a:r>
            <a:r>
              <a:rPr lang="zh-TW" altLang="en-US" b="1" dirty="0"/>
              <a:t>政策培養資通訊人才的「</a:t>
            </a:r>
            <a:r>
              <a:rPr lang="zh-TW" altLang="en-US" b="1" dirty="0">
                <a:solidFill>
                  <a:schemeClr val="accent5">
                    <a:lumMod val="75000"/>
                  </a:schemeClr>
                </a:solidFill>
              </a:rPr>
              <a:t>資安外加</a:t>
            </a:r>
            <a:r>
              <a:rPr lang="zh-TW" altLang="en-US" b="1" dirty="0"/>
              <a:t>」</a:t>
            </a:r>
            <a:r>
              <a:rPr lang="en-US" altLang="zh-TW" dirty="0"/>
              <a:t>67</a:t>
            </a:r>
            <a:r>
              <a:rPr lang="zh-TW" altLang="en-US" dirty="0"/>
              <a:t>人，台大、清大、台師大、中央等名校資工系都有開出外加名額， </a:t>
            </a:r>
            <a:r>
              <a:rPr lang="zh-TW" altLang="en-US" dirty="0">
                <a:solidFill>
                  <a:srgbClr val="FF0000"/>
                </a:solidFill>
              </a:rPr>
              <a:t>平均多收</a:t>
            </a:r>
            <a:r>
              <a:rPr lang="en-US" altLang="zh-TW" dirty="0">
                <a:solidFill>
                  <a:srgbClr val="FF0000"/>
                </a:solidFill>
              </a:rPr>
              <a:t>2</a:t>
            </a:r>
            <a:r>
              <a:rPr lang="zh-TW" altLang="en-US" dirty="0">
                <a:solidFill>
                  <a:srgbClr val="FF0000"/>
                </a:solidFill>
              </a:rPr>
              <a:t>～</a:t>
            </a:r>
            <a:r>
              <a:rPr lang="en-US" altLang="zh-TW" dirty="0">
                <a:solidFill>
                  <a:srgbClr val="FF0000"/>
                </a:solidFill>
              </a:rPr>
              <a:t>3</a:t>
            </a:r>
            <a:r>
              <a:rPr lang="zh-TW" altLang="en-US" dirty="0" smtClean="0">
                <a:solidFill>
                  <a:srgbClr val="FF0000"/>
                </a:solidFill>
              </a:rPr>
              <a:t>人</a:t>
            </a:r>
            <a:endParaRPr lang="en-US" altLang="zh-TW" dirty="0" smtClean="0">
              <a:solidFill>
                <a:srgbClr val="FF0000"/>
              </a:solidFill>
            </a:endParaRPr>
          </a:p>
          <a:p>
            <a:r>
              <a:rPr lang="zh-TW" altLang="en-US" dirty="0"/>
              <a:t>特殊選才招生總名額趨緩，但</a:t>
            </a:r>
            <a:r>
              <a:rPr lang="zh-TW" altLang="en-US" dirty="0">
                <a:solidFill>
                  <a:schemeClr val="accent5">
                    <a:lumMod val="75000"/>
                  </a:schemeClr>
                </a:solidFill>
              </a:rPr>
              <a:t>私立大學</a:t>
            </a:r>
            <a:r>
              <a:rPr lang="zh-TW" altLang="en-US" dirty="0"/>
              <a:t>紛紛加入這個賽道，認為自己</a:t>
            </a:r>
            <a:r>
              <a:rPr lang="zh-TW" altLang="en-US" dirty="0">
                <a:solidFill>
                  <a:schemeClr val="accent6">
                    <a:lumMod val="50000"/>
                  </a:schemeClr>
                </a:solidFill>
              </a:rPr>
              <a:t>學科能力不佳、但興趣性向明確的學生</a:t>
            </a:r>
            <a:r>
              <a:rPr lang="zh-TW" altLang="en-US" dirty="0"/>
              <a:t>，倒是可以踴躍報名這些私校，將人生戰場從大學開始發展、從興趣領域發揮並與未來產業接軌。</a:t>
            </a:r>
          </a:p>
          <a:p>
            <a:pPr marL="0" indent="0">
              <a:buNone/>
            </a:pPr>
            <a:endParaRPr lang="zh-TW" altLang="en-US" dirty="0">
              <a:solidFill>
                <a:srgbClr val="FF0000"/>
              </a:solidFill>
            </a:endParaRPr>
          </a:p>
        </p:txBody>
      </p:sp>
      <p:sp>
        <p:nvSpPr>
          <p:cNvPr id="4" name="文字方塊 3"/>
          <p:cNvSpPr txBox="1"/>
          <p:nvPr/>
        </p:nvSpPr>
        <p:spPr>
          <a:xfrm>
            <a:off x="2612183" y="6449463"/>
            <a:ext cx="6450897" cy="338554"/>
          </a:xfrm>
          <a:prstGeom prst="rect">
            <a:avLst/>
          </a:prstGeom>
          <a:noFill/>
        </p:spPr>
        <p:txBody>
          <a:bodyPr wrap="square" rtlCol="0">
            <a:spAutoFit/>
          </a:bodyPr>
          <a:lstStyle/>
          <a:p>
            <a:r>
              <a:rPr lang="zh-TW" altLang="en-US" sz="1600" b="1" dirty="0" smtClean="0"/>
              <a:t>翻轉教育</a:t>
            </a:r>
            <a:r>
              <a:rPr lang="en-US" altLang="zh-TW" sz="1600" b="1" dirty="0" smtClean="0"/>
              <a:t>《112</a:t>
            </a:r>
            <a:r>
              <a:rPr lang="zh-TW" altLang="en-US" sz="1600" b="1" dirty="0"/>
              <a:t>特殊選才起跑！招生總額</a:t>
            </a:r>
            <a:r>
              <a:rPr lang="en-US" altLang="zh-TW" sz="1600" b="1" dirty="0"/>
              <a:t>8</a:t>
            </a:r>
            <a:r>
              <a:rPr lang="zh-TW" altLang="en-US" sz="1600" b="1" dirty="0"/>
              <a:t>年成長</a:t>
            </a:r>
            <a:r>
              <a:rPr lang="en-US" altLang="zh-TW" sz="1600" b="1" dirty="0"/>
              <a:t>34</a:t>
            </a:r>
            <a:r>
              <a:rPr lang="zh-TW" altLang="en-US" sz="1600" b="1" dirty="0"/>
              <a:t>倍 始祖清大首</a:t>
            </a:r>
            <a:r>
              <a:rPr lang="zh-TW" altLang="en-US" sz="1600" b="1" dirty="0" smtClean="0"/>
              <a:t>調降</a:t>
            </a:r>
            <a:r>
              <a:rPr lang="en-US" altLang="zh-TW" sz="1600" b="1" dirty="0" smtClean="0"/>
              <a:t>》</a:t>
            </a:r>
            <a:endParaRPr lang="zh-TW" altLang="en-US" sz="1600" b="1" dirty="0"/>
          </a:p>
        </p:txBody>
      </p:sp>
    </p:spTree>
    <p:extLst>
      <p:ext uri="{BB962C8B-B14F-4D97-AF65-F5344CB8AC3E}">
        <p14:creationId xmlns:p14="http://schemas.microsoft.com/office/powerpoint/2010/main" val="25145176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D70C684C-F067-4E50-9714-0AE85A839827}" type="slidenum">
              <a:rPr lang="zh-TW" altLang="en-US" sz="1200" smtClean="0">
                <a:solidFill>
                  <a:srgbClr val="898989"/>
                </a:solidFill>
                <a:latin typeface="+mn-ea"/>
                <a:ea typeface="+mn-ea"/>
              </a:rPr>
              <a:pPr>
                <a:spcBef>
                  <a:spcPct val="0"/>
                </a:spcBef>
                <a:buFontTx/>
                <a:buNone/>
              </a:pPr>
              <a:t>43</a:t>
            </a:fld>
            <a:endParaRPr lang="en-US" altLang="zh-TW" sz="1200" smtClean="0">
              <a:solidFill>
                <a:srgbClr val="898989"/>
              </a:solidFill>
              <a:latin typeface="+mn-ea"/>
              <a:ea typeface="+mn-ea"/>
            </a:endParaRPr>
          </a:p>
        </p:txBody>
      </p:sp>
      <p:sp>
        <p:nvSpPr>
          <p:cNvPr id="11" name="TextBox 8">
            <a:extLst>
              <a:ext uri="{FF2B5EF4-FFF2-40B4-BE49-F238E27FC236}">
                <a16:creationId xmlns:a16="http://schemas.microsoft.com/office/drawing/2014/main" id="{EAC128B0-2AEF-41D9-B3A5-30F51E7C94CD}"/>
              </a:ext>
            </a:extLst>
          </p:cNvPr>
          <p:cNvSpPr txBox="1"/>
          <p:nvPr/>
        </p:nvSpPr>
        <p:spPr>
          <a:xfrm>
            <a:off x="946150" y="636588"/>
            <a:ext cx="4730750" cy="614362"/>
          </a:xfrm>
          <a:prstGeom prst="rect">
            <a:avLst/>
          </a:prstGeom>
          <a:noFill/>
        </p:spPr>
        <p:txBody>
          <a:bodyPr lIns="0" tIns="0" rIns="0" bIns="0" anchor="ctr">
            <a:spAutoFit/>
          </a:bodyPr>
          <a:lstStyle/>
          <a:p>
            <a:pPr algn="ctr">
              <a:defRPr/>
            </a:pPr>
            <a:r>
              <a:rPr kumimoji="0" lang="zh-TW" altLang="en-US" sz="4000" dirty="0">
                <a:solidFill>
                  <a:schemeClr val="accent6">
                    <a:lumMod val="50000"/>
                  </a:schemeClr>
                </a:solidFill>
                <a:latin typeface="+mn-ea"/>
                <a:sym typeface="Arial" panose="020B0604020202020204" pitchFamily="34" charset="0"/>
              </a:rPr>
              <a:t>特殊選才</a:t>
            </a:r>
            <a:r>
              <a:rPr kumimoji="0" lang="zh-TW" altLang="en-US" sz="4000" u="sng" dirty="0">
                <a:solidFill>
                  <a:schemeClr val="accent6">
                    <a:lumMod val="50000"/>
                  </a:schemeClr>
                </a:solidFill>
                <a:latin typeface="+mn-ea"/>
                <a:sym typeface="Arial" panose="020B0604020202020204" pitchFamily="34" charset="0"/>
              </a:rPr>
              <a:t>重點</a:t>
            </a:r>
          </a:p>
        </p:txBody>
      </p:sp>
      <p:grpSp>
        <p:nvGrpSpPr>
          <p:cNvPr id="13" name="Group 33"/>
          <p:cNvGrpSpPr>
            <a:grpSpLocks/>
          </p:cNvGrpSpPr>
          <p:nvPr/>
        </p:nvGrpSpPr>
        <p:grpSpPr bwMode="auto">
          <a:xfrm>
            <a:off x="149225" y="1912938"/>
            <a:ext cx="2468563" cy="544512"/>
            <a:chOff x="5128064" y="2256183"/>
            <a:chExt cx="3273083" cy="515155"/>
          </a:xfrm>
        </p:grpSpPr>
        <p:sp>
          <p:nvSpPr>
            <p:cNvPr id="14" name="Pentagon 3">
              <a:extLst>
                <a:ext uri="{FF2B5EF4-FFF2-40B4-BE49-F238E27FC236}">
                  <a16:creationId xmlns:a16="http://schemas.microsoft.com/office/drawing/2014/main" id="{96F0261C-EBD5-46EF-BDC9-F5CC3F139C1C}"/>
                </a:ext>
              </a:extLst>
            </p:cNvPr>
            <p:cNvSpPr/>
            <p:nvPr/>
          </p:nvSpPr>
          <p:spPr>
            <a:xfrm>
              <a:off x="5128064" y="2256183"/>
              <a:ext cx="3273083" cy="51515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pPr algn="ctr">
                <a:lnSpc>
                  <a:spcPct val="120000"/>
                </a:lnSpc>
                <a:defRPr/>
              </a:pPr>
              <a:r>
                <a:rPr lang="zh-TW" altLang="en-US" sz="2800" b="1">
                  <a:solidFill>
                    <a:srgbClr val="FFFFFF"/>
                  </a:solidFill>
                  <a:latin typeface="+mn-ea"/>
                  <a:ea typeface="+mn-ea"/>
                  <a:sym typeface="Arial" panose="020B0604020202020204" pitchFamily="34" charset="0"/>
                </a:rPr>
                <a:t>適合族群</a:t>
              </a:r>
              <a:endParaRPr lang="en-GB" altLang="zh-TW" sz="2800" b="1">
                <a:solidFill>
                  <a:srgbClr val="FFFFFF"/>
                </a:solidFill>
                <a:latin typeface="+mn-ea"/>
                <a:ea typeface="+mn-ea"/>
                <a:sym typeface="Arial" panose="020B0604020202020204" pitchFamily="34" charset="0"/>
              </a:endParaRPr>
            </a:p>
          </p:txBody>
        </p:sp>
        <p:sp>
          <p:nvSpPr>
            <p:cNvPr id="15" name="Rectangle 8">
              <a:extLst>
                <a:ext uri="{FF2B5EF4-FFF2-40B4-BE49-F238E27FC236}">
                  <a16:creationId xmlns:a16="http://schemas.microsoft.com/office/drawing/2014/main" id="{B94BBD1D-0EC3-4BBF-AE9C-A493875A8B34}"/>
                </a:ext>
              </a:extLst>
            </p:cNvPr>
            <p:cNvSpPr/>
            <p:nvPr/>
          </p:nvSpPr>
          <p:spPr>
            <a:xfrm>
              <a:off x="5128064" y="2256183"/>
              <a:ext cx="465178" cy="5151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en-GB" sz="1400" dirty="0">
                <a:latin typeface="+mn-ea"/>
                <a:cs typeface="+mn-ea"/>
                <a:sym typeface="Arial" panose="020B0604020202020204" pitchFamily="34" charset="0"/>
              </a:endParaRPr>
            </a:p>
          </p:txBody>
        </p:sp>
      </p:grpSp>
      <p:grpSp>
        <p:nvGrpSpPr>
          <p:cNvPr id="16" name="Group 34"/>
          <p:cNvGrpSpPr>
            <a:grpSpLocks/>
          </p:cNvGrpSpPr>
          <p:nvPr/>
        </p:nvGrpSpPr>
        <p:grpSpPr bwMode="auto">
          <a:xfrm>
            <a:off x="149225" y="3640138"/>
            <a:ext cx="2468563" cy="542925"/>
            <a:chOff x="5128064" y="3095119"/>
            <a:chExt cx="3273083" cy="515155"/>
          </a:xfrm>
        </p:grpSpPr>
        <p:sp>
          <p:nvSpPr>
            <p:cNvPr id="17" name="Pentagon 5">
              <a:extLst>
                <a:ext uri="{FF2B5EF4-FFF2-40B4-BE49-F238E27FC236}">
                  <a16:creationId xmlns:a16="http://schemas.microsoft.com/office/drawing/2014/main" id="{04B57297-6CED-439D-AE1C-A91EF2B35E1D}"/>
                </a:ext>
              </a:extLst>
            </p:cNvPr>
            <p:cNvSpPr/>
            <p:nvPr/>
          </p:nvSpPr>
          <p:spPr>
            <a:xfrm>
              <a:off x="5128064" y="3095119"/>
              <a:ext cx="3273083" cy="51515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pPr algn="ctr">
                <a:lnSpc>
                  <a:spcPct val="120000"/>
                </a:lnSpc>
                <a:defRPr/>
              </a:pPr>
              <a:r>
                <a:rPr lang="zh-TW" altLang="en-US" sz="2800" b="1">
                  <a:solidFill>
                    <a:srgbClr val="FFFFFF"/>
                  </a:solidFill>
                  <a:latin typeface="+mn-ea"/>
                  <a:ea typeface="+mn-ea"/>
                  <a:sym typeface="Arial" panose="020B0604020202020204" pitchFamily="34" charset="0"/>
                </a:rPr>
                <a:t>篩選方式</a:t>
              </a:r>
              <a:endParaRPr lang="en-GB" altLang="zh-TW" sz="2800" b="1">
                <a:solidFill>
                  <a:srgbClr val="FFFFFF"/>
                </a:solidFill>
                <a:latin typeface="+mn-ea"/>
                <a:ea typeface="+mn-ea"/>
                <a:sym typeface="Arial" panose="020B0604020202020204" pitchFamily="34" charset="0"/>
              </a:endParaRPr>
            </a:p>
          </p:txBody>
        </p:sp>
        <p:sp>
          <p:nvSpPr>
            <p:cNvPr id="18" name="Rectangle 9">
              <a:extLst>
                <a:ext uri="{FF2B5EF4-FFF2-40B4-BE49-F238E27FC236}">
                  <a16:creationId xmlns:a16="http://schemas.microsoft.com/office/drawing/2014/main" id="{D65DAD98-2B82-4F2D-951C-89D78D07843F}"/>
                </a:ext>
              </a:extLst>
            </p:cNvPr>
            <p:cNvSpPr/>
            <p:nvPr/>
          </p:nvSpPr>
          <p:spPr>
            <a:xfrm>
              <a:off x="5128064" y="3095119"/>
              <a:ext cx="465178" cy="51515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en-GB" sz="1400" dirty="0">
                <a:latin typeface="+mn-ea"/>
                <a:cs typeface="+mn-ea"/>
                <a:sym typeface="Arial" panose="020B0604020202020204" pitchFamily="34" charset="0"/>
              </a:endParaRPr>
            </a:p>
          </p:txBody>
        </p:sp>
      </p:grpSp>
      <p:grpSp>
        <p:nvGrpSpPr>
          <p:cNvPr id="19" name="Group 35"/>
          <p:cNvGrpSpPr>
            <a:grpSpLocks/>
          </p:cNvGrpSpPr>
          <p:nvPr/>
        </p:nvGrpSpPr>
        <p:grpSpPr bwMode="auto">
          <a:xfrm>
            <a:off x="149225" y="5283200"/>
            <a:ext cx="2468563" cy="542925"/>
            <a:chOff x="5128063" y="3934052"/>
            <a:chExt cx="3273083" cy="515157"/>
          </a:xfrm>
        </p:grpSpPr>
        <p:sp>
          <p:nvSpPr>
            <p:cNvPr id="20" name="Pentagon 6">
              <a:extLst>
                <a:ext uri="{FF2B5EF4-FFF2-40B4-BE49-F238E27FC236}">
                  <a16:creationId xmlns:a16="http://schemas.microsoft.com/office/drawing/2014/main" id="{9234877C-2799-4B2C-AFC2-BE9F74B497FA}"/>
                </a:ext>
              </a:extLst>
            </p:cNvPr>
            <p:cNvSpPr/>
            <p:nvPr/>
          </p:nvSpPr>
          <p:spPr>
            <a:xfrm>
              <a:off x="5128063" y="3934052"/>
              <a:ext cx="3273083" cy="515157"/>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a:solidFill>
                    <a:schemeClr val="tx1"/>
                  </a:solidFill>
                  <a:latin typeface="Times New Roman" panose="02020603050405020304" pitchFamily="18" charset="0"/>
                  <a:ea typeface="標楷體" panose="03000509000000000000" pitchFamily="65" charset="-120"/>
                </a:defRPr>
              </a:lvl1pPr>
              <a:lvl2pPr marL="742950" indent="-285750">
                <a:defRPr kumimoji="1">
                  <a:solidFill>
                    <a:schemeClr val="tx1"/>
                  </a:solidFill>
                  <a:latin typeface="Times New Roman" panose="02020603050405020304" pitchFamily="18" charset="0"/>
                  <a:ea typeface="標楷體" panose="03000509000000000000" pitchFamily="65" charset="-120"/>
                </a:defRPr>
              </a:lvl2pPr>
              <a:lvl3pPr marL="1143000" indent="-228600">
                <a:defRPr kumimoji="1">
                  <a:solidFill>
                    <a:schemeClr val="tx1"/>
                  </a:solidFill>
                  <a:latin typeface="Times New Roman" panose="02020603050405020304" pitchFamily="18" charset="0"/>
                  <a:ea typeface="標楷體" panose="03000509000000000000" pitchFamily="65" charset="-120"/>
                </a:defRPr>
              </a:lvl3pPr>
              <a:lvl4pPr marL="1600200" indent="-228600">
                <a:defRPr kumimoji="1">
                  <a:solidFill>
                    <a:schemeClr val="tx1"/>
                  </a:solidFill>
                  <a:latin typeface="Times New Roman" panose="02020603050405020304" pitchFamily="18" charset="0"/>
                  <a:ea typeface="標楷體" panose="03000509000000000000" pitchFamily="65" charset="-120"/>
                </a:defRPr>
              </a:lvl4pPr>
              <a:lvl5pPr marL="2057400" indent="-228600">
                <a:defRPr kumimoji="1">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ea typeface="標楷體" panose="03000509000000000000" pitchFamily="65" charset="-120"/>
                </a:defRPr>
              </a:lvl9pPr>
            </a:lstStyle>
            <a:p>
              <a:pPr algn="ctr">
                <a:lnSpc>
                  <a:spcPct val="120000"/>
                </a:lnSpc>
                <a:defRPr/>
              </a:pPr>
              <a:r>
                <a:rPr lang="zh-TW" altLang="en-US" sz="2800" b="1">
                  <a:solidFill>
                    <a:srgbClr val="FFFFFF"/>
                  </a:solidFill>
                  <a:latin typeface="+mn-ea"/>
                  <a:ea typeface="+mn-ea"/>
                  <a:sym typeface="Arial" panose="020B0604020202020204" pitchFamily="34" charset="0"/>
                </a:rPr>
                <a:t>注意事項</a:t>
              </a:r>
              <a:endParaRPr lang="en-GB" altLang="zh-TW" sz="2800" b="1">
                <a:solidFill>
                  <a:srgbClr val="FFFFFF"/>
                </a:solidFill>
                <a:latin typeface="+mn-ea"/>
                <a:ea typeface="+mn-ea"/>
                <a:sym typeface="Arial" panose="020B0604020202020204" pitchFamily="34" charset="0"/>
              </a:endParaRPr>
            </a:p>
          </p:txBody>
        </p:sp>
        <p:sp>
          <p:nvSpPr>
            <p:cNvPr id="21" name="Rectangle 10">
              <a:extLst>
                <a:ext uri="{FF2B5EF4-FFF2-40B4-BE49-F238E27FC236}">
                  <a16:creationId xmlns:a16="http://schemas.microsoft.com/office/drawing/2014/main" id="{F0A30A2C-265E-4CBE-B35F-5E20BD68B9E2}"/>
                </a:ext>
              </a:extLst>
            </p:cNvPr>
            <p:cNvSpPr/>
            <p:nvPr/>
          </p:nvSpPr>
          <p:spPr>
            <a:xfrm>
              <a:off x="5128063" y="3934052"/>
              <a:ext cx="465178" cy="51515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en-GB" sz="1400" dirty="0">
                <a:latin typeface="+mn-ea"/>
                <a:cs typeface="+mn-ea"/>
                <a:sym typeface="Arial" panose="020B0604020202020204" pitchFamily="34" charset="0"/>
              </a:endParaRPr>
            </a:p>
          </p:txBody>
        </p:sp>
      </p:grpSp>
      <p:sp>
        <p:nvSpPr>
          <p:cNvPr id="25" name="矩形 24"/>
          <p:cNvSpPr>
            <a:spLocks noChangeArrowheads="1"/>
          </p:cNvSpPr>
          <p:nvPr/>
        </p:nvSpPr>
        <p:spPr bwMode="auto">
          <a:xfrm>
            <a:off x="1790700" y="2185988"/>
            <a:ext cx="44386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1096963" indent="-45720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lvl="1">
              <a:spcBef>
                <a:spcPct val="0"/>
              </a:spcBef>
              <a:buFont typeface="Wingdings" panose="05000000000000000000" pitchFamily="2" charset="2"/>
              <a:buChar char="n"/>
            </a:pPr>
            <a:r>
              <a:rPr lang="zh-TW" altLang="en-US" sz="3200">
                <a:latin typeface="+mn-ea"/>
                <a:ea typeface="+mn-ea"/>
              </a:rPr>
              <a:t>單科資賦優異</a:t>
            </a:r>
            <a:endParaRPr lang="en-US" altLang="zh-TW" sz="3200">
              <a:latin typeface="+mn-ea"/>
              <a:ea typeface="+mn-ea"/>
            </a:endParaRPr>
          </a:p>
          <a:p>
            <a:pPr lvl="1">
              <a:spcBef>
                <a:spcPct val="0"/>
              </a:spcBef>
              <a:buFont typeface="Wingdings" panose="05000000000000000000" pitchFamily="2" charset="2"/>
              <a:buChar char="n"/>
            </a:pPr>
            <a:r>
              <a:rPr lang="zh-TW" altLang="en-US" sz="3200">
                <a:latin typeface="+mn-ea"/>
                <a:ea typeface="+mn-ea"/>
              </a:rPr>
              <a:t>特殊才能或經驗</a:t>
            </a:r>
            <a:endParaRPr lang="en-US" altLang="zh-TW" sz="3200">
              <a:latin typeface="+mn-ea"/>
              <a:ea typeface="+mn-ea"/>
            </a:endParaRPr>
          </a:p>
        </p:txBody>
      </p:sp>
      <p:sp>
        <p:nvSpPr>
          <p:cNvPr id="26" name="矩形 25"/>
          <p:cNvSpPr>
            <a:spLocks noChangeArrowheads="1"/>
          </p:cNvSpPr>
          <p:nvPr/>
        </p:nvSpPr>
        <p:spPr bwMode="auto">
          <a:xfrm>
            <a:off x="5402263" y="2216150"/>
            <a:ext cx="3911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1096963" indent="-45720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lvl="1">
              <a:spcBef>
                <a:spcPct val="0"/>
              </a:spcBef>
              <a:buFont typeface="Wingdings" panose="05000000000000000000" pitchFamily="2" charset="2"/>
              <a:buChar char="n"/>
            </a:pPr>
            <a:r>
              <a:rPr lang="zh-TW" altLang="en-US" sz="3200" dirty="0">
                <a:latin typeface="+mn-ea"/>
                <a:ea typeface="+mn-ea"/>
              </a:rPr>
              <a:t>特殊教育資歷</a:t>
            </a:r>
            <a:endParaRPr lang="en-US" altLang="zh-TW" sz="3200" dirty="0">
              <a:latin typeface="+mn-ea"/>
              <a:ea typeface="+mn-ea"/>
            </a:endParaRPr>
          </a:p>
          <a:p>
            <a:pPr lvl="1">
              <a:spcBef>
                <a:spcPct val="0"/>
              </a:spcBef>
              <a:buFont typeface="Wingdings" panose="05000000000000000000" pitchFamily="2" charset="2"/>
              <a:buChar char="n"/>
            </a:pPr>
            <a:r>
              <a:rPr lang="zh-TW" altLang="en-US" sz="3200" dirty="0">
                <a:latin typeface="+mn-ea"/>
                <a:ea typeface="+mn-ea"/>
              </a:rPr>
              <a:t>逆境向上</a:t>
            </a:r>
            <a:endParaRPr lang="en-US" altLang="zh-TW" sz="3200" dirty="0">
              <a:latin typeface="+mn-ea"/>
              <a:ea typeface="+mn-ea"/>
            </a:endParaRPr>
          </a:p>
        </p:txBody>
      </p:sp>
      <p:sp>
        <p:nvSpPr>
          <p:cNvPr id="27" name="矩形 26"/>
          <p:cNvSpPr>
            <a:spLocks noChangeArrowheads="1"/>
          </p:cNvSpPr>
          <p:nvPr/>
        </p:nvSpPr>
        <p:spPr bwMode="auto">
          <a:xfrm>
            <a:off x="1790700" y="3933825"/>
            <a:ext cx="44386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1096963" indent="-45720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lvl="1">
              <a:spcBef>
                <a:spcPct val="0"/>
              </a:spcBef>
              <a:buFont typeface="Wingdings" panose="05000000000000000000" pitchFamily="2" charset="2"/>
              <a:buChar char="n"/>
            </a:pPr>
            <a:r>
              <a:rPr lang="zh-TW" altLang="en-US" sz="3200">
                <a:latin typeface="+mn-ea"/>
                <a:ea typeface="+mn-ea"/>
              </a:rPr>
              <a:t>審查資料</a:t>
            </a:r>
            <a:endParaRPr lang="en-US" altLang="zh-TW" sz="3200">
              <a:latin typeface="+mn-ea"/>
              <a:ea typeface="+mn-ea"/>
            </a:endParaRPr>
          </a:p>
          <a:p>
            <a:pPr lvl="1">
              <a:spcBef>
                <a:spcPct val="0"/>
              </a:spcBef>
              <a:buFont typeface="Wingdings" panose="05000000000000000000" pitchFamily="2" charset="2"/>
              <a:buChar char="n"/>
            </a:pPr>
            <a:r>
              <a:rPr lang="zh-TW" altLang="en-US" sz="3200">
                <a:latin typeface="+mn-ea"/>
                <a:ea typeface="+mn-ea"/>
              </a:rPr>
              <a:t>面試</a:t>
            </a:r>
            <a:endParaRPr lang="en-US" altLang="zh-TW" sz="3200">
              <a:latin typeface="+mn-ea"/>
              <a:ea typeface="+mn-ea"/>
            </a:endParaRPr>
          </a:p>
        </p:txBody>
      </p:sp>
      <p:sp>
        <p:nvSpPr>
          <p:cNvPr id="28" name="矩形 27"/>
          <p:cNvSpPr>
            <a:spLocks noChangeArrowheads="1"/>
          </p:cNvSpPr>
          <p:nvPr/>
        </p:nvSpPr>
        <p:spPr bwMode="auto">
          <a:xfrm>
            <a:off x="5402263" y="3729038"/>
            <a:ext cx="3911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1096963" indent="-45720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lvl="1">
              <a:spcBef>
                <a:spcPct val="0"/>
              </a:spcBef>
              <a:buFont typeface="Wingdings" panose="05000000000000000000" pitchFamily="2" charset="2"/>
              <a:buChar char="n"/>
            </a:pPr>
            <a:r>
              <a:rPr lang="zh-TW" altLang="en-US" sz="3200">
                <a:latin typeface="+mn-ea"/>
                <a:ea typeface="+mn-ea"/>
              </a:rPr>
              <a:t>筆試</a:t>
            </a:r>
            <a:endParaRPr lang="en-US" altLang="zh-TW" sz="3200">
              <a:latin typeface="+mn-ea"/>
              <a:ea typeface="+mn-ea"/>
            </a:endParaRPr>
          </a:p>
        </p:txBody>
      </p:sp>
      <p:sp>
        <p:nvSpPr>
          <p:cNvPr id="29" name="矩形 28"/>
          <p:cNvSpPr>
            <a:spLocks noChangeArrowheads="1"/>
          </p:cNvSpPr>
          <p:nvPr/>
        </p:nvSpPr>
        <p:spPr bwMode="auto">
          <a:xfrm>
            <a:off x="1822450" y="5681663"/>
            <a:ext cx="5221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1096963" indent="-45720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lvl="1">
              <a:spcBef>
                <a:spcPct val="0"/>
              </a:spcBef>
              <a:buFont typeface="Wingdings" panose="05000000000000000000" pitchFamily="2" charset="2"/>
              <a:buChar char="n"/>
            </a:pPr>
            <a:r>
              <a:rPr lang="zh-TW" altLang="en-US" sz="3200">
                <a:solidFill>
                  <a:srgbClr val="FF0000"/>
                </a:solidFill>
                <a:latin typeface="+mn-ea"/>
                <a:ea typeface="+mn-ea"/>
              </a:rPr>
              <a:t>各校單獨招生</a:t>
            </a:r>
            <a:endParaRPr lang="en-US" altLang="zh-TW" sz="3200">
              <a:solidFill>
                <a:srgbClr val="FF0000"/>
              </a:solidFill>
              <a:latin typeface="+mn-ea"/>
              <a:ea typeface="+mn-ea"/>
            </a:endParaRPr>
          </a:p>
          <a:p>
            <a:pPr lvl="1">
              <a:spcBef>
                <a:spcPct val="0"/>
              </a:spcBef>
              <a:buFont typeface="Wingdings" panose="05000000000000000000" pitchFamily="2" charset="2"/>
              <a:buChar char="n"/>
            </a:pPr>
            <a:r>
              <a:rPr lang="zh-TW" altLang="en-US" sz="3200">
                <a:solidFill>
                  <a:srgbClr val="FF0000"/>
                </a:solidFill>
                <a:latin typeface="+mn-ea"/>
                <a:ea typeface="+mn-ea"/>
              </a:rPr>
              <a:t>不採計任何入學考試</a:t>
            </a:r>
            <a:endParaRPr lang="en-US" altLang="zh-TW" sz="3200">
              <a:solidFill>
                <a:srgbClr val="FF0000"/>
              </a:solidFill>
              <a:latin typeface="+mn-ea"/>
              <a:ea typeface="+mn-ea"/>
            </a:endParaRPr>
          </a:p>
        </p:txBody>
      </p:sp>
      <p:grpSp>
        <p:nvGrpSpPr>
          <p:cNvPr id="30" name="组合 37">
            <a:extLst>
              <a:ext uri="{FF2B5EF4-FFF2-40B4-BE49-F238E27FC236}">
                <a16:creationId xmlns:a16="http://schemas.microsoft.com/office/drawing/2014/main" id="{9BCE90BF-8777-4C6C-9136-5E400E002B70}"/>
              </a:ext>
            </a:extLst>
          </p:cNvPr>
          <p:cNvGrpSpPr/>
          <p:nvPr/>
        </p:nvGrpSpPr>
        <p:grpSpPr>
          <a:xfrm>
            <a:off x="769503" y="277053"/>
            <a:ext cx="614305" cy="1034153"/>
            <a:chOff x="6427788" y="3338513"/>
            <a:chExt cx="647700" cy="1611312"/>
          </a:xfrm>
          <a:solidFill>
            <a:schemeClr val="accent1"/>
          </a:solidFill>
        </p:grpSpPr>
        <p:sp>
          <p:nvSpPr>
            <p:cNvPr id="31" name="Freeform 20">
              <a:extLst>
                <a:ext uri="{FF2B5EF4-FFF2-40B4-BE49-F238E27FC236}">
                  <a16:creationId xmlns:a16="http://schemas.microsoft.com/office/drawing/2014/main" id="{0E1AA444-E8E2-4DF6-9ED2-5433D41BF61B}"/>
                </a:ext>
              </a:extLst>
            </p:cNvPr>
            <p:cNvSpPr>
              <a:spLocks noEditPoints="1"/>
            </p:cNvSpPr>
            <p:nvPr/>
          </p:nvSpPr>
          <p:spPr bwMode="auto">
            <a:xfrm>
              <a:off x="6613525" y="3338513"/>
              <a:ext cx="266700" cy="344488"/>
            </a:xfrm>
            <a:custGeom>
              <a:avLst/>
              <a:gdLst>
                <a:gd name="T0" fmla="*/ 2 w 124"/>
                <a:gd name="T1" fmla="*/ 93 h 160"/>
                <a:gd name="T2" fmla="*/ 88 w 124"/>
                <a:gd name="T3" fmla="*/ 152 h 160"/>
                <a:gd name="T4" fmla="*/ 94 w 124"/>
                <a:gd name="T5" fmla="*/ 34 h 160"/>
                <a:gd name="T6" fmla="*/ 90 w 124"/>
                <a:gd name="T7" fmla="*/ 94 h 160"/>
                <a:gd name="T8" fmla="*/ 73 w 124"/>
                <a:gd name="T9" fmla="*/ 121 h 160"/>
                <a:gd name="T10" fmla="*/ 30 w 124"/>
                <a:gd name="T11" fmla="*/ 91 h 160"/>
                <a:gd name="T12" fmla="*/ 34 w 124"/>
                <a:gd name="T13" fmla="*/ 91 h 160"/>
                <a:gd name="T14" fmla="*/ 38 w 124"/>
                <a:gd name="T15" fmla="*/ 46 h 160"/>
                <a:gd name="T16" fmla="*/ 38 w 124"/>
                <a:gd name="T17" fmla="*/ 74 h 160"/>
                <a:gd name="T18" fmla="*/ 63 w 124"/>
                <a:gd name="T19" fmla="*/ 44 h 160"/>
                <a:gd name="T20" fmla="*/ 77 w 124"/>
                <a:gd name="T21" fmla="*/ 41 h 160"/>
                <a:gd name="T22" fmla="*/ 88 w 124"/>
                <a:gd name="T23" fmla="*/ 66 h 160"/>
                <a:gd name="T24" fmla="*/ 82 w 124"/>
                <a:gd name="T25" fmla="*/ 89 h 160"/>
                <a:gd name="T26" fmla="*/ 85 w 124"/>
                <a:gd name="T27" fmla="*/ 109 h 160"/>
                <a:gd name="T28" fmla="*/ 80 w 124"/>
                <a:gd name="T29" fmla="*/ 85 h 160"/>
                <a:gd name="T30" fmla="*/ 63 w 124"/>
                <a:gd name="T31" fmla="*/ 97 h 160"/>
                <a:gd name="T32" fmla="*/ 66 w 124"/>
                <a:gd name="T33" fmla="*/ 60 h 160"/>
                <a:gd name="T34" fmla="*/ 68 w 124"/>
                <a:gd name="T35" fmla="*/ 68 h 160"/>
                <a:gd name="T36" fmla="*/ 73 w 124"/>
                <a:gd name="T37" fmla="*/ 68 h 160"/>
                <a:gd name="T38" fmla="*/ 75 w 124"/>
                <a:gd name="T39" fmla="*/ 72 h 160"/>
                <a:gd name="T40" fmla="*/ 73 w 124"/>
                <a:gd name="T41" fmla="*/ 37 h 160"/>
                <a:gd name="T42" fmla="*/ 61 w 124"/>
                <a:gd name="T43" fmla="*/ 49 h 160"/>
                <a:gd name="T44" fmla="*/ 54 w 124"/>
                <a:gd name="T45" fmla="*/ 115 h 160"/>
                <a:gd name="T46" fmla="*/ 55 w 124"/>
                <a:gd name="T47" fmla="*/ 62 h 160"/>
                <a:gd name="T48" fmla="*/ 59 w 124"/>
                <a:gd name="T49" fmla="*/ 77 h 160"/>
                <a:gd name="T50" fmla="*/ 62 w 124"/>
                <a:gd name="T51" fmla="*/ 72 h 160"/>
                <a:gd name="T52" fmla="*/ 53 w 124"/>
                <a:gd name="T53" fmla="*/ 36 h 160"/>
                <a:gd name="T54" fmla="*/ 50 w 124"/>
                <a:gd name="T55" fmla="*/ 71 h 160"/>
                <a:gd name="T56" fmla="*/ 47 w 124"/>
                <a:gd name="T57" fmla="*/ 104 h 160"/>
                <a:gd name="T58" fmla="*/ 53 w 124"/>
                <a:gd name="T59" fmla="*/ 78 h 160"/>
                <a:gd name="T60" fmla="*/ 64 w 124"/>
                <a:gd name="T61" fmla="*/ 116 h 160"/>
                <a:gd name="T62" fmla="*/ 69 w 124"/>
                <a:gd name="T63" fmla="*/ 106 h 160"/>
                <a:gd name="T64" fmla="*/ 77 w 124"/>
                <a:gd name="T65" fmla="*/ 107 h 160"/>
                <a:gd name="T66" fmla="*/ 80 w 124"/>
                <a:gd name="T67" fmla="*/ 103 h 160"/>
                <a:gd name="T68" fmla="*/ 80 w 124"/>
                <a:gd name="T69" fmla="*/ 114 h 160"/>
                <a:gd name="T70" fmla="*/ 86 w 124"/>
                <a:gd name="T71" fmla="*/ 121 h 160"/>
                <a:gd name="T72" fmla="*/ 96 w 124"/>
                <a:gd name="T73" fmla="*/ 73 h 160"/>
                <a:gd name="T74" fmla="*/ 98 w 124"/>
                <a:gd name="T75" fmla="*/ 97 h 160"/>
                <a:gd name="T76" fmla="*/ 91 w 124"/>
                <a:gd name="T77" fmla="*/ 22 h 160"/>
                <a:gd name="T78" fmla="*/ 77 w 124"/>
                <a:gd name="T79" fmla="*/ 22 h 160"/>
                <a:gd name="T80" fmla="*/ 64 w 124"/>
                <a:gd name="T81" fmla="*/ 33 h 160"/>
                <a:gd name="T82" fmla="*/ 61 w 124"/>
                <a:gd name="T83" fmla="*/ 16 h 160"/>
                <a:gd name="T84" fmla="*/ 52 w 124"/>
                <a:gd name="T85" fmla="*/ 24 h 160"/>
                <a:gd name="T86" fmla="*/ 41 w 124"/>
                <a:gd name="T87" fmla="*/ 55 h 160"/>
                <a:gd name="T88" fmla="*/ 26 w 124"/>
                <a:gd name="T89" fmla="*/ 46 h 160"/>
                <a:gd name="T90" fmla="*/ 6 w 124"/>
                <a:gd name="T91" fmla="*/ 85 h 160"/>
                <a:gd name="T92" fmla="*/ 15 w 124"/>
                <a:gd name="T93" fmla="*/ 79 h 160"/>
                <a:gd name="T94" fmla="*/ 24 w 124"/>
                <a:gd name="T95" fmla="*/ 84 h 160"/>
                <a:gd name="T96" fmla="*/ 26 w 124"/>
                <a:gd name="T97" fmla="*/ 98 h 160"/>
                <a:gd name="T98" fmla="*/ 33 w 124"/>
                <a:gd name="T99" fmla="*/ 124 h 160"/>
                <a:gd name="T100" fmla="*/ 41 w 124"/>
                <a:gd name="T101" fmla="*/ 88 h 160"/>
                <a:gd name="T102" fmla="*/ 55 w 124"/>
                <a:gd name="T103" fmla="*/ 154 h 160"/>
                <a:gd name="T104" fmla="*/ 62 w 124"/>
                <a:gd name="T105" fmla="*/ 129 h 160"/>
                <a:gd name="T106" fmla="*/ 76 w 124"/>
                <a:gd name="T107" fmla="*/ 132 h 160"/>
                <a:gd name="T108" fmla="*/ 90 w 124"/>
                <a:gd name="T109" fmla="*/ 135 h 160"/>
                <a:gd name="T110" fmla="*/ 99 w 124"/>
                <a:gd name="T111" fmla="*/ 104 h 160"/>
                <a:gd name="T112" fmla="*/ 114 w 124"/>
                <a:gd name="T113" fmla="*/ 61 h 160"/>
                <a:gd name="T114" fmla="*/ 107 w 124"/>
                <a:gd name="T115" fmla="*/ 101 h 160"/>
                <a:gd name="T116" fmla="*/ 103 w 124"/>
                <a:gd name="T117" fmla="*/ 11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4" h="160">
                  <a:moveTo>
                    <a:pt x="94" y="19"/>
                  </a:moveTo>
                  <a:cubicBezTo>
                    <a:pt x="94" y="18"/>
                    <a:pt x="94" y="17"/>
                    <a:pt x="93" y="17"/>
                  </a:cubicBezTo>
                  <a:cubicBezTo>
                    <a:pt x="91" y="16"/>
                    <a:pt x="89" y="16"/>
                    <a:pt x="89" y="13"/>
                  </a:cubicBezTo>
                  <a:cubicBezTo>
                    <a:pt x="82" y="13"/>
                    <a:pt x="79" y="5"/>
                    <a:pt x="74" y="6"/>
                  </a:cubicBezTo>
                  <a:cubicBezTo>
                    <a:pt x="68" y="0"/>
                    <a:pt x="50" y="2"/>
                    <a:pt x="42" y="5"/>
                  </a:cubicBezTo>
                  <a:cubicBezTo>
                    <a:pt x="37" y="10"/>
                    <a:pt x="31" y="15"/>
                    <a:pt x="25" y="19"/>
                  </a:cubicBezTo>
                  <a:cubicBezTo>
                    <a:pt x="24" y="19"/>
                    <a:pt x="25" y="21"/>
                    <a:pt x="24" y="21"/>
                  </a:cubicBezTo>
                  <a:cubicBezTo>
                    <a:pt x="22" y="22"/>
                    <a:pt x="21" y="23"/>
                    <a:pt x="18" y="23"/>
                  </a:cubicBezTo>
                  <a:cubicBezTo>
                    <a:pt x="1" y="37"/>
                    <a:pt x="0" y="68"/>
                    <a:pt x="2" y="93"/>
                  </a:cubicBezTo>
                  <a:cubicBezTo>
                    <a:pt x="6" y="105"/>
                    <a:pt x="10" y="114"/>
                    <a:pt x="15" y="124"/>
                  </a:cubicBezTo>
                  <a:cubicBezTo>
                    <a:pt x="18" y="129"/>
                    <a:pt x="21" y="134"/>
                    <a:pt x="25" y="138"/>
                  </a:cubicBezTo>
                  <a:cubicBezTo>
                    <a:pt x="29" y="142"/>
                    <a:pt x="34" y="144"/>
                    <a:pt x="37" y="148"/>
                  </a:cubicBezTo>
                  <a:cubicBezTo>
                    <a:pt x="39" y="147"/>
                    <a:pt x="40" y="151"/>
                    <a:pt x="43" y="150"/>
                  </a:cubicBezTo>
                  <a:cubicBezTo>
                    <a:pt x="48" y="153"/>
                    <a:pt x="51" y="160"/>
                    <a:pt x="59" y="160"/>
                  </a:cubicBezTo>
                  <a:cubicBezTo>
                    <a:pt x="68" y="160"/>
                    <a:pt x="77" y="153"/>
                    <a:pt x="86" y="152"/>
                  </a:cubicBezTo>
                  <a:cubicBezTo>
                    <a:pt x="86" y="153"/>
                    <a:pt x="84" y="155"/>
                    <a:pt x="85" y="155"/>
                  </a:cubicBezTo>
                  <a:cubicBezTo>
                    <a:pt x="87" y="154"/>
                    <a:pt x="89" y="154"/>
                    <a:pt x="90" y="152"/>
                  </a:cubicBezTo>
                  <a:cubicBezTo>
                    <a:pt x="89" y="152"/>
                    <a:pt x="88" y="154"/>
                    <a:pt x="88" y="152"/>
                  </a:cubicBezTo>
                  <a:cubicBezTo>
                    <a:pt x="89" y="151"/>
                    <a:pt x="90" y="149"/>
                    <a:pt x="91" y="151"/>
                  </a:cubicBezTo>
                  <a:cubicBezTo>
                    <a:pt x="92" y="148"/>
                    <a:pt x="94" y="147"/>
                    <a:pt x="96" y="146"/>
                  </a:cubicBezTo>
                  <a:cubicBezTo>
                    <a:pt x="99" y="142"/>
                    <a:pt x="104" y="139"/>
                    <a:pt x="108" y="135"/>
                  </a:cubicBezTo>
                  <a:cubicBezTo>
                    <a:pt x="119" y="121"/>
                    <a:pt x="124" y="98"/>
                    <a:pt x="121" y="77"/>
                  </a:cubicBezTo>
                  <a:cubicBezTo>
                    <a:pt x="121" y="76"/>
                    <a:pt x="123" y="77"/>
                    <a:pt x="122" y="75"/>
                  </a:cubicBezTo>
                  <a:cubicBezTo>
                    <a:pt x="121" y="48"/>
                    <a:pt x="108" y="33"/>
                    <a:pt x="94" y="19"/>
                  </a:cubicBezTo>
                  <a:close/>
                  <a:moveTo>
                    <a:pt x="95" y="27"/>
                  </a:moveTo>
                  <a:cubicBezTo>
                    <a:pt x="97" y="29"/>
                    <a:pt x="98" y="32"/>
                    <a:pt x="98" y="34"/>
                  </a:cubicBezTo>
                  <a:cubicBezTo>
                    <a:pt x="98" y="32"/>
                    <a:pt x="96" y="33"/>
                    <a:pt x="94" y="34"/>
                  </a:cubicBezTo>
                  <a:cubicBezTo>
                    <a:pt x="95" y="38"/>
                    <a:pt x="94" y="39"/>
                    <a:pt x="92" y="41"/>
                  </a:cubicBezTo>
                  <a:cubicBezTo>
                    <a:pt x="90" y="41"/>
                    <a:pt x="91" y="39"/>
                    <a:pt x="89" y="39"/>
                  </a:cubicBezTo>
                  <a:cubicBezTo>
                    <a:pt x="90" y="34"/>
                    <a:pt x="93" y="31"/>
                    <a:pt x="95" y="27"/>
                  </a:cubicBezTo>
                  <a:close/>
                  <a:moveTo>
                    <a:pt x="88" y="95"/>
                  </a:moveTo>
                  <a:cubicBezTo>
                    <a:pt x="87" y="94"/>
                    <a:pt x="88" y="92"/>
                    <a:pt x="90" y="92"/>
                  </a:cubicBezTo>
                  <a:cubicBezTo>
                    <a:pt x="90" y="94"/>
                    <a:pt x="91" y="94"/>
                    <a:pt x="92" y="96"/>
                  </a:cubicBezTo>
                  <a:cubicBezTo>
                    <a:pt x="92" y="97"/>
                    <a:pt x="91" y="98"/>
                    <a:pt x="91" y="99"/>
                  </a:cubicBezTo>
                  <a:cubicBezTo>
                    <a:pt x="90" y="99"/>
                    <a:pt x="89" y="98"/>
                    <a:pt x="89" y="96"/>
                  </a:cubicBezTo>
                  <a:cubicBezTo>
                    <a:pt x="89" y="95"/>
                    <a:pt x="89" y="95"/>
                    <a:pt x="90" y="94"/>
                  </a:cubicBezTo>
                  <a:cubicBezTo>
                    <a:pt x="90" y="93"/>
                    <a:pt x="88" y="94"/>
                    <a:pt x="88" y="95"/>
                  </a:cubicBezTo>
                  <a:close/>
                  <a:moveTo>
                    <a:pt x="74" y="111"/>
                  </a:moveTo>
                  <a:cubicBezTo>
                    <a:pt x="73" y="111"/>
                    <a:pt x="73" y="110"/>
                    <a:pt x="72" y="110"/>
                  </a:cubicBezTo>
                  <a:cubicBezTo>
                    <a:pt x="72" y="110"/>
                    <a:pt x="72" y="109"/>
                    <a:pt x="72" y="108"/>
                  </a:cubicBezTo>
                  <a:cubicBezTo>
                    <a:pt x="73" y="108"/>
                    <a:pt x="73" y="108"/>
                    <a:pt x="73" y="108"/>
                  </a:cubicBezTo>
                  <a:cubicBezTo>
                    <a:pt x="75" y="108"/>
                    <a:pt x="75" y="110"/>
                    <a:pt x="74" y="111"/>
                  </a:cubicBezTo>
                  <a:close/>
                  <a:moveTo>
                    <a:pt x="73" y="121"/>
                  </a:moveTo>
                  <a:cubicBezTo>
                    <a:pt x="72" y="119"/>
                    <a:pt x="74" y="120"/>
                    <a:pt x="74" y="118"/>
                  </a:cubicBezTo>
                  <a:cubicBezTo>
                    <a:pt x="75" y="119"/>
                    <a:pt x="74" y="121"/>
                    <a:pt x="73" y="121"/>
                  </a:cubicBezTo>
                  <a:close/>
                  <a:moveTo>
                    <a:pt x="43" y="130"/>
                  </a:moveTo>
                  <a:cubicBezTo>
                    <a:pt x="44" y="128"/>
                    <a:pt x="45" y="126"/>
                    <a:pt x="47" y="124"/>
                  </a:cubicBezTo>
                  <a:cubicBezTo>
                    <a:pt x="48" y="124"/>
                    <a:pt x="48" y="126"/>
                    <a:pt x="48" y="126"/>
                  </a:cubicBezTo>
                  <a:cubicBezTo>
                    <a:pt x="47" y="129"/>
                    <a:pt x="45" y="131"/>
                    <a:pt x="44" y="133"/>
                  </a:cubicBezTo>
                  <a:cubicBezTo>
                    <a:pt x="44" y="133"/>
                    <a:pt x="44" y="133"/>
                    <a:pt x="44" y="133"/>
                  </a:cubicBezTo>
                  <a:cubicBezTo>
                    <a:pt x="44" y="132"/>
                    <a:pt x="44" y="132"/>
                    <a:pt x="43" y="132"/>
                  </a:cubicBezTo>
                  <a:cubicBezTo>
                    <a:pt x="43" y="132"/>
                    <a:pt x="44" y="132"/>
                    <a:pt x="44" y="132"/>
                  </a:cubicBezTo>
                  <a:cubicBezTo>
                    <a:pt x="45" y="132"/>
                    <a:pt x="43" y="131"/>
                    <a:pt x="43" y="130"/>
                  </a:cubicBezTo>
                  <a:close/>
                  <a:moveTo>
                    <a:pt x="30" y="91"/>
                  </a:moveTo>
                  <a:cubicBezTo>
                    <a:pt x="31" y="92"/>
                    <a:pt x="33" y="94"/>
                    <a:pt x="32" y="96"/>
                  </a:cubicBezTo>
                  <a:cubicBezTo>
                    <a:pt x="30" y="95"/>
                    <a:pt x="28" y="93"/>
                    <a:pt x="30" y="91"/>
                  </a:cubicBezTo>
                  <a:close/>
                  <a:moveTo>
                    <a:pt x="30" y="73"/>
                  </a:moveTo>
                  <a:cubicBezTo>
                    <a:pt x="31" y="73"/>
                    <a:pt x="31" y="74"/>
                    <a:pt x="32" y="75"/>
                  </a:cubicBezTo>
                  <a:cubicBezTo>
                    <a:pt x="32" y="76"/>
                    <a:pt x="31" y="77"/>
                    <a:pt x="29" y="77"/>
                  </a:cubicBezTo>
                  <a:cubicBezTo>
                    <a:pt x="29" y="76"/>
                    <a:pt x="29" y="74"/>
                    <a:pt x="30" y="73"/>
                  </a:cubicBezTo>
                  <a:close/>
                  <a:moveTo>
                    <a:pt x="32" y="89"/>
                  </a:moveTo>
                  <a:cubicBezTo>
                    <a:pt x="32" y="88"/>
                    <a:pt x="31" y="86"/>
                    <a:pt x="32" y="85"/>
                  </a:cubicBezTo>
                  <a:cubicBezTo>
                    <a:pt x="33" y="87"/>
                    <a:pt x="35" y="89"/>
                    <a:pt x="34" y="91"/>
                  </a:cubicBezTo>
                  <a:cubicBezTo>
                    <a:pt x="33" y="91"/>
                    <a:pt x="34" y="89"/>
                    <a:pt x="32" y="89"/>
                  </a:cubicBezTo>
                  <a:close/>
                  <a:moveTo>
                    <a:pt x="34" y="79"/>
                  </a:moveTo>
                  <a:cubicBezTo>
                    <a:pt x="37" y="79"/>
                    <a:pt x="38" y="82"/>
                    <a:pt x="39" y="83"/>
                  </a:cubicBezTo>
                  <a:cubicBezTo>
                    <a:pt x="38" y="85"/>
                    <a:pt x="37" y="87"/>
                    <a:pt x="35" y="88"/>
                  </a:cubicBezTo>
                  <a:cubicBezTo>
                    <a:pt x="34" y="85"/>
                    <a:pt x="32" y="83"/>
                    <a:pt x="34" y="79"/>
                  </a:cubicBezTo>
                  <a:close/>
                  <a:moveTo>
                    <a:pt x="40" y="60"/>
                  </a:moveTo>
                  <a:cubicBezTo>
                    <a:pt x="39" y="62"/>
                    <a:pt x="38" y="66"/>
                    <a:pt x="35" y="65"/>
                  </a:cubicBezTo>
                  <a:cubicBezTo>
                    <a:pt x="35" y="62"/>
                    <a:pt x="37" y="57"/>
                    <a:pt x="40" y="60"/>
                  </a:cubicBezTo>
                  <a:close/>
                  <a:moveTo>
                    <a:pt x="38" y="46"/>
                  </a:moveTo>
                  <a:cubicBezTo>
                    <a:pt x="38" y="45"/>
                    <a:pt x="39" y="45"/>
                    <a:pt x="40" y="44"/>
                  </a:cubicBezTo>
                  <a:cubicBezTo>
                    <a:pt x="41" y="44"/>
                    <a:pt x="39" y="46"/>
                    <a:pt x="39" y="47"/>
                  </a:cubicBezTo>
                  <a:cubicBezTo>
                    <a:pt x="38" y="47"/>
                    <a:pt x="38" y="47"/>
                    <a:pt x="38" y="47"/>
                  </a:cubicBezTo>
                  <a:cubicBezTo>
                    <a:pt x="38" y="46"/>
                    <a:pt x="38" y="46"/>
                    <a:pt x="38" y="46"/>
                  </a:cubicBezTo>
                  <a:close/>
                  <a:moveTo>
                    <a:pt x="36" y="99"/>
                  </a:moveTo>
                  <a:cubicBezTo>
                    <a:pt x="37" y="100"/>
                    <a:pt x="39" y="102"/>
                    <a:pt x="39" y="103"/>
                  </a:cubicBezTo>
                  <a:cubicBezTo>
                    <a:pt x="39" y="105"/>
                    <a:pt x="38" y="106"/>
                    <a:pt x="37" y="106"/>
                  </a:cubicBezTo>
                  <a:cubicBezTo>
                    <a:pt x="36" y="103"/>
                    <a:pt x="34" y="102"/>
                    <a:pt x="36" y="99"/>
                  </a:cubicBezTo>
                  <a:close/>
                  <a:moveTo>
                    <a:pt x="38" y="74"/>
                  </a:moveTo>
                  <a:cubicBezTo>
                    <a:pt x="40" y="74"/>
                    <a:pt x="42" y="76"/>
                    <a:pt x="40" y="78"/>
                  </a:cubicBezTo>
                  <a:cubicBezTo>
                    <a:pt x="40" y="78"/>
                    <a:pt x="41" y="78"/>
                    <a:pt x="41" y="78"/>
                  </a:cubicBezTo>
                  <a:cubicBezTo>
                    <a:pt x="40" y="79"/>
                    <a:pt x="38" y="76"/>
                    <a:pt x="38" y="74"/>
                  </a:cubicBezTo>
                  <a:close/>
                  <a:moveTo>
                    <a:pt x="42" y="64"/>
                  </a:moveTo>
                  <a:cubicBezTo>
                    <a:pt x="44" y="65"/>
                    <a:pt x="45" y="67"/>
                    <a:pt x="46" y="69"/>
                  </a:cubicBezTo>
                  <a:cubicBezTo>
                    <a:pt x="46" y="71"/>
                    <a:pt x="45" y="73"/>
                    <a:pt x="43" y="74"/>
                  </a:cubicBezTo>
                  <a:cubicBezTo>
                    <a:pt x="39" y="73"/>
                    <a:pt x="38" y="66"/>
                    <a:pt x="42" y="64"/>
                  </a:cubicBezTo>
                  <a:close/>
                  <a:moveTo>
                    <a:pt x="67" y="49"/>
                  </a:moveTo>
                  <a:cubicBezTo>
                    <a:pt x="65" y="48"/>
                    <a:pt x="65" y="45"/>
                    <a:pt x="63" y="44"/>
                  </a:cubicBezTo>
                  <a:cubicBezTo>
                    <a:pt x="64" y="43"/>
                    <a:pt x="63" y="42"/>
                    <a:pt x="65" y="41"/>
                  </a:cubicBezTo>
                  <a:cubicBezTo>
                    <a:pt x="65" y="42"/>
                    <a:pt x="64" y="42"/>
                    <a:pt x="64" y="43"/>
                  </a:cubicBezTo>
                  <a:cubicBezTo>
                    <a:pt x="66" y="42"/>
                    <a:pt x="70" y="46"/>
                    <a:pt x="67" y="49"/>
                  </a:cubicBezTo>
                  <a:close/>
                  <a:moveTo>
                    <a:pt x="77" y="60"/>
                  </a:moveTo>
                  <a:cubicBezTo>
                    <a:pt x="80" y="60"/>
                    <a:pt x="79" y="63"/>
                    <a:pt x="78" y="65"/>
                  </a:cubicBezTo>
                  <a:cubicBezTo>
                    <a:pt x="77" y="65"/>
                    <a:pt x="77" y="63"/>
                    <a:pt x="75" y="64"/>
                  </a:cubicBezTo>
                  <a:cubicBezTo>
                    <a:pt x="75" y="62"/>
                    <a:pt x="77" y="62"/>
                    <a:pt x="77" y="60"/>
                  </a:cubicBezTo>
                  <a:close/>
                  <a:moveTo>
                    <a:pt x="76" y="39"/>
                  </a:moveTo>
                  <a:cubicBezTo>
                    <a:pt x="77" y="40"/>
                    <a:pt x="76" y="41"/>
                    <a:pt x="77" y="41"/>
                  </a:cubicBezTo>
                  <a:cubicBezTo>
                    <a:pt x="77" y="42"/>
                    <a:pt x="77" y="43"/>
                    <a:pt x="76" y="43"/>
                  </a:cubicBezTo>
                  <a:cubicBezTo>
                    <a:pt x="76" y="42"/>
                    <a:pt x="75" y="41"/>
                    <a:pt x="76" y="39"/>
                  </a:cubicBezTo>
                  <a:close/>
                  <a:moveTo>
                    <a:pt x="89" y="46"/>
                  </a:moveTo>
                  <a:cubicBezTo>
                    <a:pt x="87" y="45"/>
                    <a:pt x="85" y="43"/>
                    <a:pt x="87" y="41"/>
                  </a:cubicBezTo>
                  <a:cubicBezTo>
                    <a:pt x="88" y="42"/>
                    <a:pt x="91" y="45"/>
                    <a:pt x="89" y="46"/>
                  </a:cubicBezTo>
                  <a:close/>
                  <a:moveTo>
                    <a:pt x="90" y="57"/>
                  </a:moveTo>
                  <a:cubicBezTo>
                    <a:pt x="93" y="58"/>
                    <a:pt x="91" y="62"/>
                    <a:pt x="90" y="64"/>
                  </a:cubicBezTo>
                  <a:cubicBezTo>
                    <a:pt x="86" y="62"/>
                    <a:pt x="90" y="59"/>
                    <a:pt x="90" y="57"/>
                  </a:cubicBezTo>
                  <a:close/>
                  <a:moveTo>
                    <a:pt x="88" y="66"/>
                  </a:moveTo>
                  <a:cubicBezTo>
                    <a:pt x="87" y="65"/>
                    <a:pt x="85" y="64"/>
                    <a:pt x="86" y="62"/>
                  </a:cubicBezTo>
                  <a:cubicBezTo>
                    <a:pt x="87" y="63"/>
                    <a:pt x="87" y="65"/>
                    <a:pt x="88" y="66"/>
                  </a:cubicBezTo>
                  <a:close/>
                  <a:moveTo>
                    <a:pt x="86" y="71"/>
                  </a:moveTo>
                  <a:cubicBezTo>
                    <a:pt x="86" y="73"/>
                    <a:pt x="85" y="74"/>
                    <a:pt x="84" y="75"/>
                  </a:cubicBezTo>
                  <a:cubicBezTo>
                    <a:pt x="82" y="75"/>
                    <a:pt x="82" y="73"/>
                    <a:pt x="81" y="72"/>
                  </a:cubicBezTo>
                  <a:cubicBezTo>
                    <a:pt x="82" y="70"/>
                    <a:pt x="83" y="69"/>
                    <a:pt x="83" y="67"/>
                  </a:cubicBezTo>
                  <a:cubicBezTo>
                    <a:pt x="85" y="67"/>
                    <a:pt x="85" y="69"/>
                    <a:pt x="86" y="71"/>
                  </a:cubicBezTo>
                  <a:close/>
                  <a:moveTo>
                    <a:pt x="86" y="91"/>
                  </a:moveTo>
                  <a:cubicBezTo>
                    <a:pt x="84" y="91"/>
                    <a:pt x="84" y="89"/>
                    <a:pt x="82" y="89"/>
                  </a:cubicBezTo>
                  <a:cubicBezTo>
                    <a:pt x="83" y="87"/>
                    <a:pt x="83" y="85"/>
                    <a:pt x="84" y="84"/>
                  </a:cubicBezTo>
                  <a:cubicBezTo>
                    <a:pt x="87" y="85"/>
                    <a:pt x="87" y="89"/>
                    <a:pt x="86" y="91"/>
                  </a:cubicBezTo>
                  <a:close/>
                  <a:moveTo>
                    <a:pt x="87" y="106"/>
                  </a:moveTo>
                  <a:cubicBezTo>
                    <a:pt x="85" y="106"/>
                    <a:pt x="86" y="104"/>
                    <a:pt x="86" y="103"/>
                  </a:cubicBezTo>
                  <a:cubicBezTo>
                    <a:pt x="87" y="103"/>
                    <a:pt x="87" y="104"/>
                    <a:pt x="87" y="106"/>
                  </a:cubicBezTo>
                  <a:close/>
                  <a:moveTo>
                    <a:pt x="85" y="109"/>
                  </a:moveTo>
                  <a:cubicBezTo>
                    <a:pt x="85" y="109"/>
                    <a:pt x="84" y="109"/>
                    <a:pt x="84" y="110"/>
                  </a:cubicBezTo>
                  <a:cubicBezTo>
                    <a:pt x="84" y="110"/>
                    <a:pt x="84" y="108"/>
                    <a:pt x="83" y="107"/>
                  </a:cubicBezTo>
                  <a:cubicBezTo>
                    <a:pt x="85" y="107"/>
                    <a:pt x="85" y="108"/>
                    <a:pt x="85" y="109"/>
                  </a:cubicBezTo>
                  <a:close/>
                  <a:moveTo>
                    <a:pt x="84" y="54"/>
                  </a:moveTo>
                  <a:cubicBezTo>
                    <a:pt x="82" y="54"/>
                    <a:pt x="82" y="52"/>
                    <a:pt x="82" y="50"/>
                  </a:cubicBezTo>
                  <a:cubicBezTo>
                    <a:pt x="83" y="50"/>
                    <a:pt x="83" y="49"/>
                    <a:pt x="83" y="48"/>
                  </a:cubicBezTo>
                  <a:cubicBezTo>
                    <a:pt x="86" y="50"/>
                    <a:pt x="85" y="52"/>
                    <a:pt x="84" y="54"/>
                  </a:cubicBezTo>
                  <a:close/>
                  <a:moveTo>
                    <a:pt x="82" y="58"/>
                  </a:moveTo>
                  <a:cubicBezTo>
                    <a:pt x="80" y="57"/>
                    <a:pt x="79" y="56"/>
                    <a:pt x="79" y="54"/>
                  </a:cubicBezTo>
                  <a:cubicBezTo>
                    <a:pt x="81" y="53"/>
                    <a:pt x="83" y="57"/>
                    <a:pt x="82" y="58"/>
                  </a:cubicBezTo>
                  <a:close/>
                  <a:moveTo>
                    <a:pt x="82" y="81"/>
                  </a:moveTo>
                  <a:cubicBezTo>
                    <a:pt x="82" y="82"/>
                    <a:pt x="81" y="83"/>
                    <a:pt x="80" y="85"/>
                  </a:cubicBezTo>
                  <a:cubicBezTo>
                    <a:pt x="79" y="84"/>
                    <a:pt x="78" y="82"/>
                    <a:pt x="77" y="81"/>
                  </a:cubicBezTo>
                  <a:cubicBezTo>
                    <a:pt x="77" y="79"/>
                    <a:pt x="78" y="78"/>
                    <a:pt x="78" y="76"/>
                  </a:cubicBezTo>
                  <a:cubicBezTo>
                    <a:pt x="80" y="77"/>
                    <a:pt x="80" y="80"/>
                    <a:pt x="82" y="81"/>
                  </a:cubicBezTo>
                  <a:close/>
                  <a:moveTo>
                    <a:pt x="82" y="99"/>
                  </a:moveTo>
                  <a:cubicBezTo>
                    <a:pt x="80" y="98"/>
                    <a:pt x="80" y="96"/>
                    <a:pt x="79" y="94"/>
                  </a:cubicBezTo>
                  <a:cubicBezTo>
                    <a:pt x="81" y="95"/>
                    <a:pt x="82" y="96"/>
                    <a:pt x="82" y="99"/>
                  </a:cubicBezTo>
                  <a:close/>
                  <a:moveTo>
                    <a:pt x="63" y="94"/>
                  </a:moveTo>
                  <a:cubicBezTo>
                    <a:pt x="64" y="94"/>
                    <a:pt x="64" y="95"/>
                    <a:pt x="65" y="95"/>
                  </a:cubicBezTo>
                  <a:cubicBezTo>
                    <a:pt x="64" y="96"/>
                    <a:pt x="64" y="97"/>
                    <a:pt x="63" y="97"/>
                  </a:cubicBezTo>
                  <a:cubicBezTo>
                    <a:pt x="62" y="96"/>
                    <a:pt x="63" y="95"/>
                    <a:pt x="63" y="94"/>
                  </a:cubicBezTo>
                  <a:close/>
                  <a:moveTo>
                    <a:pt x="63" y="66"/>
                  </a:moveTo>
                  <a:cubicBezTo>
                    <a:pt x="64" y="66"/>
                    <a:pt x="64" y="66"/>
                    <a:pt x="64" y="68"/>
                  </a:cubicBezTo>
                  <a:cubicBezTo>
                    <a:pt x="63" y="68"/>
                    <a:pt x="63" y="67"/>
                    <a:pt x="63" y="66"/>
                  </a:cubicBezTo>
                  <a:close/>
                  <a:moveTo>
                    <a:pt x="64" y="85"/>
                  </a:moveTo>
                  <a:cubicBezTo>
                    <a:pt x="65" y="84"/>
                    <a:pt x="65" y="83"/>
                    <a:pt x="66" y="82"/>
                  </a:cubicBezTo>
                  <a:cubicBezTo>
                    <a:pt x="69" y="82"/>
                    <a:pt x="67" y="87"/>
                    <a:pt x="64" y="85"/>
                  </a:cubicBezTo>
                  <a:close/>
                  <a:moveTo>
                    <a:pt x="65" y="64"/>
                  </a:moveTo>
                  <a:cubicBezTo>
                    <a:pt x="64" y="62"/>
                    <a:pt x="65" y="62"/>
                    <a:pt x="66" y="60"/>
                  </a:cubicBezTo>
                  <a:cubicBezTo>
                    <a:pt x="67" y="59"/>
                    <a:pt x="66" y="62"/>
                    <a:pt x="68" y="61"/>
                  </a:cubicBezTo>
                  <a:cubicBezTo>
                    <a:pt x="67" y="63"/>
                    <a:pt x="67" y="64"/>
                    <a:pt x="65" y="64"/>
                  </a:cubicBezTo>
                  <a:close/>
                  <a:moveTo>
                    <a:pt x="68" y="86"/>
                  </a:moveTo>
                  <a:cubicBezTo>
                    <a:pt x="68" y="86"/>
                    <a:pt x="68" y="86"/>
                    <a:pt x="69" y="86"/>
                  </a:cubicBezTo>
                  <a:cubicBezTo>
                    <a:pt x="69" y="87"/>
                    <a:pt x="69" y="89"/>
                    <a:pt x="68" y="89"/>
                  </a:cubicBezTo>
                  <a:cubicBezTo>
                    <a:pt x="68" y="87"/>
                    <a:pt x="67" y="87"/>
                    <a:pt x="68" y="86"/>
                  </a:cubicBezTo>
                  <a:close/>
                  <a:moveTo>
                    <a:pt x="68" y="68"/>
                  </a:moveTo>
                  <a:cubicBezTo>
                    <a:pt x="68" y="67"/>
                    <a:pt x="69" y="66"/>
                    <a:pt x="70" y="65"/>
                  </a:cubicBezTo>
                  <a:cubicBezTo>
                    <a:pt x="71" y="64"/>
                    <a:pt x="69" y="69"/>
                    <a:pt x="68" y="68"/>
                  </a:cubicBezTo>
                  <a:close/>
                  <a:moveTo>
                    <a:pt x="68" y="54"/>
                  </a:moveTo>
                  <a:cubicBezTo>
                    <a:pt x="69" y="53"/>
                    <a:pt x="70" y="52"/>
                    <a:pt x="70" y="51"/>
                  </a:cubicBezTo>
                  <a:cubicBezTo>
                    <a:pt x="73" y="50"/>
                    <a:pt x="73" y="53"/>
                    <a:pt x="72" y="55"/>
                  </a:cubicBezTo>
                  <a:cubicBezTo>
                    <a:pt x="70" y="56"/>
                    <a:pt x="70" y="55"/>
                    <a:pt x="68" y="54"/>
                  </a:cubicBezTo>
                  <a:close/>
                  <a:moveTo>
                    <a:pt x="73" y="68"/>
                  </a:moveTo>
                  <a:cubicBezTo>
                    <a:pt x="74" y="68"/>
                    <a:pt x="74" y="70"/>
                    <a:pt x="75" y="70"/>
                  </a:cubicBezTo>
                  <a:cubicBezTo>
                    <a:pt x="75" y="72"/>
                    <a:pt x="73" y="71"/>
                    <a:pt x="73" y="73"/>
                  </a:cubicBezTo>
                  <a:cubicBezTo>
                    <a:pt x="72" y="73"/>
                    <a:pt x="72" y="72"/>
                    <a:pt x="71" y="72"/>
                  </a:cubicBezTo>
                  <a:cubicBezTo>
                    <a:pt x="71" y="71"/>
                    <a:pt x="72" y="70"/>
                    <a:pt x="73" y="68"/>
                  </a:cubicBezTo>
                  <a:close/>
                  <a:moveTo>
                    <a:pt x="72" y="90"/>
                  </a:moveTo>
                  <a:cubicBezTo>
                    <a:pt x="74" y="91"/>
                    <a:pt x="76" y="94"/>
                    <a:pt x="75" y="96"/>
                  </a:cubicBezTo>
                  <a:cubicBezTo>
                    <a:pt x="72" y="97"/>
                    <a:pt x="73" y="94"/>
                    <a:pt x="70" y="94"/>
                  </a:cubicBezTo>
                  <a:cubicBezTo>
                    <a:pt x="70" y="92"/>
                    <a:pt x="71" y="91"/>
                    <a:pt x="72" y="90"/>
                  </a:cubicBezTo>
                  <a:close/>
                  <a:moveTo>
                    <a:pt x="73" y="87"/>
                  </a:moveTo>
                  <a:cubicBezTo>
                    <a:pt x="75" y="86"/>
                    <a:pt x="75" y="90"/>
                    <a:pt x="76" y="90"/>
                  </a:cubicBezTo>
                  <a:cubicBezTo>
                    <a:pt x="75" y="91"/>
                    <a:pt x="74" y="88"/>
                    <a:pt x="73" y="87"/>
                  </a:cubicBezTo>
                  <a:close/>
                  <a:moveTo>
                    <a:pt x="75" y="77"/>
                  </a:moveTo>
                  <a:cubicBezTo>
                    <a:pt x="72" y="76"/>
                    <a:pt x="75" y="73"/>
                    <a:pt x="75" y="72"/>
                  </a:cubicBezTo>
                  <a:cubicBezTo>
                    <a:pt x="76" y="72"/>
                    <a:pt x="76" y="73"/>
                    <a:pt x="76" y="73"/>
                  </a:cubicBezTo>
                  <a:cubicBezTo>
                    <a:pt x="76" y="74"/>
                    <a:pt x="75" y="75"/>
                    <a:pt x="75" y="77"/>
                  </a:cubicBezTo>
                  <a:close/>
                  <a:moveTo>
                    <a:pt x="75" y="48"/>
                  </a:moveTo>
                  <a:cubicBezTo>
                    <a:pt x="74" y="48"/>
                    <a:pt x="73" y="47"/>
                    <a:pt x="73" y="46"/>
                  </a:cubicBezTo>
                  <a:cubicBezTo>
                    <a:pt x="72" y="45"/>
                    <a:pt x="73" y="44"/>
                    <a:pt x="74" y="43"/>
                  </a:cubicBezTo>
                  <a:cubicBezTo>
                    <a:pt x="73" y="45"/>
                    <a:pt x="77" y="45"/>
                    <a:pt x="75" y="48"/>
                  </a:cubicBezTo>
                  <a:close/>
                  <a:moveTo>
                    <a:pt x="73" y="37"/>
                  </a:moveTo>
                  <a:cubicBezTo>
                    <a:pt x="72" y="36"/>
                    <a:pt x="71" y="35"/>
                    <a:pt x="71" y="34"/>
                  </a:cubicBezTo>
                  <a:cubicBezTo>
                    <a:pt x="73" y="34"/>
                    <a:pt x="74" y="35"/>
                    <a:pt x="73" y="37"/>
                  </a:cubicBezTo>
                  <a:close/>
                  <a:moveTo>
                    <a:pt x="71" y="26"/>
                  </a:moveTo>
                  <a:cubicBezTo>
                    <a:pt x="71" y="25"/>
                    <a:pt x="72" y="25"/>
                    <a:pt x="72" y="24"/>
                  </a:cubicBezTo>
                  <a:cubicBezTo>
                    <a:pt x="73" y="25"/>
                    <a:pt x="75" y="27"/>
                    <a:pt x="73" y="28"/>
                  </a:cubicBezTo>
                  <a:cubicBezTo>
                    <a:pt x="71" y="28"/>
                    <a:pt x="72" y="26"/>
                    <a:pt x="71" y="26"/>
                  </a:cubicBezTo>
                  <a:close/>
                  <a:moveTo>
                    <a:pt x="70" y="42"/>
                  </a:moveTo>
                  <a:cubicBezTo>
                    <a:pt x="67" y="41"/>
                    <a:pt x="67" y="38"/>
                    <a:pt x="68" y="36"/>
                  </a:cubicBezTo>
                  <a:cubicBezTo>
                    <a:pt x="71" y="37"/>
                    <a:pt x="72" y="40"/>
                    <a:pt x="70" y="42"/>
                  </a:cubicBezTo>
                  <a:close/>
                  <a:moveTo>
                    <a:pt x="65" y="53"/>
                  </a:moveTo>
                  <a:cubicBezTo>
                    <a:pt x="64" y="52"/>
                    <a:pt x="63" y="49"/>
                    <a:pt x="61" y="49"/>
                  </a:cubicBezTo>
                  <a:cubicBezTo>
                    <a:pt x="61" y="48"/>
                    <a:pt x="62" y="48"/>
                    <a:pt x="62" y="47"/>
                  </a:cubicBezTo>
                  <a:cubicBezTo>
                    <a:pt x="64" y="47"/>
                    <a:pt x="64" y="50"/>
                    <a:pt x="65" y="53"/>
                  </a:cubicBezTo>
                  <a:close/>
                  <a:moveTo>
                    <a:pt x="64" y="57"/>
                  </a:moveTo>
                  <a:cubicBezTo>
                    <a:pt x="64" y="58"/>
                    <a:pt x="63" y="58"/>
                    <a:pt x="63" y="60"/>
                  </a:cubicBezTo>
                  <a:cubicBezTo>
                    <a:pt x="61" y="58"/>
                    <a:pt x="58" y="55"/>
                    <a:pt x="59" y="52"/>
                  </a:cubicBezTo>
                  <a:cubicBezTo>
                    <a:pt x="61" y="53"/>
                    <a:pt x="62" y="55"/>
                    <a:pt x="64" y="57"/>
                  </a:cubicBezTo>
                  <a:close/>
                  <a:moveTo>
                    <a:pt x="56" y="107"/>
                  </a:moveTo>
                  <a:cubicBezTo>
                    <a:pt x="57" y="107"/>
                    <a:pt x="57" y="108"/>
                    <a:pt x="58" y="108"/>
                  </a:cubicBezTo>
                  <a:cubicBezTo>
                    <a:pt x="57" y="111"/>
                    <a:pt x="56" y="113"/>
                    <a:pt x="54" y="115"/>
                  </a:cubicBezTo>
                  <a:cubicBezTo>
                    <a:pt x="52" y="112"/>
                    <a:pt x="56" y="109"/>
                    <a:pt x="56" y="107"/>
                  </a:cubicBezTo>
                  <a:close/>
                  <a:moveTo>
                    <a:pt x="55" y="83"/>
                  </a:moveTo>
                  <a:cubicBezTo>
                    <a:pt x="58" y="83"/>
                    <a:pt x="56" y="86"/>
                    <a:pt x="55" y="87"/>
                  </a:cubicBezTo>
                  <a:cubicBezTo>
                    <a:pt x="52" y="87"/>
                    <a:pt x="55" y="84"/>
                    <a:pt x="55" y="83"/>
                  </a:cubicBezTo>
                  <a:close/>
                  <a:moveTo>
                    <a:pt x="56" y="79"/>
                  </a:moveTo>
                  <a:cubicBezTo>
                    <a:pt x="58" y="79"/>
                    <a:pt x="59" y="81"/>
                    <a:pt x="58" y="82"/>
                  </a:cubicBezTo>
                  <a:cubicBezTo>
                    <a:pt x="57" y="82"/>
                    <a:pt x="56" y="81"/>
                    <a:pt x="56" y="79"/>
                  </a:cubicBezTo>
                  <a:close/>
                  <a:moveTo>
                    <a:pt x="57" y="66"/>
                  </a:moveTo>
                  <a:cubicBezTo>
                    <a:pt x="56" y="66"/>
                    <a:pt x="56" y="63"/>
                    <a:pt x="55" y="62"/>
                  </a:cubicBezTo>
                  <a:cubicBezTo>
                    <a:pt x="55" y="62"/>
                    <a:pt x="58" y="64"/>
                    <a:pt x="57" y="66"/>
                  </a:cubicBezTo>
                  <a:close/>
                  <a:moveTo>
                    <a:pt x="53" y="43"/>
                  </a:moveTo>
                  <a:cubicBezTo>
                    <a:pt x="54" y="44"/>
                    <a:pt x="57" y="47"/>
                    <a:pt x="56" y="49"/>
                  </a:cubicBezTo>
                  <a:cubicBezTo>
                    <a:pt x="54" y="48"/>
                    <a:pt x="52" y="45"/>
                    <a:pt x="53" y="43"/>
                  </a:cubicBezTo>
                  <a:close/>
                  <a:moveTo>
                    <a:pt x="57" y="56"/>
                  </a:moveTo>
                  <a:cubicBezTo>
                    <a:pt x="59" y="58"/>
                    <a:pt x="62" y="60"/>
                    <a:pt x="61" y="63"/>
                  </a:cubicBezTo>
                  <a:cubicBezTo>
                    <a:pt x="59" y="62"/>
                    <a:pt x="55" y="59"/>
                    <a:pt x="57" y="56"/>
                  </a:cubicBezTo>
                  <a:close/>
                  <a:moveTo>
                    <a:pt x="59" y="73"/>
                  </a:moveTo>
                  <a:cubicBezTo>
                    <a:pt x="61" y="73"/>
                    <a:pt x="61" y="78"/>
                    <a:pt x="59" y="77"/>
                  </a:cubicBezTo>
                  <a:cubicBezTo>
                    <a:pt x="58" y="76"/>
                    <a:pt x="59" y="75"/>
                    <a:pt x="59" y="73"/>
                  </a:cubicBezTo>
                  <a:close/>
                  <a:moveTo>
                    <a:pt x="60" y="100"/>
                  </a:moveTo>
                  <a:cubicBezTo>
                    <a:pt x="62" y="100"/>
                    <a:pt x="61" y="104"/>
                    <a:pt x="60" y="104"/>
                  </a:cubicBezTo>
                  <a:cubicBezTo>
                    <a:pt x="58" y="103"/>
                    <a:pt x="60" y="102"/>
                    <a:pt x="60" y="100"/>
                  </a:cubicBezTo>
                  <a:close/>
                  <a:moveTo>
                    <a:pt x="60" y="95"/>
                  </a:moveTo>
                  <a:cubicBezTo>
                    <a:pt x="60" y="93"/>
                    <a:pt x="61" y="92"/>
                    <a:pt x="62" y="91"/>
                  </a:cubicBezTo>
                  <a:cubicBezTo>
                    <a:pt x="63" y="92"/>
                    <a:pt x="62" y="95"/>
                    <a:pt x="60" y="95"/>
                  </a:cubicBezTo>
                  <a:close/>
                  <a:moveTo>
                    <a:pt x="61" y="70"/>
                  </a:moveTo>
                  <a:cubicBezTo>
                    <a:pt x="62" y="70"/>
                    <a:pt x="62" y="71"/>
                    <a:pt x="62" y="72"/>
                  </a:cubicBezTo>
                  <a:cubicBezTo>
                    <a:pt x="61" y="72"/>
                    <a:pt x="60" y="71"/>
                    <a:pt x="61" y="70"/>
                  </a:cubicBezTo>
                  <a:close/>
                  <a:moveTo>
                    <a:pt x="55" y="40"/>
                  </a:moveTo>
                  <a:cubicBezTo>
                    <a:pt x="55" y="38"/>
                    <a:pt x="56" y="37"/>
                    <a:pt x="55" y="35"/>
                  </a:cubicBezTo>
                  <a:cubicBezTo>
                    <a:pt x="58" y="37"/>
                    <a:pt x="59" y="41"/>
                    <a:pt x="59" y="44"/>
                  </a:cubicBezTo>
                  <a:cubicBezTo>
                    <a:pt x="56" y="44"/>
                    <a:pt x="57" y="40"/>
                    <a:pt x="55" y="40"/>
                  </a:cubicBezTo>
                  <a:close/>
                  <a:moveTo>
                    <a:pt x="53" y="36"/>
                  </a:moveTo>
                  <a:cubicBezTo>
                    <a:pt x="51" y="36"/>
                    <a:pt x="52" y="34"/>
                    <a:pt x="50" y="34"/>
                  </a:cubicBezTo>
                  <a:cubicBezTo>
                    <a:pt x="50" y="32"/>
                    <a:pt x="51" y="30"/>
                    <a:pt x="55" y="31"/>
                  </a:cubicBezTo>
                  <a:cubicBezTo>
                    <a:pt x="54" y="33"/>
                    <a:pt x="53" y="34"/>
                    <a:pt x="53" y="36"/>
                  </a:cubicBezTo>
                  <a:close/>
                  <a:moveTo>
                    <a:pt x="55" y="54"/>
                  </a:moveTo>
                  <a:cubicBezTo>
                    <a:pt x="51" y="53"/>
                    <a:pt x="48" y="49"/>
                    <a:pt x="50" y="46"/>
                  </a:cubicBezTo>
                  <a:cubicBezTo>
                    <a:pt x="52" y="48"/>
                    <a:pt x="55" y="51"/>
                    <a:pt x="55" y="54"/>
                  </a:cubicBezTo>
                  <a:close/>
                  <a:moveTo>
                    <a:pt x="53" y="65"/>
                  </a:moveTo>
                  <a:cubicBezTo>
                    <a:pt x="55" y="65"/>
                    <a:pt x="56" y="68"/>
                    <a:pt x="57" y="70"/>
                  </a:cubicBezTo>
                  <a:cubicBezTo>
                    <a:pt x="56" y="75"/>
                    <a:pt x="54" y="69"/>
                    <a:pt x="51" y="68"/>
                  </a:cubicBezTo>
                  <a:cubicBezTo>
                    <a:pt x="51" y="67"/>
                    <a:pt x="53" y="67"/>
                    <a:pt x="53" y="65"/>
                  </a:cubicBezTo>
                  <a:close/>
                  <a:moveTo>
                    <a:pt x="54" y="75"/>
                  </a:moveTo>
                  <a:cubicBezTo>
                    <a:pt x="52" y="77"/>
                    <a:pt x="50" y="73"/>
                    <a:pt x="50" y="71"/>
                  </a:cubicBezTo>
                  <a:cubicBezTo>
                    <a:pt x="52" y="72"/>
                    <a:pt x="52" y="74"/>
                    <a:pt x="54" y="75"/>
                  </a:cubicBezTo>
                  <a:close/>
                  <a:moveTo>
                    <a:pt x="50" y="118"/>
                  </a:moveTo>
                  <a:cubicBezTo>
                    <a:pt x="51" y="118"/>
                    <a:pt x="51" y="118"/>
                    <a:pt x="52" y="118"/>
                  </a:cubicBezTo>
                  <a:cubicBezTo>
                    <a:pt x="52" y="120"/>
                    <a:pt x="51" y="122"/>
                    <a:pt x="49" y="122"/>
                  </a:cubicBezTo>
                  <a:cubicBezTo>
                    <a:pt x="48" y="120"/>
                    <a:pt x="50" y="119"/>
                    <a:pt x="50" y="118"/>
                  </a:cubicBezTo>
                  <a:close/>
                  <a:moveTo>
                    <a:pt x="47" y="104"/>
                  </a:moveTo>
                  <a:cubicBezTo>
                    <a:pt x="44" y="102"/>
                    <a:pt x="48" y="99"/>
                    <a:pt x="48" y="96"/>
                  </a:cubicBezTo>
                  <a:cubicBezTo>
                    <a:pt x="49" y="96"/>
                    <a:pt x="49" y="97"/>
                    <a:pt x="49" y="97"/>
                  </a:cubicBezTo>
                  <a:cubicBezTo>
                    <a:pt x="51" y="100"/>
                    <a:pt x="48" y="102"/>
                    <a:pt x="47" y="104"/>
                  </a:cubicBezTo>
                  <a:close/>
                  <a:moveTo>
                    <a:pt x="52" y="90"/>
                  </a:moveTo>
                  <a:cubicBezTo>
                    <a:pt x="52" y="90"/>
                    <a:pt x="53" y="90"/>
                    <a:pt x="53" y="90"/>
                  </a:cubicBezTo>
                  <a:cubicBezTo>
                    <a:pt x="53" y="91"/>
                    <a:pt x="53" y="91"/>
                    <a:pt x="53" y="92"/>
                  </a:cubicBezTo>
                  <a:cubicBezTo>
                    <a:pt x="52" y="92"/>
                    <a:pt x="51" y="91"/>
                    <a:pt x="52" y="90"/>
                  </a:cubicBezTo>
                  <a:close/>
                  <a:moveTo>
                    <a:pt x="53" y="78"/>
                  </a:moveTo>
                  <a:cubicBezTo>
                    <a:pt x="52" y="80"/>
                    <a:pt x="52" y="81"/>
                    <a:pt x="51" y="82"/>
                  </a:cubicBezTo>
                  <a:cubicBezTo>
                    <a:pt x="49" y="81"/>
                    <a:pt x="48" y="79"/>
                    <a:pt x="46" y="78"/>
                  </a:cubicBezTo>
                  <a:cubicBezTo>
                    <a:pt x="46" y="76"/>
                    <a:pt x="48" y="76"/>
                    <a:pt x="48" y="73"/>
                  </a:cubicBezTo>
                  <a:cubicBezTo>
                    <a:pt x="51" y="74"/>
                    <a:pt x="51" y="77"/>
                    <a:pt x="53" y="78"/>
                  </a:cubicBezTo>
                  <a:close/>
                  <a:moveTo>
                    <a:pt x="51" y="129"/>
                  </a:moveTo>
                  <a:cubicBezTo>
                    <a:pt x="52" y="129"/>
                    <a:pt x="52" y="128"/>
                    <a:pt x="54" y="128"/>
                  </a:cubicBezTo>
                  <a:cubicBezTo>
                    <a:pt x="54" y="127"/>
                    <a:pt x="53" y="124"/>
                    <a:pt x="55" y="124"/>
                  </a:cubicBezTo>
                  <a:cubicBezTo>
                    <a:pt x="57" y="124"/>
                    <a:pt x="56" y="126"/>
                    <a:pt x="58" y="127"/>
                  </a:cubicBezTo>
                  <a:cubicBezTo>
                    <a:pt x="55" y="132"/>
                    <a:pt x="53" y="136"/>
                    <a:pt x="50" y="140"/>
                  </a:cubicBezTo>
                  <a:cubicBezTo>
                    <a:pt x="44" y="138"/>
                    <a:pt x="50" y="133"/>
                    <a:pt x="51" y="129"/>
                  </a:cubicBezTo>
                  <a:close/>
                  <a:moveTo>
                    <a:pt x="57" y="119"/>
                  </a:moveTo>
                  <a:cubicBezTo>
                    <a:pt x="58" y="117"/>
                    <a:pt x="59" y="114"/>
                    <a:pt x="61" y="112"/>
                  </a:cubicBezTo>
                  <a:cubicBezTo>
                    <a:pt x="62" y="113"/>
                    <a:pt x="63" y="114"/>
                    <a:pt x="64" y="116"/>
                  </a:cubicBezTo>
                  <a:cubicBezTo>
                    <a:pt x="63" y="119"/>
                    <a:pt x="62" y="121"/>
                    <a:pt x="59" y="123"/>
                  </a:cubicBezTo>
                  <a:cubicBezTo>
                    <a:pt x="59" y="121"/>
                    <a:pt x="58" y="120"/>
                    <a:pt x="57" y="119"/>
                  </a:cubicBezTo>
                  <a:close/>
                  <a:moveTo>
                    <a:pt x="63" y="105"/>
                  </a:moveTo>
                  <a:cubicBezTo>
                    <a:pt x="66" y="106"/>
                    <a:pt x="67" y="108"/>
                    <a:pt x="68" y="111"/>
                  </a:cubicBezTo>
                  <a:cubicBezTo>
                    <a:pt x="67" y="111"/>
                    <a:pt x="66" y="113"/>
                    <a:pt x="66" y="112"/>
                  </a:cubicBezTo>
                  <a:cubicBezTo>
                    <a:pt x="64" y="110"/>
                    <a:pt x="62" y="108"/>
                    <a:pt x="63" y="105"/>
                  </a:cubicBezTo>
                  <a:close/>
                  <a:moveTo>
                    <a:pt x="67" y="99"/>
                  </a:moveTo>
                  <a:cubicBezTo>
                    <a:pt x="69" y="99"/>
                    <a:pt x="69" y="102"/>
                    <a:pt x="71" y="103"/>
                  </a:cubicBezTo>
                  <a:cubicBezTo>
                    <a:pt x="71" y="105"/>
                    <a:pt x="70" y="105"/>
                    <a:pt x="69" y="106"/>
                  </a:cubicBezTo>
                  <a:cubicBezTo>
                    <a:pt x="68" y="104"/>
                    <a:pt x="65" y="102"/>
                    <a:pt x="67" y="99"/>
                  </a:cubicBezTo>
                  <a:close/>
                  <a:moveTo>
                    <a:pt x="70" y="113"/>
                  </a:moveTo>
                  <a:cubicBezTo>
                    <a:pt x="72" y="114"/>
                    <a:pt x="71" y="116"/>
                    <a:pt x="70" y="117"/>
                  </a:cubicBezTo>
                  <a:cubicBezTo>
                    <a:pt x="69" y="117"/>
                    <a:pt x="69" y="114"/>
                    <a:pt x="70" y="113"/>
                  </a:cubicBezTo>
                  <a:close/>
                  <a:moveTo>
                    <a:pt x="68" y="97"/>
                  </a:moveTo>
                  <a:cubicBezTo>
                    <a:pt x="70" y="96"/>
                    <a:pt x="72" y="99"/>
                    <a:pt x="72" y="101"/>
                  </a:cubicBezTo>
                  <a:cubicBezTo>
                    <a:pt x="71" y="100"/>
                    <a:pt x="70" y="99"/>
                    <a:pt x="68" y="97"/>
                  </a:cubicBezTo>
                  <a:close/>
                  <a:moveTo>
                    <a:pt x="74" y="104"/>
                  </a:moveTo>
                  <a:cubicBezTo>
                    <a:pt x="76" y="103"/>
                    <a:pt x="77" y="105"/>
                    <a:pt x="77" y="107"/>
                  </a:cubicBezTo>
                  <a:cubicBezTo>
                    <a:pt x="76" y="107"/>
                    <a:pt x="75" y="105"/>
                    <a:pt x="74" y="104"/>
                  </a:cubicBezTo>
                  <a:close/>
                  <a:moveTo>
                    <a:pt x="76" y="121"/>
                  </a:moveTo>
                  <a:cubicBezTo>
                    <a:pt x="77" y="121"/>
                    <a:pt x="77" y="124"/>
                    <a:pt x="76" y="124"/>
                  </a:cubicBezTo>
                  <a:cubicBezTo>
                    <a:pt x="75" y="123"/>
                    <a:pt x="75" y="122"/>
                    <a:pt x="76" y="121"/>
                  </a:cubicBezTo>
                  <a:close/>
                  <a:moveTo>
                    <a:pt x="76" y="115"/>
                  </a:moveTo>
                  <a:cubicBezTo>
                    <a:pt x="76" y="115"/>
                    <a:pt x="77" y="114"/>
                    <a:pt x="76" y="113"/>
                  </a:cubicBezTo>
                  <a:cubicBezTo>
                    <a:pt x="79" y="112"/>
                    <a:pt x="78" y="116"/>
                    <a:pt x="76" y="115"/>
                  </a:cubicBezTo>
                  <a:close/>
                  <a:moveTo>
                    <a:pt x="77" y="98"/>
                  </a:moveTo>
                  <a:cubicBezTo>
                    <a:pt x="79" y="99"/>
                    <a:pt x="80" y="101"/>
                    <a:pt x="80" y="103"/>
                  </a:cubicBezTo>
                  <a:cubicBezTo>
                    <a:pt x="78" y="102"/>
                    <a:pt x="77" y="100"/>
                    <a:pt x="77" y="98"/>
                  </a:cubicBezTo>
                  <a:close/>
                  <a:moveTo>
                    <a:pt x="79" y="116"/>
                  </a:moveTo>
                  <a:cubicBezTo>
                    <a:pt x="80" y="116"/>
                    <a:pt x="81" y="118"/>
                    <a:pt x="80" y="118"/>
                  </a:cubicBezTo>
                  <a:cubicBezTo>
                    <a:pt x="78" y="119"/>
                    <a:pt x="78" y="116"/>
                    <a:pt x="79" y="116"/>
                  </a:cubicBezTo>
                  <a:close/>
                  <a:moveTo>
                    <a:pt x="80" y="126"/>
                  </a:moveTo>
                  <a:cubicBezTo>
                    <a:pt x="82" y="127"/>
                    <a:pt x="82" y="129"/>
                    <a:pt x="80" y="130"/>
                  </a:cubicBezTo>
                  <a:cubicBezTo>
                    <a:pt x="80" y="128"/>
                    <a:pt x="78" y="127"/>
                    <a:pt x="80" y="126"/>
                  </a:cubicBezTo>
                  <a:close/>
                  <a:moveTo>
                    <a:pt x="82" y="115"/>
                  </a:moveTo>
                  <a:cubicBezTo>
                    <a:pt x="81" y="114"/>
                    <a:pt x="81" y="114"/>
                    <a:pt x="80" y="114"/>
                  </a:cubicBezTo>
                  <a:cubicBezTo>
                    <a:pt x="80" y="112"/>
                    <a:pt x="81" y="112"/>
                    <a:pt x="83" y="112"/>
                  </a:cubicBezTo>
                  <a:cubicBezTo>
                    <a:pt x="83" y="114"/>
                    <a:pt x="82" y="114"/>
                    <a:pt x="82" y="115"/>
                  </a:cubicBezTo>
                  <a:close/>
                  <a:moveTo>
                    <a:pt x="82" y="121"/>
                  </a:moveTo>
                  <a:cubicBezTo>
                    <a:pt x="84" y="121"/>
                    <a:pt x="85" y="123"/>
                    <a:pt x="84" y="124"/>
                  </a:cubicBezTo>
                  <a:cubicBezTo>
                    <a:pt x="83" y="124"/>
                    <a:pt x="81" y="122"/>
                    <a:pt x="82" y="121"/>
                  </a:cubicBezTo>
                  <a:close/>
                  <a:moveTo>
                    <a:pt x="84" y="118"/>
                  </a:moveTo>
                  <a:cubicBezTo>
                    <a:pt x="84" y="117"/>
                    <a:pt x="85" y="117"/>
                    <a:pt x="85" y="116"/>
                  </a:cubicBezTo>
                  <a:cubicBezTo>
                    <a:pt x="86" y="116"/>
                    <a:pt x="86" y="118"/>
                    <a:pt x="88" y="118"/>
                  </a:cubicBezTo>
                  <a:cubicBezTo>
                    <a:pt x="88" y="120"/>
                    <a:pt x="86" y="120"/>
                    <a:pt x="86" y="121"/>
                  </a:cubicBezTo>
                  <a:cubicBezTo>
                    <a:pt x="85" y="121"/>
                    <a:pt x="85" y="119"/>
                    <a:pt x="84" y="118"/>
                  </a:cubicBezTo>
                  <a:close/>
                  <a:moveTo>
                    <a:pt x="86" y="79"/>
                  </a:moveTo>
                  <a:cubicBezTo>
                    <a:pt x="86" y="77"/>
                    <a:pt x="89" y="77"/>
                    <a:pt x="88" y="74"/>
                  </a:cubicBezTo>
                  <a:cubicBezTo>
                    <a:pt x="91" y="75"/>
                    <a:pt x="91" y="78"/>
                    <a:pt x="92" y="80"/>
                  </a:cubicBezTo>
                  <a:cubicBezTo>
                    <a:pt x="91" y="81"/>
                    <a:pt x="90" y="82"/>
                    <a:pt x="90" y="84"/>
                  </a:cubicBezTo>
                  <a:cubicBezTo>
                    <a:pt x="88" y="83"/>
                    <a:pt x="88" y="81"/>
                    <a:pt x="86" y="79"/>
                  </a:cubicBezTo>
                  <a:close/>
                  <a:moveTo>
                    <a:pt x="93" y="63"/>
                  </a:moveTo>
                  <a:cubicBezTo>
                    <a:pt x="95" y="65"/>
                    <a:pt x="96" y="67"/>
                    <a:pt x="97" y="69"/>
                  </a:cubicBezTo>
                  <a:cubicBezTo>
                    <a:pt x="97" y="71"/>
                    <a:pt x="96" y="71"/>
                    <a:pt x="96" y="73"/>
                  </a:cubicBezTo>
                  <a:cubicBezTo>
                    <a:pt x="93" y="71"/>
                    <a:pt x="89" y="66"/>
                    <a:pt x="93" y="63"/>
                  </a:cubicBezTo>
                  <a:close/>
                  <a:moveTo>
                    <a:pt x="92" y="88"/>
                  </a:moveTo>
                  <a:cubicBezTo>
                    <a:pt x="92" y="85"/>
                    <a:pt x="93" y="84"/>
                    <a:pt x="94" y="82"/>
                  </a:cubicBezTo>
                  <a:cubicBezTo>
                    <a:pt x="96" y="83"/>
                    <a:pt x="96" y="85"/>
                    <a:pt x="97" y="86"/>
                  </a:cubicBezTo>
                  <a:cubicBezTo>
                    <a:pt x="97" y="88"/>
                    <a:pt x="96" y="90"/>
                    <a:pt x="95" y="91"/>
                  </a:cubicBezTo>
                  <a:cubicBezTo>
                    <a:pt x="93" y="90"/>
                    <a:pt x="93" y="88"/>
                    <a:pt x="92" y="88"/>
                  </a:cubicBezTo>
                  <a:close/>
                  <a:moveTo>
                    <a:pt x="100" y="90"/>
                  </a:moveTo>
                  <a:cubicBezTo>
                    <a:pt x="102" y="93"/>
                    <a:pt x="100" y="94"/>
                    <a:pt x="101" y="98"/>
                  </a:cubicBezTo>
                  <a:cubicBezTo>
                    <a:pt x="99" y="98"/>
                    <a:pt x="99" y="97"/>
                    <a:pt x="98" y="97"/>
                  </a:cubicBezTo>
                  <a:cubicBezTo>
                    <a:pt x="97" y="94"/>
                    <a:pt x="98" y="92"/>
                    <a:pt x="100" y="90"/>
                  </a:cubicBezTo>
                  <a:close/>
                  <a:moveTo>
                    <a:pt x="98" y="73"/>
                  </a:moveTo>
                  <a:cubicBezTo>
                    <a:pt x="99" y="73"/>
                    <a:pt x="99" y="73"/>
                    <a:pt x="100" y="73"/>
                  </a:cubicBezTo>
                  <a:cubicBezTo>
                    <a:pt x="100" y="75"/>
                    <a:pt x="101" y="78"/>
                    <a:pt x="101" y="80"/>
                  </a:cubicBezTo>
                  <a:cubicBezTo>
                    <a:pt x="99" y="79"/>
                    <a:pt x="98" y="76"/>
                    <a:pt x="98" y="73"/>
                  </a:cubicBezTo>
                  <a:close/>
                  <a:moveTo>
                    <a:pt x="101" y="64"/>
                  </a:moveTo>
                  <a:cubicBezTo>
                    <a:pt x="99" y="62"/>
                    <a:pt x="97" y="59"/>
                    <a:pt x="98" y="57"/>
                  </a:cubicBezTo>
                  <a:cubicBezTo>
                    <a:pt x="99" y="59"/>
                    <a:pt x="102" y="61"/>
                    <a:pt x="101" y="64"/>
                  </a:cubicBezTo>
                  <a:close/>
                  <a:moveTo>
                    <a:pt x="91" y="22"/>
                  </a:moveTo>
                  <a:cubicBezTo>
                    <a:pt x="93" y="23"/>
                    <a:pt x="94" y="24"/>
                    <a:pt x="94" y="26"/>
                  </a:cubicBezTo>
                  <a:cubicBezTo>
                    <a:pt x="89" y="26"/>
                    <a:pt x="89" y="33"/>
                    <a:pt x="85" y="33"/>
                  </a:cubicBezTo>
                  <a:cubicBezTo>
                    <a:pt x="86" y="31"/>
                    <a:pt x="89" y="25"/>
                    <a:pt x="91" y="22"/>
                  </a:cubicBezTo>
                  <a:close/>
                  <a:moveTo>
                    <a:pt x="85" y="22"/>
                  </a:moveTo>
                  <a:cubicBezTo>
                    <a:pt x="84" y="24"/>
                    <a:pt x="83" y="26"/>
                    <a:pt x="81" y="27"/>
                  </a:cubicBezTo>
                  <a:cubicBezTo>
                    <a:pt x="82" y="25"/>
                    <a:pt x="83" y="22"/>
                    <a:pt x="85" y="22"/>
                  </a:cubicBezTo>
                  <a:close/>
                  <a:moveTo>
                    <a:pt x="75" y="12"/>
                  </a:moveTo>
                  <a:cubicBezTo>
                    <a:pt x="77" y="13"/>
                    <a:pt x="81" y="14"/>
                    <a:pt x="83" y="16"/>
                  </a:cubicBezTo>
                  <a:cubicBezTo>
                    <a:pt x="81" y="18"/>
                    <a:pt x="80" y="21"/>
                    <a:pt x="77" y="22"/>
                  </a:cubicBezTo>
                  <a:cubicBezTo>
                    <a:pt x="76" y="21"/>
                    <a:pt x="76" y="20"/>
                    <a:pt x="74" y="20"/>
                  </a:cubicBezTo>
                  <a:cubicBezTo>
                    <a:pt x="75" y="20"/>
                    <a:pt x="75" y="19"/>
                    <a:pt x="75" y="17"/>
                  </a:cubicBezTo>
                  <a:cubicBezTo>
                    <a:pt x="75" y="16"/>
                    <a:pt x="74" y="16"/>
                    <a:pt x="73" y="16"/>
                  </a:cubicBezTo>
                  <a:cubicBezTo>
                    <a:pt x="71" y="17"/>
                    <a:pt x="69" y="19"/>
                    <a:pt x="67" y="20"/>
                  </a:cubicBezTo>
                  <a:cubicBezTo>
                    <a:pt x="65" y="14"/>
                    <a:pt x="72" y="13"/>
                    <a:pt x="75" y="12"/>
                  </a:cubicBezTo>
                  <a:close/>
                  <a:moveTo>
                    <a:pt x="64" y="33"/>
                  </a:moveTo>
                  <a:cubicBezTo>
                    <a:pt x="63" y="33"/>
                    <a:pt x="62" y="32"/>
                    <a:pt x="62" y="30"/>
                  </a:cubicBezTo>
                  <a:cubicBezTo>
                    <a:pt x="64" y="31"/>
                    <a:pt x="62" y="27"/>
                    <a:pt x="64" y="27"/>
                  </a:cubicBezTo>
                  <a:cubicBezTo>
                    <a:pt x="67" y="28"/>
                    <a:pt x="65" y="31"/>
                    <a:pt x="64" y="33"/>
                  </a:cubicBezTo>
                  <a:close/>
                  <a:moveTo>
                    <a:pt x="61" y="28"/>
                  </a:moveTo>
                  <a:cubicBezTo>
                    <a:pt x="59" y="26"/>
                    <a:pt x="63" y="25"/>
                    <a:pt x="62" y="24"/>
                  </a:cubicBezTo>
                  <a:cubicBezTo>
                    <a:pt x="65" y="25"/>
                    <a:pt x="62" y="27"/>
                    <a:pt x="61" y="28"/>
                  </a:cubicBezTo>
                  <a:close/>
                  <a:moveTo>
                    <a:pt x="64" y="12"/>
                  </a:moveTo>
                  <a:cubicBezTo>
                    <a:pt x="65" y="13"/>
                    <a:pt x="63" y="14"/>
                    <a:pt x="62" y="15"/>
                  </a:cubicBezTo>
                  <a:cubicBezTo>
                    <a:pt x="61" y="14"/>
                    <a:pt x="64" y="13"/>
                    <a:pt x="64" y="12"/>
                  </a:cubicBezTo>
                  <a:close/>
                  <a:moveTo>
                    <a:pt x="61" y="16"/>
                  </a:moveTo>
                  <a:cubicBezTo>
                    <a:pt x="62" y="16"/>
                    <a:pt x="61" y="18"/>
                    <a:pt x="60" y="18"/>
                  </a:cubicBezTo>
                  <a:cubicBezTo>
                    <a:pt x="59" y="18"/>
                    <a:pt x="61" y="16"/>
                    <a:pt x="61" y="16"/>
                  </a:cubicBezTo>
                  <a:close/>
                  <a:moveTo>
                    <a:pt x="62" y="38"/>
                  </a:moveTo>
                  <a:cubicBezTo>
                    <a:pt x="59" y="40"/>
                    <a:pt x="59" y="36"/>
                    <a:pt x="58" y="34"/>
                  </a:cubicBezTo>
                  <a:cubicBezTo>
                    <a:pt x="61" y="34"/>
                    <a:pt x="61" y="36"/>
                    <a:pt x="62" y="38"/>
                  </a:cubicBezTo>
                  <a:close/>
                  <a:moveTo>
                    <a:pt x="58" y="11"/>
                  </a:moveTo>
                  <a:cubicBezTo>
                    <a:pt x="56" y="15"/>
                    <a:pt x="53" y="18"/>
                    <a:pt x="50" y="22"/>
                  </a:cubicBezTo>
                  <a:cubicBezTo>
                    <a:pt x="51" y="19"/>
                    <a:pt x="53" y="11"/>
                    <a:pt x="58" y="11"/>
                  </a:cubicBezTo>
                  <a:close/>
                  <a:moveTo>
                    <a:pt x="52" y="24"/>
                  </a:moveTo>
                  <a:cubicBezTo>
                    <a:pt x="51" y="25"/>
                    <a:pt x="51" y="27"/>
                    <a:pt x="49" y="28"/>
                  </a:cubicBezTo>
                  <a:cubicBezTo>
                    <a:pt x="49" y="28"/>
                    <a:pt x="50" y="24"/>
                    <a:pt x="52" y="24"/>
                  </a:cubicBezTo>
                  <a:close/>
                  <a:moveTo>
                    <a:pt x="46" y="40"/>
                  </a:moveTo>
                  <a:cubicBezTo>
                    <a:pt x="49" y="40"/>
                    <a:pt x="49" y="43"/>
                    <a:pt x="47" y="45"/>
                  </a:cubicBezTo>
                  <a:cubicBezTo>
                    <a:pt x="44" y="45"/>
                    <a:pt x="46" y="42"/>
                    <a:pt x="46" y="40"/>
                  </a:cubicBezTo>
                  <a:close/>
                  <a:moveTo>
                    <a:pt x="46" y="55"/>
                  </a:moveTo>
                  <a:cubicBezTo>
                    <a:pt x="48" y="57"/>
                    <a:pt x="53" y="61"/>
                    <a:pt x="49" y="64"/>
                  </a:cubicBezTo>
                  <a:cubicBezTo>
                    <a:pt x="47" y="62"/>
                    <a:pt x="43" y="59"/>
                    <a:pt x="46" y="55"/>
                  </a:cubicBezTo>
                  <a:close/>
                  <a:moveTo>
                    <a:pt x="42" y="49"/>
                  </a:moveTo>
                  <a:cubicBezTo>
                    <a:pt x="43" y="49"/>
                    <a:pt x="43" y="50"/>
                    <a:pt x="44" y="51"/>
                  </a:cubicBezTo>
                  <a:cubicBezTo>
                    <a:pt x="43" y="52"/>
                    <a:pt x="43" y="55"/>
                    <a:pt x="41" y="55"/>
                  </a:cubicBezTo>
                  <a:cubicBezTo>
                    <a:pt x="41" y="53"/>
                    <a:pt x="40" y="51"/>
                    <a:pt x="42" y="49"/>
                  </a:cubicBezTo>
                  <a:close/>
                  <a:moveTo>
                    <a:pt x="39" y="36"/>
                  </a:moveTo>
                  <a:cubicBezTo>
                    <a:pt x="37" y="35"/>
                    <a:pt x="39" y="33"/>
                    <a:pt x="40" y="33"/>
                  </a:cubicBezTo>
                  <a:cubicBezTo>
                    <a:pt x="40" y="35"/>
                    <a:pt x="39" y="35"/>
                    <a:pt x="39" y="36"/>
                  </a:cubicBezTo>
                  <a:close/>
                  <a:moveTo>
                    <a:pt x="39" y="14"/>
                  </a:moveTo>
                  <a:cubicBezTo>
                    <a:pt x="38" y="15"/>
                    <a:pt x="38" y="16"/>
                    <a:pt x="36" y="16"/>
                  </a:cubicBezTo>
                  <a:cubicBezTo>
                    <a:pt x="36" y="14"/>
                    <a:pt x="38" y="15"/>
                    <a:pt x="39" y="14"/>
                  </a:cubicBezTo>
                  <a:close/>
                  <a:moveTo>
                    <a:pt x="38" y="20"/>
                  </a:moveTo>
                  <a:cubicBezTo>
                    <a:pt x="35" y="28"/>
                    <a:pt x="29" y="37"/>
                    <a:pt x="26" y="46"/>
                  </a:cubicBezTo>
                  <a:cubicBezTo>
                    <a:pt x="28" y="37"/>
                    <a:pt x="32" y="27"/>
                    <a:pt x="38" y="20"/>
                  </a:cubicBezTo>
                  <a:close/>
                  <a:moveTo>
                    <a:pt x="28" y="82"/>
                  </a:moveTo>
                  <a:cubicBezTo>
                    <a:pt x="27" y="82"/>
                    <a:pt x="26" y="80"/>
                    <a:pt x="27" y="78"/>
                  </a:cubicBezTo>
                  <a:cubicBezTo>
                    <a:pt x="29" y="78"/>
                    <a:pt x="29" y="81"/>
                    <a:pt x="28" y="82"/>
                  </a:cubicBezTo>
                  <a:close/>
                  <a:moveTo>
                    <a:pt x="25" y="22"/>
                  </a:moveTo>
                  <a:cubicBezTo>
                    <a:pt x="26" y="22"/>
                    <a:pt x="26" y="22"/>
                    <a:pt x="26" y="22"/>
                  </a:cubicBezTo>
                  <a:cubicBezTo>
                    <a:pt x="21" y="32"/>
                    <a:pt x="16" y="42"/>
                    <a:pt x="12" y="52"/>
                  </a:cubicBezTo>
                  <a:cubicBezTo>
                    <a:pt x="9" y="37"/>
                    <a:pt x="17" y="28"/>
                    <a:pt x="25" y="22"/>
                  </a:cubicBezTo>
                  <a:close/>
                  <a:moveTo>
                    <a:pt x="6" y="85"/>
                  </a:moveTo>
                  <a:cubicBezTo>
                    <a:pt x="5" y="81"/>
                    <a:pt x="5" y="78"/>
                    <a:pt x="5" y="74"/>
                  </a:cubicBezTo>
                  <a:cubicBezTo>
                    <a:pt x="8" y="77"/>
                    <a:pt x="7" y="82"/>
                    <a:pt x="6" y="85"/>
                  </a:cubicBezTo>
                  <a:close/>
                  <a:moveTo>
                    <a:pt x="7" y="67"/>
                  </a:moveTo>
                  <a:cubicBezTo>
                    <a:pt x="5" y="64"/>
                    <a:pt x="7" y="60"/>
                    <a:pt x="7" y="57"/>
                  </a:cubicBezTo>
                  <a:cubicBezTo>
                    <a:pt x="8" y="58"/>
                    <a:pt x="7" y="64"/>
                    <a:pt x="7" y="67"/>
                  </a:cubicBezTo>
                  <a:close/>
                  <a:moveTo>
                    <a:pt x="10" y="87"/>
                  </a:moveTo>
                  <a:cubicBezTo>
                    <a:pt x="12" y="92"/>
                    <a:pt x="14" y="102"/>
                    <a:pt x="14" y="108"/>
                  </a:cubicBezTo>
                  <a:cubicBezTo>
                    <a:pt x="12" y="104"/>
                    <a:pt x="8" y="95"/>
                    <a:pt x="10" y="87"/>
                  </a:cubicBezTo>
                  <a:close/>
                  <a:moveTo>
                    <a:pt x="15" y="79"/>
                  </a:moveTo>
                  <a:cubicBezTo>
                    <a:pt x="15" y="78"/>
                    <a:pt x="16" y="77"/>
                    <a:pt x="15" y="76"/>
                  </a:cubicBezTo>
                  <a:cubicBezTo>
                    <a:pt x="17" y="76"/>
                    <a:pt x="17" y="79"/>
                    <a:pt x="15" y="79"/>
                  </a:cubicBezTo>
                  <a:close/>
                  <a:moveTo>
                    <a:pt x="19" y="102"/>
                  </a:moveTo>
                  <a:cubicBezTo>
                    <a:pt x="18" y="101"/>
                    <a:pt x="18" y="98"/>
                    <a:pt x="17" y="96"/>
                  </a:cubicBezTo>
                  <a:cubicBezTo>
                    <a:pt x="18" y="97"/>
                    <a:pt x="20" y="100"/>
                    <a:pt x="19" y="102"/>
                  </a:cubicBezTo>
                  <a:close/>
                  <a:moveTo>
                    <a:pt x="23" y="112"/>
                  </a:moveTo>
                  <a:cubicBezTo>
                    <a:pt x="20" y="111"/>
                    <a:pt x="21" y="109"/>
                    <a:pt x="22" y="107"/>
                  </a:cubicBezTo>
                  <a:cubicBezTo>
                    <a:pt x="23" y="108"/>
                    <a:pt x="24" y="111"/>
                    <a:pt x="23" y="112"/>
                  </a:cubicBezTo>
                  <a:close/>
                  <a:moveTo>
                    <a:pt x="24" y="84"/>
                  </a:moveTo>
                  <a:cubicBezTo>
                    <a:pt x="25" y="85"/>
                    <a:pt x="27" y="86"/>
                    <a:pt x="26" y="88"/>
                  </a:cubicBezTo>
                  <a:cubicBezTo>
                    <a:pt x="25" y="87"/>
                    <a:pt x="24" y="86"/>
                    <a:pt x="24" y="84"/>
                  </a:cubicBezTo>
                  <a:close/>
                  <a:moveTo>
                    <a:pt x="26" y="104"/>
                  </a:moveTo>
                  <a:cubicBezTo>
                    <a:pt x="27" y="103"/>
                    <a:pt x="26" y="103"/>
                    <a:pt x="26" y="101"/>
                  </a:cubicBezTo>
                  <a:cubicBezTo>
                    <a:pt x="27" y="101"/>
                    <a:pt x="29" y="104"/>
                    <a:pt x="26" y="104"/>
                  </a:cubicBezTo>
                  <a:close/>
                  <a:moveTo>
                    <a:pt x="26" y="98"/>
                  </a:moveTo>
                  <a:cubicBezTo>
                    <a:pt x="26" y="97"/>
                    <a:pt x="27" y="97"/>
                    <a:pt x="27" y="96"/>
                  </a:cubicBezTo>
                  <a:cubicBezTo>
                    <a:pt x="29" y="96"/>
                    <a:pt x="29" y="98"/>
                    <a:pt x="30" y="99"/>
                  </a:cubicBezTo>
                  <a:cubicBezTo>
                    <a:pt x="29" y="100"/>
                    <a:pt x="27" y="97"/>
                    <a:pt x="26" y="98"/>
                  </a:cubicBezTo>
                  <a:close/>
                  <a:moveTo>
                    <a:pt x="31" y="108"/>
                  </a:moveTo>
                  <a:cubicBezTo>
                    <a:pt x="34" y="107"/>
                    <a:pt x="33" y="110"/>
                    <a:pt x="35" y="110"/>
                  </a:cubicBezTo>
                  <a:cubicBezTo>
                    <a:pt x="34" y="112"/>
                    <a:pt x="34" y="114"/>
                    <a:pt x="32" y="114"/>
                  </a:cubicBezTo>
                  <a:cubicBezTo>
                    <a:pt x="31" y="112"/>
                    <a:pt x="29" y="110"/>
                    <a:pt x="31" y="108"/>
                  </a:cubicBezTo>
                  <a:close/>
                  <a:moveTo>
                    <a:pt x="33" y="122"/>
                  </a:moveTo>
                  <a:cubicBezTo>
                    <a:pt x="32" y="123"/>
                    <a:pt x="34" y="125"/>
                    <a:pt x="32" y="125"/>
                  </a:cubicBezTo>
                  <a:cubicBezTo>
                    <a:pt x="32" y="123"/>
                    <a:pt x="31" y="122"/>
                    <a:pt x="33" y="122"/>
                  </a:cubicBezTo>
                  <a:close/>
                  <a:moveTo>
                    <a:pt x="35" y="131"/>
                  </a:moveTo>
                  <a:cubicBezTo>
                    <a:pt x="33" y="130"/>
                    <a:pt x="32" y="126"/>
                    <a:pt x="33" y="124"/>
                  </a:cubicBezTo>
                  <a:cubicBezTo>
                    <a:pt x="36" y="125"/>
                    <a:pt x="36" y="129"/>
                    <a:pt x="35" y="131"/>
                  </a:cubicBezTo>
                  <a:close/>
                  <a:moveTo>
                    <a:pt x="39" y="123"/>
                  </a:moveTo>
                  <a:cubicBezTo>
                    <a:pt x="35" y="122"/>
                    <a:pt x="36" y="118"/>
                    <a:pt x="38" y="116"/>
                  </a:cubicBezTo>
                  <a:cubicBezTo>
                    <a:pt x="40" y="115"/>
                    <a:pt x="40" y="117"/>
                    <a:pt x="41" y="118"/>
                  </a:cubicBezTo>
                  <a:cubicBezTo>
                    <a:pt x="40" y="119"/>
                    <a:pt x="40" y="121"/>
                    <a:pt x="39" y="123"/>
                  </a:cubicBezTo>
                  <a:close/>
                  <a:moveTo>
                    <a:pt x="41" y="88"/>
                  </a:moveTo>
                  <a:cubicBezTo>
                    <a:pt x="43" y="88"/>
                    <a:pt x="44" y="91"/>
                    <a:pt x="45" y="92"/>
                  </a:cubicBezTo>
                  <a:cubicBezTo>
                    <a:pt x="45" y="94"/>
                    <a:pt x="43" y="95"/>
                    <a:pt x="42" y="97"/>
                  </a:cubicBezTo>
                  <a:cubicBezTo>
                    <a:pt x="39" y="95"/>
                    <a:pt x="39" y="91"/>
                    <a:pt x="41" y="88"/>
                  </a:cubicBezTo>
                  <a:close/>
                  <a:moveTo>
                    <a:pt x="42" y="108"/>
                  </a:moveTo>
                  <a:cubicBezTo>
                    <a:pt x="46" y="109"/>
                    <a:pt x="44" y="112"/>
                    <a:pt x="43" y="114"/>
                  </a:cubicBezTo>
                  <a:cubicBezTo>
                    <a:pt x="41" y="113"/>
                    <a:pt x="41" y="110"/>
                    <a:pt x="42" y="108"/>
                  </a:cubicBezTo>
                  <a:close/>
                  <a:moveTo>
                    <a:pt x="42" y="145"/>
                  </a:moveTo>
                  <a:cubicBezTo>
                    <a:pt x="47" y="146"/>
                    <a:pt x="52" y="149"/>
                    <a:pt x="58" y="151"/>
                  </a:cubicBezTo>
                  <a:cubicBezTo>
                    <a:pt x="52" y="152"/>
                    <a:pt x="48" y="148"/>
                    <a:pt x="42" y="145"/>
                  </a:cubicBezTo>
                  <a:close/>
                  <a:moveTo>
                    <a:pt x="55" y="154"/>
                  </a:moveTo>
                  <a:cubicBezTo>
                    <a:pt x="56" y="153"/>
                    <a:pt x="58" y="155"/>
                    <a:pt x="60" y="155"/>
                  </a:cubicBezTo>
                  <a:cubicBezTo>
                    <a:pt x="58" y="157"/>
                    <a:pt x="56" y="154"/>
                    <a:pt x="55" y="154"/>
                  </a:cubicBezTo>
                  <a:close/>
                  <a:moveTo>
                    <a:pt x="65" y="146"/>
                  </a:moveTo>
                  <a:cubicBezTo>
                    <a:pt x="61" y="145"/>
                    <a:pt x="57" y="144"/>
                    <a:pt x="53" y="142"/>
                  </a:cubicBezTo>
                  <a:cubicBezTo>
                    <a:pt x="55" y="139"/>
                    <a:pt x="57" y="135"/>
                    <a:pt x="60" y="131"/>
                  </a:cubicBezTo>
                  <a:cubicBezTo>
                    <a:pt x="63" y="132"/>
                    <a:pt x="62" y="137"/>
                    <a:pt x="61" y="139"/>
                  </a:cubicBezTo>
                  <a:cubicBezTo>
                    <a:pt x="61" y="141"/>
                    <a:pt x="62" y="141"/>
                    <a:pt x="62" y="142"/>
                  </a:cubicBezTo>
                  <a:cubicBezTo>
                    <a:pt x="65" y="142"/>
                    <a:pt x="65" y="138"/>
                    <a:pt x="67" y="139"/>
                  </a:cubicBezTo>
                  <a:cubicBezTo>
                    <a:pt x="68" y="142"/>
                    <a:pt x="66" y="145"/>
                    <a:pt x="65" y="146"/>
                  </a:cubicBezTo>
                  <a:close/>
                  <a:moveTo>
                    <a:pt x="64" y="130"/>
                  </a:moveTo>
                  <a:cubicBezTo>
                    <a:pt x="63" y="130"/>
                    <a:pt x="64" y="128"/>
                    <a:pt x="62" y="129"/>
                  </a:cubicBezTo>
                  <a:cubicBezTo>
                    <a:pt x="63" y="124"/>
                    <a:pt x="65" y="123"/>
                    <a:pt x="66" y="119"/>
                  </a:cubicBezTo>
                  <a:cubicBezTo>
                    <a:pt x="67" y="119"/>
                    <a:pt x="67" y="121"/>
                    <a:pt x="68" y="121"/>
                  </a:cubicBezTo>
                  <a:cubicBezTo>
                    <a:pt x="67" y="124"/>
                    <a:pt x="65" y="126"/>
                    <a:pt x="64" y="130"/>
                  </a:cubicBezTo>
                  <a:close/>
                  <a:moveTo>
                    <a:pt x="72" y="128"/>
                  </a:moveTo>
                  <a:cubicBezTo>
                    <a:pt x="73" y="128"/>
                    <a:pt x="73" y="128"/>
                    <a:pt x="73" y="128"/>
                  </a:cubicBezTo>
                  <a:cubicBezTo>
                    <a:pt x="73" y="132"/>
                    <a:pt x="70" y="133"/>
                    <a:pt x="69" y="137"/>
                  </a:cubicBezTo>
                  <a:cubicBezTo>
                    <a:pt x="66" y="134"/>
                    <a:pt x="72" y="131"/>
                    <a:pt x="72" y="128"/>
                  </a:cubicBezTo>
                  <a:close/>
                  <a:moveTo>
                    <a:pt x="73" y="140"/>
                  </a:moveTo>
                  <a:cubicBezTo>
                    <a:pt x="70" y="138"/>
                    <a:pt x="75" y="135"/>
                    <a:pt x="76" y="132"/>
                  </a:cubicBezTo>
                  <a:cubicBezTo>
                    <a:pt x="77" y="132"/>
                    <a:pt x="77" y="133"/>
                    <a:pt x="77" y="133"/>
                  </a:cubicBezTo>
                  <a:cubicBezTo>
                    <a:pt x="77" y="137"/>
                    <a:pt x="74" y="139"/>
                    <a:pt x="73" y="140"/>
                  </a:cubicBezTo>
                  <a:close/>
                  <a:moveTo>
                    <a:pt x="81" y="148"/>
                  </a:moveTo>
                  <a:cubicBezTo>
                    <a:pt x="84" y="146"/>
                    <a:pt x="86" y="144"/>
                    <a:pt x="89" y="142"/>
                  </a:cubicBezTo>
                  <a:cubicBezTo>
                    <a:pt x="87" y="145"/>
                    <a:pt x="85" y="147"/>
                    <a:pt x="81" y="148"/>
                  </a:cubicBezTo>
                  <a:close/>
                  <a:moveTo>
                    <a:pt x="75" y="144"/>
                  </a:moveTo>
                  <a:cubicBezTo>
                    <a:pt x="76" y="142"/>
                    <a:pt x="77" y="139"/>
                    <a:pt x="79" y="137"/>
                  </a:cubicBezTo>
                  <a:cubicBezTo>
                    <a:pt x="81" y="137"/>
                    <a:pt x="81" y="140"/>
                    <a:pt x="83" y="140"/>
                  </a:cubicBezTo>
                  <a:cubicBezTo>
                    <a:pt x="86" y="139"/>
                    <a:pt x="86" y="134"/>
                    <a:pt x="90" y="135"/>
                  </a:cubicBezTo>
                  <a:cubicBezTo>
                    <a:pt x="86" y="140"/>
                    <a:pt x="81" y="142"/>
                    <a:pt x="75" y="144"/>
                  </a:cubicBezTo>
                  <a:close/>
                  <a:moveTo>
                    <a:pt x="90" y="109"/>
                  </a:moveTo>
                  <a:cubicBezTo>
                    <a:pt x="91" y="109"/>
                    <a:pt x="94" y="112"/>
                    <a:pt x="93" y="114"/>
                  </a:cubicBezTo>
                  <a:cubicBezTo>
                    <a:pt x="91" y="113"/>
                    <a:pt x="88" y="111"/>
                    <a:pt x="90" y="109"/>
                  </a:cubicBezTo>
                  <a:close/>
                  <a:moveTo>
                    <a:pt x="92" y="130"/>
                  </a:moveTo>
                  <a:cubicBezTo>
                    <a:pt x="93" y="126"/>
                    <a:pt x="96" y="124"/>
                    <a:pt x="97" y="120"/>
                  </a:cubicBezTo>
                  <a:cubicBezTo>
                    <a:pt x="98" y="124"/>
                    <a:pt x="95" y="129"/>
                    <a:pt x="92" y="130"/>
                  </a:cubicBezTo>
                  <a:close/>
                  <a:moveTo>
                    <a:pt x="94" y="99"/>
                  </a:moveTo>
                  <a:cubicBezTo>
                    <a:pt x="97" y="100"/>
                    <a:pt x="98" y="102"/>
                    <a:pt x="99" y="104"/>
                  </a:cubicBezTo>
                  <a:cubicBezTo>
                    <a:pt x="98" y="106"/>
                    <a:pt x="97" y="106"/>
                    <a:pt x="97" y="108"/>
                  </a:cubicBezTo>
                  <a:cubicBezTo>
                    <a:pt x="93" y="106"/>
                    <a:pt x="92" y="103"/>
                    <a:pt x="94" y="99"/>
                  </a:cubicBezTo>
                  <a:close/>
                  <a:moveTo>
                    <a:pt x="119" y="88"/>
                  </a:moveTo>
                  <a:cubicBezTo>
                    <a:pt x="118" y="108"/>
                    <a:pt x="113" y="129"/>
                    <a:pt x="99" y="138"/>
                  </a:cubicBezTo>
                  <a:cubicBezTo>
                    <a:pt x="100" y="129"/>
                    <a:pt x="106" y="123"/>
                    <a:pt x="109" y="115"/>
                  </a:cubicBezTo>
                  <a:cubicBezTo>
                    <a:pt x="110" y="113"/>
                    <a:pt x="110" y="111"/>
                    <a:pt x="110" y="110"/>
                  </a:cubicBezTo>
                  <a:cubicBezTo>
                    <a:pt x="111" y="108"/>
                    <a:pt x="114" y="106"/>
                    <a:pt x="114" y="104"/>
                  </a:cubicBezTo>
                  <a:cubicBezTo>
                    <a:pt x="117" y="94"/>
                    <a:pt x="113" y="83"/>
                    <a:pt x="116" y="75"/>
                  </a:cubicBezTo>
                  <a:cubicBezTo>
                    <a:pt x="115" y="71"/>
                    <a:pt x="113" y="66"/>
                    <a:pt x="114" y="61"/>
                  </a:cubicBezTo>
                  <a:cubicBezTo>
                    <a:pt x="113" y="58"/>
                    <a:pt x="112" y="58"/>
                    <a:pt x="113" y="54"/>
                  </a:cubicBezTo>
                  <a:cubicBezTo>
                    <a:pt x="111" y="48"/>
                    <a:pt x="107" y="43"/>
                    <a:pt x="105" y="37"/>
                  </a:cubicBezTo>
                  <a:cubicBezTo>
                    <a:pt x="117" y="48"/>
                    <a:pt x="120" y="68"/>
                    <a:pt x="119" y="88"/>
                  </a:cubicBezTo>
                  <a:close/>
                  <a:moveTo>
                    <a:pt x="106" y="63"/>
                  </a:moveTo>
                  <a:cubicBezTo>
                    <a:pt x="105" y="61"/>
                    <a:pt x="108" y="58"/>
                    <a:pt x="109" y="55"/>
                  </a:cubicBezTo>
                  <a:cubicBezTo>
                    <a:pt x="112" y="58"/>
                    <a:pt x="110" y="62"/>
                    <a:pt x="106" y="63"/>
                  </a:cubicBezTo>
                  <a:close/>
                  <a:moveTo>
                    <a:pt x="109" y="102"/>
                  </a:moveTo>
                  <a:cubicBezTo>
                    <a:pt x="108" y="103"/>
                    <a:pt x="108" y="106"/>
                    <a:pt x="107" y="107"/>
                  </a:cubicBezTo>
                  <a:cubicBezTo>
                    <a:pt x="103" y="105"/>
                    <a:pt x="107" y="103"/>
                    <a:pt x="107" y="101"/>
                  </a:cubicBezTo>
                  <a:cubicBezTo>
                    <a:pt x="108" y="100"/>
                    <a:pt x="108" y="102"/>
                    <a:pt x="109" y="102"/>
                  </a:cubicBezTo>
                  <a:close/>
                  <a:moveTo>
                    <a:pt x="108" y="84"/>
                  </a:moveTo>
                  <a:cubicBezTo>
                    <a:pt x="108" y="86"/>
                    <a:pt x="107" y="88"/>
                    <a:pt x="105" y="89"/>
                  </a:cubicBezTo>
                  <a:cubicBezTo>
                    <a:pt x="104" y="86"/>
                    <a:pt x="105" y="84"/>
                    <a:pt x="108" y="84"/>
                  </a:cubicBezTo>
                  <a:close/>
                  <a:moveTo>
                    <a:pt x="104" y="85"/>
                  </a:moveTo>
                  <a:cubicBezTo>
                    <a:pt x="102" y="85"/>
                    <a:pt x="104" y="82"/>
                    <a:pt x="104" y="81"/>
                  </a:cubicBezTo>
                  <a:cubicBezTo>
                    <a:pt x="106" y="81"/>
                    <a:pt x="106" y="84"/>
                    <a:pt x="104" y="85"/>
                  </a:cubicBezTo>
                  <a:close/>
                  <a:moveTo>
                    <a:pt x="104" y="111"/>
                  </a:moveTo>
                  <a:cubicBezTo>
                    <a:pt x="104" y="115"/>
                    <a:pt x="104" y="115"/>
                    <a:pt x="103" y="118"/>
                  </a:cubicBezTo>
                  <a:cubicBezTo>
                    <a:pt x="102" y="117"/>
                    <a:pt x="102" y="112"/>
                    <a:pt x="104" y="111"/>
                  </a:cubicBezTo>
                  <a:close/>
                  <a:moveTo>
                    <a:pt x="108" y="49"/>
                  </a:moveTo>
                  <a:cubicBezTo>
                    <a:pt x="106" y="51"/>
                    <a:pt x="104" y="54"/>
                    <a:pt x="104" y="57"/>
                  </a:cubicBezTo>
                  <a:cubicBezTo>
                    <a:pt x="102" y="54"/>
                    <a:pt x="99" y="48"/>
                    <a:pt x="102" y="45"/>
                  </a:cubicBezTo>
                  <a:cubicBezTo>
                    <a:pt x="101" y="44"/>
                    <a:pt x="100" y="44"/>
                    <a:pt x="99" y="43"/>
                  </a:cubicBezTo>
                  <a:cubicBezTo>
                    <a:pt x="99" y="40"/>
                    <a:pt x="99" y="38"/>
                    <a:pt x="100" y="37"/>
                  </a:cubicBezTo>
                  <a:cubicBezTo>
                    <a:pt x="103" y="40"/>
                    <a:pt x="105" y="46"/>
                    <a:pt x="108" y="4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latin typeface="+mn-ea"/>
              </a:endParaRPr>
            </a:p>
          </p:txBody>
        </p:sp>
        <p:sp>
          <p:nvSpPr>
            <p:cNvPr id="32" name="Freeform 22">
              <a:extLst>
                <a:ext uri="{FF2B5EF4-FFF2-40B4-BE49-F238E27FC236}">
                  <a16:creationId xmlns:a16="http://schemas.microsoft.com/office/drawing/2014/main" id="{7D64A834-6882-4A12-B0BE-531D768D5F46}"/>
                </a:ext>
              </a:extLst>
            </p:cNvPr>
            <p:cNvSpPr>
              <a:spLocks noEditPoints="1"/>
            </p:cNvSpPr>
            <p:nvPr/>
          </p:nvSpPr>
          <p:spPr bwMode="auto">
            <a:xfrm>
              <a:off x="6427788" y="3460750"/>
              <a:ext cx="647700" cy="1489075"/>
            </a:xfrm>
            <a:custGeom>
              <a:avLst/>
              <a:gdLst>
                <a:gd name="T0" fmla="*/ 90 w 300"/>
                <a:gd name="T1" fmla="*/ 107 h 693"/>
                <a:gd name="T2" fmla="*/ 154 w 300"/>
                <a:gd name="T3" fmla="*/ 627 h 693"/>
                <a:gd name="T4" fmla="*/ 193 w 300"/>
                <a:gd name="T5" fmla="*/ 684 h 693"/>
                <a:gd name="T6" fmla="*/ 246 w 300"/>
                <a:gd name="T7" fmla="*/ 201 h 693"/>
                <a:gd name="T8" fmla="*/ 220 w 300"/>
                <a:gd name="T9" fmla="*/ 585 h 693"/>
                <a:gd name="T10" fmla="*/ 89 w 300"/>
                <a:gd name="T11" fmla="*/ 145 h 693"/>
                <a:gd name="T12" fmla="*/ 139 w 300"/>
                <a:gd name="T13" fmla="*/ 146 h 693"/>
                <a:gd name="T14" fmla="*/ 113 w 300"/>
                <a:gd name="T15" fmla="*/ 182 h 693"/>
                <a:gd name="T16" fmla="*/ 163 w 300"/>
                <a:gd name="T17" fmla="*/ 182 h 693"/>
                <a:gd name="T18" fmla="*/ 205 w 300"/>
                <a:gd name="T19" fmla="*/ 285 h 693"/>
                <a:gd name="T20" fmla="*/ 188 w 300"/>
                <a:gd name="T21" fmla="*/ 319 h 693"/>
                <a:gd name="T22" fmla="*/ 161 w 300"/>
                <a:gd name="T23" fmla="*/ 299 h 693"/>
                <a:gd name="T24" fmla="*/ 121 w 300"/>
                <a:gd name="T25" fmla="*/ 302 h 693"/>
                <a:gd name="T26" fmla="*/ 154 w 300"/>
                <a:gd name="T27" fmla="*/ 290 h 693"/>
                <a:gd name="T28" fmla="*/ 133 w 300"/>
                <a:gd name="T29" fmla="*/ 257 h 693"/>
                <a:gd name="T30" fmla="*/ 150 w 300"/>
                <a:gd name="T31" fmla="*/ 270 h 693"/>
                <a:gd name="T32" fmla="*/ 159 w 300"/>
                <a:gd name="T33" fmla="*/ 237 h 693"/>
                <a:gd name="T34" fmla="*/ 144 w 300"/>
                <a:gd name="T35" fmla="*/ 288 h 693"/>
                <a:gd name="T36" fmla="*/ 176 w 300"/>
                <a:gd name="T37" fmla="*/ 214 h 693"/>
                <a:gd name="T38" fmla="*/ 169 w 300"/>
                <a:gd name="T39" fmla="*/ 212 h 693"/>
                <a:gd name="T40" fmla="*/ 124 w 300"/>
                <a:gd name="T41" fmla="*/ 246 h 693"/>
                <a:gd name="T42" fmla="*/ 141 w 300"/>
                <a:gd name="T43" fmla="*/ 340 h 693"/>
                <a:gd name="T44" fmla="*/ 164 w 300"/>
                <a:gd name="T45" fmla="*/ 285 h 693"/>
                <a:gd name="T46" fmla="*/ 188 w 300"/>
                <a:gd name="T47" fmla="*/ 193 h 693"/>
                <a:gd name="T48" fmla="*/ 202 w 300"/>
                <a:gd name="T49" fmla="*/ 316 h 693"/>
                <a:gd name="T50" fmla="*/ 186 w 300"/>
                <a:gd name="T51" fmla="*/ 182 h 693"/>
                <a:gd name="T52" fmla="*/ 141 w 300"/>
                <a:gd name="T53" fmla="*/ 195 h 693"/>
                <a:gd name="T54" fmla="*/ 111 w 300"/>
                <a:gd name="T55" fmla="*/ 148 h 693"/>
                <a:gd name="T56" fmla="*/ 133 w 300"/>
                <a:gd name="T57" fmla="*/ 338 h 693"/>
                <a:gd name="T58" fmla="*/ 148 w 300"/>
                <a:gd name="T59" fmla="*/ 368 h 693"/>
                <a:gd name="T60" fmla="*/ 168 w 300"/>
                <a:gd name="T61" fmla="*/ 283 h 693"/>
                <a:gd name="T62" fmla="*/ 194 w 300"/>
                <a:gd name="T63" fmla="*/ 342 h 693"/>
                <a:gd name="T64" fmla="*/ 203 w 300"/>
                <a:gd name="T65" fmla="*/ 366 h 693"/>
                <a:gd name="T66" fmla="*/ 210 w 300"/>
                <a:gd name="T67" fmla="*/ 461 h 693"/>
                <a:gd name="T68" fmla="*/ 186 w 300"/>
                <a:gd name="T69" fmla="*/ 142 h 693"/>
                <a:gd name="T70" fmla="*/ 169 w 300"/>
                <a:gd name="T71" fmla="*/ 169 h 693"/>
                <a:gd name="T72" fmla="*/ 143 w 300"/>
                <a:gd name="T73" fmla="*/ 142 h 693"/>
                <a:gd name="T74" fmla="*/ 113 w 300"/>
                <a:gd name="T75" fmla="*/ 151 h 693"/>
                <a:gd name="T76" fmla="*/ 123 w 300"/>
                <a:gd name="T77" fmla="*/ 332 h 693"/>
                <a:gd name="T78" fmla="*/ 137 w 300"/>
                <a:gd name="T79" fmla="*/ 503 h 693"/>
                <a:gd name="T80" fmla="*/ 141 w 300"/>
                <a:gd name="T81" fmla="*/ 444 h 693"/>
                <a:gd name="T82" fmla="*/ 150 w 300"/>
                <a:gd name="T83" fmla="*/ 622 h 693"/>
                <a:gd name="T84" fmla="*/ 147 w 300"/>
                <a:gd name="T85" fmla="*/ 376 h 693"/>
                <a:gd name="T86" fmla="*/ 177 w 300"/>
                <a:gd name="T87" fmla="*/ 326 h 693"/>
                <a:gd name="T88" fmla="*/ 192 w 300"/>
                <a:gd name="T89" fmla="*/ 441 h 693"/>
                <a:gd name="T90" fmla="*/ 211 w 300"/>
                <a:gd name="T91" fmla="*/ 542 h 693"/>
                <a:gd name="T92" fmla="*/ 217 w 300"/>
                <a:gd name="T93" fmla="*/ 583 h 693"/>
                <a:gd name="T94" fmla="*/ 214 w 300"/>
                <a:gd name="T95" fmla="*/ 252 h 693"/>
                <a:gd name="T96" fmla="*/ 169 w 300"/>
                <a:gd name="T97" fmla="*/ 128 h 693"/>
                <a:gd name="T98" fmla="*/ 119 w 300"/>
                <a:gd name="T99" fmla="*/ 114 h 693"/>
                <a:gd name="T100" fmla="*/ 45 w 300"/>
                <a:gd name="T101" fmla="*/ 191 h 693"/>
                <a:gd name="T102" fmla="*/ 97 w 300"/>
                <a:gd name="T103" fmla="*/ 312 h 693"/>
                <a:gd name="T104" fmla="*/ 114 w 300"/>
                <a:gd name="T105" fmla="*/ 370 h 693"/>
                <a:gd name="T106" fmla="*/ 134 w 300"/>
                <a:gd name="T107" fmla="*/ 543 h 693"/>
                <a:gd name="T108" fmla="*/ 150 w 300"/>
                <a:gd name="T109" fmla="*/ 682 h 693"/>
                <a:gd name="T110" fmla="*/ 162 w 300"/>
                <a:gd name="T111" fmla="*/ 643 h 693"/>
                <a:gd name="T112" fmla="*/ 164 w 300"/>
                <a:gd name="T113" fmla="*/ 355 h 693"/>
                <a:gd name="T114" fmla="*/ 192 w 300"/>
                <a:gd name="T115" fmla="*/ 434 h 693"/>
                <a:gd name="T116" fmla="*/ 192 w 300"/>
                <a:gd name="T117" fmla="*/ 663 h 693"/>
                <a:gd name="T118" fmla="*/ 211 w 300"/>
                <a:gd name="T119" fmla="*/ 662 h 693"/>
                <a:gd name="T120" fmla="*/ 238 w 300"/>
                <a:gd name="T121" fmla="*/ 660 h 693"/>
                <a:gd name="T122" fmla="*/ 217 w 300"/>
                <a:gd name="T123" fmla="*/ 384 h 693"/>
                <a:gd name="T124" fmla="*/ 267 w 300"/>
                <a:gd name="T125" fmla="*/ 203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0" h="693">
                  <a:moveTo>
                    <a:pt x="291" y="55"/>
                  </a:moveTo>
                  <a:cubicBezTo>
                    <a:pt x="289" y="52"/>
                    <a:pt x="288" y="51"/>
                    <a:pt x="287" y="48"/>
                  </a:cubicBezTo>
                  <a:cubicBezTo>
                    <a:pt x="285" y="43"/>
                    <a:pt x="282" y="36"/>
                    <a:pt x="281" y="32"/>
                  </a:cubicBezTo>
                  <a:cubicBezTo>
                    <a:pt x="280" y="23"/>
                    <a:pt x="284" y="12"/>
                    <a:pt x="282" y="3"/>
                  </a:cubicBezTo>
                  <a:cubicBezTo>
                    <a:pt x="280" y="1"/>
                    <a:pt x="280" y="2"/>
                    <a:pt x="277" y="3"/>
                  </a:cubicBezTo>
                  <a:cubicBezTo>
                    <a:pt x="275" y="2"/>
                    <a:pt x="275" y="0"/>
                    <a:pt x="273" y="0"/>
                  </a:cubicBezTo>
                  <a:cubicBezTo>
                    <a:pt x="272" y="1"/>
                    <a:pt x="271" y="1"/>
                    <a:pt x="271" y="2"/>
                  </a:cubicBezTo>
                  <a:cubicBezTo>
                    <a:pt x="272" y="5"/>
                    <a:pt x="275" y="5"/>
                    <a:pt x="277" y="8"/>
                  </a:cubicBezTo>
                  <a:cubicBezTo>
                    <a:pt x="278" y="16"/>
                    <a:pt x="277" y="23"/>
                    <a:pt x="278" y="32"/>
                  </a:cubicBezTo>
                  <a:cubicBezTo>
                    <a:pt x="277" y="32"/>
                    <a:pt x="277" y="33"/>
                    <a:pt x="275" y="33"/>
                  </a:cubicBezTo>
                  <a:cubicBezTo>
                    <a:pt x="274" y="23"/>
                    <a:pt x="276" y="15"/>
                    <a:pt x="273" y="7"/>
                  </a:cubicBezTo>
                  <a:cubicBezTo>
                    <a:pt x="271" y="7"/>
                    <a:pt x="270" y="7"/>
                    <a:pt x="269" y="7"/>
                  </a:cubicBezTo>
                  <a:cubicBezTo>
                    <a:pt x="272" y="22"/>
                    <a:pt x="274" y="42"/>
                    <a:pt x="273" y="57"/>
                  </a:cubicBezTo>
                  <a:cubicBezTo>
                    <a:pt x="273" y="63"/>
                    <a:pt x="270" y="69"/>
                    <a:pt x="274" y="74"/>
                  </a:cubicBezTo>
                  <a:cubicBezTo>
                    <a:pt x="277" y="73"/>
                    <a:pt x="277" y="70"/>
                    <a:pt x="277" y="67"/>
                  </a:cubicBezTo>
                  <a:cubicBezTo>
                    <a:pt x="279" y="69"/>
                    <a:pt x="278" y="66"/>
                    <a:pt x="281" y="67"/>
                  </a:cubicBezTo>
                  <a:cubicBezTo>
                    <a:pt x="280" y="74"/>
                    <a:pt x="281" y="81"/>
                    <a:pt x="280" y="86"/>
                  </a:cubicBezTo>
                  <a:cubicBezTo>
                    <a:pt x="279" y="85"/>
                    <a:pt x="277" y="85"/>
                    <a:pt x="275" y="85"/>
                  </a:cubicBezTo>
                  <a:cubicBezTo>
                    <a:pt x="272" y="87"/>
                    <a:pt x="273" y="89"/>
                    <a:pt x="273" y="92"/>
                  </a:cubicBezTo>
                  <a:cubicBezTo>
                    <a:pt x="273" y="106"/>
                    <a:pt x="275" y="121"/>
                    <a:pt x="274" y="136"/>
                  </a:cubicBezTo>
                  <a:cubicBezTo>
                    <a:pt x="272" y="156"/>
                    <a:pt x="268" y="177"/>
                    <a:pt x="263" y="194"/>
                  </a:cubicBezTo>
                  <a:cubicBezTo>
                    <a:pt x="263" y="192"/>
                    <a:pt x="261" y="194"/>
                    <a:pt x="260" y="194"/>
                  </a:cubicBezTo>
                  <a:cubicBezTo>
                    <a:pt x="254" y="181"/>
                    <a:pt x="248" y="170"/>
                    <a:pt x="243" y="158"/>
                  </a:cubicBezTo>
                  <a:cubicBezTo>
                    <a:pt x="239" y="146"/>
                    <a:pt x="234" y="136"/>
                    <a:pt x="231" y="123"/>
                  </a:cubicBezTo>
                  <a:cubicBezTo>
                    <a:pt x="231" y="123"/>
                    <a:pt x="229" y="123"/>
                    <a:pt x="229" y="122"/>
                  </a:cubicBezTo>
                  <a:cubicBezTo>
                    <a:pt x="228" y="118"/>
                    <a:pt x="227" y="112"/>
                    <a:pt x="226" y="107"/>
                  </a:cubicBezTo>
                  <a:cubicBezTo>
                    <a:pt x="226" y="106"/>
                    <a:pt x="226" y="104"/>
                    <a:pt x="224" y="103"/>
                  </a:cubicBezTo>
                  <a:cubicBezTo>
                    <a:pt x="223" y="103"/>
                    <a:pt x="224" y="105"/>
                    <a:pt x="223" y="104"/>
                  </a:cubicBezTo>
                  <a:cubicBezTo>
                    <a:pt x="223" y="118"/>
                    <a:pt x="230" y="130"/>
                    <a:pt x="234" y="142"/>
                  </a:cubicBezTo>
                  <a:cubicBezTo>
                    <a:pt x="234" y="141"/>
                    <a:pt x="234" y="143"/>
                    <a:pt x="234" y="143"/>
                  </a:cubicBezTo>
                  <a:cubicBezTo>
                    <a:pt x="234" y="150"/>
                    <a:pt x="236" y="155"/>
                    <a:pt x="237" y="161"/>
                  </a:cubicBezTo>
                  <a:cubicBezTo>
                    <a:pt x="231" y="149"/>
                    <a:pt x="230" y="137"/>
                    <a:pt x="226" y="123"/>
                  </a:cubicBezTo>
                  <a:cubicBezTo>
                    <a:pt x="224" y="123"/>
                    <a:pt x="224" y="121"/>
                    <a:pt x="223" y="120"/>
                  </a:cubicBezTo>
                  <a:cubicBezTo>
                    <a:pt x="223" y="118"/>
                    <a:pt x="224" y="117"/>
                    <a:pt x="223" y="116"/>
                  </a:cubicBezTo>
                  <a:cubicBezTo>
                    <a:pt x="222" y="115"/>
                    <a:pt x="221" y="115"/>
                    <a:pt x="220" y="115"/>
                  </a:cubicBezTo>
                  <a:cubicBezTo>
                    <a:pt x="219" y="115"/>
                    <a:pt x="219" y="116"/>
                    <a:pt x="218" y="117"/>
                  </a:cubicBezTo>
                  <a:cubicBezTo>
                    <a:pt x="214" y="117"/>
                    <a:pt x="213" y="111"/>
                    <a:pt x="210" y="109"/>
                  </a:cubicBezTo>
                  <a:cubicBezTo>
                    <a:pt x="209" y="105"/>
                    <a:pt x="206" y="103"/>
                    <a:pt x="204" y="100"/>
                  </a:cubicBezTo>
                  <a:cubicBezTo>
                    <a:pt x="204" y="98"/>
                    <a:pt x="204" y="95"/>
                    <a:pt x="201" y="96"/>
                  </a:cubicBezTo>
                  <a:cubicBezTo>
                    <a:pt x="200" y="98"/>
                    <a:pt x="202" y="100"/>
                    <a:pt x="202" y="103"/>
                  </a:cubicBezTo>
                  <a:cubicBezTo>
                    <a:pt x="182" y="105"/>
                    <a:pt x="170" y="114"/>
                    <a:pt x="148" y="112"/>
                  </a:cubicBezTo>
                  <a:cubicBezTo>
                    <a:pt x="147" y="111"/>
                    <a:pt x="147" y="110"/>
                    <a:pt x="146" y="109"/>
                  </a:cubicBezTo>
                  <a:cubicBezTo>
                    <a:pt x="141" y="113"/>
                    <a:pt x="132" y="111"/>
                    <a:pt x="126" y="111"/>
                  </a:cubicBezTo>
                  <a:cubicBezTo>
                    <a:pt x="127" y="110"/>
                    <a:pt x="126" y="110"/>
                    <a:pt x="126" y="108"/>
                  </a:cubicBezTo>
                  <a:cubicBezTo>
                    <a:pt x="121" y="108"/>
                    <a:pt x="116" y="109"/>
                    <a:pt x="112" y="106"/>
                  </a:cubicBezTo>
                  <a:cubicBezTo>
                    <a:pt x="103" y="106"/>
                    <a:pt x="97" y="109"/>
                    <a:pt x="90" y="107"/>
                  </a:cubicBezTo>
                  <a:cubicBezTo>
                    <a:pt x="88" y="109"/>
                    <a:pt x="86" y="111"/>
                    <a:pt x="84" y="113"/>
                  </a:cubicBezTo>
                  <a:cubicBezTo>
                    <a:pt x="84" y="114"/>
                    <a:pt x="85" y="114"/>
                    <a:pt x="85" y="116"/>
                  </a:cubicBezTo>
                  <a:cubicBezTo>
                    <a:pt x="83" y="119"/>
                    <a:pt x="81" y="121"/>
                    <a:pt x="80" y="125"/>
                  </a:cubicBezTo>
                  <a:cubicBezTo>
                    <a:pt x="73" y="135"/>
                    <a:pt x="68" y="143"/>
                    <a:pt x="61" y="152"/>
                  </a:cubicBezTo>
                  <a:cubicBezTo>
                    <a:pt x="44" y="174"/>
                    <a:pt x="21" y="193"/>
                    <a:pt x="12" y="221"/>
                  </a:cubicBezTo>
                  <a:cubicBezTo>
                    <a:pt x="9" y="222"/>
                    <a:pt x="9" y="226"/>
                    <a:pt x="7" y="227"/>
                  </a:cubicBezTo>
                  <a:cubicBezTo>
                    <a:pt x="7" y="229"/>
                    <a:pt x="8" y="229"/>
                    <a:pt x="8" y="230"/>
                  </a:cubicBezTo>
                  <a:cubicBezTo>
                    <a:pt x="6" y="235"/>
                    <a:pt x="1" y="236"/>
                    <a:pt x="0" y="241"/>
                  </a:cubicBezTo>
                  <a:cubicBezTo>
                    <a:pt x="1" y="241"/>
                    <a:pt x="1" y="242"/>
                    <a:pt x="3" y="242"/>
                  </a:cubicBezTo>
                  <a:cubicBezTo>
                    <a:pt x="4" y="241"/>
                    <a:pt x="5" y="240"/>
                    <a:pt x="6" y="239"/>
                  </a:cubicBezTo>
                  <a:cubicBezTo>
                    <a:pt x="10" y="242"/>
                    <a:pt x="17" y="246"/>
                    <a:pt x="21" y="250"/>
                  </a:cubicBezTo>
                  <a:cubicBezTo>
                    <a:pt x="47" y="269"/>
                    <a:pt x="67" y="297"/>
                    <a:pt x="88" y="321"/>
                  </a:cubicBezTo>
                  <a:cubicBezTo>
                    <a:pt x="88" y="334"/>
                    <a:pt x="84" y="347"/>
                    <a:pt x="79" y="357"/>
                  </a:cubicBezTo>
                  <a:cubicBezTo>
                    <a:pt x="84" y="361"/>
                    <a:pt x="88" y="367"/>
                    <a:pt x="91" y="373"/>
                  </a:cubicBezTo>
                  <a:cubicBezTo>
                    <a:pt x="99" y="380"/>
                    <a:pt x="107" y="391"/>
                    <a:pt x="115" y="399"/>
                  </a:cubicBezTo>
                  <a:cubicBezTo>
                    <a:pt x="113" y="400"/>
                    <a:pt x="112" y="402"/>
                    <a:pt x="113" y="404"/>
                  </a:cubicBezTo>
                  <a:cubicBezTo>
                    <a:pt x="114" y="405"/>
                    <a:pt x="116" y="402"/>
                    <a:pt x="117" y="403"/>
                  </a:cubicBezTo>
                  <a:cubicBezTo>
                    <a:pt x="115" y="420"/>
                    <a:pt x="121" y="433"/>
                    <a:pt x="123" y="449"/>
                  </a:cubicBezTo>
                  <a:cubicBezTo>
                    <a:pt x="124" y="455"/>
                    <a:pt x="124" y="463"/>
                    <a:pt x="124" y="469"/>
                  </a:cubicBezTo>
                  <a:cubicBezTo>
                    <a:pt x="126" y="490"/>
                    <a:pt x="126" y="506"/>
                    <a:pt x="127" y="524"/>
                  </a:cubicBezTo>
                  <a:cubicBezTo>
                    <a:pt x="129" y="556"/>
                    <a:pt x="132" y="587"/>
                    <a:pt x="135" y="618"/>
                  </a:cubicBezTo>
                  <a:cubicBezTo>
                    <a:pt x="134" y="620"/>
                    <a:pt x="133" y="622"/>
                    <a:pt x="133" y="625"/>
                  </a:cubicBezTo>
                  <a:cubicBezTo>
                    <a:pt x="133" y="626"/>
                    <a:pt x="135" y="626"/>
                    <a:pt x="136" y="627"/>
                  </a:cubicBezTo>
                  <a:cubicBezTo>
                    <a:pt x="135" y="629"/>
                    <a:pt x="135" y="633"/>
                    <a:pt x="136" y="635"/>
                  </a:cubicBezTo>
                  <a:cubicBezTo>
                    <a:pt x="128" y="642"/>
                    <a:pt x="121" y="649"/>
                    <a:pt x="111" y="654"/>
                  </a:cubicBezTo>
                  <a:cubicBezTo>
                    <a:pt x="111" y="658"/>
                    <a:pt x="108" y="659"/>
                    <a:pt x="105" y="661"/>
                  </a:cubicBezTo>
                  <a:cubicBezTo>
                    <a:pt x="106" y="667"/>
                    <a:pt x="110" y="670"/>
                    <a:pt x="110" y="675"/>
                  </a:cubicBezTo>
                  <a:cubicBezTo>
                    <a:pt x="109" y="673"/>
                    <a:pt x="108" y="670"/>
                    <a:pt x="106" y="669"/>
                  </a:cubicBezTo>
                  <a:cubicBezTo>
                    <a:pt x="101" y="671"/>
                    <a:pt x="106" y="679"/>
                    <a:pt x="110" y="680"/>
                  </a:cubicBezTo>
                  <a:cubicBezTo>
                    <a:pt x="107" y="681"/>
                    <a:pt x="110" y="682"/>
                    <a:pt x="108" y="684"/>
                  </a:cubicBezTo>
                  <a:cubicBezTo>
                    <a:pt x="112" y="684"/>
                    <a:pt x="113" y="687"/>
                    <a:pt x="116" y="689"/>
                  </a:cubicBezTo>
                  <a:cubicBezTo>
                    <a:pt x="118" y="688"/>
                    <a:pt x="117" y="688"/>
                    <a:pt x="119" y="688"/>
                  </a:cubicBezTo>
                  <a:cubicBezTo>
                    <a:pt x="127" y="692"/>
                    <a:pt x="138" y="687"/>
                    <a:pt x="148" y="687"/>
                  </a:cubicBezTo>
                  <a:cubicBezTo>
                    <a:pt x="157" y="687"/>
                    <a:pt x="170" y="691"/>
                    <a:pt x="169" y="681"/>
                  </a:cubicBezTo>
                  <a:cubicBezTo>
                    <a:pt x="162" y="682"/>
                    <a:pt x="159" y="678"/>
                    <a:pt x="163" y="673"/>
                  </a:cubicBezTo>
                  <a:cubicBezTo>
                    <a:pt x="167" y="675"/>
                    <a:pt x="167" y="679"/>
                    <a:pt x="173" y="679"/>
                  </a:cubicBezTo>
                  <a:cubicBezTo>
                    <a:pt x="173" y="674"/>
                    <a:pt x="169" y="671"/>
                    <a:pt x="172" y="669"/>
                  </a:cubicBezTo>
                  <a:cubicBezTo>
                    <a:pt x="174" y="671"/>
                    <a:pt x="176" y="674"/>
                    <a:pt x="180" y="673"/>
                  </a:cubicBezTo>
                  <a:cubicBezTo>
                    <a:pt x="181" y="672"/>
                    <a:pt x="179" y="670"/>
                    <a:pt x="179" y="669"/>
                  </a:cubicBezTo>
                  <a:cubicBezTo>
                    <a:pt x="177" y="669"/>
                    <a:pt x="175" y="667"/>
                    <a:pt x="174" y="665"/>
                  </a:cubicBezTo>
                  <a:cubicBezTo>
                    <a:pt x="175" y="664"/>
                    <a:pt x="176" y="663"/>
                    <a:pt x="176" y="661"/>
                  </a:cubicBezTo>
                  <a:cubicBezTo>
                    <a:pt x="176" y="660"/>
                    <a:pt x="173" y="660"/>
                    <a:pt x="173" y="659"/>
                  </a:cubicBezTo>
                  <a:cubicBezTo>
                    <a:pt x="175" y="655"/>
                    <a:pt x="173" y="650"/>
                    <a:pt x="175" y="647"/>
                  </a:cubicBezTo>
                  <a:cubicBezTo>
                    <a:pt x="172" y="644"/>
                    <a:pt x="169" y="642"/>
                    <a:pt x="168" y="639"/>
                  </a:cubicBezTo>
                  <a:cubicBezTo>
                    <a:pt x="164" y="640"/>
                    <a:pt x="160" y="636"/>
                    <a:pt x="154" y="635"/>
                  </a:cubicBezTo>
                  <a:cubicBezTo>
                    <a:pt x="155" y="633"/>
                    <a:pt x="149" y="630"/>
                    <a:pt x="154" y="627"/>
                  </a:cubicBezTo>
                  <a:cubicBezTo>
                    <a:pt x="154" y="628"/>
                    <a:pt x="154" y="630"/>
                    <a:pt x="155" y="630"/>
                  </a:cubicBezTo>
                  <a:cubicBezTo>
                    <a:pt x="156" y="630"/>
                    <a:pt x="157" y="630"/>
                    <a:pt x="157" y="630"/>
                  </a:cubicBezTo>
                  <a:cubicBezTo>
                    <a:pt x="159" y="627"/>
                    <a:pt x="156" y="623"/>
                    <a:pt x="157" y="621"/>
                  </a:cubicBezTo>
                  <a:cubicBezTo>
                    <a:pt x="153" y="612"/>
                    <a:pt x="156" y="599"/>
                    <a:pt x="154" y="588"/>
                  </a:cubicBezTo>
                  <a:cubicBezTo>
                    <a:pt x="155" y="589"/>
                    <a:pt x="157" y="590"/>
                    <a:pt x="159" y="590"/>
                  </a:cubicBezTo>
                  <a:cubicBezTo>
                    <a:pt x="160" y="582"/>
                    <a:pt x="153" y="577"/>
                    <a:pt x="153" y="569"/>
                  </a:cubicBezTo>
                  <a:cubicBezTo>
                    <a:pt x="154" y="570"/>
                    <a:pt x="154" y="568"/>
                    <a:pt x="155" y="568"/>
                  </a:cubicBezTo>
                  <a:cubicBezTo>
                    <a:pt x="155" y="565"/>
                    <a:pt x="153" y="562"/>
                    <a:pt x="153" y="558"/>
                  </a:cubicBezTo>
                  <a:cubicBezTo>
                    <a:pt x="152" y="555"/>
                    <a:pt x="153" y="550"/>
                    <a:pt x="153" y="546"/>
                  </a:cubicBezTo>
                  <a:cubicBezTo>
                    <a:pt x="153" y="544"/>
                    <a:pt x="152" y="543"/>
                    <a:pt x="152" y="542"/>
                  </a:cubicBezTo>
                  <a:cubicBezTo>
                    <a:pt x="153" y="539"/>
                    <a:pt x="157" y="537"/>
                    <a:pt x="156" y="533"/>
                  </a:cubicBezTo>
                  <a:cubicBezTo>
                    <a:pt x="155" y="531"/>
                    <a:pt x="153" y="533"/>
                    <a:pt x="152" y="532"/>
                  </a:cubicBezTo>
                  <a:cubicBezTo>
                    <a:pt x="153" y="510"/>
                    <a:pt x="149" y="493"/>
                    <a:pt x="152" y="474"/>
                  </a:cubicBezTo>
                  <a:cubicBezTo>
                    <a:pt x="151" y="470"/>
                    <a:pt x="150" y="466"/>
                    <a:pt x="151" y="461"/>
                  </a:cubicBezTo>
                  <a:cubicBezTo>
                    <a:pt x="152" y="458"/>
                    <a:pt x="156" y="454"/>
                    <a:pt x="153" y="451"/>
                  </a:cubicBezTo>
                  <a:cubicBezTo>
                    <a:pt x="158" y="429"/>
                    <a:pt x="155" y="412"/>
                    <a:pt x="166" y="395"/>
                  </a:cubicBezTo>
                  <a:cubicBezTo>
                    <a:pt x="167" y="395"/>
                    <a:pt x="168" y="395"/>
                    <a:pt x="168" y="395"/>
                  </a:cubicBezTo>
                  <a:cubicBezTo>
                    <a:pt x="168" y="393"/>
                    <a:pt x="168" y="391"/>
                    <a:pt x="169" y="391"/>
                  </a:cubicBezTo>
                  <a:cubicBezTo>
                    <a:pt x="172" y="392"/>
                    <a:pt x="176" y="393"/>
                    <a:pt x="179" y="395"/>
                  </a:cubicBezTo>
                  <a:cubicBezTo>
                    <a:pt x="180" y="395"/>
                    <a:pt x="180" y="392"/>
                    <a:pt x="182" y="393"/>
                  </a:cubicBezTo>
                  <a:cubicBezTo>
                    <a:pt x="184" y="395"/>
                    <a:pt x="181" y="396"/>
                    <a:pt x="181" y="397"/>
                  </a:cubicBezTo>
                  <a:cubicBezTo>
                    <a:pt x="181" y="399"/>
                    <a:pt x="182" y="400"/>
                    <a:pt x="182" y="402"/>
                  </a:cubicBezTo>
                  <a:cubicBezTo>
                    <a:pt x="180" y="404"/>
                    <a:pt x="178" y="407"/>
                    <a:pt x="179" y="409"/>
                  </a:cubicBezTo>
                  <a:cubicBezTo>
                    <a:pt x="180" y="411"/>
                    <a:pt x="183" y="409"/>
                    <a:pt x="183" y="411"/>
                  </a:cubicBezTo>
                  <a:cubicBezTo>
                    <a:pt x="183" y="424"/>
                    <a:pt x="190" y="437"/>
                    <a:pt x="186" y="447"/>
                  </a:cubicBezTo>
                  <a:cubicBezTo>
                    <a:pt x="187" y="449"/>
                    <a:pt x="188" y="449"/>
                    <a:pt x="189" y="449"/>
                  </a:cubicBezTo>
                  <a:cubicBezTo>
                    <a:pt x="191" y="466"/>
                    <a:pt x="194" y="482"/>
                    <a:pt x="195" y="503"/>
                  </a:cubicBezTo>
                  <a:cubicBezTo>
                    <a:pt x="200" y="509"/>
                    <a:pt x="195" y="517"/>
                    <a:pt x="195" y="524"/>
                  </a:cubicBezTo>
                  <a:cubicBezTo>
                    <a:pt x="197" y="524"/>
                    <a:pt x="197" y="522"/>
                    <a:pt x="198" y="521"/>
                  </a:cubicBezTo>
                  <a:cubicBezTo>
                    <a:pt x="198" y="524"/>
                    <a:pt x="199" y="528"/>
                    <a:pt x="200" y="531"/>
                  </a:cubicBezTo>
                  <a:cubicBezTo>
                    <a:pt x="198" y="535"/>
                    <a:pt x="194" y="538"/>
                    <a:pt x="196" y="543"/>
                  </a:cubicBezTo>
                  <a:cubicBezTo>
                    <a:pt x="199" y="543"/>
                    <a:pt x="200" y="540"/>
                    <a:pt x="201" y="541"/>
                  </a:cubicBezTo>
                  <a:cubicBezTo>
                    <a:pt x="201" y="550"/>
                    <a:pt x="205" y="559"/>
                    <a:pt x="203" y="569"/>
                  </a:cubicBezTo>
                  <a:cubicBezTo>
                    <a:pt x="205" y="570"/>
                    <a:pt x="204" y="571"/>
                    <a:pt x="205" y="572"/>
                  </a:cubicBezTo>
                  <a:cubicBezTo>
                    <a:pt x="204" y="584"/>
                    <a:pt x="209" y="596"/>
                    <a:pt x="205" y="609"/>
                  </a:cubicBezTo>
                  <a:cubicBezTo>
                    <a:pt x="209" y="612"/>
                    <a:pt x="208" y="617"/>
                    <a:pt x="210" y="621"/>
                  </a:cubicBezTo>
                  <a:cubicBezTo>
                    <a:pt x="208" y="623"/>
                    <a:pt x="207" y="625"/>
                    <a:pt x="207" y="629"/>
                  </a:cubicBezTo>
                  <a:cubicBezTo>
                    <a:pt x="199" y="637"/>
                    <a:pt x="188" y="641"/>
                    <a:pt x="184" y="653"/>
                  </a:cubicBezTo>
                  <a:cubicBezTo>
                    <a:pt x="185" y="655"/>
                    <a:pt x="186" y="656"/>
                    <a:pt x="185" y="659"/>
                  </a:cubicBezTo>
                  <a:cubicBezTo>
                    <a:pt x="186" y="661"/>
                    <a:pt x="189" y="661"/>
                    <a:pt x="187" y="663"/>
                  </a:cubicBezTo>
                  <a:cubicBezTo>
                    <a:pt x="185" y="662"/>
                    <a:pt x="185" y="659"/>
                    <a:pt x="182" y="659"/>
                  </a:cubicBezTo>
                  <a:cubicBezTo>
                    <a:pt x="182" y="660"/>
                    <a:pt x="182" y="660"/>
                    <a:pt x="181" y="660"/>
                  </a:cubicBezTo>
                  <a:cubicBezTo>
                    <a:pt x="180" y="664"/>
                    <a:pt x="183" y="668"/>
                    <a:pt x="184" y="672"/>
                  </a:cubicBezTo>
                  <a:cubicBezTo>
                    <a:pt x="183" y="673"/>
                    <a:pt x="182" y="673"/>
                    <a:pt x="182" y="674"/>
                  </a:cubicBezTo>
                  <a:cubicBezTo>
                    <a:pt x="184" y="680"/>
                    <a:pt x="186" y="685"/>
                    <a:pt x="192" y="687"/>
                  </a:cubicBezTo>
                  <a:cubicBezTo>
                    <a:pt x="193" y="686"/>
                    <a:pt x="192" y="685"/>
                    <a:pt x="193" y="684"/>
                  </a:cubicBezTo>
                  <a:cubicBezTo>
                    <a:pt x="199" y="683"/>
                    <a:pt x="202" y="678"/>
                    <a:pt x="204" y="675"/>
                  </a:cubicBezTo>
                  <a:cubicBezTo>
                    <a:pt x="205" y="680"/>
                    <a:pt x="196" y="687"/>
                    <a:pt x="201" y="693"/>
                  </a:cubicBezTo>
                  <a:cubicBezTo>
                    <a:pt x="208" y="692"/>
                    <a:pt x="210" y="683"/>
                    <a:pt x="220" y="686"/>
                  </a:cubicBezTo>
                  <a:cubicBezTo>
                    <a:pt x="221" y="684"/>
                    <a:pt x="222" y="682"/>
                    <a:pt x="224" y="682"/>
                  </a:cubicBezTo>
                  <a:cubicBezTo>
                    <a:pt x="226" y="681"/>
                    <a:pt x="228" y="684"/>
                    <a:pt x="231" y="684"/>
                  </a:cubicBezTo>
                  <a:cubicBezTo>
                    <a:pt x="234" y="684"/>
                    <a:pt x="239" y="681"/>
                    <a:pt x="242" y="684"/>
                  </a:cubicBezTo>
                  <a:cubicBezTo>
                    <a:pt x="244" y="681"/>
                    <a:pt x="251" y="682"/>
                    <a:pt x="252" y="678"/>
                  </a:cubicBezTo>
                  <a:cubicBezTo>
                    <a:pt x="252" y="675"/>
                    <a:pt x="248" y="676"/>
                    <a:pt x="248" y="673"/>
                  </a:cubicBezTo>
                  <a:cubicBezTo>
                    <a:pt x="250" y="673"/>
                    <a:pt x="251" y="673"/>
                    <a:pt x="252" y="672"/>
                  </a:cubicBezTo>
                  <a:cubicBezTo>
                    <a:pt x="253" y="669"/>
                    <a:pt x="251" y="668"/>
                    <a:pt x="250" y="666"/>
                  </a:cubicBezTo>
                  <a:cubicBezTo>
                    <a:pt x="253" y="655"/>
                    <a:pt x="242" y="650"/>
                    <a:pt x="237" y="643"/>
                  </a:cubicBezTo>
                  <a:cubicBezTo>
                    <a:pt x="236" y="642"/>
                    <a:pt x="236" y="640"/>
                    <a:pt x="236" y="639"/>
                  </a:cubicBezTo>
                  <a:cubicBezTo>
                    <a:pt x="234" y="637"/>
                    <a:pt x="233" y="637"/>
                    <a:pt x="232" y="635"/>
                  </a:cubicBezTo>
                  <a:cubicBezTo>
                    <a:pt x="232" y="634"/>
                    <a:pt x="232" y="633"/>
                    <a:pt x="232" y="632"/>
                  </a:cubicBezTo>
                  <a:cubicBezTo>
                    <a:pt x="231" y="630"/>
                    <a:pt x="230" y="628"/>
                    <a:pt x="229" y="626"/>
                  </a:cubicBezTo>
                  <a:cubicBezTo>
                    <a:pt x="227" y="615"/>
                    <a:pt x="229" y="607"/>
                    <a:pt x="233" y="598"/>
                  </a:cubicBezTo>
                  <a:cubicBezTo>
                    <a:pt x="232" y="597"/>
                    <a:pt x="230" y="598"/>
                    <a:pt x="229" y="597"/>
                  </a:cubicBezTo>
                  <a:cubicBezTo>
                    <a:pt x="228" y="591"/>
                    <a:pt x="230" y="586"/>
                    <a:pt x="232" y="581"/>
                  </a:cubicBezTo>
                  <a:cubicBezTo>
                    <a:pt x="231" y="581"/>
                    <a:pt x="228" y="582"/>
                    <a:pt x="228" y="581"/>
                  </a:cubicBezTo>
                  <a:cubicBezTo>
                    <a:pt x="227" y="578"/>
                    <a:pt x="227" y="576"/>
                    <a:pt x="227" y="574"/>
                  </a:cubicBezTo>
                  <a:cubicBezTo>
                    <a:pt x="227" y="565"/>
                    <a:pt x="223" y="554"/>
                    <a:pt x="226" y="545"/>
                  </a:cubicBezTo>
                  <a:cubicBezTo>
                    <a:pt x="225" y="544"/>
                    <a:pt x="224" y="544"/>
                    <a:pt x="223" y="543"/>
                  </a:cubicBezTo>
                  <a:cubicBezTo>
                    <a:pt x="224" y="538"/>
                    <a:pt x="221" y="534"/>
                    <a:pt x="224" y="530"/>
                  </a:cubicBezTo>
                  <a:cubicBezTo>
                    <a:pt x="222" y="527"/>
                    <a:pt x="222" y="524"/>
                    <a:pt x="224" y="520"/>
                  </a:cubicBezTo>
                  <a:cubicBezTo>
                    <a:pt x="220" y="498"/>
                    <a:pt x="223" y="477"/>
                    <a:pt x="222" y="450"/>
                  </a:cubicBezTo>
                  <a:cubicBezTo>
                    <a:pt x="223" y="448"/>
                    <a:pt x="224" y="447"/>
                    <a:pt x="225" y="445"/>
                  </a:cubicBezTo>
                  <a:cubicBezTo>
                    <a:pt x="223" y="444"/>
                    <a:pt x="222" y="444"/>
                    <a:pt x="221" y="444"/>
                  </a:cubicBezTo>
                  <a:cubicBezTo>
                    <a:pt x="222" y="434"/>
                    <a:pt x="219" y="420"/>
                    <a:pt x="222" y="413"/>
                  </a:cubicBezTo>
                  <a:cubicBezTo>
                    <a:pt x="222" y="412"/>
                    <a:pt x="220" y="412"/>
                    <a:pt x="221" y="411"/>
                  </a:cubicBezTo>
                  <a:cubicBezTo>
                    <a:pt x="220" y="389"/>
                    <a:pt x="218" y="372"/>
                    <a:pt x="218" y="349"/>
                  </a:cubicBezTo>
                  <a:cubicBezTo>
                    <a:pt x="216" y="347"/>
                    <a:pt x="216" y="351"/>
                    <a:pt x="215" y="349"/>
                  </a:cubicBezTo>
                  <a:cubicBezTo>
                    <a:pt x="215" y="345"/>
                    <a:pt x="216" y="343"/>
                    <a:pt x="215" y="340"/>
                  </a:cubicBezTo>
                  <a:cubicBezTo>
                    <a:pt x="216" y="339"/>
                    <a:pt x="218" y="341"/>
                    <a:pt x="218" y="339"/>
                  </a:cubicBezTo>
                  <a:cubicBezTo>
                    <a:pt x="218" y="330"/>
                    <a:pt x="218" y="320"/>
                    <a:pt x="218" y="311"/>
                  </a:cubicBezTo>
                  <a:cubicBezTo>
                    <a:pt x="220" y="306"/>
                    <a:pt x="217" y="302"/>
                    <a:pt x="218" y="299"/>
                  </a:cubicBezTo>
                  <a:cubicBezTo>
                    <a:pt x="218" y="297"/>
                    <a:pt x="220" y="297"/>
                    <a:pt x="218" y="296"/>
                  </a:cubicBezTo>
                  <a:cubicBezTo>
                    <a:pt x="222" y="292"/>
                    <a:pt x="220" y="286"/>
                    <a:pt x="221" y="281"/>
                  </a:cubicBezTo>
                  <a:cubicBezTo>
                    <a:pt x="224" y="282"/>
                    <a:pt x="223" y="287"/>
                    <a:pt x="228" y="286"/>
                  </a:cubicBezTo>
                  <a:cubicBezTo>
                    <a:pt x="227" y="282"/>
                    <a:pt x="221" y="281"/>
                    <a:pt x="220" y="276"/>
                  </a:cubicBezTo>
                  <a:cubicBezTo>
                    <a:pt x="219" y="269"/>
                    <a:pt x="223" y="265"/>
                    <a:pt x="222" y="259"/>
                  </a:cubicBezTo>
                  <a:cubicBezTo>
                    <a:pt x="223" y="260"/>
                    <a:pt x="224" y="261"/>
                    <a:pt x="225" y="260"/>
                  </a:cubicBezTo>
                  <a:cubicBezTo>
                    <a:pt x="224" y="259"/>
                    <a:pt x="224" y="256"/>
                    <a:pt x="223" y="256"/>
                  </a:cubicBezTo>
                  <a:cubicBezTo>
                    <a:pt x="225" y="232"/>
                    <a:pt x="227" y="199"/>
                    <a:pt x="229" y="176"/>
                  </a:cubicBezTo>
                  <a:cubicBezTo>
                    <a:pt x="228" y="172"/>
                    <a:pt x="227" y="163"/>
                    <a:pt x="229" y="160"/>
                  </a:cubicBezTo>
                  <a:cubicBezTo>
                    <a:pt x="231" y="169"/>
                    <a:pt x="236" y="175"/>
                    <a:pt x="238" y="183"/>
                  </a:cubicBezTo>
                  <a:cubicBezTo>
                    <a:pt x="242" y="188"/>
                    <a:pt x="243" y="195"/>
                    <a:pt x="246" y="201"/>
                  </a:cubicBezTo>
                  <a:cubicBezTo>
                    <a:pt x="250" y="210"/>
                    <a:pt x="256" y="220"/>
                    <a:pt x="260" y="230"/>
                  </a:cubicBezTo>
                  <a:cubicBezTo>
                    <a:pt x="261" y="234"/>
                    <a:pt x="260" y="240"/>
                    <a:pt x="266" y="241"/>
                  </a:cubicBezTo>
                  <a:cubicBezTo>
                    <a:pt x="266" y="240"/>
                    <a:pt x="265" y="239"/>
                    <a:pt x="267" y="239"/>
                  </a:cubicBezTo>
                  <a:cubicBezTo>
                    <a:pt x="267" y="237"/>
                    <a:pt x="265" y="237"/>
                    <a:pt x="265" y="235"/>
                  </a:cubicBezTo>
                  <a:cubicBezTo>
                    <a:pt x="266" y="235"/>
                    <a:pt x="268" y="234"/>
                    <a:pt x="268" y="235"/>
                  </a:cubicBezTo>
                  <a:cubicBezTo>
                    <a:pt x="266" y="240"/>
                    <a:pt x="271" y="242"/>
                    <a:pt x="274" y="239"/>
                  </a:cubicBezTo>
                  <a:cubicBezTo>
                    <a:pt x="273" y="237"/>
                    <a:pt x="272" y="234"/>
                    <a:pt x="272" y="232"/>
                  </a:cubicBezTo>
                  <a:cubicBezTo>
                    <a:pt x="281" y="218"/>
                    <a:pt x="278" y="198"/>
                    <a:pt x="277" y="186"/>
                  </a:cubicBezTo>
                  <a:cubicBezTo>
                    <a:pt x="280" y="163"/>
                    <a:pt x="278" y="135"/>
                    <a:pt x="283" y="117"/>
                  </a:cubicBezTo>
                  <a:cubicBezTo>
                    <a:pt x="284" y="117"/>
                    <a:pt x="286" y="121"/>
                    <a:pt x="286" y="119"/>
                  </a:cubicBezTo>
                  <a:cubicBezTo>
                    <a:pt x="289" y="117"/>
                    <a:pt x="288" y="112"/>
                    <a:pt x="288" y="109"/>
                  </a:cubicBezTo>
                  <a:cubicBezTo>
                    <a:pt x="289" y="104"/>
                    <a:pt x="292" y="100"/>
                    <a:pt x="293" y="96"/>
                  </a:cubicBezTo>
                  <a:cubicBezTo>
                    <a:pt x="296" y="86"/>
                    <a:pt x="299" y="74"/>
                    <a:pt x="300" y="63"/>
                  </a:cubicBezTo>
                  <a:cubicBezTo>
                    <a:pt x="298" y="62"/>
                    <a:pt x="294" y="61"/>
                    <a:pt x="292" y="59"/>
                  </a:cubicBezTo>
                  <a:cubicBezTo>
                    <a:pt x="292" y="58"/>
                    <a:pt x="292" y="56"/>
                    <a:pt x="291" y="55"/>
                  </a:cubicBezTo>
                  <a:close/>
                  <a:moveTo>
                    <a:pt x="278" y="53"/>
                  </a:moveTo>
                  <a:cubicBezTo>
                    <a:pt x="277" y="53"/>
                    <a:pt x="277" y="51"/>
                    <a:pt x="276" y="52"/>
                  </a:cubicBezTo>
                  <a:cubicBezTo>
                    <a:pt x="277" y="49"/>
                    <a:pt x="277" y="44"/>
                    <a:pt x="278" y="41"/>
                  </a:cubicBezTo>
                  <a:cubicBezTo>
                    <a:pt x="279" y="45"/>
                    <a:pt x="278" y="49"/>
                    <a:pt x="278" y="53"/>
                  </a:cubicBezTo>
                  <a:close/>
                  <a:moveTo>
                    <a:pt x="219" y="136"/>
                  </a:moveTo>
                  <a:cubicBezTo>
                    <a:pt x="217" y="137"/>
                    <a:pt x="216" y="133"/>
                    <a:pt x="215" y="132"/>
                  </a:cubicBezTo>
                  <a:cubicBezTo>
                    <a:pt x="217" y="131"/>
                    <a:pt x="219" y="135"/>
                    <a:pt x="219" y="136"/>
                  </a:cubicBezTo>
                  <a:close/>
                  <a:moveTo>
                    <a:pt x="219" y="145"/>
                  </a:moveTo>
                  <a:cubicBezTo>
                    <a:pt x="217" y="144"/>
                    <a:pt x="215" y="139"/>
                    <a:pt x="213" y="137"/>
                  </a:cubicBezTo>
                  <a:cubicBezTo>
                    <a:pt x="215" y="137"/>
                    <a:pt x="218" y="141"/>
                    <a:pt x="219" y="145"/>
                  </a:cubicBezTo>
                  <a:close/>
                  <a:moveTo>
                    <a:pt x="210" y="125"/>
                  </a:moveTo>
                  <a:cubicBezTo>
                    <a:pt x="212" y="125"/>
                    <a:pt x="211" y="127"/>
                    <a:pt x="213" y="127"/>
                  </a:cubicBezTo>
                  <a:cubicBezTo>
                    <a:pt x="213" y="128"/>
                    <a:pt x="212" y="128"/>
                    <a:pt x="212" y="129"/>
                  </a:cubicBezTo>
                  <a:cubicBezTo>
                    <a:pt x="212" y="129"/>
                    <a:pt x="211" y="129"/>
                    <a:pt x="211" y="129"/>
                  </a:cubicBezTo>
                  <a:cubicBezTo>
                    <a:pt x="211" y="127"/>
                    <a:pt x="210" y="127"/>
                    <a:pt x="209" y="126"/>
                  </a:cubicBezTo>
                  <a:cubicBezTo>
                    <a:pt x="209" y="126"/>
                    <a:pt x="210" y="126"/>
                    <a:pt x="210" y="125"/>
                  </a:cubicBezTo>
                  <a:close/>
                  <a:moveTo>
                    <a:pt x="214" y="227"/>
                  </a:moveTo>
                  <a:cubicBezTo>
                    <a:pt x="215" y="227"/>
                    <a:pt x="214" y="232"/>
                    <a:pt x="214" y="234"/>
                  </a:cubicBezTo>
                  <a:cubicBezTo>
                    <a:pt x="213" y="235"/>
                    <a:pt x="215" y="230"/>
                    <a:pt x="213" y="230"/>
                  </a:cubicBezTo>
                  <a:cubicBezTo>
                    <a:pt x="213" y="229"/>
                    <a:pt x="214" y="229"/>
                    <a:pt x="214" y="227"/>
                  </a:cubicBezTo>
                  <a:close/>
                  <a:moveTo>
                    <a:pt x="219" y="508"/>
                  </a:moveTo>
                  <a:cubicBezTo>
                    <a:pt x="218" y="507"/>
                    <a:pt x="217" y="507"/>
                    <a:pt x="216" y="507"/>
                  </a:cubicBezTo>
                  <a:cubicBezTo>
                    <a:pt x="216" y="504"/>
                    <a:pt x="218" y="502"/>
                    <a:pt x="218" y="500"/>
                  </a:cubicBezTo>
                  <a:cubicBezTo>
                    <a:pt x="220" y="502"/>
                    <a:pt x="219" y="504"/>
                    <a:pt x="219" y="508"/>
                  </a:cubicBezTo>
                  <a:close/>
                  <a:moveTo>
                    <a:pt x="217" y="555"/>
                  </a:moveTo>
                  <a:cubicBezTo>
                    <a:pt x="217" y="556"/>
                    <a:pt x="217" y="556"/>
                    <a:pt x="218" y="556"/>
                  </a:cubicBezTo>
                  <a:cubicBezTo>
                    <a:pt x="218" y="558"/>
                    <a:pt x="217" y="559"/>
                    <a:pt x="216" y="560"/>
                  </a:cubicBezTo>
                  <a:cubicBezTo>
                    <a:pt x="213" y="559"/>
                    <a:pt x="217" y="558"/>
                    <a:pt x="217" y="555"/>
                  </a:cubicBezTo>
                  <a:close/>
                  <a:moveTo>
                    <a:pt x="221" y="591"/>
                  </a:moveTo>
                  <a:cubicBezTo>
                    <a:pt x="219" y="590"/>
                    <a:pt x="220" y="588"/>
                    <a:pt x="218" y="588"/>
                  </a:cubicBezTo>
                  <a:cubicBezTo>
                    <a:pt x="219" y="586"/>
                    <a:pt x="220" y="587"/>
                    <a:pt x="220" y="585"/>
                  </a:cubicBezTo>
                  <a:cubicBezTo>
                    <a:pt x="221" y="586"/>
                    <a:pt x="220" y="588"/>
                    <a:pt x="221" y="591"/>
                  </a:cubicBezTo>
                  <a:close/>
                  <a:moveTo>
                    <a:pt x="185" y="363"/>
                  </a:moveTo>
                  <a:cubicBezTo>
                    <a:pt x="183" y="363"/>
                    <a:pt x="183" y="361"/>
                    <a:pt x="184" y="361"/>
                  </a:cubicBezTo>
                  <a:cubicBezTo>
                    <a:pt x="186" y="360"/>
                    <a:pt x="185" y="362"/>
                    <a:pt x="185" y="363"/>
                  </a:cubicBezTo>
                  <a:close/>
                  <a:moveTo>
                    <a:pt x="171" y="348"/>
                  </a:moveTo>
                  <a:cubicBezTo>
                    <a:pt x="170" y="348"/>
                    <a:pt x="169" y="347"/>
                    <a:pt x="168" y="347"/>
                  </a:cubicBezTo>
                  <a:cubicBezTo>
                    <a:pt x="168" y="346"/>
                    <a:pt x="169" y="345"/>
                    <a:pt x="168" y="345"/>
                  </a:cubicBezTo>
                  <a:cubicBezTo>
                    <a:pt x="170" y="343"/>
                    <a:pt x="171" y="341"/>
                    <a:pt x="172" y="339"/>
                  </a:cubicBezTo>
                  <a:cubicBezTo>
                    <a:pt x="174" y="340"/>
                    <a:pt x="172" y="343"/>
                    <a:pt x="174" y="345"/>
                  </a:cubicBezTo>
                  <a:cubicBezTo>
                    <a:pt x="173" y="346"/>
                    <a:pt x="172" y="347"/>
                    <a:pt x="171" y="348"/>
                  </a:cubicBezTo>
                  <a:close/>
                  <a:moveTo>
                    <a:pt x="172" y="363"/>
                  </a:moveTo>
                  <a:cubicBezTo>
                    <a:pt x="171" y="362"/>
                    <a:pt x="172" y="361"/>
                    <a:pt x="172" y="360"/>
                  </a:cubicBezTo>
                  <a:cubicBezTo>
                    <a:pt x="174" y="360"/>
                    <a:pt x="174" y="363"/>
                    <a:pt x="172" y="363"/>
                  </a:cubicBezTo>
                  <a:close/>
                  <a:moveTo>
                    <a:pt x="152" y="377"/>
                  </a:moveTo>
                  <a:cubicBezTo>
                    <a:pt x="152" y="376"/>
                    <a:pt x="153" y="375"/>
                    <a:pt x="154" y="375"/>
                  </a:cubicBezTo>
                  <a:cubicBezTo>
                    <a:pt x="155" y="376"/>
                    <a:pt x="153" y="377"/>
                    <a:pt x="152" y="377"/>
                  </a:cubicBezTo>
                  <a:close/>
                  <a:moveTo>
                    <a:pt x="154" y="380"/>
                  </a:moveTo>
                  <a:cubicBezTo>
                    <a:pt x="156" y="381"/>
                    <a:pt x="153" y="382"/>
                    <a:pt x="153" y="383"/>
                  </a:cubicBezTo>
                  <a:cubicBezTo>
                    <a:pt x="152" y="382"/>
                    <a:pt x="154" y="381"/>
                    <a:pt x="154" y="380"/>
                  </a:cubicBezTo>
                  <a:close/>
                  <a:moveTo>
                    <a:pt x="150" y="536"/>
                  </a:moveTo>
                  <a:cubicBezTo>
                    <a:pt x="149" y="538"/>
                    <a:pt x="149" y="535"/>
                    <a:pt x="148" y="535"/>
                  </a:cubicBezTo>
                  <a:cubicBezTo>
                    <a:pt x="148" y="534"/>
                    <a:pt x="148" y="532"/>
                    <a:pt x="149" y="531"/>
                  </a:cubicBezTo>
                  <a:cubicBezTo>
                    <a:pt x="150" y="532"/>
                    <a:pt x="149" y="535"/>
                    <a:pt x="150" y="536"/>
                  </a:cubicBezTo>
                  <a:close/>
                  <a:moveTo>
                    <a:pt x="150" y="554"/>
                  </a:moveTo>
                  <a:cubicBezTo>
                    <a:pt x="147" y="553"/>
                    <a:pt x="149" y="550"/>
                    <a:pt x="149" y="548"/>
                  </a:cubicBezTo>
                  <a:cubicBezTo>
                    <a:pt x="150" y="550"/>
                    <a:pt x="150" y="552"/>
                    <a:pt x="150" y="554"/>
                  </a:cubicBezTo>
                  <a:close/>
                  <a:moveTo>
                    <a:pt x="124" y="329"/>
                  </a:moveTo>
                  <a:cubicBezTo>
                    <a:pt x="124" y="329"/>
                    <a:pt x="124" y="329"/>
                    <a:pt x="124" y="329"/>
                  </a:cubicBezTo>
                  <a:cubicBezTo>
                    <a:pt x="124" y="329"/>
                    <a:pt x="124" y="329"/>
                    <a:pt x="123" y="329"/>
                  </a:cubicBezTo>
                  <a:cubicBezTo>
                    <a:pt x="123" y="329"/>
                    <a:pt x="124" y="329"/>
                    <a:pt x="124" y="329"/>
                  </a:cubicBezTo>
                  <a:cubicBezTo>
                    <a:pt x="124" y="329"/>
                    <a:pt x="124" y="329"/>
                    <a:pt x="124" y="329"/>
                  </a:cubicBezTo>
                  <a:cubicBezTo>
                    <a:pt x="124" y="328"/>
                    <a:pt x="123" y="328"/>
                    <a:pt x="122" y="327"/>
                  </a:cubicBezTo>
                  <a:cubicBezTo>
                    <a:pt x="122" y="324"/>
                    <a:pt x="124" y="323"/>
                    <a:pt x="125" y="321"/>
                  </a:cubicBezTo>
                  <a:cubicBezTo>
                    <a:pt x="129" y="323"/>
                    <a:pt x="127" y="327"/>
                    <a:pt x="124" y="329"/>
                  </a:cubicBezTo>
                  <a:cubicBezTo>
                    <a:pt x="124" y="329"/>
                    <a:pt x="124" y="329"/>
                    <a:pt x="124" y="329"/>
                  </a:cubicBezTo>
                  <a:close/>
                  <a:moveTo>
                    <a:pt x="113" y="322"/>
                  </a:moveTo>
                  <a:cubicBezTo>
                    <a:pt x="116" y="323"/>
                    <a:pt x="116" y="327"/>
                    <a:pt x="116" y="328"/>
                  </a:cubicBezTo>
                  <a:cubicBezTo>
                    <a:pt x="115" y="329"/>
                    <a:pt x="115" y="327"/>
                    <a:pt x="113" y="327"/>
                  </a:cubicBezTo>
                  <a:cubicBezTo>
                    <a:pt x="115" y="326"/>
                    <a:pt x="112" y="323"/>
                    <a:pt x="113" y="322"/>
                  </a:cubicBezTo>
                  <a:close/>
                  <a:moveTo>
                    <a:pt x="90" y="150"/>
                  </a:moveTo>
                  <a:cubicBezTo>
                    <a:pt x="91" y="150"/>
                    <a:pt x="90" y="151"/>
                    <a:pt x="90" y="152"/>
                  </a:cubicBezTo>
                  <a:cubicBezTo>
                    <a:pt x="87" y="153"/>
                    <a:pt x="88" y="150"/>
                    <a:pt x="90" y="150"/>
                  </a:cubicBezTo>
                  <a:close/>
                  <a:moveTo>
                    <a:pt x="89" y="145"/>
                  </a:moveTo>
                  <a:cubicBezTo>
                    <a:pt x="90" y="144"/>
                    <a:pt x="89" y="140"/>
                    <a:pt x="92" y="140"/>
                  </a:cubicBezTo>
                  <a:cubicBezTo>
                    <a:pt x="92" y="142"/>
                    <a:pt x="92" y="143"/>
                    <a:pt x="92" y="144"/>
                  </a:cubicBezTo>
                  <a:cubicBezTo>
                    <a:pt x="90" y="144"/>
                    <a:pt x="92" y="146"/>
                    <a:pt x="89" y="145"/>
                  </a:cubicBezTo>
                  <a:close/>
                  <a:moveTo>
                    <a:pt x="92" y="171"/>
                  </a:moveTo>
                  <a:cubicBezTo>
                    <a:pt x="94" y="186"/>
                    <a:pt x="100" y="203"/>
                    <a:pt x="100" y="222"/>
                  </a:cubicBezTo>
                  <a:cubicBezTo>
                    <a:pt x="99" y="223"/>
                    <a:pt x="98" y="224"/>
                    <a:pt x="97" y="226"/>
                  </a:cubicBezTo>
                  <a:cubicBezTo>
                    <a:pt x="98" y="228"/>
                    <a:pt x="98" y="229"/>
                    <a:pt x="100" y="229"/>
                  </a:cubicBezTo>
                  <a:cubicBezTo>
                    <a:pt x="100" y="232"/>
                    <a:pt x="99" y="235"/>
                    <a:pt x="97" y="236"/>
                  </a:cubicBezTo>
                  <a:cubicBezTo>
                    <a:pt x="94" y="209"/>
                    <a:pt x="92" y="174"/>
                    <a:pt x="89" y="153"/>
                  </a:cubicBezTo>
                  <a:cubicBezTo>
                    <a:pt x="92" y="158"/>
                    <a:pt x="92" y="164"/>
                    <a:pt x="92" y="171"/>
                  </a:cubicBezTo>
                  <a:close/>
                  <a:moveTo>
                    <a:pt x="97" y="143"/>
                  </a:moveTo>
                  <a:cubicBezTo>
                    <a:pt x="97" y="146"/>
                    <a:pt x="98" y="146"/>
                    <a:pt x="97" y="148"/>
                  </a:cubicBezTo>
                  <a:cubicBezTo>
                    <a:pt x="94" y="145"/>
                    <a:pt x="97" y="141"/>
                    <a:pt x="95" y="138"/>
                  </a:cubicBezTo>
                  <a:cubicBezTo>
                    <a:pt x="96" y="138"/>
                    <a:pt x="96" y="138"/>
                    <a:pt x="97" y="138"/>
                  </a:cubicBezTo>
                  <a:cubicBezTo>
                    <a:pt x="96" y="141"/>
                    <a:pt x="98" y="141"/>
                    <a:pt x="98" y="144"/>
                  </a:cubicBezTo>
                  <a:cubicBezTo>
                    <a:pt x="98" y="143"/>
                    <a:pt x="98" y="143"/>
                    <a:pt x="97" y="143"/>
                  </a:cubicBezTo>
                  <a:close/>
                  <a:moveTo>
                    <a:pt x="98" y="161"/>
                  </a:moveTo>
                  <a:cubicBezTo>
                    <a:pt x="96" y="159"/>
                    <a:pt x="96" y="155"/>
                    <a:pt x="98" y="153"/>
                  </a:cubicBezTo>
                  <a:cubicBezTo>
                    <a:pt x="100" y="155"/>
                    <a:pt x="99" y="159"/>
                    <a:pt x="98" y="161"/>
                  </a:cubicBezTo>
                  <a:close/>
                  <a:moveTo>
                    <a:pt x="99" y="241"/>
                  </a:moveTo>
                  <a:cubicBezTo>
                    <a:pt x="101" y="242"/>
                    <a:pt x="99" y="243"/>
                    <a:pt x="99" y="243"/>
                  </a:cubicBezTo>
                  <a:cubicBezTo>
                    <a:pt x="99" y="243"/>
                    <a:pt x="99" y="243"/>
                    <a:pt x="98" y="243"/>
                  </a:cubicBezTo>
                  <a:cubicBezTo>
                    <a:pt x="98" y="242"/>
                    <a:pt x="100" y="242"/>
                    <a:pt x="99" y="241"/>
                  </a:cubicBezTo>
                  <a:close/>
                  <a:moveTo>
                    <a:pt x="101" y="247"/>
                  </a:moveTo>
                  <a:cubicBezTo>
                    <a:pt x="101" y="249"/>
                    <a:pt x="101" y="250"/>
                    <a:pt x="101" y="252"/>
                  </a:cubicBezTo>
                  <a:cubicBezTo>
                    <a:pt x="100" y="251"/>
                    <a:pt x="99" y="248"/>
                    <a:pt x="99" y="247"/>
                  </a:cubicBezTo>
                  <a:cubicBezTo>
                    <a:pt x="100" y="247"/>
                    <a:pt x="100" y="247"/>
                    <a:pt x="101" y="247"/>
                  </a:cubicBezTo>
                  <a:close/>
                  <a:moveTo>
                    <a:pt x="102" y="276"/>
                  </a:moveTo>
                  <a:cubicBezTo>
                    <a:pt x="100" y="274"/>
                    <a:pt x="100" y="265"/>
                    <a:pt x="99" y="260"/>
                  </a:cubicBezTo>
                  <a:cubicBezTo>
                    <a:pt x="101" y="266"/>
                    <a:pt x="103" y="272"/>
                    <a:pt x="102" y="276"/>
                  </a:cubicBezTo>
                  <a:close/>
                  <a:moveTo>
                    <a:pt x="101" y="200"/>
                  </a:moveTo>
                  <a:cubicBezTo>
                    <a:pt x="101" y="196"/>
                    <a:pt x="99" y="193"/>
                    <a:pt x="101" y="190"/>
                  </a:cubicBezTo>
                  <a:cubicBezTo>
                    <a:pt x="106" y="191"/>
                    <a:pt x="104" y="198"/>
                    <a:pt x="101" y="200"/>
                  </a:cubicBezTo>
                  <a:close/>
                  <a:moveTo>
                    <a:pt x="107" y="139"/>
                  </a:moveTo>
                  <a:cubicBezTo>
                    <a:pt x="108" y="140"/>
                    <a:pt x="112" y="143"/>
                    <a:pt x="108" y="144"/>
                  </a:cubicBezTo>
                  <a:cubicBezTo>
                    <a:pt x="109" y="142"/>
                    <a:pt x="106" y="141"/>
                    <a:pt x="107" y="139"/>
                  </a:cubicBezTo>
                  <a:close/>
                  <a:moveTo>
                    <a:pt x="106" y="134"/>
                  </a:moveTo>
                  <a:cubicBezTo>
                    <a:pt x="106" y="133"/>
                    <a:pt x="106" y="133"/>
                    <a:pt x="106" y="132"/>
                  </a:cubicBezTo>
                  <a:cubicBezTo>
                    <a:pt x="106" y="131"/>
                    <a:pt x="108" y="132"/>
                    <a:pt x="108" y="131"/>
                  </a:cubicBezTo>
                  <a:cubicBezTo>
                    <a:pt x="108" y="131"/>
                    <a:pt x="107" y="134"/>
                    <a:pt x="106" y="134"/>
                  </a:cubicBezTo>
                  <a:close/>
                  <a:moveTo>
                    <a:pt x="140" y="152"/>
                  </a:moveTo>
                  <a:cubicBezTo>
                    <a:pt x="141" y="152"/>
                    <a:pt x="141" y="153"/>
                    <a:pt x="141" y="154"/>
                  </a:cubicBezTo>
                  <a:cubicBezTo>
                    <a:pt x="141" y="156"/>
                    <a:pt x="140" y="157"/>
                    <a:pt x="139" y="158"/>
                  </a:cubicBezTo>
                  <a:cubicBezTo>
                    <a:pt x="137" y="158"/>
                    <a:pt x="138" y="157"/>
                    <a:pt x="137" y="157"/>
                  </a:cubicBezTo>
                  <a:cubicBezTo>
                    <a:pt x="136" y="154"/>
                    <a:pt x="139" y="155"/>
                    <a:pt x="140" y="152"/>
                  </a:cubicBezTo>
                  <a:close/>
                  <a:moveTo>
                    <a:pt x="138" y="146"/>
                  </a:moveTo>
                  <a:cubicBezTo>
                    <a:pt x="138" y="144"/>
                    <a:pt x="139" y="143"/>
                    <a:pt x="140" y="143"/>
                  </a:cubicBezTo>
                  <a:cubicBezTo>
                    <a:pt x="141" y="143"/>
                    <a:pt x="141" y="144"/>
                    <a:pt x="141" y="145"/>
                  </a:cubicBezTo>
                  <a:cubicBezTo>
                    <a:pt x="140" y="145"/>
                    <a:pt x="140" y="147"/>
                    <a:pt x="139" y="146"/>
                  </a:cubicBezTo>
                  <a:cubicBezTo>
                    <a:pt x="139" y="146"/>
                    <a:pt x="139" y="146"/>
                    <a:pt x="138" y="146"/>
                  </a:cubicBezTo>
                  <a:close/>
                  <a:moveTo>
                    <a:pt x="163" y="137"/>
                  </a:moveTo>
                  <a:cubicBezTo>
                    <a:pt x="163" y="138"/>
                    <a:pt x="164" y="139"/>
                    <a:pt x="164" y="140"/>
                  </a:cubicBezTo>
                  <a:cubicBezTo>
                    <a:pt x="163" y="141"/>
                    <a:pt x="162" y="141"/>
                    <a:pt x="161" y="141"/>
                  </a:cubicBezTo>
                  <a:cubicBezTo>
                    <a:pt x="161" y="139"/>
                    <a:pt x="163" y="139"/>
                    <a:pt x="163" y="137"/>
                  </a:cubicBezTo>
                  <a:close/>
                  <a:moveTo>
                    <a:pt x="159" y="127"/>
                  </a:moveTo>
                  <a:cubicBezTo>
                    <a:pt x="160" y="126"/>
                    <a:pt x="162" y="129"/>
                    <a:pt x="163" y="130"/>
                  </a:cubicBezTo>
                  <a:cubicBezTo>
                    <a:pt x="162" y="130"/>
                    <a:pt x="162" y="131"/>
                    <a:pt x="162" y="131"/>
                  </a:cubicBezTo>
                  <a:cubicBezTo>
                    <a:pt x="161" y="130"/>
                    <a:pt x="161" y="128"/>
                    <a:pt x="159" y="127"/>
                  </a:cubicBezTo>
                  <a:close/>
                  <a:moveTo>
                    <a:pt x="170" y="138"/>
                  </a:moveTo>
                  <a:cubicBezTo>
                    <a:pt x="171" y="138"/>
                    <a:pt x="171" y="139"/>
                    <a:pt x="172" y="139"/>
                  </a:cubicBezTo>
                  <a:cubicBezTo>
                    <a:pt x="171" y="141"/>
                    <a:pt x="170" y="141"/>
                    <a:pt x="169" y="143"/>
                  </a:cubicBezTo>
                  <a:cubicBezTo>
                    <a:pt x="169" y="143"/>
                    <a:pt x="169" y="141"/>
                    <a:pt x="168" y="141"/>
                  </a:cubicBezTo>
                  <a:cubicBezTo>
                    <a:pt x="168" y="140"/>
                    <a:pt x="170" y="139"/>
                    <a:pt x="170" y="138"/>
                  </a:cubicBezTo>
                  <a:close/>
                  <a:moveTo>
                    <a:pt x="169" y="132"/>
                  </a:moveTo>
                  <a:cubicBezTo>
                    <a:pt x="168" y="130"/>
                    <a:pt x="170" y="129"/>
                    <a:pt x="171" y="129"/>
                  </a:cubicBezTo>
                  <a:cubicBezTo>
                    <a:pt x="172" y="131"/>
                    <a:pt x="171" y="132"/>
                    <a:pt x="169" y="132"/>
                  </a:cubicBezTo>
                  <a:close/>
                  <a:moveTo>
                    <a:pt x="211" y="417"/>
                  </a:moveTo>
                  <a:cubicBezTo>
                    <a:pt x="209" y="416"/>
                    <a:pt x="209" y="415"/>
                    <a:pt x="209" y="414"/>
                  </a:cubicBezTo>
                  <a:cubicBezTo>
                    <a:pt x="208" y="413"/>
                    <a:pt x="210" y="413"/>
                    <a:pt x="210" y="412"/>
                  </a:cubicBezTo>
                  <a:cubicBezTo>
                    <a:pt x="211" y="413"/>
                    <a:pt x="210" y="414"/>
                    <a:pt x="211" y="417"/>
                  </a:cubicBezTo>
                  <a:close/>
                  <a:moveTo>
                    <a:pt x="174" y="313"/>
                  </a:moveTo>
                  <a:cubicBezTo>
                    <a:pt x="174" y="310"/>
                    <a:pt x="176" y="309"/>
                    <a:pt x="177" y="307"/>
                  </a:cubicBezTo>
                  <a:cubicBezTo>
                    <a:pt x="179" y="309"/>
                    <a:pt x="176" y="312"/>
                    <a:pt x="174" y="313"/>
                  </a:cubicBezTo>
                  <a:close/>
                  <a:moveTo>
                    <a:pt x="177" y="320"/>
                  </a:moveTo>
                  <a:cubicBezTo>
                    <a:pt x="176" y="321"/>
                    <a:pt x="174" y="320"/>
                    <a:pt x="175" y="318"/>
                  </a:cubicBezTo>
                  <a:cubicBezTo>
                    <a:pt x="177" y="318"/>
                    <a:pt x="177" y="319"/>
                    <a:pt x="177" y="320"/>
                  </a:cubicBezTo>
                  <a:close/>
                  <a:moveTo>
                    <a:pt x="139" y="419"/>
                  </a:moveTo>
                  <a:cubicBezTo>
                    <a:pt x="138" y="420"/>
                    <a:pt x="138" y="418"/>
                    <a:pt x="138" y="417"/>
                  </a:cubicBezTo>
                  <a:cubicBezTo>
                    <a:pt x="139" y="417"/>
                    <a:pt x="139" y="417"/>
                    <a:pt x="140" y="417"/>
                  </a:cubicBezTo>
                  <a:cubicBezTo>
                    <a:pt x="139" y="418"/>
                    <a:pt x="139" y="418"/>
                    <a:pt x="139" y="419"/>
                  </a:cubicBezTo>
                  <a:close/>
                  <a:moveTo>
                    <a:pt x="115" y="248"/>
                  </a:moveTo>
                  <a:cubicBezTo>
                    <a:pt x="118" y="248"/>
                    <a:pt x="117" y="251"/>
                    <a:pt x="119" y="251"/>
                  </a:cubicBezTo>
                  <a:cubicBezTo>
                    <a:pt x="118" y="254"/>
                    <a:pt x="117" y="256"/>
                    <a:pt x="115" y="257"/>
                  </a:cubicBezTo>
                  <a:cubicBezTo>
                    <a:pt x="116" y="253"/>
                    <a:pt x="114" y="250"/>
                    <a:pt x="115" y="248"/>
                  </a:cubicBezTo>
                  <a:close/>
                  <a:moveTo>
                    <a:pt x="110" y="167"/>
                  </a:moveTo>
                  <a:cubicBezTo>
                    <a:pt x="112" y="170"/>
                    <a:pt x="109" y="173"/>
                    <a:pt x="106" y="174"/>
                  </a:cubicBezTo>
                  <a:cubicBezTo>
                    <a:pt x="107" y="173"/>
                    <a:pt x="106" y="173"/>
                    <a:pt x="106" y="172"/>
                  </a:cubicBezTo>
                  <a:cubicBezTo>
                    <a:pt x="108" y="172"/>
                    <a:pt x="109" y="169"/>
                    <a:pt x="110" y="167"/>
                  </a:cubicBezTo>
                  <a:close/>
                  <a:moveTo>
                    <a:pt x="105" y="170"/>
                  </a:moveTo>
                  <a:cubicBezTo>
                    <a:pt x="104" y="167"/>
                    <a:pt x="107" y="166"/>
                    <a:pt x="108" y="164"/>
                  </a:cubicBezTo>
                  <a:cubicBezTo>
                    <a:pt x="108" y="164"/>
                    <a:pt x="109" y="165"/>
                    <a:pt x="109" y="165"/>
                  </a:cubicBezTo>
                  <a:cubicBezTo>
                    <a:pt x="108" y="167"/>
                    <a:pt x="106" y="168"/>
                    <a:pt x="105" y="170"/>
                  </a:cubicBezTo>
                  <a:close/>
                  <a:moveTo>
                    <a:pt x="116" y="173"/>
                  </a:moveTo>
                  <a:cubicBezTo>
                    <a:pt x="117" y="173"/>
                    <a:pt x="117" y="175"/>
                    <a:pt x="118" y="175"/>
                  </a:cubicBezTo>
                  <a:cubicBezTo>
                    <a:pt x="117" y="178"/>
                    <a:pt x="114" y="179"/>
                    <a:pt x="113" y="182"/>
                  </a:cubicBezTo>
                  <a:cubicBezTo>
                    <a:pt x="109" y="181"/>
                    <a:pt x="112" y="177"/>
                    <a:pt x="114" y="175"/>
                  </a:cubicBezTo>
                  <a:cubicBezTo>
                    <a:pt x="115" y="175"/>
                    <a:pt x="115" y="176"/>
                    <a:pt x="115" y="176"/>
                  </a:cubicBezTo>
                  <a:cubicBezTo>
                    <a:pt x="117" y="176"/>
                    <a:pt x="116" y="174"/>
                    <a:pt x="116" y="173"/>
                  </a:cubicBezTo>
                  <a:close/>
                  <a:moveTo>
                    <a:pt x="121" y="178"/>
                  </a:moveTo>
                  <a:cubicBezTo>
                    <a:pt x="122" y="181"/>
                    <a:pt x="119" y="186"/>
                    <a:pt x="116" y="186"/>
                  </a:cubicBezTo>
                  <a:cubicBezTo>
                    <a:pt x="116" y="183"/>
                    <a:pt x="118" y="179"/>
                    <a:pt x="121" y="178"/>
                  </a:cubicBezTo>
                  <a:close/>
                  <a:moveTo>
                    <a:pt x="119" y="169"/>
                  </a:moveTo>
                  <a:cubicBezTo>
                    <a:pt x="120" y="169"/>
                    <a:pt x="120" y="171"/>
                    <a:pt x="121" y="172"/>
                  </a:cubicBezTo>
                  <a:cubicBezTo>
                    <a:pt x="119" y="172"/>
                    <a:pt x="118" y="170"/>
                    <a:pt x="119" y="169"/>
                  </a:cubicBezTo>
                  <a:close/>
                  <a:moveTo>
                    <a:pt x="123" y="150"/>
                  </a:moveTo>
                  <a:cubicBezTo>
                    <a:pt x="124" y="150"/>
                    <a:pt x="125" y="150"/>
                    <a:pt x="125" y="148"/>
                  </a:cubicBezTo>
                  <a:cubicBezTo>
                    <a:pt x="126" y="148"/>
                    <a:pt x="126" y="149"/>
                    <a:pt x="126" y="150"/>
                  </a:cubicBezTo>
                  <a:cubicBezTo>
                    <a:pt x="126" y="151"/>
                    <a:pt x="125" y="152"/>
                    <a:pt x="123" y="152"/>
                  </a:cubicBezTo>
                  <a:cubicBezTo>
                    <a:pt x="124" y="151"/>
                    <a:pt x="124" y="152"/>
                    <a:pt x="123" y="150"/>
                  </a:cubicBezTo>
                  <a:close/>
                  <a:moveTo>
                    <a:pt x="126" y="160"/>
                  </a:moveTo>
                  <a:cubicBezTo>
                    <a:pt x="129" y="164"/>
                    <a:pt x="125" y="167"/>
                    <a:pt x="123" y="168"/>
                  </a:cubicBezTo>
                  <a:cubicBezTo>
                    <a:pt x="124" y="166"/>
                    <a:pt x="122" y="166"/>
                    <a:pt x="122" y="165"/>
                  </a:cubicBezTo>
                  <a:cubicBezTo>
                    <a:pt x="123" y="163"/>
                    <a:pt x="124" y="161"/>
                    <a:pt x="126" y="160"/>
                  </a:cubicBezTo>
                  <a:close/>
                  <a:moveTo>
                    <a:pt x="146" y="159"/>
                  </a:moveTo>
                  <a:cubicBezTo>
                    <a:pt x="148" y="161"/>
                    <a:pt x="145" y="164"/>
                    <a:pt x="143" y="164"/>
                  </a:cubicBezTo>
                  <a:cubicBezTo>
                    <a:pt x="143" y="162"/>
                    <a:pt x="145" y="161"/>
                    <a:pt x="146" y="159"/>
                  </a:cubicBezTo>
                  <a:close/>
                  <a:moveTo>
                    <a:pt x="143" y="151"/>
                  </a:moveTo>
                  <a:cubicBezTo>
                    <a:pt x="141" y="149"/>
                    <a:pt x="144" y="146"/>
                    <a:pt x="145" y="149"/>
                  </a:cubicBezTo>
                  <a:cubicBezTo>
                    <a:pt x="145" y="151"/>
                    <a:pt x="144" y="152"/>
                    <a:pt x="143" y="151"/>
                  </a:cubicBezTo>
                  <a:close/>
                  <a:moveTo>
                    <a:pt x="146" y="173"/>
                  </a:moveTo>
                  <a:cubicBezTo>
                    <a:pt x="145" y="172"/>
                    <a:pt x="145" y="173"/>
                    <a:pt x="144" y="173"/>
                  </a:cubicBezTo>
                  <a:cubicBezTo>
                    <a:pt x="142" y="171"/>
                    <a:pt x="146" y="169"/>
                    <a:pt x="146" y="173"/>
                  </a:cubicBezTo>
                  <a:close/>
                  <a:moveTo>
                    <a:pt x="151" y="191"/>
                  </a:moveTo>
                  <a:cubicBezTo>
                    <a:pt x="151" y="193"/>
                    <a:pt x="149" y="195"/>
                    <a:pt x="148" y="196"/>
                  </a:cubicBezTo>
                  <a:cubicBezTo>
                    <a:pt x="147" y="195"/>
                    <a:pt x="145" y="194"/>
                    <a:pt x="144" y="192"/>
                  </a:cubicBezTo>
                  <a:cubicBezTo>
                    <a:pt x="146" y="188"/>
                    <a:pt x="149" y="187"/>
                    <a:pt x="151" y="191"/>
                  </a:cubicBezTo>
                  <a:close/>
                  <a:moveTo>
                    <a:pt x="160" y="188"/>
                  </a:moveTo>
                  <a:cubicBezTo>
                    <a:pt x="162" y="189"/>
                    <a:pt x="163" y="190"/>
                    <a:pt x="163" y="192"/>
                  </a:cubicBezTo>
                  <a:cubicBezTo>
                    <a:pt x="163" y="192"/>
                    <a:pt x="163" y="192"/>
                    <a:pt x="162" y="193"/>
                  </a:cubicBezTo>
                  <a:cubicBezTo>
                    <a:pt x="161" y="192"/>
                    <a:pt x="160" y="191"/>
                    <a:pt x="159" y="191"/>
                  </a:cubicBezTo>
                  <a:cubicBezTo>
                    <a:pt x="159" y="190"/>
                    <a:pt x="161" y="190"/>
                    <a:pt x="160" y="188"/>
                  </a:cubicBezTo>
                  <a:close/>
                  <a:moveTo>
                    <a:pt x="164" y="183"/>
                  </a:moveTo>
                  <a:cubicBezTo>
                    <a:pt x="166" y="183"/>
                    <a:pt x="166" y="182"/>
                    <a:pt x="167" y="181"/>
                  </a:cubicBezTo>
                  <a:cubicBezTo>
                    <a:pt x="167" y="182"/>
                    <a:pt x="168" y="183"/>
                    <a:pt x="169" y="183"/>
                  </a:cubicBezTo>
                  <a:cubicBezTo>
                    <a:pt x="168" y="185"/>
                    <a:pt x="167" y="188"/>
                    <a:pt x="164" y="188"/>
                  </a:cubicBezTo>
                  <a:cubicBezTo>
                    <a:pt x="165" y="186"/>
                    <a:pt x="162" y="187"/>
                    <a:pt x="163" y="185"/>
                  </a:cubicBezTo>
                  <a:cubicBezTo>
                    <a:pt x="164" y="185"/>
                    <a:pt x="164" y="187"/>
                    <a:pt x="166" y="187"/>
                  </a:cubicBezTo>
                  <a:cubicBezTo>
                    <a:pt x="167" y="186"/>
                    <a:pt x="164" y="185"/>
                    <a:pt x="164" y="183"/>
                  </a:cubicBezTo>
                  <a:close/>
                  <a:moveTo>
                    <a:pt x="163" y="182"/>
                  </a:moveTo>
                  <a:cubicBezTo>
                    <a:pt x="163" y="181"/>
                    <a:pt x="165" y="181"/>
                    <a:pt x="165" y="179"/>
                  </a:cubicBezTo>
                  <a:cubicBezTo>
                    <a:pt x="167" y="180"/>
                    <a:pt x="164" y="182"/>
                    <a:pt x="163" y="182"/>
                  </a:cubicBezTo>
                  <a:close/>
                  <a:moveTo>
                    <a:pt x="169" y="163"/>
                  </a:moveTo>
                  <a:cubicBezTo>
                    <a:pt x="169" y="161"/>
                    <a:pt x="172" y="164"/>
                    <a:pt x="172" y="166"/>
                  </a:cubicBezTo>
                  <a:cubicBezTo>
                    <a:pt x="170" y="165"/>
                    <a:pt x="169" y="166"/>
                    <a:pt x="169" y="164"/>
                  </a:cubicBezTo>
                  <a:cubicBezTo>
                    <a:pt x="169" y="164"/>
                    <a:pt x="169" y="164"/>
                    <a:pt x="169" y="165"/>
                  </a:cubicBezTo>
                  <a:cubicBezTo>
                    <a:pt x="171" y="164"/>
                    <a:pt x="170" y="162"/>
                    <a:pt x="169" y="163"/>
                  </a:cubicBezTo>
                  <a:close/>
                  <a:moveTo>
                    <a:pt x="168" y="153"/>
                  </a:moveTo>
                  <a:cubicBezTo>
                    <a:pt x="169" y="153"/>
                    <a:pt x="169" y="153"/>
                    <a:pt x="170" y="153"/>
                  </a:cubicBezTo>
                  <a:cubicBezTo>
                    <a:pt x="170" y="155"/>
                    <a:pt x="169" y="155"/>
                    <a:pt x="169" y="156"/>
                  </a:cubicBezTo>
                  <a:cubicBezTo>
                    <a:pt x="167" y="156"/>
                    <a:pt x="167" y="154"/>
                    <a:pt x="168" y="153"/>
                  </a:cubicBezTo>
                  <a:close/>
                  <a:moveTo>
                    <a:pt x="173" y="157"/>
                  </a:moveTo>
                  <a:cubicBezTo>
                    <a:pt x="175" y="158"/>
                    <a:pt x="176" y="161"/>
                    <a:pt x="174" y="163"/>
                  </a:cubicBezTo>
                  <a:cubicBezTo>
                    <a:pt x="172" y="161"/>
                    <a:pt x="172" y="161"/>
                    <a:pt x="171" y="159"/>
                  </a:cubicBezTo>
                  <a:cubicBezTo>
                    <a:pt x="174" y="159"/>
                    <a:pt x="172" y="158"/>
                    <a:pt x="173" y="157"/>
                  </a:cubicBezTo>
                  <a:close/>
                  <a:moveTo>
                    <a:pt x="207" y="405"/>
                  </a:moveTo>
                  <a:cubicBezTo>
                    <a:pt x="208" y="404"/>
                    <a:pt x="209" y="405"/>
                    <a:pt x="210" y="405"/>
                  </a:cubicBezTo>
                  <a:cubicBezTo>
                    <a:pt x="209" y="407"/>
                    <a:pt x="209" y="408"/>
                    <a:pt x="207" y="408"/>
                  </a:cubicBezTo>
                  <a:cubicBezTo>
                    <a:pt x="208" y="406"/>
                    <a:pt x="207" y="407"/>
                    <a:pt x="207" y="405"/>
                  </a:cubicBezTo>
                  <a:close/>
                  <a:moveTo>
                    <a:pt x="209" y="389"/>
                  </a:moveTo>
                  <a:cubicBezTo>
                    <a:pt x="209" y="391"/>
                    <a:pt x="209" y="393"/>
                    <a:pt x="207" y="393"/>
                  </a:cubicBezTo>
                  <a:cubicBezTo>
                    <a:pt x="207" y="391"/>
                    <a:pt x="208" y="390"/>
                    <a:pt x="209" y="389"/>
                  </a:cubicBezTo>
                  <a:close/>
                  <a:moveTo>
                    <a:pt x="208" y="183"/>
                  </a:moveTo>
                  <a:cubicBezTo>
                    <a:pt x="207" y="181"/>
                    <a:pt x="208" y="182"/>
                    <a:pt x="208" y="180"/>
                  </a:cubicBezTo>
                  <a:cubicBezTo>
                    <a:pt x="210" y="180"/>
                    <a:pt x="209" y="184"/>
                    <a:pt x="208" y="183"/>
                  </a:cubicBezTo>
                  <a:close/>
                  <a:moveTo>
                    <a:pt x="206" y="449"/>
                  </a:moveTo>
                  <a:cubicBezTo>
                    <a:pt x="209" y="449"/>
                    <a:pt x="206" y="451"/>
                    <a:pt x="206" y="452"/>
                  </a:cubicBezTo>
                  <a:cubicBezTo>
                    <a:pt x="204" y="451"/>
                    <a:pt x="207" y="450"/>
                    <a:pt x="206" y="449"/>
                  </a:cubicBezTo>
                  <a:close/>
                  <a:moveTo>
                    <a:pt x="204" y="430"/>
                  </a:moveTo>
                  <a:cubicBezTo>
                    <a:pt x="206" y="430"/>
                    <a:pt x="207" y="432"/>
                    <a:pt x="206" y="433"/>
                  </a:cubicBezTo>
                  <a:cubicBezTo>
                    <a:pt x="205" y="432"/>
                    <a:pt x="204" y="431"/>
                    <a:pt x="204" y="430"/>
                  </a:cubicBezTo>
                  <a:close/>
                  <a:moveTo>
                    <a:pt x="207" y="443"/>
                  </a:moveTo>
                  <a:cubicBezTo>
                    <a:pt x="208" y="440"/>
                    <a:pt x="210" y="438"/>
                    <a:pt x="211" y="435"/>
                  </a:cubicBezTo>
                  <a:cubicBezTo>
                    <a:pt x="212" y="437"/>
                    <a:pt x="210" y="442"/>
                    <a:pt x="207" y="443"/>
                  </a:cubicBezTo>
                  <a:close/>
                  <a:moveTo>
                    <a:pt x="206" y="425"/>
                  </a:moveTo>
                  <a:cubicBezTo>
                    <a:pt x="206" y="423"/>
                    <a:pt x="203" y="421"/>
                    <a:pt x="205" y="419"/>
                  </a:cubicBezTo>
                  <a:cubicBezTo>
                    <a:pt x="207" y="420"/>
                    <a:pt x="208" y="424"/>
                    <a:pt x="206" y="425"/>
                  </a:cubicBezTo>
                  <a:close/>
                  <a:moveTo>
                    <a:pt x="204" y="306"/>
                  </a:moveTo>
                  <a:cubicBezTo>
                    <a:pt x="204" y="303"/>
                    <a:pt x="204" y="302"/>
                    <a:pt x="204" y="299"/>
                  </a:cubicBezTo>
                  <a:cubicBezTo>
                    <a:pt x="207" y="300"/>
                    <a:pt x="207" y="306"/>
                    <a:pt x="204" y="306"/>
                  </a:cubicBezTo>
                  <a:close/>
                  <a:moveTo>
                    <a:pt x="205" y="292"/>
                  </a:moveTo>
                  <a:cubicBezTo>
                    <a:pt x="207" y="294"/>
                    <a:pt x="206" y="296"/>
                    <a:pt x="206" y="297"/>
                  </a:cubicBezTo>
                  <a:cubicBezTo>
                    <a:pt x="205" y="296"/>
                    <a:pt x="204" y="293"/>
                    <a:pt x="205" y="292"/>
                  </a:cubicBezTo>
                  <a:close/>
                  <a:moveTo>
                    <a:pt x="205" y="231"/>
                  </a:moveTo>
                  <a:cubicBezTo>
                    <a:pt x="205" y="228"/>
                    <a:pt x="204" y="226"/>
                    <a:pt x="205" y="224"/>
                  </a:cubicBezTo>
                  <a:cubicBezTo>
                    <a:pt x="207" y="224"/>
                    <a:pt x="206" y="226"/>
                    <a:pt x="207" y="225"/>
                  </a:cubicBezTo>
                  <a:cubicBezTo>
                    <a:pt x="207" y="227"/>
                    <a:pt x="207" y="230"/>
                    <a:pt x="205" y="231"/>
                  </a:cubicBezTo>
                  <a:close/>
                  <a:moveTo>
                    <a:pt x="205" y="285"/>
                  </a:moveTo>
                  <a:cubicBezTo>
                    <a:pt x="203" y="286"/>
                    <a:pt x="204" y="281"/>
                    <a:pt x="205" y="280"/>
                  </a:cubicBezTo>
                  <a:cubicBezTo>
                    <a:pt x="206" y="282"/>
                    <a:pt x="206" y="284"/>
                    <a:pt x="205" y="285"/>
                  </a:cubicBezTo>
                  <a:close/>
                  <a:moveTo>
                    <a:pt x="204" y="377"/>
                  </a:moveTo>
                  <a:cubicBezTo>
                    <a:pt x="203" y="379"/>
                    <a:pt x="204" y="379"/>
                    <a:pt x="203" y="380"/>
                  </a:cubicBezTo>
                  <a:cubicBezTo>
                    <a:pt x="203" y="380"/>
                    <a:pt x="202" y="380"/>
                    <a:pt x="202" y="378"/>
                  </a:cubicBezTo>
                  <a:cubicBezTo>
                    <a:pt x="203" y="378"/>
                    <a:pt x="203" y="377"/>
                    <a:pt x="204" y="377"/>
                  </a:cubicBezTo>
                  <a:close/>
                  <a:moveTo>
                    <a:pt x="203" y="387"/>
                  </a:moveTo>
                  <a:cubicBezTo>
                    <a:pt x="205" y="387"/>
                    <a:pt x="203" y="390"/>
                    <a:pt x="203" y="391"/>
                  </a:cubicBezTo>
                  <a:cubicBezTo>
                    <a:pt x="202" y="390"/>
                    <a:pt x="202" y="389"/>
                    <a:pt x="202" y="388"/>
                  </a:cubicBezTo>
                  <a:cubicBezTo>
                    <a:pt x="203" y="388"/>
                    <a:pt x="203" y="388"/>
                    <a:pt x="203" y="387"/>
                  </a:cubicBezTo>
                  <a:close/>
                  <a:moveTo>
                    <a:pt x="204" y="402"/>
                  </a:moveTo>
                  <a:cubicBezTo>
                    <a:pt x="205" y="403"/>
                    <a:pt x="203" y="407"/>
                    <a:pt x="202" y="405"/>
                  </a:cubicBezTo>
                  <a:cubicBezTo>
                    <a:pt x="202" y="404"/>
                    <a:pt x="204" y="403"/>
                    <a:pt x="204" y="402"/>
                  </a:cubicBezTo>
                  <a:close/>
                  <a:moveTo>
                    <a:pt x="208" y="384"/>
                  </a:moveTo>
                  <a:cubicBezTo>
                    <a:pt x="206" y="384"/>
                    <a:pt x="207" y="382"/>
                    <a:pt x="208" y="381"/>
                  </a:cubicBezTo>
                  <a:cubicBezTo>
                    <a:pt x="209" y="382"/>
                    <a:pt x="208" y="383"/>
                    <a:pt x="208" y="384"/>
                  </a:cubicBezTo>
                  <a:close/>
                  <a:moveTo>
                    <a:pt x="206" y="379"/>
                  </a:moveTo>
                  <a:cubicBezTo>
                    <a:pt x="207" y="377"/>
                    <a:pt x="205" y="374"/>
                    <a:pt x="207" y="372"/>
                  </a:cubicBezTo>
                  <a:cubicBezTo>
                    <a:pt x="209" y="373"/>
                    <a:pt x="209" y="379"/>
                    <a:pt x="206" y="379"/>
                  </a:cubicBezTo>
                  <a:close/>
                  <a:moveTo>
                    <a:pt x="206" y="365"/>
                  </a:moveTo>
                  <a:cubicBezTo>
                    <a:pt x="207" y="363"/>
                    <a:pt x="205" y="360"/>
                    <a:pt x="206" y="357"/>
                  </a:cubicBezTo>
                  <a:cubicBezTo>
                    <a:pt x="208" y="358"/>
                    <a:pt x="209" y="364"/>
                    <a:pt x="206" y="365"/>
                  </a:cubicBezTo>
                  <a:close/>
                  <a:moveTo>
                    <a:pt x="204" y="217"/>
                  </a:moveTo>
                  <a:cubicBezTo>
                    <a:pt x="205" y="215"/>
                    <a:pt x="204" y="213"/>
                    <a:pt x="206" y="212"/>
                  </a:cubicBezTo>
                  <a:cubicBezTo>
                    <a:pt x="207" y="212"/>
                    <a:pt x="208" y="213"/>
                    <a:pt x="208" y="214"/>
                  </a:cubicBezTo>
                  <a:cubicBezTo>
                    <a:pt x="207" y="215"/>
                    <a:pt x="206" y="216"/>
                    <a:pt x="204" y="217"/>
                  </a:cubicBezTo>
                  <a:close/>
                  <a:moveTo>
                    <a:pt x="205" y="272"/>
                  </a:moveTo>
                  <a:cubicBezTo>
                    <a:pt x="202" y="271"/>
                    <a:pt x="206" y="266"/>
                    <a:pt x="203" y="263"/>
                  </a:cubicBezTo>
                  <a:cubicBezTo>
                    <a:pt x="203" y="263"/>
                    <a:pt x="203" y="264"/>
                    <a:pt x="202" y="264"/>
                  </a:cubicBezTo>
                  <a:cubicBezTo>
                    <a:pt x="207" y="261"/>
                    <a:pt x="206" y="268"/>
                    <a:pt x="205" y="272"/>
                  </a:cubicBezTo>
                  <a:close/>
                  <a:moveTo>
                    <a:pt x="202" y="355"/>
                  </a:moveTo>
                  <a:cubicBezTo>
                    <a:pt x="205" y="356"/>
                    <a:pt x="202" y="359"/>
                    <a:pt x="201" y="360"/>
                  </a:cubicBezTo>
                  <a:cubicBezTo>
                    <a:pt x="200" y="360"/>
                    <a:pt x="200" y="358"/>
                    <a:pt x="199" y="358"/>
                  </a:cubicBezTo>
                  <a:cubicBezTo>
                    <a:pt x="200" y="356"/>
                    <a:pt x="202" y="356"/>
                    <a:pt x="202" y="355"/>
                  </a:cubicBezTo>
                  <a:close/>
                  <a:moveTo>
                    <a:pt x="200" y="341"/>
                  </a:moveTo>
                  <a:cubicBezTo>
                    <a:pt x="201" y="341"/>
                    <a:pt x="201" y="340"/>
                    <a:pt x="203" y="340"/>
                  </a:cubicBezTo>
                  <a:cubicBezTo>
                    <a:pt x="203" y="342"/>
                    <a:pt x="203" y="343"/>
                    <a:pt x="202" y="344"/>
                  </a:cubicBezTo>
                  <a:cubicBezTo>
                    <a:pt x="201" y="343"/>
                    <a:pt x="200" y="342"/>
                    <a:pt x="200" y="341"/>
                  </a:cubicBezTo>
                  <a:close/>
                  <a:moveTo>
                    <a:pt x="189" y="306"/>
                  </a:moveTo>
                  <a:cubicBezTo>
                    <a:pt x="187" y="305"/>
                    <a:pt x="188" y="304"/>
                    <a:pt x="188" y="303"/>
                  </a:cubicBezTo>
                  <a:cubicBezTo>
                    <a:pt x="188" y="303"/>
                    <a:pt x="189" y="303"/>
                    <a:pt x="189" y="303"/>
                  </a:cubicBezTo>
                  <a:cubicBezTo>
                    <a:pt x="190" y="304"/>
                    <a:pt x="189" y="305"/>
                    <a:pt x="189" y="306"/>
                  </a:cubicBezTo>
                  <a:close/>
                  <a:moveTo>
                    <a:pt x="191" y="306"/>
                  </a:moveTo>
                  <a:cubicBezTo>
                    <a:pt x="190" y="307"/>
                    <a:pt x="190" y="309"/>
                    <a:pt x="188" y="310"/>
                  </a:cubicBezTo>
                  <a:cubicBezTo>
                    <a:pt x="189" y="308"/>
                    <a:pt x="190" y="306"/>
                    <a:pt x="191" y="306"/>
                  </a:cubicBezTo>
                  <a:close/>
                  <a:moveTo>
                    <a:pt x="188" y="319"/>
                  </a:moveTo>
                  <a:cubicBezTo>
                    <a:pt x="189" y="319"/>
                    <a:pt x="190" y="321"/>
                    <a:pt x="191" y="321"/>
                  </a:cubicBezTo>
                  <a:cubicBezTo>
                    <a:pt x="191" y="323"/>
                    <a:pt x="189" y="324"/>
                    <a:pt x="189" y="326"/>
                  </a:cubicBezTo>
                  <a:cubicBezTo>
                    <a:pt x="186" y="324"/>
                    <a:pt x="188" y="321"/>
                    <a:pt x="188" y="319"/>
                  </a:cubicBezTo>
                  <a:close/>
                  <a:moveTo>
                    <a:pt x="191" y="313"/>
                  </a:moveTo>
                  <a:cubicBezTo>
                    <a:pt x="192" y="311"/>
                    <a:pt x="193" y="310"/>
                    <a:pt x="194" y="308"/>
                  </a:cubicBezTo>
                  <a:cubicBezTo>
                    <a:pt x="195" y="310"/>
                    <a:pt x="193" y="312"/>
                    <a:pt x="194" y="315"/>
                  </a:cubicBezTo>
                  <a:cubicBezTo>
                    <a:pt x="193" y="315"/>
                    <a:pt x="191" y="314"/>
                    <a:pt x="191" y="313"/>
                  </a:cubicBezTo>
                  <a:close/>
                  <a:moveTo>
                    <a:pt x="194" y="299"/>
                  </a:moveTo>
                  <a:cubicBezTo>
                    <a:pt x="192" y="299"/>
                    <a:pt x="193" y="297"/>
                    <a:pt x="192" y="298"/>
                  </a:cubicBezTo>
                  <a:cubicBezTo>
                    <a:pt x="192" y="296"/>
                    <a:pt x="193" y="296"/>
                    <a:pt x="194" y="294"/>
                  </a:cubicBezTo>
                  <a:cubicBezTo>
                    <a:pt x="196" y="295"/>
                    <a:pt x="194" y="298"/>
                    <a:pt x="194" y="299"/>
                  </a:cubicBezTo>
                  <a:close/>
                  <a:moveTo>
                    <a:pt x="189" y="294"/>
                  </a:moveTo>
                  <a:cubicBezTo>
                    <a:pt x="189" y="291"/>
                    <a:pt x="191" y="291"/>
                    <a:pt x="192" y="290"/>
                  </a:cubicBezTo>
                  <a:cubicBezTo>
                    <a:pt x="194" y="290"/>
                    <a:pt x="191" y="294"/>
                    <a:pt x="189" y="294"/>
                  </a:cubicBezTo>
                  <a:close/>
                  <a:moveTo>
                    <a:pt x="189" y="281"/>
                  </a:moveTo>
                  <a:cubicBezTo>
                    <a:pt x="190" y="281"/>
                    <a:pt x="190" y="283"/>
                    <a:pt x="191" y="283"/>
                  </a:cubicBezTo>
                  <a:cubicBezTo>
                    <a:pt x="191" y="284"/>
                    <a:pt x="189" y="282"/>
                    <a:pt x="189" y="281"/>
                  </a:cubicBezTo>
                  <a:close/>
                  <a:moveTo>
                    <a:pt x="188" y="290"/>
                  </a:moveTo>
                  <a:cubicBezTo>
                    <a:pt x="189" y="289"/>
                    <a:pt x="189" y="287"/>
                    <a:pt x="188" y="286"/>
                  </a:cubicBezTo>
                  <a:cubicBezTo>
                    <a:pt x="191" y="287"/>
                    <a:pt x="191" y="290"/>
                    <a:pt x="188" y="290"/>
                  </a:cubicBezTo>
                  <a:close/>
                  <a:moveTo>
                    <a:pt x="187" y="236"/>
                  </a:moveTo>
                  <a:cubicBezTo>
                    <a:pt x="190" y="235"/>
                    <a:pt x="192" y="237"/>
                    <a:pt x="190" y="240"/>
                  </a:cubicBezTo>
                  <a:cubicBezTo>
                    <a:pt x="188" y="240"/>
                    <a:pt x="187" y="239"/>
                    <a:pt x="187" y="236"/>
                  </a:cubicBezTo>
                  <a:close/>
                  <a:moveTo>
                    <a:pt x="189" y="229"/>
                  </a:moveTo>
                  <a:cubicBezTo>
                    <a:pt x="187" y="229"/>
                    <a:pt x="188" y="227"/>
                    <a:pt x="186" y="227"/>
                  </a:cubicBezTo>
                  <a:cubicBezTo>
                    <a:pt x="186" y="221"/>
                    <a:pt x="193" y="225"/>
                    <a:pt x="189" y="229"/>
                  </a:cubicBezTo>
                  <a:close/>
                  <a:moveTo>
                    <a:pt x="176" y="259"/>
                  </a:moveTo>
                  <a:cubicBezTo>
                    <a:pt x="175" y="258"/>
                    <a:pt x="174" y="257"/>
                    <a:pt x="174" y="256"/>
                  </a:cubicBezTo>
                  <a:cubicBezTo>
                    <a:pt x="174" y="253"/>
                    <a:pt x="178" y="252"/>
                    <a:pt x="179" y="249"/>
                  </a:cubicBezTo>
                  <a:cubicBezTo>
                    <a:pt x="180" y="249"/>
                    <a:pt x="181" y="251"/>
                    <a:pt x="182" y="252"/>
                  </a:cubicBezTo>
                  <a:cubicBezTo>
                    <a:pt x="180" y="254"/>
                    <a:pt x="179" y="257"/>
                    <a:pt x="176" y="259"/>
                  </a:cubicBezTo>
                  <a:close/>
                  <a:moveTo>
                    <a:pt x="177" y="270"/>
                  </a:moveTo>
                  <a:cubicBezTo>
                    <a:pt x="176" y="269"/>
                    <a:pt x="175" y="268"/>
                    <a:pt x="175" y="266"/>
                  </a:cubicBezTo>
                  <a:cubicBezTo>
                    <a:pt x="175" y="266"/>
                    <a:pt x="176" y="266"/>
                    <a:pt x="176" y="266"/>
                  </a:cubicBezTo>
                  <a:cubicBezTo>
                    <a:pt x="176" y="268"/>
                    <a:pt x="179" y="268"/>
                    <a:pt x="177" y="270"/>
                  </a:cubicBezTo>
                  <a:close/>
                  <a:moveTo>
                    <a:pt x="172" y="276"/>
                  </a:moveTo>
                  <a:cubicBezTo>
                    <a:pt x="170" y="276"/>
                    <a:pt x="170" y="275"/>
                    <a:pt x="169" y="274"/>
                  </a:cubicBezTo>
                  <a:cubicBezTo>
                    <a:pt x="171" y="272"/>
                    <a:pt x="173" y="275"/>
                    <a:pt x="172" y="276"/>
                  </a:cubicBezTo>
                  <a:close/>
                  <a:moveTo>
                    <a:pt x="175" y="284"/>
                  </a:moveTo>
                  <a:cubicBezTo>
                    <a:pt x="172" y="283"/>
                    <a:pt x="171" y="281"/>
                    <a:pt x="171" y="279"/>
                  </a:cubicBezTo>
                  <a:cubicBezTo>
                    <a:pt x="173" y="280"/>
                    <a:pt x="175" y="281"/>
                    <a:pt x="175" y="284"/>
                  </a:cubicBezTo>
                  <a:close/>
                  <a:moveTo>
                    <a:pt x="161" y="299"/>
                  </a:moveTo>
                  <a:cubicBezTo>
                    <a:pt x="160" y="298"/>
                    <a:pt x="159" y="297"/>
                    <a:pt x="159" y="296"/>
                  </a:cubicBezTo>
                  <a:cubicBezTo>
                    <a:pt x="159" y="294"/>
                    <a:pt x="161" y="293"/>
                    <a:pt x="162" y="291"/>
                  </a:cubicBezTo>
                  <a:cubicBezTo>
                    <a:pt x="163" y="292"/>
                    <a:pt x="164" y="293"/>
                    <a:pt x="165" y="294"/>
                  </a:cubicBezTo>
                  <a:cubicBezTo>
                    <a:pt x="164" y="296"/>
                    <a:pt x="163" y="298"/>
                    <a:pt x="161" y="299"/>
                  </a:cubicBezTo>
                  <a:close/>
                  <a:moveTo>
                    <a:pt x="164" y="304"/>
                  </a:moveTo>
                  <a:cubicBezTo>
                    <a:pt x="164" y="305"/>
                    <a:pt x="163" y="306"/>
                    <a:pt x="162" y="306"/>
                  </a:cubicBezTo>
                  <a:cubicBezTo>
                    <a:pt x="161" y="305"/>
                    <a:pt x="162" y="305"/>
                    <a:pt x="162" y="304"/>
                  </a:cubicBezTo>
                  <a:cubicBezTo>
                    <a:pt x="163" y="303"/>
                    <a:pt x="164" y="304"/>
                    <a:pt x="164" y="304"/>
                  </a:cubicBezTo>
                  <a:close/>
                  <a:moveTo>
                    <a:pt x="147" y="344"/>
                  </a:moveTo>
                  <a:cubicBezTo>
                    <a:pt x="145" y="344"/>
                    <a:pt x="145" y="342"/>
                    <a:pt x="144" y="342"/>
                  </a:cubicBezTo>
                  <a:cubicBezTo>
                    <a:pt x="145" y="341"/>
                    <a:pt x="146" y="340"/>
                    <a:pt x="146" y="339"/>
                  </a:cubicBezTo>
                  <a:cubicBezTo>
                    <a:pt x="147" y="340"/>
                    <a:pt x="149" y="341"/>
                    <a:pt x="149" y="342"/>
                  </a:cubicBezTo>
                  <a:cubicBezTo>
                    <a:pt x="148" y="343"/>
                    <a:pt x="148" y="344"/>
                    <a:pt x="147" y="344"/>
                  </a:cubicBezTo>
                  <a:close/>
                  <a:moveTo>
                    <a:pt x="148" y="348"/>
                  </a:moveTo>
                  <a:cubicBezTo>
                    <a:pt x="149" y="350"/>
                    <a:pt x="147" y="350"/>
                    <a:pt x="147" y="351"/>
                  </a:cubicBezTo>
                  <a:cubicBezTo>
                    <a:pt x="145" y="351"/>
                    <a:pt x="146" y="347"/>
                    <a:pt x="148" y="348"/>
                  </a:cubicBezTo>
                  <a:close/>
                  <a:moveTo>
                    <a:pt x="133" y="390"/>
                  </a:moveTo>
                  <a:cubicBezTo>
                    <a:pt x="131" y="389"/>
                    <a:pt x="131" y="387"/>
                    <a:pt x="130" y="386"/>
                  </a:cubicBezTo>
                  <a:cubicBezTo>
                    <a:pt x="130" y="385"/>
                    <a:pt x="131" y="384"/>
                    <a:pt x="132" y="383"/>
                  </a:cubicBezTo>
                  <a:cubicBezTo>
                    <a:pt x="136" y="383"/>
                    <a:pt x="135" y="388"/>
                    <a:pt x="133" y="390"/>
                  </a:cubicBezTo>
                  <a:close/>
                  <a:moveTo>
                    <a:pt x="133" y="398"/>
                  </a:moveTo>
                  <a:cubicBezTo>
                    <a:pt x="131" y="397"/>
                    <a:pt x="133" y="396"/>
                    <a:pt x="133" y="395"/>
                  </a:cubicBezTo>
                  <a:cubicBezTo>
                    <a:pt x="134" y="396"/>
                    <a:pt x="133" y="397"/>
                    <a:pt x="133" y="398"/>
                  </a:cubicBezTo>
                  <a:close/>
                  <a:moveTo>
                    <a:pt x="135" y="354"/>
                  </a:moveTo>
                  <a:cubicBezTo>
                    <a:pt x="136" y="354"/>
                    <a:pt x="136" y="356"/>
                    <a:pt x="137" y="356"/>
                  </a:cubicBezTo>
                  <a:cubicBezTo>
                    <a:pt x="137" y="358"/>
                    <a:pt x="136" y="358"/>
                    <a:pt x="135" y="359"/>
                  </a:cubicBezTo>
                  <a:cubicBezTo>
                    <a:pt x="134" y="359"/>
                    <a:pt x="135" y="358"/>
                    <a:pt x="134" y="357"/>
                  </a:cubicBezTo>
                  <a:cubicBezTo>
                    <a:pt x="132" y="358"/>
                    <a:pt x="135" y="360"/>
                    <a:pt x="133" y="362"/>
                  </a:cubicBezTo>
                  <a:cubicBezTo>
                    <a:pt x="132" y="361"/>
                    <a:pt x="132" y="360"/>
                    <a:pt x="132" y="359"/>
                  </a:cubicBezTo>
                  <a:cubicBezTo>
                    <a:pt x="133" y="358"/>
                    <a:pt x="134" y="356"/>
                    <a:pt x="135" y="354"/>
                  </a:cubicBezTo>
                  <a:close/>
                  <a:moveTo>
                    <a:pt x="132" y="346"/>
                  </a:moveTo>
                  <a:cubicBezTo>
                    <a:pt x="131" y="345"/>
                    <a:pt x="132" y="344"/>
                    <a:pt x="133" y="344"/>
                  </a:cubicBezTo>
                  <a:cubicBezTo>
                    <a:pt x="133" y="345"/>
                    <a:pt x="133" y="346"/>
                    <a:pt x="132" y="346"/>
                  </a:cubicBezTo>
                  <a:close/>
                  <a:moveTo>
                    <a:pt x="132" y="320"/>
                  </a:moveTo>
                  <a:cubicBezTo>
                    <a:pt x="131" y="319"/>
                    <a:pt x="131" y="319"/>
                    <a:pt x="132" y="319"/>
                  </a:cubicBezTo>
                  <a:cubicBezTo>
                    <a:pt x="131" y="318"/>
                    <a:pt x="130" y="318"/>
                    <a:pt x="129" y="317"/>
                  </a:cubicBezTo>
                  <a:cubicBezTo>
                    <a:pt x="129" y="315"/>
                    <a:pt x="130" y="315"/>
                    <a:pt x="131" y="314"/>
                  </a:cubicBezTo>
                  <a:cubicBezTo>
                    <a:pt x="132" y="314"/>
                    <a:pt x="133" y="315"/>
                    <a:pt x="133" y="317"/>
                  </a:cubicBezTo>
                  <a:cubicBezTo>
                    <a:pt x="133" y="318"/>
                    <a:pt x="132" y="319"/>
                    <a:pt x="132" y="320"/>
                  </a:cubicBezTo>
                  <a:close/>
                  <a:moveTo>
                    <a:pt x="131" y="327"/>
                  </a:moveTo>
                  <a:cubicBezTo>
                    <a:pt x="131" y="325"/>
                    <a:pt x="132" y="325"/>
                    <a:pt x="132" y="324"/>
                  </a:cubicBezTo>
                  <a:cubicBezTo>
                    <a:pt x="134" y="325"/>
                    <a:pt x="132" y="326"/>
                    <a:pt x="131" y="327"/>
                  </a:cubicBezTo>
                  <a:close/>
                  <a:moveTo>
                    <a:pt x="121" y="296"/>
                  </a:moveTo>
                  <a:cubicBezTo>
                    <a:pt x="122" y="293"/>
                    <a:pt x="126" y="286"/>
                    <a:pt x="129" y="292"/>
                  </a:cubicBezTo>
                  <a:cubicBezTo>
                    <a:pt x="128" y="294"/>
                    <a:pt x="126" y="296"/>
                    <a:pt x="124" y="298"/>
                  </a:cubicBezTo>
                  <a:cubicBezTo>
                    <a:pt x="122" y="297"/>
                    <a:pt x="122" y="298"/>
                    <a:pt x="121" y="296"/>
                  </a:cubicBezTo>
                  <a:close/>
                  <a:moveTo>
                    <a:pt x="121" y="302"/>
                  </a:moveTo>
                  <a:cubicBezTo>
                    <a:pt x="121" y="304"/>
                    <a:pt x="120" y="305"/>
                    <a:pt x="119" y="306"/>
                  </a:cubicBezTo>
                  <a:cubicBezTo>
                    <a:pt x="115" y="305"/>
                    <a:pt x="117" y="300"/>
                    <a:pt x="119" y="299"/>
                  </a:cubicBezTo>
                  <a:cubicBezTo>
                    <a:pt x="120" y="300"/>
                    <a:pt x="121" y="301"/>
                    <a:pt x="121" y="302"/>
                  </a:cubicBezTo>
                  <a:close/>
                  <a:moveTo>
                    <a:pt x="119" y="266"/>
                  </a:moveTo>
                  <a:cubicBezTo>
                    <a:pt x="120" y="267"/>
                    <a:pt x="123" y="269"/>
                    <a:pt x="122" y="271"/>
                  </a:cubicBezTo>
                  <a:cubicBezTo>
                    <a:pt x="120" y="270"/>
                    <a:pt x="117" y="268"/>
                    <a:pt x="119" y="266"/>
                  </a:cubicBezTo>
                  <a:close/>
                  <a:moveTo>
                    <a:pt x="119" y="275"/>
                  </a:moveTo>
                  <a:cubicBezTo>
                    <a:pt x="117" y="274"/>
                    <a:pt x="114" y="271"/>
                    <a:pt x="116" y="269"/>
                  </a:cubicBezTo>
                  <a:cubicBezTo>
                    <a:pt x="118" y="270"/>
                    <a:pt x="121" y="272"/>
                    <a:pt x="119" y="275"/>
                  </a:cubicBezTo>
                  <a:close/>
                  <a:moveTo>
                    <a:pt x="126" y="225"/>
                  </a:moveTo>
                  <a:cubicBezTo>
                    <a:pt x="125" y="227"/>
                    <a:pt x="123" y="228"/>
                    <a:pt x="123" y="230"/>
                  </a:cubicBezTo>
                  <a:cubicBezTo>
                    <a:pt x="120" y="229"/>
                    <a:pt x="120" y="227"/>
                    <a:pt x="118" y="226"/>
                  </a:cubicBezTo>
                  <a:cubicBezTo>
                    <a:pt x="119" y="221"/>
                    <a:pt x="124" y="219"/>
                    <a:pt x="126" y="225"/>
                  </a:cubicBezTo>
                  <a:close/>
                  <a:moveTo>
                    <a:pt x="117" y="221"/>
                  </a:moveTo>
                  <a:cubicBezTo>
                    <a:pt x="117" y="221"/>
                    <a:pt x="116" y="221"/>
                    <a:pt x="116" y="222"/>
                  </a:cubicBezTo>
                  <a:cubicBezTo>
                    <a:pt x="114" y="220"/>
                    <a:pt x="118" y="218"/>
                    <a:pt x="119" y="215"/>
                  </a:cubicBezTo>
                  <a:cubicBezTo>
                    <a:pt x="121" y="217"/>
                    <a:pt x="117" y="219"/>
                    <a:pt x="117" y="221"/>
                  </a:cubicBezTo>
                  <a:close/>
                  <a:moveTo>
                    <a:pt x="129" y="205"/>
                  </a:moveTo>
                  <a:cubicBezTo>
                    <a:pt x="127" y="208"/>
                    <a:pt x="125" y="210"/>
                    <a:pt x="124" y="213"/>
                  </a:cubicBezTo>
                  <a:cubicBezTo>
                    <a:pt x="122" y="210"/>
                    <a:pt x="126" y="204"/>
                    <a:pt x="129" y="205"/>
                  </a:cubicBezTo>
                  <a:close/>
                  <a:moveTo>
                    <a:pt x="124" y="177"/>
                  </a:moveTo>
                  <a:cubicBezTo>
                    <a:pt x="123" y="176"/>
                    <a:pt x="122" y="176"/>
                    <a:pt x="122" y="175"/>
                  </a:cubicBezTo>
                  <a:cubicBezTo>
                    <a:pt x="124" y="173"/>
                    <a:pt x="126" y="175"/>
                    <a:pt x="124" y="177"/>
                  </a:cubicBezTo>
                  <a:close/>
                  <a:moveTo>
                    <a:pt x="134" y="195"/>
                  </a:moveTo>
                  <a:cubicBezTo>
                    <a:pt x="135" y="194"/>
                    <a:pt x="135" y="196"/>
                    <a:pt x="136" y="196"/>
                  </a:cubicBezTo>
                  <a:cubicBezTo>
                    <a:pt x="134" y="199"/>
                    <a:pt x="133" y="202"/>
                    <a:pt x="130" y="203"/>
                  </a:cubicBezTo>
                  <a:cubicBezTo>
                    <a:pt x="129" y="200"/>
                    <a:pt x="133" y="198"/>
                    <a:pt x="134" y="195"/>
                  </a:cubicBezTo>
                  <a:close/>
                  <a:moveTo>
                    <a:pt x="133" y="185"/>
                  </a:moveTo>
                  <a:cubicBezTo>
                    <a:pt x="133" y="185"/>
                    <a:pt x="133" y="185"/>
                    <a:pt x="134" y="185"/>
                  </a:cubicBezTo>
                  <a:cubicBezTo>
                    <a:pt x="134" y="186"/>
                    <a:pt x="134" y="188"/>
                    <a:pt x="133" y="187"/>
                  </a:cubicBezTo>
                  <a:cubicBezTo>
                    <a:pt x="132" y="187"/>
                    <a:pt x="133" y="186"/>
                    <a:pt x="133" y="185"/>
                  </a:cubicBezTo>
                  <a:close/>
                  <a:moveTo>
                    <a:pt x="160" y="224"/>
                  </a:moveTo>
                  <a:cubicBezTo>
                    <a:pt x="158" y="227"/>
                    <a:pt x="156" y="229"/>
                    <a:pt x="154" y="231"/>
                  </a:cubicBezTo>
                  <a:cubicBezTo>
                    <a:pt x="151" y="231"/>
                    <a:pt x="151" y="228"/>
                    <a:pt x="149" y="226"/>
                  </a:cubicBezTo>
                  <a:cubicBezTo>
                    <a:pt x="150" y="224"/>
                    <a:pt x="153" y="222"/>
                    <a:pt x="154" y="219"/>
                  </a:cubicBezTo>
                  <a:cubicBezTo>
                    <a:pt x="156" y="220"/>
                    <a:pt x="158" y="223"/>
                    <a:pt x="160" y="224"/>
                  </a:cubicBezTo>
                  <a:close/>
                  <a:moveTo>
                    <a:pt x="155" y="212"/>
                  </a:moveTo>
                  <a:cubicBezTo>
                    <a:pt x="155" y="211"/>
                    <a:pt x="156" y="211"/>
                    <a:pt x="155" y="210"/>
                  </a:cubicBezTo>
                  <a:cubicBezTo>
                    <a:pt x="156" y="210"/>
                    <a:pt x="156" y="210"/>
                    <a:pt x="157" y="210"/>
                  </a:cubicBezTo>
                  <a:cubicBezTo>
                    <a:pt x="157" y="211"/>
                    <a:pt x="157" y="212"/>
                    <a:pt x="156" y="212"/>
                  </a:cubicBezTo>
                  <a:cubicBezTo>
                    <a:pt x="156" y="212"/>
                    <a:pt x="156" y="212"/>
                    <a:pt x="155" y="212"/>
                  </a:cubicBezTo>
                  <a:close/>
                  <a:moveTo>
                    <a:pt x="161" y="280"/>
                  </a:moveTo>
                  <a:cubicBezTo>
                    <a:pt x="157" y="279"/>
                    <a:pt x="158" y="277"/>
                    <a:pt x="160" y="275"/>
                  </a:cubicBezTo>
                  <a:cubicBezTo>
                    <a:pt x="162" y="275"/>
                    <a:pt x="162" y="277"/>
                    <a:pt x="163" y="277"/>
                  </a:cubicBezTo>
                  <a:cubicBezTo>
                    <a:pt x="163" y="279"/>
                    <a:pt x="162" y="279"/>
                    <a:pt x="161" y="280"/>
                  </a:cubicBezTo>
                  <a:close/>
                  <a:moveTo>
                    <a:pt x="163" y="287"/>
                  </a:moveTo>
                  <a:cubicBezTo>
                    <a:pt x="162" y="287"/>
                    <a:pt x="162" y="286"/>
                    <a:pt x="162" y="285"/>
                  </a:cubicBezTo>
                  <a:cubicBezTo>
                    <a:pt x="163" y="285"/>
                    <a:pt x="163" y="286"/>
                    <a:pt x="163" y="287"/>
                  </a:cubicBezTo>
                  <a:close/>
                  <a:moveTo>
                    <a:pt x="154" y="290"/>
                  </a:moveTo>
                  <a:cubicBezTo>
                    <a:pt x="152" y="290"/>
                    <a:pt x="152" y="288"/>
                    <a:pt x="150" y="288"/>
                  </a:cubicBezTo>
                  <a:cubicBezTo>
                    <a:pt x="151" y="286"/>
                    <a:pt x="153" y="285"/>
                    <a:pt x="154" y="283"/>
                  </a:cubicBezTo>
                  <a:cubicBezTo>
                    <a:pt x="155" y="283"/>
                    <a:pt x="155" y="285"/>
                    <a:pt x="156" y="285"/>
                  </a:cubicBezTo>
                  <a:cubicBezTo>
                    <a:pt x="156" y="288"/>
                    <a:pt x="154" y="288"/>
                    <a:pt x="154" y="290"/>
                  </a:cubicBezTo>
                  <a:close/>
                  <a:moveTo>
                    <a:pt x="153" y="297"/>
                  </a:moveTo>
                  <a:cubicBezTo>
                    <a:pt x="153" y="296"/>
                    <a:pt x="154" y="295"/>
                    <a:pt x="154" y="294"/>
                  </a:cubicBezTo>
                  <a:cubicBezTo>
                    <a:pt x="157" y="295"/>
                    <a:pt x="155" y="299"/>
                    <a:pt x="153" y="297"/>
                  </a:cubicBezTo>
                  <a:close/>
                  <a:moveTo>
                    <a:pt x="144" y="322"/>
                  </a:moveTo>
                  <a:cubicBezTo>
                    <a:pt x="144" y="320"/>
                    <a:pt x="143" y="319"/>
                    <a:pt x="141" y="319"/>
                  </a:cubicBezTo>
                  <a:cubicBezTo>
                    <a:pt x="143" y="315"/>
                    <a:pt x="148" y="308"/>
                    <a:pt x="150" y="315"/>
                  </a:cubicBezTo>
                  <a:cubicBezTo>
                    <a:pt x="148" y="317"/>
                    <a:pt x="147" y="320"/>
                    <a:pt x="144" y="322"/>
                  </a:cubicBezTo>
                  <a:close/>
                  <a:moveTo>
                    <a:pt x="143" y="332"/>
                  </a:moveTo>
                  <a:cubicBezTo>
                    <a:pt x="142" y="330"/>
                    <a:pt x="143" y="330"/>
                    <a:pt x="144" y="329"/>
                  </a:cubicBezTo>
                  <a:cubicBezTo>
                    <a:pt x="146" y="329"/>
                    <a:pt x="144" y="332"/>
                    <a:pt x="143" y="332"/>
                  </a:cubicBezTo>
                  <a:close/>
                  <a:moveTo>
                    <a:pt x="137" y="312"/>
                  </a:moveTo>
                  <a:cubicBezTo>
                    <a:pt x="135" y="312"/>
                    <a:pt x="134" y="311"/>
                    <a:pt x="133" y="311"/>
                  </a:cubicBezTo>
                  <a:cubicBezTo>
                    <a:pt x="134" y="307"/>
                    <a:pt x="138" y="306"/>
                    <a:pt x="138" y="303"/>
                  </a:cubicBezTo>
                  <a:cubicBezTo>
                    <a:pt x="141" y="302"/>
                    <a:pt x="141" y="305"/>
                    <a:pt x="142" y="306"/>
                  </a:cubicBezTo>
                  <a:cubicBezTo>
                    <a:pt x="140" y="308"/>
                    <a:pt x="138" y="310"/>
                    <a:pt x="137" y="312"/>
                  </a:cubicBezTo>
                  <a:close/>
                  <a:moveTo>
                    <a:pt x="138" y="322"/>
                  </a:moveTo>
                  <a:cubicBezTo>
                    <a:pt x="141" y="322"/>
                    <a:pt x="142" y="326"/>
                    <a:pt x="141" y="328"/>
                  </a:cubicBezTo>
                  <a:cubicBezTo>
                    <a:pt x="139" y="327"/>
                    <a:pt x="138" y="326"/>
                    <a:pt x="137" y="326"/>
                  </a:cubicBezTo>
                  <a:cubicBezTo>
                    <a:pt x="137" y="324"/>
                    <a:pt x="137" y="324"/>
                    <a:pt x="138" y="322"/>
                  </a:cubicBezTo>
                  <a:close/>
                  <a:moveTo>
                    <a:pt x="134" y="323"/>
                  </a:moveTo>
                  <a:cubicBezTo>
                    <a:pt x="134" y="321"/>
                    <a:pt x="135" y="320"/>
                    <a:pt x="136" y="319"/>
                  </a:cubicBezTo>
                  <a:cubicBezTo>
                    <a:pt x="137" y="320"/>
                    <a:pt x="136" y="323"/>
                    <a:pt x="134" y="323"/>
                  </a:cubicBezTo>
                  <a:close/>
                  <a:moveTo>
                    <a:pt x="127" y="223"/>
                  </a:moveTo>
                  <a:cubicBezTo>
                    <a:pt x="125" y="223"/>
                    <a:pt x="124" y="220"/>
                    <a:pt x="123" y="218"/>
                  </a:cubicBezTo>
                  <a:cubicBezTo>
                    <a:pt x="126" y="219"/>
                    <a:pt x="128" y="221"/>
                    <a:pt x="127" y="223"/>
                  </a:cubicBezTo>
                  <a:close/>
                  <a:moveTo>
                    <a:pt x="126" y="215"/>
                  </a:moveTo>
                  <a:cubicBezTo>
                    <a:pt x="127" y="213"/>
                    <a:pt x="128" y="212"/>
                    <a:pt x="129" y="210"/>
                  </a:cubicBezTo>
                  <a:cubicBezTo>
                    <a:pt x="131" y="212"/>
                    <a:pt x="131" y="215"/>
                    <a:pt x="132" y="217"/>
                  </a:cubicBezTo>
                  <a:cubicBezTo>
                    <a:pt x="131" y="218"/>
                    <a:pt x="131" y="219"/>
                    <a:pt x="129" y="220"/>
                  </a:cubicBezTo>
                  <a:cubicBezTo>
                    <a:pt x="128" y="218"/>
                    <a:pt x="127" y="216"/>
                    <a:pt x="126" y="215"/>
                  </a:cubicBezTo>
                  <a:close/>
                  <a:moveTo>
                    <a:pt x="129" y="229"/>
                  </a:moveTo>
                  <a:cubicBezTo>
                    <a:pt x="130" y="230"/>
                    <a:pt x="130" y="230"/>
                    <a:pt x="131" y="231"/>
                  </a:cubicBezTo>
                  <a:cubicBezTo>
                    <a:pt x="133" y="230"/>
                    <a:pt x="130" y="229"/>
                    <a:pt x="130" y="227"/>
                  </a:cubicBezTo>
                  <a:cubicBezTo>
                    <a:pt x="131" y="227"/>
                    <a:pt x="131" y="227"/>
                    <a:pt x="131" y="226"/>
                  </a:cubicBezTo>
                  <a:cubicBezTo>
                    <a:pt x="134" y="226"/>
                    <a:pt x="136" y="230"/>
                    <a:pt x="133" y="232"/>
                  </a:cubicBezTo>
                  <a:cubicBezTo>
                    <a:pt x="132" y="232"/>
                    <a:pt x="133" y="231"/>
                    <a:pt x="131" y="231"/>
                  </a:cubicBezTo>
                  <a:cubicBezTo>
                    <a:pt x="133" y="233"/>
                    <a:pt x="132" y="236"/>
                    <a:pt x="130" y="238"/>
                  </a:cubicBezTo>
                  <a:cubicBezTo>
                    <a:pt x="128" y="237"/>
                    <a:pt x="127" y="235"/>
                    <a:pt x="126" y="234"/>
                  </a:cubicBezTo>
                  <a:cubicBezTo>
                    <a:pt x="127" y="232"/>
                    <a:pt x="128" y="230"/>
                    <a:pt x="129" y="229"/>
                  </a:cubicBezTo>
                  <a:close/>
                  <a:moveTo>
                    <a:pt x="133" y="246"/>
                  </a:moveTo>
                  <a:cubicBezTo>
                    <a:pt x="135" y="247"/>
                    <a:pt x="136" y="249"/>
                    <a:pt x="138" y="251"/>
                  </a:cubicBezTo>
                  <a:cubicBezTo>
                    <a:pt x="136" y="253"/>
                    <a:pt x="135" y="255"/>
                    <a:pt x="133" y="257"/>
                  </a:cubicBezTo>
                  <a:cubicBezTo>
                    <a:pt x="128" y="255"/>
                    <a:pt x="129" y="250"/>
                    <a:pt x="133" y="246"/>
                  </a:cubicBezTo>
                  <a:close/>
                  <a:moveTo>
                    <a:pt x="136" y="235"/>
                  </a:moveTo>
                  <a:cubicBezTo>
                    <a:pt x="136" y="234"/>
                    <a:pt x="137" y="234"/>
                    <a:pt x="138" y="234"/>
                  </a:cubicBezTo>
                  <a:cubicBezTo>
                    <a:pt x="138" y="235"/>
                    <a:pt x="137" y="236"/>
                    <a:pt x="136" y="236"/>
                  </a:cubicBezTo>
                  <a:cubicBezTo>
                    <a:pt x="136" y="236"/>
                    <a:pt x="136" y="235"/>
                    <a:pt x="136" y="235"/>
                  </a:cubicBezTo>
                  <a:close/>
                  <a:moveTo>
                    <a:pt x="137" y="240"/>
                  </a:moveTo>
                  <a:cubicBezTo>
                    <a:pt x="139" y="240"/>
                    <a:pt x="139" y="242"/>
                    <a:pt x="141" y="242"/>
                  </a:cubicBezTo>
                  <a:cubicBezTo>
                    <a:pt x="140" y="241"/>
                    <a:pt x="140" y="240"/>
                    <a:pt x="139" y="239"/>
                  </a:cubicBezTo>
                  <a:cubicBezTo>
                    <a:pt x="139" y="238"/>
                    <a:pt x="140" y="237"/>
                    <a:pt x="141" y="236"/>
                  </a:cubicBezTo>
                  <a:cubicBezTo>
                    <a:pt x="143" y="237"/>
                    <a:pt x="144" y="239"/>
                    <a:pt x="146" y="241"/>
                  </a:cubicBezTo>
                  <a:cubicBezTo>
                    <a:pt x="145" y="243"/>
                    <a:pt x="143" y="243"/>
                    <a:pt x="143" y="245"/>
                  </a:cubicBezTo>
                  <a:cubicBezTo>
                    <a:pt x="142" y="245"/>
                    <a:pt x="143" y="243"/>
                    <a:pt x="142" y="243"/>
                  </a:cubicBezTo>
                  <a:cubicBezTo>
                    <a:pt x="141" y="244"/>
                    <a:pt x="143" y="245"/>
                    <a:pt x="142" y="246"/>
                  </a:cubicBezTo>
                  <a:cubicBezTo>
                    <a:pt x="141" y="246"/>
                    <a:pt x="141" y="247"/>
                    <a:pt x="140" y="249"/>
                  </a:cubicBezTo>
                  <a:cubicBezTo>
                    <a:pt x="138" y="247"/>
                    <a:pt x="136" y="246"/>
                    <a:pt x="135" y="244"/>
                  </a:cubicBezTo>
                  <a:cubicBezTo>
                    <a:pt x="135" y="243"/>
                    <a:pt x="137" y="242"/>
                    <a:pt x="137" y="240"/>
                  </a:cubicBezTo>
                  <a:close/>
                  <a:moveTo>
                    <a:pt x="141" y="229"/>
                  </a:moveTo>
                  <a:cubicBezTo>
                    <a:pt x="143" y="229"/>
                    <a:pt x="141" y="230"/>
                    <a:pt x="141" y="231"/>
                  </a:cubicBezTo>
                  <a:cubicBezTo>
                    <a:pt x="138" y="231"/>
                    <a:pt x="141" y="230"/>
                    <a:pt x="141" y="229"/>
                  </a:cubicBezTo>
                  <a:close/>
                  <a:moveTo>
                    <a:pt x="166" y="233"/>
                  </a:moveTo>
                  <a:cubicBezTo>
                    <a:pt x="168" y="234"/>
                    <a:pt x="168" y="236"/>
                    <a:pt x="170" y="237"/>
                  </a:cubicBezTo>
                  <a:cubicBezTo>
                    <a:pt x="169" y="240"/>
                    <a:pt x="166" y="242"/>
                    <a:pt x="165" y="244"/>
                  </a:cubicBezTo>
                  <a:cubicBezTo>
                    <a:pt x="163" y="244"/>
                    <a:pt x="162" y="242"/>
                    <a:pt x="161" y="241"/>
                  </a:cubicBezTo>
                  <a:cubicBezTo>
                    <a:pt x="162" y="237"/>
                    <a:pt x="164" y="235"/>
                    <a:pt x="166" y="233"/>
                  </a:cubicBezTo>
                  <a:close/>
                  <a:moveTo>
                    <a:pt x="164" y="226"/>
                  </a:moveTo>
                  <a:cubicBezTo>
                    <a:pt x="165" y="226"/>
                    <a:pt x="165" y="225"/>
                    <a:pt x="165" y="224"/>
                  </a:cubicBezTo>
                  <a:cubicBezTo>
                    <a:pt x="166" y="224"/>
                    <a:pt x="166" y="226"/>
                    <a:pt x="168" y="226"/>
                  </a:cubicBezTo>
                  <a:cubicBezTo>
                    <a:pt x="167" y="227"/>
                    <a:pt x="165" y="227"/>
                    <a:pt x="164" y="226"/>
                  </a:cubicBezTo>
                  <a:close/>
                  <a:moveTo>
                    <a:pt x="141" y="269"/>
                  </a:moveTo>
                  <a:cubicBezTo>
                    <a:pt x="142" y="269"/>
                    <a:pt x="143" y="271"/>
                    <a:pt x="144" y="272"/>
                  </a:cubicBezTo>
                  <a:cubicBezTo>
                    <a:pt x="142" y="275"/>
                    <a:pt x="141" y="278"/>
                    <a:pt x="138" y="280"/>
                  </a:cubicBezTo>
                  <a:cubicBezTo>
                    <a:pt x="130" y="278"/>
                    <a:pt x="138" y="273"/>
                    <a:pt x="141" y="269"/>
                  </a:cubicBezTo>
                  <a:close/>
                  <a:moveTo>
                    <a:pt x="140" y="258"/>
                  </a:moveTo>
                  <a:cubicBezTo>
                    <a:pt x="139" y="255"/>
                    <a:pt x="143" y="255"/>
                    <a:pt x="144" y="257"/>
                  </a:cubicBezTo>
                  <a:cubicBezTo>
                    <a:pt x="143" y="261"/>
                    <a:pt x="141" y="260"/>
                    <a:pt x="140" y="263"/>
                  </a:cubicBezTo>
                  <a:cubicBezTo>
                    <a:pt x="137" y="262"/>
                    <a:pt x="136" y="258"/>
                    <a:pt x="140" y="258"/>
                  </a:cubicBezTo>
                  <a:close/>
                  <a:moveTo>
                    <a:pt x="143" y="264"/>
                  </a:moveTo>
                  <a:cubicBezTo>
                    <a:pt x="145" y="265"/>
                    <a:pt x="147" y="267"/>
                    <a:pt x="146" y="269"/>
                  </a:cubicBezTo>
                  <a:cubicBezTo>
                    <a:pt x="144" y="268"/>
                    <a:pt x="141" y="267"/>
                    <a:pt x="143" y="264"/>
                  </a:cubicBezTo>
                  <a:close/>
                  <a:moveTo>
                    <a:pt x="152" y="261"/>
                  </a:moveTo>
                  <a:cubicBezTo>
                    <a:pt x="151" y="259"/>
                    <a:pt x="148" y="259"/>
                    <a:pt x="148" y="256"/>
                  </a:cubicBezTo>
                  <a:cubicBezTo>
                    <a:pt x="151" y="254"/>
                    <a:pt x="152" y="258"/>
                    <a:pt x="154" y="259"/>
                  </a:cubicBezTo>
                  <a:cubicBezTo>
                    <a:pt x="154" y="260"/>
                    <a:pt x="152" y="260"/>
                    <a:pt x="152" y="261"/>
                  </a:cubicBezTo>
                  <a:close/>
                  <a:moveTo>
                    <a:pt x="150" y="270"/>
                  </a:moveTo>
                  <a:cubicBezTo>
                    <a:pt x="150" y="267"/>
                    <a:pt x="152" y="268"/>
                    <a:pt x="152" y="267"/>
                  </a:cubicBezTo>
                  <a:cubicBezTo>
                    <a:pt x="153" y="268"/>
                    <a:pt x="151" y="269"/>
                    <a:pt x="150" y="270"/>
                  </a:cubicBezTo>
                  <a:close/>
                  <a:moveTo>
                    <a:pt x="149" y="250"/>
                  </a:moveTo>
                  <a:cubicBezTo>
                    <a:pt x="143" y="250"/>
                    <a:pt x="149" y="242"/>
                    <a:pt x="151" y="247"/>
                  </a:cubicBezTo>
                  <a:cubicBezTo>
                    <a:pt x="150" y="248"/>
                    <a:pt x="150" y="249"/>
                    <a:pt x="149" y="250"/>
                  </a:cubicBezTo>
                  <a:close/>
                  <a:moveTo>
                    <a:pt x="146" y="255"/>
                  </a:moveTo>
                  <a:cubicBezTo>
                    <a:pt x="143" y="254"/>
                    <a:pt x="144" y="251"/>
                    <a:pt x="145" y="250"/>
                  </a:cubicBezTo>
                  <a:cubicBezTo>
                    <a:pt x="148" y="250"/>
                    <a:pt x="148" y="253"/>
                    <a:pt x="146" y="255"/>
                  </a:cubicBezTo>
                  <a:close/>
                  <a:moveTo>
                    <a:pt x="144" y="263"/>
                  </a:moveTo>
                  <a:cubicBezTo>
                    <a:pt x="146" y="259"/>
                    <a:pt x="149" y="261"/>
                    <a:pt x="150" y="264"/>
                  </a:cubicBezTo>
                  <a:cubicBezTo>
                    <a:pt x="149" y="265"/>
                    <a:pt x="148" y="266"/>
                    <a:pt x="148" y="266"/>
                  </a:cubicBezTo>
                  <a:cubicBezTo>
                    <a:pt x="146" y="266"/>
                    <a:pt x="145" y="264"/>
                    <a:pt x="144" y="263"/>
                  </a:cubicBezTo>
                  <a:close/>
                  <a:moveTo>
                    <a:pt x="151" y="273"/>
                  </a:moveTo>
                  <a:cubicBezTo>
                    <a:pt x="152" y="273"/>
                    <a:pt x="154" y="275"/>
                    <a:pt x="153" y="277"/>
                  </a:cubicBezTo>
                  <a:cubicBezTo>
                    <a:pt x="151" y="276"/>
                    <a:pt x="151" y="275"/>
                    <a:pt x="150" y="274"/>
                  </a:cubicBezTo>
                  <a:cubicBezTo>
                    <a:pt x="150" y="274"/>
                    <a:pt x="151" y="274"/>
                    <a:pt x="151" y="273"/>
                  </a:cubicBezTo>
                  <a:close/>
                  <a:moveTo>
                    <a:pt x="152" y="272"/>
                  </a:moveTo>
                  <a:cubicBezTo>
                    <a:pt x="152" y="270"/>
                    <a:pt x="154" y="270"/>
                    <a:pt x="154" y="268"/>
                  </a:cubicBezTo>
                  <a:cubicBezTo>
                    <a:pt x="156" y="269"/>
                    <a:pt x="157" y="270"/>
                    <a:pt x="157" y="272"/>
                  </a:cubicBezTo>
                  <a:cubicBezTo>
                    <a:pt x="155" y="272"/>
                    <a:pt x="156" y="275"/>
                    <a:pt x="154" y="274"/>
                  </a:cubicBezTo>
                  <a:cubicBezTo>
                    <a:pt x="154" y="273"/>
                    <a:pt x="153" y="272"/>
                    <a:pt x="152" y="272"/>
                  </a:cubicBezTo>
                  <a:close/>
                  <a:moveTo>
                    <a:pt x="157" y="245"/>
                  </a:moveTo>
                  <a:cubicBezTo>
                    <a:pt x="158" y="246"/>
                    <a:pt x="161" y="248"/>
                    <a:pt x="160" y="251"/>
                  </a:cubicBezTo>
                  <a:cubicBezTo>
                    <a:pt x="158" y="250"/>
                    <a:pt x="155" y="248"/>
                    <a:pt x="157" y="245"/>
                  </a:cubicBezTo>
                  <a:close/>
                  <a:moveTo>
                    <a:pt x="160" y="258"/>
                  </a:moveTo>
                  <a:cubicBezTo>
                    <a:pt x="160" y="260"/>
                    <a:pt x="158" y="259"/>
                    <a:pt x="158" y="261"/>
                  </a:cubicBezTo>
                  <a:cubicBezTo>
                    <a:pt x="156" y="260"/>
                    <a:pt x="159" y="259"/>
                    <a:pt x="158" y="258"/>
                  </a:cubicBezTo>
                  <a:cubicBezTo>
                    <a:pt x="159" y="258"/>
                    <a:pt x="159" y="258"/>
                    <a:pt x="160" y="258"/>
                  </a:cubicBezTo>
                  <a:close/>
                  <a:moveTo>
                    <a:pt x="157" y="262"/>
                  </a:moveTo>
                  <a:cubicBezTo>
                    <a:pt x="156" y="263"/>
                    <a:pt x="156" y="264"/>
                    <a:pt x="154" y="264"/>
                  </a:cubicBezTo>
                  <a:cubicBezTo>
                    <a:pt x="155" y="263"/>
                    <a:pt x="155" y="262"/>
                    <a:pt x="157" y="262"/>
                  </a:cubicBezTo>
                  <a:close/>
                  <a:moveTo>
                    <a:pt x="160" y="283"/>
                  </a:moveTo>
                  <a:cubicBezTo>
                    <a:pt x="157" y="283"/>
                    <a:pt x="156" y="281"/>
                    <a:pt x="156" y="279"/>
                  </a:cubicBezTo>
                  <a:cubicBezTo>
                    <a:pt x="158" y="280"/>
                    <a:pt x="159" y="281"/>
                    <a:pt x="160" y="283"/>
                  </a:cubicBezTo>
                  <a:close/>
                  <a:moveTo>
                    <a:pt x="156" y="265"/>
                  </a:moveTo>
                  <a:cubicBezTo>
                    <a:pt x="157" y="265"/>
                    <a:pt x="157" y="264"/>
                    <a:pt x="158" y="264"/>
                  </a:cubicBezTo>
                  <a:cubicBezTo>
                    <a:pt x="159" y="264"/>
                    <a:pt x="162" y="267"/>
                    <a:pt x="160" y="269"/>
                  </a:cubicBezTo>
                  <a:cubicBezTo>
                    <a:pt x="158" y="268"/>
                    <a:pt x="157" y="267"/>
                    <a:pt x="156" y="265"/>
                  </a:cubicBezTo>
                  <a:close/>
                  <a:moveTo>
                    <a:pt x="159" y="263"/>
                  </a:moveTo>
                  <a:cubicBezTo>
                    <a:pt x="159" y="262"/>
                    <a:pt x="160" y="261"/>
                    <a:pt x="161" y="260"/>
                  </a:cubicBezTo>
                  <a:cubicBezTo>
                    <a:pt x="162" y="261"/>
                    <a:pt x="162" y="262"/>
                    <a:pt x="163" y="263"/>
                  </a:cubicBezTo>
                  <a:cubicBezTo>
                    <a:pt x="163" y="265"/>
                    <a:pt x="162" y="264"/>
                    <a:pt x="162" y="265"/>
                  </a:cubicBezTo>
                  <a:cubicBezTo>
                    <a:pt x="160" y="265"/>
                    <a:pt x="159" y="264"/>
                    <a:pt x="159" y="263"/>
                  </a:cubicBezTo>
                  <a:close/>
                  <a:moveTo>
                    <a:pt x="159" y="237"/>
                  </a:moveTo>
                  <a:cubicBezTo>
                    <a:pt x="157" y="237"/>
                    <a:pt x="158" y="235"/>
                    <a:pt x="156" y="236"/>
                  </a:cubicBezTo>
                  <a:cubicBezTo>
                    <a:pt x="157" y="233"/>
                    <a:pt x="160" y="231"/>
                    <a:pt x="162" y="228"/>
                  </a:cubicBezTo>
                  <a:cubicBezTo>
                    <a:pt x="163" y="227"/>
                    <a:pt x="163" y="229"/>
                    <a:pt x="164" y="230"/>
                  </a:cubicBezTo>
                  <a:cubicBezTo>
                    <a:pt x="162" y="233"/>
                    <a:pt x="160" y="235"/>
                    <a:pt x="159" y="237"/>
                  </a:cubicBezTo>
                  <a:close/>
                  <a:moveTo>
                    <a:pt x="154" y="258"/>
                  </a:moveTo>
                  <a:cubicBezTo>
                    <a:pt x="153" y="257"/>
                    <a:pt x="153" y="254"/>
                    <a:pt x="151" y="254"/>
                  </a:cubicBezTo>
                  <a:cubicBezTo>
                    <a:pt x="151" y="252"/>
                    <a:pt x="153" y="252"/>
                    <a:pt x="153" y="250"/>
                  </a:cubicBezTo>
                  <a:cubicBezTo>
                    <a:pt x="155" y="252"/>
                    <a:pt x="159" y="256"/>
                    <a:pt x="154" y="258"/>
                  </a:cubicBezTo>
                  <a:close/>
                  <a:moveTo>
                    <a:pt x="154" y="244"/>
                  </a:moveTo>
                  <a:cubicBezTo>
                    <a:pt x="152" y="244"/>
                    <a:pt x="152" y="243"/>
                    <a:pt x="151" y="243"/>
                  </a:cubicBezTo>
                  <a:cubicBezTo>
                    <a:pt x="151" y="239"/>
                    <a:pt x="155" y="242"/>
                    <a:pt x="154" y="244"/>
                  </a:cubicBezTo>
                  <a:close/>
                  <a:moveTo>
                    <a:pt x="147" y="229"/>
                  </a:moveTo>
                  <a:cubicBezTo>
                    <a:pt x="148" y="230"/>
                    <a:pt x="151" y="232"/>
                    <a:pt x="152" y="235"/>
                  </a:cubicBezTo>
                  <a:cubicBezTo>
                    <a:pt x="149" y="234"/>
                    <a:pt x="146" y="231"/>
                    <a:pt x="147" y="229"/>
                  </a:cubicBezTo>
                  <a:close/>
                  <a:moveTo>
                    <a:pt x="149" y="238"/>
                  </a:moveTo>
                  <a:cubicBezTo>
                    <a:pt x="148" y="238"/>
                    <a:pt x="147" y="238"/>
                    <a:pt x="146" y="238"/>
                  </a:cubicBezTo>
                  <a:cubicBezTo>
                    <a:pt x="146" y="236"/>
                    <a:pt x="145" y="237"/>
                    <a:pt x="144" y="236"/>
                  </a:cubicBezTo>
                  <a:cubicBezTo>
                    <a:pt x="140" y="230"/>
                    <a:pt x="149" y="232"/>
                    <a:pt x="149" y="238"/>
                  </a:cubicBezTo>
                  <a:close/>
                  <a:moveTo>
                    <a:pt x="146" y="223"/>
                  </a:moveTo>
                  <a:cubicBezTo>
                    <a:pt x="148" y="220"/>
                    <a:pt x="150" y="217"/>
                    <a:pt x="152" y="215"/>
                  </a:cubicBezTo>
                  <a:cubicBezTo>
                    <a:pt x="153" y="217"/>
                    <a:pt x="149" y="221"/>
                    <a:pt x="146" y="223"/>
                  </a:cubicBezTo>
                  <a:close/>
                  <a:moveTo>
                    <a:pt x="135" y="263"/>
                  </a:moveTo>
                  <a:cubicBezTo>
                    <a:pt x="136" y="263"/>
                    <a:pt x="137" y="264"/>
                    <a:pt x="138" y="265"/>
                  </a:cubicBezTo>
                  <a:cubicBezTo>
                    <a:pt x="136" y="269"/>
                    <a:pt x="134" y="273"/>
                    <a:pt x="131" y="274"/>
                  </a:cubicBezTo>
                  <a:cubicBezTo>
                    <a:pt x="131" y="273"/>
                    <a:pt x="128" y="273"/>
                    <a:pt x="128" y="272"/>
                  </a:cubicBezTo>
                  <a:cubicBezTo>
                    <a:pt x="130" y="268"/>
                    <a:pt x="133" y="267"/>
                    <a:pt x="135" y="263"/>
                  </a:cubicBezTo>
                  <a:close/>
                  <a:moveTo>
                    <a:pt x="129" y="277"/>
                  </a:moveTo>
                  <a:cubicBezTo>
                    <a:pt x="129" y="279"/>
                    <a:pt x="129" y="280"/>
                    <a:pt x="126" y="280"/>
                  </a:cubicBezTo>
                  <a:cubicBezTo>
                    <a:pt x="126" y="278"/>
                    <a:pt x="126" y="277"/>
                    <a:pt x="125" y="277"/>
                  </a:cubicBezTo>
                  <a:cubicBezTo>
                    <a:pt x="124" y="275"/>
                    <a:pt x="126" y="276"/>
                    <a:pt x="126" y="274"/>
                  </a:cubicBezTo>
                  <a:cubicBezTo>
                    <a:pt x="127" y="275"/>
                    <a:pt x="129" y="276"/>
                    <a:pt x="129" y="277"/>
                  </a:cubicBezTo>
                  <a:close/>
                  <a:moveTo>
                    <a:pt x="129" y="285"/>
                  </a:moveTo>
                  <a:cubicBezTo>
                    <a:pt x="130" y="286"/>
                    <a:pt x="131" y="287"/>
                    <a:pt x="132" y="289"/>
                  </a:cubicBezTo>
                  <a:cubicBezTo>
                    <a:pt x="130" y="289"/>
                    <a:pt x="130" y="287"/>
                    <a:pt x="128" y="286"/>
                  </a:cubicBezTo>
                  <a:cubicBezTo>
                    <a:pt x="127" y="285"/>
                    <a:pt x="129" y="286"/>
                    <a:pt x="129" y="285"/>
                  </a:cubicBezTo>
                  <a:close/>
                  <a:moveTo>
                    <a:pt x="130" y="283"/>
                  </a:moveTo>
                  <a:cubicBezTo>
                    <a:pt x="131" y="279"/>
                    <a:pt x="134" y="280"/>
                    <a:pt x="135" y="283"/>
                  </a:cubicBezTo>
                  <a:cubicBezTo>
                    <a:pt x="135" y="284"/>
                    <a:pt x="134" y="285"/>
                    <a:pt x="133" y="286"/>
                  </a:cubicBezTo>
                  <a:cubicBezTo>
                    <a:pt x="131" y="286"/>
                    <a:pt x="131" y="284"/>
                    <a:pt x="130" y="283"/>
                  </a:cubicBezTo>
                  <a:close/>
                  <a:moveTo>
                    <a:pt x="138" y="296"/>
                  </a:moveTo>
                  <a:cubicBezTo>
                    <a:pt x="137" y="295"/>
                    <a:pt x="135" y="295"/>
                    <a:pt x="135" y="293"/>
                  </a:cubicBezTo>
                  <a:cubicBezTo>
                    <a:pt x="137" y="293"/>
                    <a:pt x="138" y="295"/>
                    <a:pt x="138" y="296"/>
                  </a:cubicBezTo>
                  <a:close/>
                  <a:moveTo>
                    <a:pt x="140" y="295"/>
                  </a:moveTo>
                  <a:cubicBezTo>
                    <a:pt x="137" y="294"/>
                    <a:pt x="137" y="290"/>
                    <a:pt x="139" y="288"/>
                  </a:cubicBezTo>
                  <a:cubicBezTo>
                    <a:pt x="141" y="288"/>
                    <a:pt x="142" y="289"/>
                    <a:pt x="143" y="290"/>
                  </a:cubicBezTo>
                  <a:cubicBezTo>
                    <a:pt x="142" y="292"/>
                    <a:pt x="141" y="293"/>
                    <a:pt x="140" y="295"/>
                  </a:cubicBezTo>
                  <a:close/>
                  <a:moveTo>
                    <a:pt x="141" y="285"/>
                  </a:moveTo>
                  <a:cubicBezTo>
                    <a:pt x="143" y="282"/>
                    <a:pt x="146" y="279"/>
                    <a:pt x="148" y="277"/>
                  </a:cubicBezTo>
                  <a:cubicBezTo>
                    <a:pt x="149" y="277"/>
                    <a:pt x="150" y="278"/>
                    <a:pt x="151" y="279"/>
                  </a:cubicBezTo>
                  <a:cubicBezTo>
                    <a:pt x="149" y="283"/>
                    <a:pt x="147" y="286"/>
                    <a:pt x="144" y="288"/>
                  </a:cubicBezTo>
                  <a:cubicBezTo>
                    <a:pt x="144" y="286"/>
                    <a:pt x="143" y="286"/>
                    <a:pt x="141" y="285"/>
                  </a:cubicBezTo>
                  <a:close/>
                  <a:moveTo>
                    <a:pt x="147" y="294"/>
                  </a:moveTo>
                  <a:cubicBezTo>
                    <a:pt x="147" y="295"/>
                    <a:pt x="148" y="295"/>
                    <a:pt x="148" y="296"/>
                  </a:cubicBezTo>
                  <a:cubicBezTo>
                    <a:pt x="148" y="299"/>
                    <a:pt x="146" y="299"/>
                    <a:pt x="145" y="301"/>
                  </a:cubicBezTo>
                  <a:cubicBezTo>
                    <a:pt x="141" y="300"/>
                    <a:pt x="143" y="295"/>
                    <a:pt x="147" y="294"/>
                  </a:cubicBezTo>
                  <a:close/>
                  <a:moveTo>
                    <a:pt x="148" y="305"/>
                  </a:moveTo>
                  <a:cubicBezTo>
                    <a:pt x="146" y="303"/>
                    <a:pt x="150" y="301"/>
                    <a:pt x="151" y="299"/>
                  </a:cubicBezTo>
                  <a:cubicBezTo>
                    <a:pt x="151" y="299"/>
                    <a:pt x="151" y="299"/>
                    <a:pt x="152" y="300"/>
                  </a:cubicBezTo>
                  <a:cubicBezTo>
                    <a:pt x="152" y="302"/>
                    <a:pt x="150" y="304"/>
                    <a:pt x="148" y="305"/>
                  </a:cubicBezTo>
                  <a:close/>
                  <a:moveTo>
                    <a:pt x="152" y="292"/>
                  </a:moveTo>
                  <a:cubicBezTo>
                    <a:pt x="151" y="294"/>
                    <a:pt x="149" y="292"/>
                    <a:pt x="148" y="292"/>
                  </a:cubicBezTo>
                  <a:cubicBezTo>
                    <a:pt x="148" y="290"/>
                    <a:pt x="149" y="290"/>
                    <a:pt x="150" y="289"/>
                  </a:cubicBezTo>
                  <a:cubicBezTo>
                    <a:pt x="151" y="289"/>
                    <a:pt x="152" y="290"/>
                    <a:pt x="153" y="291"/>
                  </a:cubicBezTo>
                  <a:cubicBezTo>
                    <a:pt x="153" y="292"/>
                    <a:pt x="151" y="292"/>
                    <a:pt x="152" y="292"/>
                  </a:cubicBezTo>
                  <a:close/>
                  <a:moveTo>
                    <a:pt x="159" y="288"/>
                  </a:moveTo>
                  <a:cubicBezTo>
                    <a:pt x="160" y="288"/>
                    <a:pt x="160" y="290"/>
                    <a:pt x="161" y="290"/>
                  </a:cubicBezTo>
                  <a:cubicBezTo>
                    <a:pt x="160" y="292"/>
                    <a:pt x="159" y="294"/>
                    <a:pt x="156" y="294"/>
                  </a:cubicBezTo>
                  <a:cubicBezTo>
                    <a:pt x="155" y="292"/>
                    <a:pt x="158" y="291"/>
                    <a:pt x="159" y="288"/>
                  </a:cubicBezTo>
                  <a:close/>
                  <a:moveTo>
                    <a:pt x="162" y="272"/>
                  </a:moveTo>
                  <a:cubicBezTo>
                    <a:pt x="162" y="271"/>
                    <a:pt x="163" y="271"/>
                    <a:pt x="163" y="270"/>
                  </a:cubicBezTo>
                  <a:cubicBezTo>
                    <a:pt x="165" y="270"/>
                    <a:pt x="165" y="273"/>
                    <a:pt x="167" y="273"/>
                  </a:cubicBezTo>
                  <a:cubicBezTo>
                    <a:pt x="167" y="274"/>
                    <a:pt x="165" y="274"/>
                    <a:pt x="165" y="275"/>
                  </a:cubicBezTo>
                  <a:cubicBezTo>
                    <a:pt x="164" y="274"/>
                    <a:pt x="163" y="273"/>
                    <a:pt x="162" y="272"/>
                  </a:cubicBezTo>
                  <a:close/>
                  <a:moveTo>
                    <a:pt x="164" y="255"/>
                  </a:moveTo>
                  <a:cubicBezTo>
                    <a:pt x="164" y="255"/>
                    <a:pt x="165" y="255"/>
                    <a:pt x="167" y="255"/>
                  </a:cubicBezTo>
                  <a:cubicBezTo>
                    <a:pt x="166" y="256"/>
                    <a:pt x="167" y="256"/>
                    <a:pt x="167" y="258"/>
                  </a:cubicBezTo>
                  <a:cubicBezTo>
                    <a:pt x="166" y="257"/>
                    <a:pt x="164" y="257"/>
                    <a:pt x="164" y="255"/>
                  </a:cubicBezTo>
                  <a:close/>
                  <a:moveTo>
                    <a:pt x="167" y="248"/>
                  </a:moveTo>
                  <a:cubicBezTo>
                    <a:pt x="168" y="245"/>
                    <a:pt x="170" y="241"/>
                    <a:pt x="173" y="241"/>
                  </a:cubicBezTo>
                  <a:cubicBezTo>
                    <a:pt x="171" y="243"/>
                    <a:pt x="170" y="247"/>
                    <a:pt x="167" y="248"/>
                  </a:cubicBezTo>
                  <a:close/>
                  <a:moveTo>
                    <a:pt x="171" y="235"/>
                  </a:moveTo>
                  <a:cubicBezTo>
                    <a:pt x="170" y="234"/>
                    <a:pt x="170" y="232"/>
                    <a:pt x="168" y="231"/>
                  </a:cubicBezTo>
                  <a:cubicBezTo>
                    <a:pt x="168" y="230"/>
                    <a:pt x="169" y="228"/>
                    <a:pt x="170" y="228"/>
                  </a:cubicBezTo>
                  <a:cubicBezTo>
                    <a:pt x="171" y="230"/>
                    <a:pt x="173" y="231"/>
                    <a:pt x="174" y="232"/>
                  </a:cubicBezTo>
                  <a:cubicBezTo>
                    <a:pt x="173" y="233"/>
                    <a:pt x="173" y="234"/>
                    <a:pt x="171" y="235"/>
                  </a:cubicBezTo>
                  <a:close/>
                  <a:moveTo>
                    <a:pt x="170" y="220"/>
                  </a:moveTo>
                  <a:cubicBezTo>
                    <a:pt x="170" y="220"/>
                    <a:pt x="170" y="219"/>
                    <a:pt x="169" y="219"/>
                  </a:cubicBezTo>
                  <a:cubicBezTo>
                    <a:pt x="170" y="218"/>
                    <a:pt x="171" y="217"/>
                    <a:pt x="171" y="215"/>
                  </a:cubicBezTo>
                  <a:cubicBezTo>
                    <a:pt x="172" y="216"/>
                    <a:pt x="173" y="216"/>
                    <a:pt x="174" y="217"/>
                  </a:cubicBezTo>
                  <a:cubicBezTo>
                    <a:pt x="173" y="218"/>
                    <a:pt x="172" y="220"/>
                    <a:pt x="170" y="220"/>
                  </a:cubicBezTo>
                  <a:close/>
                  <a:moveTo>
                    <a:pt x="180" y="225"/>
                  </a:moveTo>
                  <a:cubicBezTo>
                    <a:pt x="179" y="225"/>
                    <a:pt x="179" y="226"/>
                    <a:pt x="178" y="227"/>
                  </a:cubicBezTo>
                  <a:cubicBezTo>
                    <a:pt x="176" y="227"/>
                    <a:pt x="175" y="225"/>
                    <a:pt x="174" y="223"/>
                  </a:cubicBezTo>
                  <a:cubicBezTo>
                    <a:pt x="174" y="218"/>
                    <a:pt x="179" y="221"/>
                    <a:pt x="180" y="225"/>
                  </a:cubicBezTo>
                  <a:close/>
                  <a:moveTo>
                    <a:pt x="175" y="210"/>
                  </a:moveTo>
                  <a:cubicBezTo>
                    <a:pt x="176" y="211"/>
                    <a:pt x="178" y="212"/>
                    <a:pt x="176" y="214"/>
                  </a:cubicBezTo>
                  <a:cubicBezTo>
                    <a:pt x="175" y="214"/>
                    <a:pt x="174" y="211"/>
                    <a:pt x="175" y="210"/>
                  </a:cubicBezTo>
                  <a:close/>
                  <a:moveTo>
                    <a:pt x="176" y="235"/>
                  </a:moveTo>
                  <a:cubicBezTo>
                    <a:pt x="178" y="235"/>
                    <a:pt x="176" y="238"/>
                    <a:pt x="174" y="238"/>
                  </a:cubicBezTo>
                  <a:cubicBezTo>
                    <a:pt x="173" y="236"/>
                    <a:pt x="175" y="236"/>
                    <a:pt x="176" y="235"/>
                  </a:cubicBezTo>
                  <a:close/>
                  <a:moveTo>
                    <a:pt x="178" y="236"/>
                  </a:moveTo>
                  <a:cubicBezTo>
                    <a:pt x="181" y="237"/>
                    <a:pt x="181" y="242"/>
                    <a:pt x="178" y="243"/>
                  </a:cubicBezTo>
                  <a:cubicBezTo>
                    <a:pt x="175" y="241"/>
                    <a:pt x="176" y="238"/>
                    <a:pt x="178" y="236"/>
                  </a:cubicBezTo>
                  <a:close/>
                  <a:moveTo>
                    <a:pt x="180" y="230"/>
                  </a:moveTo>
                  <a:cubicBezTo>
                    <a:pt x="180" y="229"/>
                    <a:pt x="181" y="228"/>
                    <a:pt x="183" y="227"/>
                  </a:cubicBezTo>
                  <a:cubicBezTo>
                    <a:pt x="183" y="229"/>
                    <a:pt x="182" y="231"/>
                    <a:pt x="180" y="230"/>
                  </a:cubicBezTo>
                  <a:close/>
                  <a:moveTo>
                    <a:pt x="183" y="229"/>
                  </a:moveTo>
                  <a:cubicBezTo>
                    <a:pt x="186" y="230"/>
                    <a:pt x="188" y="234"/>
                    <a:pt x="184" y="235"/>
                  </a:cubicBezTo>
                  <a:cubicBezTo>
                    <a:pt x="183" y="233"/>
                    <a:pt x="183" y="232"/>
                    <a:pt x="182" y="232"/>
                  </a:cubicBezTo>
                  <a:cubicBezTo>
                    <a:pt x="182" y="231"/>
                    <a:pt x="183" y="230"/>
                    <a:pt x="183" y="229"/>
                  </a:cubicBezTo>
                  <a:close/>
                  <a:moveTo>
                    <a:pt x="186" y="221"/>
                  </a:moveTo>
                  <a:cubicBezTo>
                    <a:pt x="186" y="221"/>
                    <a:pt x="187" y="222"/>
                    <a:pt x="187" y="222"/>
                  </a:cubicBezTo>
                  <a:cubicBezTo>
                    <a:pt x="187" y="223"/>
                    <a:pt x="186" y="224"/>
                    <a:pt x="185" y="225"/>
                  </a:cubicBezTo>
                  <a:cubicBezTo>
                    <a:pt x="183" y="224"/>
                    <a:pt x="185" y="222"/>
                    <a:pt x="186" y="221"/>
                  </a:cubicBezTo>
                  <a:close/>
                  <a:moveTo>
                    <a:pt x="184" y="210"/>
                  </a:moveTo>
                  <a:cubicBezTo>
                    <a:pt x="185" y="209"/>
                    <a:pt x="186" y="211"/>
                    <a:pt x="186" y="212"/>
                  </a:cubicBezTo>
                  <a:cubicBezTo>
                    <a:pt x="185" y="213"/>
                    <a:pt x="184" y="210"/>
                    <a:pt x="184" y="210"/>
                  </a:cubicBezTo>
                  <a:close/>
                  <a:moveTo>
                    <a:pt x="182" y="205"/>
                  </a:moveTo>
                  <a:cubicBezTo>
                    <a:pt x="180" y="203"/>
                    <a:pt x="182" y="201"/>
                    <a:pt x="183" y="200"/>
                  </a:cubicBezTo>
                  <a:cubicBezTo>
                    <a:pt x="184" y="199"/>
                    <a:pt x="184" y="201"/>
                    <a:pt x="185" y="201"/>
                  </a:cubicBezTo>
                  <a:cubicBezTo>
                    <a:pt x="185" y="203"/>
                    <a:pt x="184" y="204"/>
                    <a:pt x="182" y="205"/>
                  </a:cubicBezTo>
                  <a:close/>
                  <a:moveTo>
                    <a:pt x="181" y="221"/>
                  </a:moveTo>
                  <a:cubicBezTo>
                    <a:pt x="180" y="219"/>
                    <a:pt x="179" y="218"/>
                    <a:pt x="178" y="217"/>
                  </a:cubicBezTo>
                  <a:cubicBezTo>
                    <a:pt x="178" y="216"/>
                    <a:pt x="179" y="215"/>
                    <a:pt x="179" y="215"/>
                  </a:cubicBezTo>
                  <a:cubicBezTo>
                    <a:pt x="182" y="216"/>
                    <a:pt x="186" y="220"/>
                    <a:pt x="181" y="221"/>
                  </a:cubicBezTo>
                  <a:close/>
                  <a:moveTo>
                    <a:pt x="172" y="197"/>
                  </a:moveTo>
                  <a:cubicBezTo>
                    <a:pt x="174" y="197"/>
                    <a:pt x="177" y="200"/>
                    <a:pt x="178" y="202"/>
                  </a:cubicBezTo>
                  <a:cubicBezTo>
                    <a:pt x="175" y="201"/>
                    <a:pt x="174" y="198"/>
                    <a:pt x="172" y="197"/>
                  </a:cubicBezTo>
                  <a:close/>
                  <a:moveTo>
                    <a:pt x="170" y="192"/>
                  </a:moveTo>
                  <a:cubicBezTo>
                    <a:pt x="170" y="189"/>
                    <a:pt x="172" y="186"/>
                    <a:pt x="174" y="188"/>
                  </a:cubicBezTo>
                  <a:cubicBezTo>
                    <a:pt x="173" y="190"/>
                    <a:pt x="173" y="192"/>
                    <a:pt x="170" y="192"/>
                  </a:cubicBezTo>
                  <a:close/>
                  <a:moveTo>
                    <a:pt x="176" y="205"/>
                  </a:moveTo>
                  <a:cubicBezTo>
                    <a:pt x="173" y="206"/>
                    <a:pt x="169" y="202"/>
                    <a:pt x="170" y="199"/>
                  </a:cubicBezTo>
                  <a:cubicBezTo>
                    <a:pt x="173" y="200"/>
                    <a:pt x="174" y="203"/>
                    <a:pt x="176" y="205"/>
                  </a:cubicBezTo>
                  <a:close/>
                  <a:moveTo>
                    <a:pt x="173" y="208"/>
                  </a:moveTo>
                  <a:cubicBezTo>
                    <a:pt x="171" y="209"/>
                    <a:pt x="169" y="205"/>
                    <a:pt x="168" y="203"/>
                  </a:cubicBezTo>
                  <a:cubicBezTo>
                    <a:pt x="170" y="204"/>
                    <a:pt x="171" y="206"/>
                    <a:pt x="173" y="208"/>
                  </a:cubicBezTo>
                  <a:close/>
                  <a:moveTo>
                    <a:pt x="167" y="198"/>
                  </a:moveTo>
                  <a:cubicBezTo>
                    <a:pt x="166" y="198"/>
                    <a:pt x="166" y="196"/>
                    <a:pt x="167" y="195"/>
                  </a:cubicBezTo>
                  <a:cubicBezTo>
                    <a:pt x="167" y="196"/>
                    <a:pt x="167" y="196"/>
                    <a:pt x="168" y="196"/>
                  </a:cubicBezTo>
                  <a:cubicBezTo>
                    <a:pt x="168" y="197"/>
                    <a:pt x="167" y="197"/>
                    <a:pt x="167" y="198"/>
                  </a:cubicBezTo>
                  <a:close/>
                  <a:moveTo>
                    <a:pt x="169" y="212"/>
                  </a:moveTo>
                  <a:cubicBezTo>
                    <a:pt x="169" y="214"/>
                    <a:pt x="168" y="216"/>
                    <a:pt x="166" y="216"/>
                  </a:cubicBezTo>
                  <a:cubicBezTo>
                    <a:pt x="165" y="213"/>
                    <a:pt x="163" y="213"/>
                    <a:pt x="162" y="211"/>
                  </a:cubicBezTo>
                  <a:cubicBezTo>
                    <a:pt x="162" y="209"/>
                    <a:pt x="163" y="209"/>
                    <a:pt x="164" y="208"/>
                  </a:cubicBezTo>
                  <a:cubicBezTo>
                    <a:pt x="167" y="208"/>
                    <a:pt x="167" y="211"/>
                    <a:pt x="169" y="212"/>
                  </a:cubicBezTo>
                  <a:close/>
                  <a:moveTo>
                    <a:pt x="165" y="219"/>
                  </a:moveTo>
                  <a:cubicBezTo>
                    <a:pt x="164" y="219"/>
                    <a:pt x="164" y="219"/>
                    <a:pt x="163" y="219"/>
                  </a:cubicBezTo>
                  <a:cubicBezTo>
                    <a:pt x="163" y="216"/>
                    <a:pt x="160" y="216"/>
                    <a:pt x="159" y="215"/>
                  </a:cubicBezTo>
                  <a:cubicBezTo>
                    <a:pt x="159" y="214"/>
                    <a:pt x="159" y="213"/>
                    <a:pt x="159" y="213"/>
                  </a:cubicBezTo>
                  <a:cubicBezTo>
                    <a:pt x="160" y="213"/>
                    <a:pt x="161" y="214"/>
                    <a:pt x="160" y="215"/>
                  </a:cubicBezTo>
                  <a:cubicBezTo>
                    <a:pt x="163" y="215"/>
                    <a:pt x="163" y="217"/>
                    <a:pt x="165" y="219"/>
                  </a:cubicBezTo>
                  <a:close/>
                  <a:moveTo>
                    <a:pt x="158" y="207"/>
                  </a:moveTo>
                  <a:cubicBezTo>
                    <a:pt x="159" y="205"/>
                    <a:pt x="159" y="204"/>
                    <a:pt x="162" y="204"/>
                  </a:cubicBezTo>
                  <a:cubicBezTo>
                    <a:pt x="161" y="206"/>
                    <a:pt x="160" y="208"/>
                    <a:pt x="158" y="207"/>
                  </a:cubicBezTo>
                  <a:close/>
                  <a:moveTo>
                    <a:pt x="162" y="221"/>
                  </a:moveTo>
                  <a:cubicBezTo>
                    <a:pt x="162" y="222"/>
                    <a:pt x="162" y="222"/>
                    <a:pt x="161" y="222"/>
                  </a:cubicBezTo>
                  <a:cubicBezTo>
                    <a:pt x="161" y="220"/>
                    <a:pt x="158" y="219"/>
                    <a:pt x="157" y="216"/>
                  </a:cubicBezTo>
                  <a:cubicBezTo>
                    <a:pt x="159" y="218"/>
                    <a:pt x="160" y="220"/>
                    <a:pt x="162" y="221"/>
                  </a:cubicBezTo>
                  <a:close/>
                  <a:moveTo>
                    <a:pt x="151" y="207"/>
                  </a:moveTo>
                  <a:cubicBezTo>
                    <a:pt x="150" y="206"/>
                    <a:pt x="149" y="205"/>
                    <a:pt x="148" y="203"/>
                  </a:cubicBezTo>
                  <a:cubicBezTo>
                    <a:pt x="149" y="203"/>
                    <a:pt x="149" y="203"/>
                    <a:pt x="149" y="202"/>
                  </a:cubicBezTo>
                  <a:cubicBezTo>
                    <a:pt x="151" y="202"/>
                    <a:pt x="151" y="205"/>
                    <a:pt x="153" y="205"/>
                  </a:cubicBezTo>
                  <a:cubicBezTo>
                    <a:pt x="153" y="206"/>
                    <a:pt x="151" y="206"/>
                    <a:pt x="151" y="207"/>
                  </a:cubicBezTo>
                  <a:close/>
                  <a:moveTo>
                    <a:pt x="148" y="212"/>
                  </a:moveTo>
                  <a:cubicBezTo>
                    <a:pt x="146" y="214"/>
                    <a:pt x="145" y="216"/>
                    <a:pt x="143" y="219"/>
                  </a:cubicBezTo>
                  <a:cubicBezTo>
                    <a:pt x="138" y="215"/>
                    <a:pt x="142" y="211"/>
                    <a:pt x="145" y="208"/>
                  </a:cubicBezTo>
                  <a:cubicBezTo>
                    <a:pt x="147" y="208"/>
                    <a:pt x="148" y="210"/>
                    <a:pt x="148" y="212"/>
                  </a:cubicBezTo>
                  <a:close/>
                  <a:moveTo>
                    <a:pt x="141" y="222"/>
                  </a:moveTo>
                  <a:cubicBezTo>
                    <a:pt x="138" y="222"/>
                    <a:pt x="138" y="220"/>
                    <a:pt x="138" y="217"/>
                  </a:cubicBezTo>
                  <a:cubicBezTo>
                    <a:pt x="140" y="218"/>
                    <a:pt x="141" y="220"/>
                    <a:pt x="141" y="222"/>
                  </a:cubicBezTo>
                  <a:close/>
                  <a:moveTo>
                    <a:pt x="137" y="227"/>
                  </a:moveTo>
                  <a:cubicBezTo>
                    <a:pt x="134" y="226"/>
                    <a:pt x="135" y="224"/>
                    <a:pt x="133" y="223"/>
                  </a:cubicBezTo>
                  <a:cubicBezTo>
                    <a:pt x="133" y="222"/>
                    <a:pt x="135" y="222"/>
                    <a:pt x="135" y="220"/>
                  </a:cubicBezTo>
                  <a:cubicBezTo>
                    <a:pt x="137" y="222"/>
                    <a:pt x="140" y="224"/>
                    <a:pt x="137" y="227"/>
                  </a:cubicBezTo>
                  <a:close/>
                  <a:moveTo>
                    <a:pt x="134" y="214"/>
                  </a:moveTo>
                  <a:cubicBezTo>
                    <a:pt x="133" y="214"/>
                    <a:pt x="133" y="213"/>
                    <a:pt x="133" y="212"/>
                  </a:cubicBezTo>
                  <a:cubicBezTo>
                    <a:pt x="134" y="212"/>
                    <a:pt x="135" y="213"/>
                    <a:pt x="134" y="214"/>
                  </a:cubicBezTo>
                  <a:close/>
                  <a:moveTo>
                    <a:pt x="128" y="199"/>
                  </a:moveTo>
                  <a:cubicBezTo>
                    <a:pt x="129" y="198"/>
                    <a:pt x="130" y="197"/>
                    <a:pt x="130" y="196"/>
                  </a:cubicBezTo>
                  <a:cubicBezTo>
                    <a:pt x="131" y="197"/>
                    <a:pt x="130" y="199"/>
                    <a:pt x="128" y="199"/>
                  </a:cubicBezTo>
                  <a:close/>
                  <a:moveTo>
                    <a:pt x="125" y="197"/>
                  </a:moveTo>
                  <a:cubicBezTo>
                    <a:pt x="125" y="193"/>
                    <a:pt x="128" y="192"/>
                    <a:pt x="130" y="189"/>
                  </a:cubicBezTo>
                  <a:cubicBezTo>
                    <a:pt x="132" y="192"/>
                    <a:pt x="127" y="195"/>
                    <a:pt x="125" y="197"/>
                  </a:cubicBezTo>
                  <a:close/>
                  <a:moveTo>
                    <a:pt x="126" y="243"/>
                  </a:moveTo>
                  <a:cubicBezTo>
                    <a:pt x="125" y="241"/>
                    <a:pt x="122" y="239"/>
                    <a:pt x="123" y="236"/>
                  </a:cubicBezTo>
                  <a:cubicBezTo>
                    <a:pt x="125" y="237"/>
                    <a:pt x="126" y="239"/>
                    <a:pt x="127" y="240"/>
                  </a:cubicBezTo>
                  <a:cubicBezTo>
                    <a:pt x="127" y="243"/>
                    <a:pt x="125" y="244"/>
                    <a:pt x="124" y="246"/>
                  </a:cubicBezTo>
                  <a:cubicBezTo>
                    <a:pt x="122" y="246"/>
                    <a:pt x="122" y="243"/>
                    <a:pt x="120" y="242"/>
                  </a:cubicBezTo>
                  <a:cubicBezTo>
                    <a:pt x="120" y="241"/>
                    <a:pt x="121" y="240"/>
                    <a:pt x="121" y="239"/>
                  </a:cubicBezTo>
                  <a:cubicBezTo>
                    <a:pt x="124" y="240"/>
                    <a:pt x="124" y="242"/>
                    <a:pt x="126" y="243"/>
                  </a:cubicBezTo>
                  <a:close/>
                  <a:moveTo>
                    <a:pt x="122" y="249"/>
                  </a:moveTo>
                  <a:cubicBezTo>
                    <a:pt x="121" y="250"/>
                    <a:pt x="121" y="250"/>
                    <a:pt x="119" y="250"/>
                  </a:cubicBezTo>
                  <a:cubicBezTo>
                    <a:pt x="119" y="249"/>
                    <a:pt x="117" y="246"/>
                    <a:pt x="117" y="245"/>
                  </a:cubicBezTo>
                  <a:cubicBezTo>
                    <a:pt x="119" y="244"/>
                    <a:pt x="120" y="247"/>
                    <a:pt x="122" y="249"/>
                  </a:cubicBezTo>
                  <a:close/>
                  <a:moveTo>
                    <a:pt x="127" y="254"/>
                  </a:moveTo>
                  <a:cubicBezTo>
                    <a:pt x="128" y="256"/>
                    <a:pt x="130" y="257"/>
                    <a:pt x="132" y="259"/>
                  </a:cubicBezTo>
                  <a:cubicBezTo>
                    <a:pt x="130" y="262"/>
                    <a:pt x="127" y="265"/>
                    <a:pt x="125" y="268"/>
                  </a:cubicBezTo>
                  <a:cubicBezTo>
                    <a:pt x="117" y="264"/>
                    <a:pt x="124" y="259"/>
                    <a:pt x="127" y="254"/>
                  </a:cubicBezTo>
                  <a:close/>
                  <a:moveTo>
                    <a:pt x="123" y="278"/>
                  </a:moveTo>
                  <a:cubicBezTo>
                    <a:pt x="124" y="278"/>
                    <a:pt x="124" y="278"/>
                    <a:pt x="125" y="278"/>
                  </a:cubicBezTo>
                  <a:cubicBezTo>
                    <a:pt x="125" y="280"/>
                    <a:pt x="126" y="280"/>
                    <a:pt x="126" y="282"/>
                  </a:cubicBezTo>
                  <a:cubicBezTo>
                    <a:pt x="126" y="283"/>
                    <a:pt x="126" y="283"/>
                    <a:pt x="126" y="284"/>
                  </a:cubicBezTo>
                  <a:cubicBezTo>
                    <a:pt x="124" y="283"/>
                    <a:pt x="125" y="280"/>
                    <a:pt x="122" y="280"/>
                  </a:cubicBezTo>
                  <a:cubicBezTo>
                    <a:pt x="122" y="279"/>
                    <a:pt x="124" y="280"/>
                    <a:pt x="123" y="278"/>
                  </a:cubicBezTo>
                  <a:close/>
                  <a:moveTo>
                    <a:pt x="133" y="296"/>
                  </a:moveTo>
                  <a:cubicBezTo>
                    <a:pt x="134" y="297"/>
                    <a:pt x="135" y="299"/>
                    <a:pt x="136" y="300"/>
                  </a:cubicBezTo>
                  <a:cubicBezTo>
                    <a:pt x="134" y="302"/>
                    <a:pt x="134" y="307"/>
                    <a:pt x="129" y="306"/>
                  </a:cubicBezTo>
                  <a:cubicBezTo>
                    <a:pt x="128" y="305"/>
                    <a:pt x="129" y="305"/>
                    <a:pt x="127" y="302"/>
                  </a:cubicBezTo>
                  <a:cubicBezTo>
                    <a:pt x="130" y="301"/>
                    <a:pt x="131" y="298"/>
                    <a:pt x="133" y="296"/>
                  </a:cubicBezTo>
                  <a:close/>
                  <a:moveTo>
                    <a:pt x="138" y="331"/>
                  </a:moveTo>
                  <a:cubicBezTo>
                    <a:pt x="138" y="331"/>
                    <a:pt x="137" y="332"/>
                    <a:pt x="137" y="333"/>
                  </a:cubicBezTo>
                  <a:cubicBezTo>
                    <a:pt x="135" y="332"/>
                    <a:pt x="135" y="330"/>
                    <a:pt x="133" y="329"/>
                  </a:cubicBezTo>
                  <a:cubicBezTo>
                    <a:pt x="134" y="325"/>
                    <a:pt x="138" y="329"/>
                    <a:pt x="138" y="331"/>
                  </a:cubicBezTo>
                  <a:close/>
                  <a:moveTo>
                    <a:pt x="138" y="337"/>
                  </a:moveTo>
                  <a:cubicBezTo>
                    <a:pt x="140" y="338"/>
                    <a:pt x="137" y="341"/>
                    <a:pt x="135" y="341"/>
                  </a:cubicBezTo>
                  <a:cubicBezTo>
                    <a:pt x="135" y="339"/>
                    <a:pt x="137" y="339"/>
                    <a:pt x="138" y="337"/>
                  </a:cubicBezTo>
                  <a:close/>
                  <a:moveTo>
                    <a:pt x="132" y="367"/>
                  </a:moveTo>
                  <a:cubicBezTo>
                    <a:pt x="133" y="367"/>
                    <a:pt x="133" y="368"/>
                    <a:pt x="134" y="368"/>
                  </a:cubicBezTo>
                  <a:cubicBezTo>
                    <a:pt x="134" y="369"/>
                    <a:pt x="133" y="369"/>
                    <a:pt x="133" y="370"/>
                  </a:cubicBezTo>
                  <a:cubicBezTo>
                    <a:pt x="132" y="369"/>
                    <a:pt x="131" y="368"/>
                    <a:pt x="132" y="367"/>
                  </a:cubicBezTo>
                  <a:close/>
                  <a:moveTo>
                    <a:pt x="139" y="389"/>
                  </a:moveTo>
                  <a:cubicBezTo>
                    <a:pt x="139" y="392"/>
                    <a:pt x="136" y="395"/>
                    <a:pt x="134" y="394"/>
                  </a:cubicBezTo>
                  <a:cubicBezTo>
                    <a:pt x="135" y="391"/>
                    <a:pt x="136" y="388"/>
                    <a:pt x="139" y="389"/>
                  </a:cubicBezTo>
                  <a:close/>
                  <a:moveTo>
                    <a:pt x="135" y="380"/>
                  </a:moveTo>
                  <a:cubicBezTo>
                    <a:pt x="136" y="378"/>
                    <a:pt x="137" y="381"/>
                    <a:pt x="138" y="380"/>
                  </a:cubicBezTo>
                  <a:cubicBezTo>
                    <a:pt x="138" y="384"/>
                    <a:pt x="135" y="381"/>
                    <a:pt x="135" y="380"/>
                  </a:cubicBezTo>
                  <a:close/>
                  <a:moveTo>
                    <a:pt x="139" y="358"/>
                  </a:moveTo>
                  <a:cubicBezTo>
                    <a:pt x="139" y="358"/>
                    <a:pt x="139" y="359"/>
                    <a:pt x="140" y="359"/>
                  </a:cubicBezTo>
                  <a:cubicBezTo>
                    <a:pt x="140" y="361"/>
                    <a:pt x="139" y="361"/>
                    <a:pt x="139" y="363"/>
                  </a:cubicBezTo>
                  <a:cubicBezTo>
                    <a:pt x="137" y="362"/>
                    <a:pt x="137" y="362"/>
                    <a:pt x="137" y="361"/>
                  </a:cubicBezTo>
                  <a:cubicBezTo>
                    <a:pt x="138" y="360"/>
                    <a:pt x="139" y="360"/>
                    <a:pt x="139" y="358"/>
                  </a:cubicBezTo>
                  <a:close/>
                  <a:moveTo>
                    <a:pt x="138" y="343"/>
                  </a:moveTo>
                  <a:cubicBezTo>
                    <a:pt x="138" y="341"/>
                    <a:pt x="139" y="341"/>
                    <a:pt x="141" y="340"/>
                  </a:cubicBezTo>
                  <a:cubicBezTo>
                    <a:pt x="140" y="342"/>
                    <a:pt x="140" y="343"/>
                    <a:pt x="138" y="343"/>
                  </a:cubicBezTo>
                  <a:close/>
                  <a:moveTo>
                    <a:pt x="140" y="336"/>
                  </a:moveTo>
                  <a:cubicBezTo>
                    <a:pt x="138" y="336"/>
                    <a:pt x="140" y="334"/>
                    <a:pt x="141" y="334"/>
                  </a:cubicBezTo>
                  <a:cubicBezTo>
                    <a:pt x="143" y="334"/>
                    <a:pt x="140" y="335"/>
                    <a:pt x="140" y="336"/>
                  </a:cubicBezTo>
                  <a:close/>
                  <a:moveTo>
                    <a:pt x="139" y="316"/>
                  </a:moveTo>
                  <a:cubicBezTo>
                    <a:pt x="140" y="312"/>
                    <a:pt x="143" y="311"/>
                    <a:pt x="144" y="308"/>
                  </a:cubicBezTo>
                  <a:cubicBezTo>
                    <a:pt x="145" y="308"/>
                    <a:pt x="145" y="309"/>
                    <a:pt x="146" y="309"/>
                  </a:cubicBezTo>
                  <a:cubicBezTo>
                    <a:pt x="143" y="312"/>
                    <a:pt x="142" y="315"/>
                    <a:pt x="139" y="316"/>
                  </a:cubicBezTo>
                  <a:close/>
                  <a:moveTo>
                    <a:pt x="143" y="343"/>
                  </a:moveTo>
                  <a:cubicBezTo>
                    <a:pt x="146" y="344"/>
                    <a:pt x="146" y="347"/>
                    <a:pt x="144" y="349"/>
                  </a:cubicBezTo>
                  <a:cubicBezTo>
                    <a:pt x="142" y="349"/>
                    <a:pt x="142" y="347"/>
                    <a:pt x="141" y="347"/>
                  </a:cubicBezTo>
                  <a:cubicBezTo>
                    <a:pt x="141" y="345"/>
                    <a:pt x="143" y="345"/>
                    <a:pt x="143" y="343"/>
                  </a:cubicBezTo>
                  <a:close/>
                  <a:moveTo>
                    <a:pt x="151" y="345"/>
                  </a:moveTo>
                  <a:cubicBezTo>
                    <a:pt x="151" y="346"/>
                    <a:pt x="150" y="346"/>
                    <a:pt x="150" y="347"/>
                  </a:cubicBezTo>
                  <a:cubicBezTo>
                    <a:pt x="147" y="347"/>
                    <a:pt x="150" y="343"/>
                    <a:pt x="151" y="345"/>
                  </a:cubicBezTo>
                  <a:close/>
                  <a:moveTo>
                    <a:pt x="150" y="351"/>
                  </a:moveTo>
                  <a:cubicBezTo>
                    <a:pt x="152" y="352"/>
                    <a:pt x="152" y="354"/>
                    <a:pt x="151" y="355"/>
                  </a:cubicBezTo>
                  <a:cubicBezTo>
                    <a:pt x="150" y="355"/>
                    <a:pt x="150" y="354"/>
                    <a:pt x="149" y="354"/>
                  </a:cubicBezTo>
                  <a:cubicBezTo>
                    <a:pt x="149" y="353"/>
                    <a:pt x="150" y="352"/>
                    <a:pt x="150" y="351"/>
                  </a:cubicBezTo>
                  <a:close/>
                  <a:moveTo>
                    <a:pt x="151" y="339"/>
                  </a:moveTo>
                  <a:cubicBezTo>
                    <a:pt x="150" y="338"/>
                    <a:pt x="147" y="337"/>
                    <a:pt x="149" y="335"/>
                  </a:cubicBezTo>
                  <a:cubicBezTo>
                    <a:pt x="151" y="335"/>
                    <a:pt x="153" y="338"/>
                    <a:pt x="151" y="339"/>
                  </a:cubicBezTo>
                  <a:close/>
                  <a:moveTo>
                    <a:pt x="148" y="325"/>
                  </a:moveTo>
                  <a:cubicBezTo>
                    <a:pt x="149" y="322"/>
                    <a:pt x="151" y="320"/>
                    <a:pt x="153" y="317"/>
                  </a:cubicBezTo>
                  <a:cubicBezTo>
                    <a:pt x="153" y="317"/>
                    <a:pt x="153" y="317"/>
                    <a:pt x="154" y="318"/>
                  </a:cubicBezTo>
                  <a:cubicBezTo>
                    <a:pt x="152" y="321"/>
                    <a:pt x="151" y="324"/>
                    <a:pt x="148" y="325"/>
                  </a:cubicBezTo>
                  <a:close/>
                  <a:moveTo>
                    <a:pt x="150" y="307"/>
                  </a:moveTo>
                  <a:cubicBezTo>
                    <a:pt x="151" y="304"/>
                    <a:pt x="153" y="304"/>
                    <a:pt x="154" y="302"/>
                  </a:cubicBezTo>
                  <a:cubicBezTo>
                    <a:pt x="155" y="303"/>
                    <a:pt x="156" y="304"/>
                    <a:pt x="157" y="305"/>
                  </a:cubicBezTo>
                  <a:cubicBezTo>
                    <a:pt x="156" y="307"/>
                    <a:pt x="155" y="309"/>
                    <a:pt x="154" y="310"/>
                  </a:cubicBezTo>
                  <a:cubicBezTo>
                    <a:pt x="151" y="310"/>
                    <a:pt x="151" y="308"/>
                    <a:pt x="150" y="307"/>
                  </a:cubicBezTo>
                  <a:close/>
                  <a:moveTo>
                    <a:pt x="156" y="298"/>
                  </a:moveTo>
                  <a:cubicBezTo>
                    <a:pt x="157" y="298"/>
                    <a:pt x="158" y="297"/>
                    <a:pt x="159" y="298"/>
                  </a:cubicBezTo>
                  <a:cubicBezTo>
                    <a:pt x="159" y="299"/>
                    <a:pt x="160" y="300"/>
                    <a:pt x="161" y="301"/>
                  </a:cubicBezTo>
                  <a:cubicBezTo>
                    <a:pt x="159" y="303"/>
                    <a:pt x="155" y="300"/>
                    <a:pt x="156" y="298"/>
                  </a:cubicBezTo>
                  <a:close/>
                  <a:moveTo>
                    <a:pt x="167" y="297"/>
                  </a:moveTo>
                  <a:cubicBezTo>
                    <a:pt x="168" y="297"/>
                    <a:pt x="168" y="298"/>
                    <a:pt x="169" y="298"/>
                  </a:cubicBezTo>
                  <a:cubicBezTo>
                    <a:pt x="168" y="300"/>
                    <a:pt x="166" y="303"/>
                    <a:pt x="164" y="303"/>
                  </a:cubicBezTo>
                  <a:cubicBezTo>
                    <a:pt x="165" y="300"/>
                    <a:pt x="167" y="299"/>
                    <a:pt x="167" y="297"/>
                  </a:cubicBezTo>
                  <a:close/>
                  <a:moveTo>
                    <a:pt x="164" y="288"/>
                  </a:moveTo>
                  <a:cubicBezTo>
                    <a:pt x="166" y="288"/>
                    <a:pt x="167" y="290"/>
                    <a:pt x="168" y="292"/>
                  </a:cubicBezTo>
                  <a:cubicBezTo>
                    <a:pt x="166" y="291"/>
                    <a:pt x="164" y="291"/>
                    <a:pt x="164" y="288"/>
                  </a:cubicBezTo>
                  <a:close/>
                  <a:moveTo>
                    <a:pt x="164" y="285"/>
                  </a:moveTo>
                  <a:cubicBezTo>
                    <a:pt x="163" y="283"/>
                    <a:pt x="165" y="282"/>
                    <a:pt x="165" y="280"/>
                  </a:cubicBezTo>
                  <a:cubicBezTo>
                    <a:pt x="166" y="280"/>
                    <a:pt x="166" y="281"/>
                    <a:pt x="167" y="281"/>
                  </a:cubicBezTo>
                  <a:cubicBezTo>
                    <a:pt x="167" y="283"/>
                    <a:pt x="166" y="284"/>
                    <a:pt x="164" y="285"/>
                  </a:cubicBezTo>
                  <a:close/>
                  <a:moveTo>
                    <a:pt x="165" y="267"/>
                  </a:moveTo>
                  <a:cubicBezTo>
                    <a:pt x="167" y="267"/>
                    <a:pt x="167" y="269"/>
                    <a:pt x="169" y="270"/>
                  </a:cubicBezTo>
                  <a:cubicBezTo>
                    <a:pt x="168" y="270"/>
                    <a:pt x="168" y="271"/>
                    <a:pt x="168" y="271"/>
                  </a:cubicBezTo>
                  <a:cubicBezTo>
                    <a:pt x="166" y="271"/>
                    <a:pt x="164" y="269"/>
                    <a:pt x="165" y="267"/>
                  </a:cubicBezTo>
                  <a:close/>
                  <a:moveTo>
                    <a:pt x="170" y="279"/>
                  </a:moveTo>
                  <a:cubicBezTo>
                    <a:pt x="169" y="279"/>
                    <a:pt x="167" y="278"/>
                    <a:pt x="168" y="277"/>
                  </a:cubicBezTo>
                  <a:cubicBezTo>
                    <a:pt x="169" y="275"/>
                    <a:pt x="171" y="277"/>
                    <a:pt x="170" y="279"/>
                  </a:cubicBezTo>
                  <a:close/>
                  <a:moveTo>
                    <a:pt x="169" y="263"/>
                  </a:moveTo>
                  <a:cubicBezTo>
                    <a:pt x="170" y="262"/>
                    <a:pt x="170" y="261"/>
                    <a:pt x="172" y="261"/>
                  </a:cubicBezTo>
                  <a:cubicBezTo>
                    <a:pt x="172" y="263"/>
                    <a:pt x="175" y="264"/>
                    <a:pt x="172" y="264"/>
                  </a:cubicBezTo>
                  <a:cubicBezTo>
                    <a:pt x="172" y="263"/>
                    <a:pt x="171" y="263"/>
                    <a:pt x="169" y="263"/>
                  </a:cubicBezTo>
                  <a:close/>
                  <a:moveTo>
                    <a:pt x="171" y="252"/>
                  </a:moveTo>
                  <a:cubicBezTo>
                    <a:pt x="170" y="253"/>
                    <a:pt x="170" y="251"/>
                    <a:pt x="169" y="251"/>
                  </a:cubicBezTo>
                  <a:cubicBezTo>
                    <a:pt x="168" y="247"/>
                    <a:pt x="175" y="239"/>
                    <a:pt x="176" y="245"/>
                  </a:cubicBezTo>
                  <a:cubicBezTo>
                    <a:pt x="177" y="249"/>
                    <a:pt x="172" y="249"/>
                    <a:pt x="171" y="252"/>
                  </a:cubicBezTo>
                  <a:close/>
                  <a:moveTo>
                    <a:pt x="181" y="248"/>
                  </a:moveTo>
                  <a:cubicBezTo>
                    <a:pt x="180" y="245"/>
                    <a:pt x="183" y="245"/>
                    <a:pt x="183" y="243"/>
                  </a:cubicBezTo>
                  <a:cubicBezTo>
                    <a:pt x="185" y="242"/>
                    <a:pt x="185" y="244"/>
                    <a:pt x="186" y="244"/>
                  </a:cubicBezTo>
                  <a:cubicBezTo>
                    <a:pt x="186" y="246"/>
                    <a:pt x="185" y="248"/>
                    <a:pt x="184" y="249"/>
                  </a:cubicBezTo>
                  <a:cubicBezTo>
                    <a:pt x="182" y="249"/>
                    <a:pt x="182" y="248"/>
                    <a:pt x="181" y="248"/>
                  </a:cubicBezTo>
                  <a:close/>
                  <a:moveTo>
                    <a:pt x="188" y="212"/>
                  </a:moveTo>
                  <a:cubicBezTo>
                    <a:pt x="187" y="210"/>
                    <a:pt x="186" y="209"/>
                    <a:pt x="185" y="208"/>
                  </a:cubicBezTo>
                  <a:cubicBezTo>
                    <a:pt x="185" y="206"/>
                    <a:pt x="187" y="205"/>
                    <a:pt x="187" y="204"/>
                  </a:cubicBezTo>
                  <a:cubicBezTo>
                    <a:pt x="189" y="205"/>
                    <a:pt x="189" y="207"/>
                    <a:pt x="191" y="208"/>
                  </a:cubicBezTo>
                  <a:cubicBezTo>
                    <a:pt x="191" y="209"/>
                    <a:pt x="190" y="211"/>
                    <a:pt x="188" y="212"/>
                  </a:cubicBezTo>
                  <a:close/>
                  <a:moveTo>
                    <a:pt x="195" y="181"/>
                  </a:moveTo>
                  <a:cubicBezTo>
                    <a:pt x="193" y="182"/>
                    <a:pt x="193" y="183"/>
                    <a:pt x="192" y="184"/>
                  </a:cubicBezTo>
                  <a:cubicBezTo>
                    <a:pt x="190" y="184"/>
                    <a:pt x="191" y="181"/>
                    <a:pt x="189" y="181"/>
                  </a:cubicBezTo>
                  <a:cubicBezTo>
                    <a:pt x="189" y="178"/>
                    <a:pt x="193" y="178"/>
                    <a:pt x="195" y="181"/>
                  </a:cubicBezTo>
                  <a:close/>
                  <a:moveTo>
                    <a:pt x="190" y="168"/>
                  </a:moveTo>
                  <a:cubicBezTo>
                    <a:pt x="188" y="168"/>
                    <a:pt x="188" y="166"/>
                    <a:pt x="189" y="165"/>
                  </a:cubicBezTo>
                  <a:cubicBezTo>
                    <a:pt x="190" y="166"/>
                    <a:pt x="191" y="166"/>
                    <a:pt x="190" y="168"/>
                  </a:cubicBezTo>
                  <a:close/>
                  <a:moveTo>
                    <a:pt x="192" y="165"/>
                  </a:moveTo>
                  <a:cubicBezTo>
                    <a:pt x="192" y="164"/>
                    <a:pt x="192" y="163"/>
                    <a:pt x="192" y="163"/>
                  </a:cubicBezTo>
                  <a:cubicBezTo>
                    <a:pt x="194" y="162"/>
                    <a:pt x="194" y="165"/>
                    <a:pt x="192" y="165"/>
                  </a:cubicBezTo>
                  <a:close/>
                  <a:moveTo>
                    <a:pt x="196" y="173"/>
                  </a:moveTo>
                  <a:cubicBezTo>
                    <a:pt x="194" y="174"/>
                    <a:pt x="194" y="172"/>
                    <a:pt x="192" y="172"/>
                  </a:cubicBezTo>
                  <a:cubicBezTo>
                    <a:pt x="192" y="171"/>
                    <a:pt x="192" y="170"/>
                    <a:pt x="192" y="170"/>
                  </a:cubicBezTo>
                  <a:cubicBezTo>
                    <a:pt x="195" y="170"/>
                    <a:pt x="195" y="172"/>
                    <a:pt x="196" y="173"/>
                  </a:cubicBezTo>
                  <a:close/>
                  <a:moveTo>
                    <a:pt x="190" y="201"/>
                  </a:moveTo>
                  <a:cubicBezTo>
                    <a:pt x="190" y="199"/>
                    <a:pt x="192" y="198"/>
                    <a:pt x="192" y="197"/>
                  </a:cubicBezTo>
                  <a:cubicBezTo>
                    <a:pt x="194" y="198"/>
                    <a:pt x="191" y="200"/>
                    <a:pt x="190" y="201"/>
                  </a:cubicBezTo>
                  <a:close/>
                  <a:moveTo>
                    <a:pt x="190" y="187"/>
                  </a:moveTo>
                  <a:cubicBezTo>
                    <a:pt x="188" y="186"/>
                    <a:pt x="187" y="185"/>
                    <a:pt x="187" y="183"/>
                  </a:cubicBezTo>
                  <a:cubicBezTo>
                    <a:pt x="188" y="184"/>
                    <a:pt x="189" y="185"/>
                    <a:pt x="190" y="187"/>
                  </a:cubicBezTo>
                  <a:close/>
                  <a:moveTo>
                    <a:pt x="188" y="193"/>
                  </a:moveTo>
                  <a:cubicBezTo>
                    <a:pt x="190" y="193"/>
                    <a:pt x="190" y="194"/>
                    <a:pt x="190" y="194"/>
                  </a:cubicBezTo>
                  <a:cubicBezTo>
                    <a:pt x="190" y="196"/>
                    <a:pt x="189" y="196"/>
                    <a:pt x="188" y="198"/>
                  </a:cubicBezTo>
                  <a:cubicBezTo>
                    <a:pt x="187" y="198"/>
                    <a:pt x="187" y="197"/>
                    <a:pt x="186" y="197"/>
                  </a:cubicBezTo>
                  <a:cubicBezTo>
                    <a:pt x="186" y="195"/>
                    <a:pt x="188" y="195"/>
                    <a:pt x="188" y="193"/>
                  </a:cubicBezTo>
                  <a:close/>
                  <a:moveTo>
                    <a:pt x="193" y="211"/>
                  </a:moveTo>
                  <a:cubicBezTo>
                    <a:pt x="195" y="211"/>
                    <a:pt x="195" y="212"/>
                    <a:pt x="196" y="213"/>
                  </a:cubicBezTo>
                  <a:cubicBezTo>
                    <a:pt x="195" y="214"/>
                    <a:pt x="194" y="215"/>
                    <a:pt x="193" y="216"/>
                  </a:cubicBezTo>
                  <a:cubicBezTo>
                    <a:pt x="191" y="216"/>
                    <a:pt x="192" y="215"/>
                    <a:pt x="191" y="215"/>
                  </a:cubicBezTo>
                  <a:cubicBezTo>
                    <a:pt x="191" y="213"/>
                    <a:pt x="193" y="212"/>
                    <a:pt x="193" y="211"/>
                  </a:cubicBezTo>
                  <a:close/>
                  <a:moveTo>
                    <a:pt x="194" y="205"/>
                  </a:moveTo>
                  <a:cubicBezTo>
                    <a:pt x="192" y="205"/>
                    <a:pt x="192" y="203"/>
                    <a:pt x="191" y="202"/>
                  </a:cubicBezTo>
                  <a:cubicBezTo>
                    <a:pt x="191" y="201"/>
                    <a:pt x="193" y="200"/>
                    <a:pt x="194" y="199"/>
                  </a:cubicBezTo>
                  <a:cubicBezTo>
                    <a:pt x="195" y="200"/>
                    <a:pt x="196" y="200"/>
                    <a:pt x="196" y="202"/>
                  </a:cubicBezTo>
                  <a:cubicBezTo>
                    <a:pt x="196" y="203"/>
                    <a:pt x="195" y="204"/>
                    <a:pt x="194" y="205"/>
                  </a:cubicBezTo>
                  <a:close/>
                  <a:moveTo>
                    <a:pt x="196" y="174"/>
                  </a:moveTo>
                  <a:cubicBezTo>
                    <a:pt x="197" y="174"/>
                    <a:pt x="198" y="175"/>
                    <a:pt x="197" y="176"/>
                  </a:cubicBezTo>
                  <a:cubicBezTo>
                    <a:pt x="196" y="176"/>
                    <a:pt x="196" y="175"/>
                    <a:pt x="196" y="174"/>
                  </a:cubicBezTo>
                  <a:close/>
                  <a:moveTo>
                    <a:pt x="198" y="204"/>
                  </a:moveTo>
                  <a:cubicBezTo>
                    <a:pt x="199" y="205"/>
                    <a:pt x="199" y="209"/>
                    <a:pt x="198" y="210"/>
                  </a:cubicBezTo>
                  <a:cubicBezTo>
                    <a:pt x="197" y="210"/>
                    <a:pt x="197" y="208"/>
                    <a:pt x="196" y="208"/>
                  </a:cubicBezTo>
                  <a:cubicBezTo>
                    <a:pt x="196" y="206"/>
                    <a:pt x="198" y="206"/>
                    <a:pt x="198" y="204"/>
                  </a:cubicBezTo>
                  <a:close/>
                  <a:moveTo>
                    <a:pt x="200" y="236"/>
                  </a:moveTo>
                  <a:cubicBezTo>
                    <a:pt x="203" y="237"/>
                    <a:pt x="201" y="240"/>
                    <a:pt x="202" y="242"/>
                  </a:cubicBezTo>
                  <a:cubicBezTo>
                    <a:pt x="201" y="243"/>
                    <a:pt x="201" y="241"/>
                    <a:pt x="199" y="241"/>
                  </a:cubicBezTo>
                  <a:cubicBezTo>
                    <a:pt x="201" y="239"/>
                    <a:pt x="199" y="237"/>
                    <a:pt x="200" y="236"/>
                  </a:cubicBezTo>
                  <a:close/>
                  <a:moveTo>
                    <a:pt x="201" y="268"/>
                  </a:moveTo>
                  <a:cubicBezTo>
                    <a:pt x="200" y="268"/>
                    <a:pt x="200" y="267"/>
                    <a:pt x="199" y="267"/>
                  </a:cubicBezTo>
                  <a:cubicBezTo>
                    <a:pt x="199" y="266"/>
                    <a:pt x="201" y="266"/>
                    <a:pt x="201" y="264"/>
                  </a:cubicBezTo>
                  <a:cubicBezTo>
                    <a:pt x="202" y="265"/>
                    <a:pt x="202" y="267"/>
                    <a:pt x="201" y="268"/>
                  </a:cubicBezTo>
                  <a:close/>
                  <a:moveTo>
                    <a:pt x="197" y="195"/>
                  </a:moveTo>
                  <a:cubicBezTo>
                    <a:pt x="199" y="195"/>
                    <a:pt x="199" y="196"/>
                    <a:pt x="199" y="198"/>
                  </a:cubicBezTo>
                  <a:cubicBezTo>
                    <a:pt x="198" y="198"/>
                    <a:pt x="197" y="197"/>
                    <a:pt x="197" y="195"/>
                  </a:cubicBezTo>
                  <a:close/>
                  <a:moveTo>
                    <a:pt x="202" y="275"/>
                  </a:moveTo>
                  <a:cubicBezTo>
                    <a:pt x="201" y="277"/>
                    <a:pt x="199" y="278"/>
                    <a:pt x="198" y="279"/>
                  </a:cubicBezTo>
                  <a:cubicBezTo>
                    <a:pt x="197" y="278"/>
                    <a:pt x="197" y="273"/>
                    <a:pt x="198" y="271"/>
                  </a:cubicBezTo>
                  <a:cubicBezTo>
                    <a:pt x="200" y="272"/>
                    <a:pt x="200" y="274"/>
                    <a:pt x="202" y="275"/>
                  </a:cubicBezTo>
                  <a:close/>
                  <a:moveTo>
                    <a:pt x="200" y="287"/>
                  </a:moveTo>
                  <a:cubicBezTo>
                    <a:pt x="200" y="287"/>
                    <a:pt x="201" y="287"/>
                    <a:pt x="201" y="287"/>
                  </a:cubicBezTo>
                  <a:cubicBezTo>
                    <a:pt x="202" y="289"/>
                    <a:pt x="202" y="291"/>
                    <a:pt x="200" y="291"/>
                  </a:cubicBezTo>
                  <a:cubicBezTo>
                    <a:pt x="199" y="290"/>
                    <a:pt x="200" y="289"/>
                    <a:pt x="200" y="287"/>
                  </a:cubicBezTo>
                  <a:close/>
                  <a:moveTo>
                    <a:pt x="202" y="307"/>
                  </a:moveTo>
                  <a:cubicBezTo>
                    <a:pt x="200" y="306"/>
                    <a:pt x="199" y="305"/>
                    <a:pt x="197" y="304"/>
                  </a:cubicBezTo>
                  <a:cubicBezTo>
                    <a:pt x="199" y="302"/>
                    <a:pt x="199" y="299"/>
                    <a:pt x="202" y="298"/>
                  </a:cubicBezTo>
                  <a:cubicBezTo>
                    <a:pt x="201" y="301"/>
                    <a:pt x="202" y="305"/>
                    <a:pt x="202" y="307"/>
                  </a:cubicBezTo>
                  <a:close/>
                  <a:moveTo>
                    <a:pt x="197" y="322"/>
                  </a:moveTo>
                  <a:cubicBezTo>
                    <a:pt x="198" y="321"/>
                    <a:pt x="200" y="319"/>
                    <a:pt x="202" y="316"/>
                  </a:cubicBezTo>
                  <a:cubicBezTo>
                    <a:pt x="203" y="319"/>
                    <a:pt x="199" y="323"/>
                    <a:pt x="197" y="322"/>
                  </a:cubicBezTo>
                  <a:close/>
                  <a:moveTo>
                    <a:pt x="201" y="213"/>
                  </a:moveTo>
                  <a:cubicBezTo>
                    <a:pt x="199" y="212"/>
                    <a:pt x="201" y="209"/>
                    <a:pt x="203" y="209"/>
                  </a:cubicBezTo>
                  <a:cubicBezTo>
                    <a:pt x="203" y="211"/>
                    <a:pt x="202" y="212"/>
                    <a:pt x="201" y="213"/>
                  </a:cubicBezTo>
                  <a:close/>
                  <a:moveTo>
                    <a:pt x="203" y="194"/>
                  </a:moveTo>
                  <a:cubicBezTo>
                    <a:pt x="201" y="193"/>
                    <a:pt x="202" y="192"/>
                    <a:pt x="202" y="191"/>
                  </a:cubicBezTo>
                  <a:cubicBezTo>
                    <a:pt x="204" y="191"/>
                    <a:pt x="203" y="193"/>
                    <a:pt x="203" y="194"/>
                  </a:cubicBezTo>
                  <a:close/>
                  <a:moveTo>
                    <a:pt x="202" y="160"/>
                  </a:moveTo>
                  <a:cubicBezTo>
                    <a:pt x="203" y="162"/>
                    <a:pt x="203" y="163"/>
                    <a:pt x="203" y="165"/>
                  </a:cubicBezTo>
                  <a:cubicBezTo>
                    <a:pt x="199" y="165"/>
                    <a:pt x="198" y="159"/>
                    <a:pt x="202" y="160"/>
                  </a:cubicBezTo>
                  <a:close/>
                  <a:moveTo>
                    <a:pt x="200" y="171"/>
                  </a:moveTo>
                  <a:cubicBezTo>
                    <a:pt x="202" y="171"/>
                    <a:pt x="200" y="174"/>
                    <a:pt x="199" y="173"/>
                  </a:cubicBezTo>
                  <a:cubicBezTo>
                    <a:pt x="199" y="172"/>
                    <a:pt x="200" y="172"/>
                    <a:pt x="200" y="171"/>
                  </a:cubicBezTo>
                  <a:close/>
                  <a:moveTo>
                    <a:pt x="200" y="179"/>
                  </a:moveTo>
                  <a:cubicBezTo>
                    <a:pt x="201" y="178"/>
                    <a:pt x="201" y="179"/>
                    <a:pt x="201" y="179"/>
                  </a:cubicBezTo>
                  <a:cubicBezTo>
                    <a:pt x="201" y="181"/>
                    <a:pt x="200" y="181"/>
                    <a:pt x="199" y="181"/>
                  </a:cubicBezTo>
                  <a:cubicBezTo>
                    <a:pt x="198" y="179"/>
                    <a:pt x="200" y="180"/>
                    <a:pt x="200" y="179"/>
                  </a:cubicBezTo>
                  <a:close/>
                  <a:moveTo>
                    <a:pt x="199" y="187"/>
                  </a:moveTo>
                  <a:cubicBezTo>
                    <a:pt x="200" y="187"/>
                    <a:pt x="200" y="187"/>
                    <a:pt x="200" y="187"/>
                  </a:cubicBezTo>
                  <a:cubicBezTo>
                    <a:pt x="201" y="190"/>
                    <a:pt x="199" y="191"/>
                    <a:pt x="198" y="193"/>
                  </a:cubicBezTo>
                  <a:cubicBezTo>
                    <a:pt x="196" y="191"/>
                    <a:pt x="198" y="189"/>
                    <a:pt x="199" y="187"/>
                  </a:cubicBezTo>
                  <a:close/>
                  <a:moveTo>
                    <a:pt x="198" y="171"/>
                  </a:moveTo>
                  <a:cubicBezTo>
                    <a:pt x="196" y="170"/>
                    <a:pt x="196" y="168"/>
                    <a:pt x="195" y="166"/>
                  </a:cubicBezTo>
                  <a:cubicBezTo>
                    <a:pt x="197" y="167"/>
                    <a:pt x="199" y="169"/>
                    <a:pt x="198" y="171"/>
                  </a:cubicBezTo>
                  <a:close/>
                  <a:moveTo>
                    <a:pt x="193" y="143"/>
                  </a:moveTo>
                  <a:cubicBezTo>
                    <a:pt x="196" y="143"/>
                    <a:pt x="196" y="146"/>
                    <a:pt x="197" y="148"/>
                  </a:cubicBezTo>
                  <a:cubicBezTo>
                    <a:pt x="195" y="147"/>
                    <a:pt x="192" y="145"/>
                    <a:pt x="193" y="143"/>
                  </a:cubicBezTo>
                  <a:close/>
                  <a:moveTo>
                    <a:pt x="193" y="152"/>
                  </a:moveTo>
                  <a:cubicBezTo>
                    <a:pt x="192" y="152"/>
                    <a:pt x="192" y="152"/>
                    <a:pt x="192" y="152"/>
                  </a:cubicBezTo>
                  <a:cubicBezTo>
                    <a:pt x="190" y="152"/>
                    <a:pt x="189" y="150"/>
                    <a:pt x="189" y="148"/>
                  </a:cubicBezTo>
                  <a:cubicBezTo>
                    <a:pt x="189" y="148"/>
                    <a:pt x="189" y="148"/>
                    <a:pt x="189" y="147"/>
                  </a:cubicBezTo>
                  <a:cubicBezTo>
                    <a:pt x="191" y="148"/>
                    <a:pt x="193" y="149"/>
                    <a:pt x="193" y="152"/>
                  </a:cubicBezTo>
                  <a:close/>
                  <a:moveTo>
                    <a:pt x="186" y="179"/>
                  </a:moveTo>
                  <a:cubicBezTo>
                    <a:pt x="187" y="177"/>
                    <a:pt x="188" y="176"/>
                    <a:pt x="189" y="174"/>
                  </a:cubicBezTo>
                  <a:cubicBezTo>
                    <a:pt x="192" y="176"/>
                    <a:pt x="191" y="180"/>
                    <a:pt x="186" y="179"/>
                  </a:cubicBezTo>
                  <a:close/>
                  <a:moveTo>
                    <a:pt x="186" y="163"/>
                  </a:moveTo>
                  <a:cubicBezTo>
                    <a:pt x="185" y="163"/>
                    <a:pt x="186" y="162"/>
                    <a:pt x="186" y="161"/>
                  </a:cubicBezTo>
                  <a:cubicBezTo>
                    <a:pt x="187" y="161"/>
                    <a:pt x="186" y="162"/>
                    <a:pt x="187" y="162"/>
                  </a:cubicBezTo>
                  <a:cubicBezTo>
                    <a:pt x="187" y="163"/>
                    <a:pt x="186" y="163"/>
                    <a:pt x="186" y="163"/>
                  </a:cubicBezTo>
                  <a:close/>
                  <a:moveTo>
                    <a:pt x="186" y="173"/>
                  </a:moveTo>
                  <a:cubicBezTo>
                    <a:pt x="186" y="174"/>
                    <a:pt x="185" y="174"/>
                    <a:pt x="184" y="175"/>
                  </a:cubicBezTo>
                  <a:cubicBezTo>
                    <a:pt x="182" y="174"/>
                    <a:pt x="185" y="173"/>
                    <a:pt x="185" y="171"/>
                  </a:cubicBezTo>
                  <a:cubicBezTo>
                    <a:pt x="186" y="171"/>
                    <a:pt x="186" y="171"/>
                    <a:pt x="186" y="173"/>
                  </a:cubicBezTo>
                  <a:close/>
                  <a:moveTo>
                    <a:pt x="186" y="182"/>
                  </a:moveTo>
                  <a:cubicBezTo>
                    <a:pt x="185" y="182"/>
                    <a:pt x="184" y="181"/>
                    <a:pt x="184" y="180"/>
                  </a:cubicBezTo>
                  <a:cubicBezTo>
                    <a:pt x="185" y="180"/>
                    <a:pt x="186" y="181"/>
                    <a:pt x="186" y="182"/>
                  </a:cubicBezTo>
                  <a:close/>
                  <a:moveTo>
                    <a:pt x="187" y="190"/>
                  </a:moveTo>
                  <a:cubicBezTo>
                    <a:pt x="186" y="191"/>
                    <a:pt x="185" y="193"/>
                    <a:pt x="184" y="194"/>
                  </a:cubicBezTo>
                  <a:cubicBezTo>
                    <a:pt x="182" y="193"/>
                    <a:pt x="181" y="191"/>
                    <a:pt x="180" y="190"/>
                  </a:cubicBezTo>
                  <a:cubicBezTo>
                    <a:pt x="181" y="185"/>
                    <a:pt x="186" y="187"/>
                    <a:pt x="187" y="190"/>
                  </a:cubicBezTo>
                  <a:close/>
                  <a:moveTo>
                    <a:pt x="178" y="188"/>
                  </a:moveTo>
                  <a:cubicBezTo>
                    <a:pt x="179" y="187"/>
                    <a:pt x="180" y="183"/>
                    <a:pt x="183" y="185"/>
                  </a:cubicBezTo>
                  <a:cubicBezTo>
                    <a:pt x="181" y="186"/>
                    <a:pt x="180" y="189"/>
                    <a:pt x="178" y="188"/>
                  </a:cubicBezTo>
                  <a:close/>
                  <a:moveTo>
                    <a:pt x="179" y="201"/>
                  </a:moveTo>
                  <a:cubicBezTo>
                    <a:pt x="177" y="199"/>
                    <a:pt x="174" y="197"/>
                    <a:pt x="176" y="195"/>
                  </a:cubicBezTo>
                  <a:cubicBezTo>
                    <a:pt x="175" y="195"/>
                    <a:pt x="175" y="196"/>
                    <a:pt x="174" y="195"/>
                  </a:cubicBezTo>
                  <a:cubicBezTo>
                    <a:pt x="174" y="194"/>
                    <a:pt x="175" y="193"/>
                    <a:pt x="176" y="192"/>
                  </a:cubicBezTo>
                  <a:cubicBezTo>
                    <a:pt x="179" y="194"/>
                    <a:pt x="184" y="198"/>
                    <a:pt x="179" y="201"/>
                  </a:cubicBezTo>
                  <a:close/>
                  <a:moveTo>
                    <a:pt x="170" y="180"/>
                  </a:moveTo>
                  <a:cubicBezTo>
                    <a:pt x="169" y="180"/>
                    <a:pt x="170" y="179"/>
                    <a:pt x="169" y="179"/>
                  </a:cubicBezTo>
                  <a:cubicBezTo>
                    <a:pt x="170" y="177"/>
                    <a:pt x="172" y="176"/>
                    <a:pt x="173" y="174"/>
                  </a:cubicBezTo>
                  <a:cubicBezTo>
                    <a:pt x="174" y="174"/>
                    <a:pt x="174" y="175"/>
                    <a:pt x="175" y="176"/>
                  </a:cubicBezTo>
                  <a:cubicBezTo>
                    <a:pt x="174" y="179"/>
                    <a:pt x="173" y="181"/>
                    <a:pt x="170" y="180"/>
                  </a:cubicBezTo>
                  <a:close/>
                  <a:moveTo>
                    <a:pt x="172" y="172"/>
                  </a:moveTo>
                  <a:cubicBezTo>
                    <a:pt x="171" y="174"/>
                    <a:pt x="169" y="175"/>
                    <a:pt x="168" y="177"/>
                  </a:cubicBezTo>
                  <a:cubicBezTo>
                    <a:pt x="167" y="176"/>
                    <a:pt x="170" y="173"/>
                    <a:pt x="172" y="172"/>
                  </a:cubicBezTo>
                  <a:close/>
                  <a:moveTo>
                    <a:pt x="160" y="181"/>
                  </a:moveTo>
                  <a:cubicBezTo>
                    <a:pt x="157" y="182"/>
                    <a:pt x="157" y="179"/>
                    <a:pt x="156" y="179"/>
                  </a:cubicBezTo>
                  <a:cubicBezTo>
                    <a:pt x="156" y="178"/>
                    <a:pt x="156" y="178"/>
                    <a:pt x="156" y="177"/>
                  </a:cubicBezTo>
                  <a:cubicBezTo>
                    <a:pt x="159" y="177"/>
                    <a:pt x="160" y="179"/>
                    <a:pt x="160" y="181"/>
                  </a:cubicBezTo>
                  <a:close/>
                  <a:moveTo>
                    <a:pt x="157" y="185"/>
                  </a:moveTo>
                  <a:cubicBezTo>
                    <a:pt x="157" y="186"/>
                    <a:pt x="156" y="185"/>
                    <a:pt x="156" y="187"/>
                  </a:cubicBezTo>
                  <a:cubicBezTo>
                    <a:pt x="154" y="186"/>
                    <a:pt x="154" y="185"/>
                    <a:pt x="152" y="184"/>
                  </a:cubicBezTo>
                  <a:cubicBezTo>
                    <a:pt x="152" y="182"/>
                    <a:pt x="153" y="181"/>
                    <a:pt x="154" y="180"/>
                  </a:cubicBezTo>
                  <a:cubicBezTo>
                    <a:pt x="155" y="182"/>
                    <a:pt x="156" y="183"/>
                    <a:pt x="157" y="185"/>
                  </a:cubicBezTo>
                  <a:close/>
                  <a:moveTo>
                    <a:pt x="154" y="195"/>
                  </a:moveTo>
                  <a:cubicBezTo>
                    <a:pt x="156" y="196"/>
                    <a:pt x="156" y="198"/>
                    <a:pt x="157" y="199"/>
                  </a:cubicBezTo>
                  <a:cubicBezTo>
                    <a:pt x="157" y="203"/>
                    <a:pt x="152" y="203"/>
                    <a:pt x="152" y="200"/>
                  </a:cubicBezTo>
                  <a:cubicBezTo>
                    <a:pt x="152" y="198"/>
                    <a:pt x="154" y="197"/>
                    <a:pt x="154" y="195"/>
                  </a:cubicBezTo>
                  <a:close/>
                  <a:moveTo>
                    <a:pt x="151" y="155"/>
                  </a:moveTo>
                  <a:cubicBezTo>
                    <a:pt x="150" y="153"/>
                    <a:pt x="151" y="151"/>
                    <a:pt x="153" y="151"/>
                  </a:cubicBezTo>
                  <a:cubicBezTo>
                    <a:pt x="154" y="153"/>
                    <a:pt x="153" y="154"/>
                    <a:pt x="151" y="155"/>
                  </a:cubicBezTo>
                  <a:close/>
                  <a:moveTo>
                    <a:pt x="151" y="164"/>
                  </a:moveTo>
                  <a:cubicBezTo>
                    <a:pt x="151" y="167"/>
                    <a:pt x="150" y="168"/>
                    <a:pt x="148" y="169"/>
                  </a:cubicBezTo>
                  <a:cubicBezTo>
                    <a:pt x="146" y="167"/>
                    <a:pt x="150" y="166"/>
                    <a:pt x="150" y="164"/>
                  </a:cubicBezTo>
                  <a:cubicBezTo>
                    <a:pt x="151" y="164"/>
                    <a:pt x="151" y="164"/>
                    <a:pt x="151" y="164"/>
                  </a:cubicBezTo>
                  <a:close/>
                  <a:moveTo>
                    <a:pt x="151" y="178"/>
                  </a:moveTo>
                  <a:cubicBezTo>
                    <a:pt x="151" y="179"/>
                    <a:pt x="151" y="179"/>
                    <a:pt x="150" y="180"/>
                  </a:cubicBezTo>
                  <a:cubicBezTo>
                    <a:pt x="145" y="179"/>
                    <a:pt x="150" y="174"/>
                    <a:pt x="151" y="178"/>
                  </a:cubicBezTo>
                  <a:close/>
                  <a:moveTo>
                    <a:pt x="146" y="198"/>
                  </a:moveTo>
                  <a:cubicBezTo>
                    <a:pt x="146" y="199"/>
                    <a:pt x="146" y="200"/>
                    <a:pt x="145" y="200"/>
                  </a:cubicBezTo>
                  <a:cubicBezTo>
                    <a:pt x="143" y="199"/>
                    <a:pt x="140" y="198"/>
                    <a:pt x="141" y="195"/>
                  </a:cubicBezTo>
                  <a:cubicBezTo>
                    <a:pt x="144" y="195"/>
                    <a:pt x="144" y="198"/>
                    <a:pt x="146" y="198"/>
                  </a:cubicBezTo>
                  <a:close/>
                  <a:moveTo>
                    <a:pt x="142" y="204"/>
                  </a:moveTo>
                  <a:cubicBezTo>
                    <a:pt x="140" y="206"/>
                    <a:pt x="139" y="209"/>
                    <a:pt x="137" y="210"/>
                  </a:cubicBezTo>
                  <a:cubicBezTo>
                    <a:pt x="135" y="210"/>
                    <a:pt x="135" y="207"/>
                    <a:pt x="133" y="207"/>
                  </a:cubicBezTo>
                  <a:cubicBezTo>
                    <a:pt x="135" y="202"/>
                    <a:pt x="140" y="196"/>
                    <a:pt x="142" y="204"/>
                  </a:cubicBezTo>
                  <a:close/>
                  <a:moveTo>
                    <a:pt x="137" y="193"/>
                  </a:moveTo>
                  <a:cubicBezTo>
                    <a:pt x="136" y="191"/>
                    <a:pt x="137" y="191"/>
                    <a:pt x="138" y="190"/>
                  </a:cubicBezTo>
                  <a:cubicBezTo>
                    <a:pt x="139" y="190"/>
                    <a:pt x="139" y="192"/>
                    <a:pt x="140" y="192"/>
                  </a:cubicBezTo>
                  <a:cubicBezTo>
                    <a:pt x="139" y="193"/>
                    <a:pt x="139" y="193"/>
                    <a:pt x="137" y="193"/>
                  </a:cubicBezTo>
                  <a:close/>
                  <a:moveTo>
                    <a:pt x="136" y="183"/>
                  </a:moveTo>
                  <a:cubicBezTo>
                    <a:pt x="135" y="181"/>
                    <a:pt x="138" y="177"/>
                    <a:pt x="141" y="178"/>
                  </a:cubicBezTo>
                  <a:cubicBezTo>
                    <a:pt x="139" y="180"/>
                    <a:pt x="138" y="182"/>
                    <a:pt x="136" y="183"/>
                  </a:cubicBezTo>
                  <a:close/>
                  <a:moveTo>
                    <a:pt x="134" y="164"/>
                  </a:moveTo>
                  <a:cubicBezTo>
                    <a:pt x="133" y="164"/>
                    <a:pt x="133" y="163"/>
                    <a:pt x="132" y="163"/>
                  </a:cubicBezTo>
                  <a:cubicBezTo>
                    <a:pt x="133" y="161"/>
                    <a:pt x="135" y="158"/>
                    <a:pt x="136" y="160"/>
                  </a:cubicBezTo>
                  <a:cubicBezTo>
                    <a:pt x="136" y="162"/>
                    <a:pt x="135" y="163"/>
                    <a:pt x="134" y="164"/>
                  </a:cubicBezTo>
                  <a:close/>
                  <a:moveTo>
                    <a:pt x="130" y="160"/>
                  </a:moveTo>
                  <a:cubicBezTo>
                    <a:pt x="129" y="159"/>
                    <a:pt x="129" y="158"/>
                    <a:pt x="128" y="158"/>
                  </a:cubicBezTo>
                  <a:cubicBezTo>
                    <a:pt x="128" y="155"/>
                    <a:pt x="131" y="153"/>
                    <a:pt x="133" y="156"/>
                  </a:cubicBezTo>
                  <a:cubicBezTo>
                    <a:pt x="132" y="158"/>
                    <a:pt x="131" y="159"/>
                    <a:pt x="130" y="160"/>
                  </a:cubicBezTo>
                  <a:close/>
                  <a:moveTo>
                    <a:pt x="131" y="165"/>
                  </a:moveTo>
                  <a:cubicBezTo>
                    <a:pt x="133" y="168"/>
                    <a:pt x="128" y="171"/>
                    <a:pt x="127" y="173"/>
                  </a:cubicBezTo>
                  <a:cubicBezTo>
                    <a:pt x="123" y="170"/>
                    <a:pt x="129" y="167"/>
                    <a:pt x="131" y="165"/>
                  </a:cubicBezTo>
                  <a:close/>
                  <a:moveTo>
                    <a:pt x="124" y="200"/>
                  </a:moveTo>
                  <a:cubicBezTo>
                    <a:pt x="123" y="202"/>
                    <a:pt x="120" y="204"/>
                    <a:pt x="119" y="207"/>
                  </a:cubicBezTo>
                  <a:cubicBezTo>
                    <a:pt x="115" y="204"/>
                    <a:pt x="121" y="202"/>
                    <a:pt x="122" y="199"/>
                  </a:cubicBezTo>
                  <a:cubicBezTo>
                    <a:pt x="123" y="198"/>
                    <a:pt x="123" y="200"/>
                    <a:pt x="124" y="200"/>
                  </a:cubicBezTo>
                  <a:close/>
                  <a:moveTo>
                    <a:pt x="109" y="194"/>
                  </a:moveTo>
                  <a:cubicBezTo>
                    <a:pt x="110" y="192"/>
                    <a:pt x="112" y="191"/>
                    <a:pt x="112" y="188"/>
                  </a:cubicBezTo>
                  <a:cubicBezTo>
                    <a:pt x="113" y="188"/>
                    <a:pt x="114" y="189"/>
                    <a:pt x="114" y="189"/>
                  </a:cubicBezTo>
                  <a:cubicBezTo>
                    <a:pt x="113" y="191"/>
                    <a:pt x="112" y="193"/>
                    <a:pt x="109" y="194"/>
                  </a:cubicBezTo>
                  <a:close/>
                  <a:moveTo>
                    <a:pt x="109" y="229"/>
                  </a:moveTo>
                  <a:cubicBezTo>
                    <a:pt x="109" y="228"/>
                    <a:pt x="109" y="228"/>
                    <a:pt x="110" y="227"/>
                  </a:cubicBezTo>
                  <a:cubicBezTo>
                    <a:pt x="111" y="228"/>
                    <a:pt x="110" y="229"/>
                    <a:pt x="109" y="229"/>
                  </a:cubicBezTo>
                  <a:close/>
                  <a:moveTo>
                    <a:pt x="114" y="209"/>
                  </a:moveTo>
                  <a:cubicBezTo>
                    <a:pt x="115" y="209"/>
                    <a:pt x="115" y="209"/>
                    <a:pt x="115" y="210"/>
                  </a:cubicBezTo>
                  <a:cubicBezTo>
                    <a:pt x="114" y="212"/>
                    <a:pt x="114" y="214"/>
                    <a:pt x="112" y="215"/>
                  </a:cubicBezTo>
                  <a:cubicBezTo>
                    <a:pt x="111" y="212"/>
                    <a:pt x="113" y="211"/>
                    <a:pt x="114" y="209"/>
                  </a:cubicBezTo>
                  <a:close/>
                  <a:moveTo>
                    <a:pt x="113" y="164"/>
                  </a:moveTo>
                  <a:cubicBezTo>
                    <a:pt x="113" y="163"/>
                    <a:pt x="115" y="163"/>
                    <a:pt x="115" y="165"/>
                  </a:cubicBezTo>
                  <a:cubicBezTo>
                    <a:pt x="114" y="166"/>
                    <a:pt x="114" y="164"/>
                    <a:pt x="113" y="164"/>
                  </a:cubicBezTo>
                  <a:close/>
                  <a:moveTo>
                    <a:pt x="112" y="158"/>
                  </a:moveTo>
                  <a:cubicBezTo>
                    <a:pt x="113" y="157"/>
                    <a:pt x="113" y="157"/>
                    <a:pt x="113" y="157"/>
                  </a:cubicBezTo>
                  <a:cubicBezTo>
                    <a:pt x="114" y="157"/>
                    <a:pt x="115" y="157"/>
                    <a:pt x="115" y="159"/>
                  </a:cubicBezTo>
                  <a:cubicBezTo>
                    <a:pt x="114" y="159"/>
                    <a:pt x="113" y="158"/>
                    <a:pt x="112" y="158"/>
                  </a:cubicBezTo>
                  <a:close/>
                  <a:moveTo>
                    <a:pt x="111" y="148"/>
                  </a:moveTo>
                  <a:cubicBezTo>
                    <a:pt x="111" y="147"/>
                    <a:pt x="111" y="145"/>
                    <a:pt x="113" y="145"/>
                  </a:cubicBezTo>
                  <a:cubicBezTo>
                    <a:pt x="113" y="147"/>
                    <a:pt x="112" y="148"/>
                    <a:pt x="111" y="148"/>
                  </a:cubicBezTo>
                  <a:close/>
                  <a:moveTo>
                    <a:pt x="109" y="182"/>
                  </a:moveTo>
                  <a:cubicBezTo>
                    <a:pt x="110" y="183"/>
                    <a:pt x="110" y="184"/>
                    <a:pt x="111" y="185"/>
                  </a:cubicBezTo>
                  <a:cubicBezTo>
                    <a:pt x="110" y="186"/>
                    <a:pt x="110" y="188"/>
                    <a:pt x="108" y="188"/>
                  </a:cubicBezTo>
                  <a:cubicBezTo>
                    <a:pt x="108" y="186"/>
                    <a:pt x="107" y="183"/>
                    <a:pt x="109" y="182"/>
                  </a:cubicBezTo>
                  <a:close/>
                  <a:moveTo>
                    <a:pt x="109" y="238"/>
                  </a:moveTo>
                  <a:cubicBezTo>
                    <a:pt x="113" y="240"/>
                    <a:pt x="111" y="246"/>
                    <a:pt x="109" y="249"/>
                  </a:cubicBezTo>
                  <a:cubicBezTo>
                    <a:pt x="104" y="247"/>
                    <a:pt x="106" y="240"/>
                    <a:pt x="109" y="238"/>
                  </a:cubicBezTo>
                  <a:close/>
                  <a:moveTo>
                    <a:pt x="114" y="266"/>
                  </a:moveTo>
                  <a:cubicBezTo>
                    <a:pt x="113" y="266"/>
                    <a:pt x="114" y="267"/>
                    <a:pt x="113" y="267"/>
                  </a:cubicBezTo>
                  <a:cubicBezTo>
                    <a:pt x="108" y="266"/>
                    <a:pt x="108" y="260"/>
                    <a:pt x="108" y="257"/>
                  </a:cubicBezTo>
                  <a:cubicBezTo>
                    <a:pt x="111" y="259"/>
                    <a:pt x="113" y="263"/>
                    <a:pt x="114" y="266"/>
                  </a:cubicBezTo>
                  <a:close/>
                  <a:moveTo>
                    <a:pt x="112" y="276"/>
                  </a:moveTo>
                  <a:cubicBezTo>
                    <a:pt x="116" y="277"/>
                    <a:pt x="115" y="283"/>
                    <a:pt x="112" y="284"/>
                  </a:cubicBezTo>
                  <a:cubicBezTo>
                    <a:pt x="111" y="282"/>
                    <a:pt x="110" y="278"/>
                    <a:pt x="112" y="276"/>
                  </a:cubicBezTo>
                  <a:close/>
                  <a:moveTo>
                    <a:pt x="114" y="230"/>
                  </a:moveTo>
                  <a:cubicBezTo>
                    <a:pt x="116" y="231"/>
                    <a:pt x="116" y="234"/>
                    <a:pt x="119" y="234"/>
                  </a:cubicBezTo>
                  <a:cubicBezTo>
                    <a:pt x="118" y="231"/>
                    <a:pt x="116" y="231"/>
                    <a:pt x="115" y="229"/>
                  </a:cubicBezTo>
                  <a:cubicBezTo>
                    <a:pt x="118" y="227"/>
                    <a:pt x="119" y="231"/>
                    <a:pt x="120" y="232"/>
                  </a:cubicBezTo>
                  <a:cubicBezTo>
                    <a:pt x="120" y="240"/>
                    <a:pt x="111" y="237"/>
                    <a:pt x="114" y="230"/>
                  </a:cubicBezTo>
                  <a:close/>
                  <a:moveTo>
                    <a:pt x="116" y="286"/>
                  </a:moveTo>
                  <a:cubicBezTo>
                    <a:pt x="117" y="286"/>
                    <a:pt x="118" y="286"/>
                    <a:pt x="118" y="285"/>
                  </a:cubicBezTo>
                  <a:cubicBezTo>
                    <a:pt x="119" y="284"/>
                    <a:pt x="119" y="285"/>
                    <a:pt x="119" y="285"/>
                  </a:cubicBezTo>
                  <a:cubicBezTo>
                    <a:pt x="120" y="285"/>
                    <a:pt x="119" y="284"/>
                    <a:pt x="120" y="282"/>
                  </a:cubicBezTo>
                  <a:cubicBezTo>
                    <a:pt x="122" y="283"/>
                    <a:pt x="122" y="285"/>
                    <a:pt x="123" y="286"/>
                  </a:cubicBezTo>
                  <a:cubicBezTo>
                    <a:pt x="122" y="288"/>
                    <a:pt x="120" y="291"/>
                    <a:pt x="118" y="293"/>
                  </a:cubicBezTo>
                  <a:cubicBezTo>
                    <a:pt x="118" y="291"/>
                    <a:pt x="116" y="291"/>
                    <a:pt x="115" y="289"/>
                  </a:cubicBezTo>
                  <a:cubicBezTo>
                    <a:pt x="116" y="287"/>
                    <a:pt x="116" y="288"/>
                    <a:pt x="116" y="286"/>
                  </a:cubicBezTo>
                  <a:close/>
                  <a:moveTo>
                    <a:pt x="119" y="315"/>
                  </a:moveTo>
                  <a:cubicBezTo>
                    <a:pt x="120" y="318"/>
                    <a:pt x="119" y="320"/>
                    <a:pt x="120" y="322"/>
                  </a:cubicBezTo>
                  <a:cubicBezTo>
                    <a:pt x="117" y="322"/>
                    <a:pt x="113" y="316"/>
                    <a:pt x="119" y="315"/>
                  </a:cubicBezTo>
                  <a:close/>
                  <a:moveTo>
                    <a:pt x="119" y="315"/>
                  </a:moveTo>
                  <a:cubicBezTo>
                    <a:pt x="121" y="314"/>
                    <a:pt x="123" y="319"/>
                    <a:pt x="123" y="319"/>
                  </a:cubicBezTo>
                  <a:cubicBezTo>
                    <a:pt x="123" y="320"/>
                    <a:pt x="121" y="319"/>
                    <a:pt x="121" y="320"/>
                  </a:cubicBezTo>
                  <a:cubicBezTo>
                    <a:pt x="121" y="320"/>
                    <a:pt x="120" y="317"/>
                    <a:pt x="119" y="315"/>
                  </a:cubicBezTo>
                  <a:close/>
                  <a:moveTo>
                    <a:pt x="122" y="310"/>
                  </a:moveTo>
                  <a:cubicBezTo>
                    <a:pt x="122" y="308"/>
                    <a:pt x="124" y="308"/>
                    <a:pt x="124" y="306"/>
                  </a:cubicBezTo>
                  <a:cubicBezTo>
                    <a:pt x="127" y="307"/>
                    <a:pt x="127" y="309"/>
                    <a:pt x="128" y="311"/>
                  </a:cubicBezTo>
                  <a:cubicBezTo>
                    <a:pt x="127" y="311"/>
                    <a:pt x="128" y="313"/>
                    <a:pt x="126" y="313"/>
                  </a:cubicBezTo>
                  <a:cubicBezTo>
                    <a:pt x="124" y="313"/>
                    <a:pt x="124" y="311"/>
                    <a:pt x="122" y="310"/>
                  </a:cubicBezTo>
                  <a:close/>
                  <a:moveTo>
                    <a:pt x="126" y="319"/>
                  </a:moveTo>
                  <a:cubicBezTo>
                    <a:pt x="128" y="320"/>
                    <a:pt x="129" y="321"/>
                    <a:pt x="130" y="322"/>
                  </a:cubicBezTo>
                  <a:cubicBezTo>
                    <a:pt x="128" y="324"/>
                    <a:pt x="126" y="320"/>
                    <a:pt x="126" y="319"/>
                  </a:cubicBezTo>
                  <a:close/>
                  <a:moveTo>
                    <a:pt x="136" y="334"/>
                  </a:moveTo>
                  <a:cubicBezTo>
                    <a:pt x="135" y="335"/>
                    <a:pt x="134" y="336"/>
                    <a:pt x="133" y="338"/>
                  </a:cubicBezTo>
                  <a:cubicBezTo>
                    <a:pt x="131" y="337"/>
                    <a:pt x="131" y="335"/>
                    <a:pt x="129" y="335"/>
                  </a:cubicBezTo>
                  <a:cubicBezTo>
                    <a:pt x="129" y="330"/>
                    <a:pt x="134" y="330"/>
                    <a:pt x="136" y="334"/>
                  </a:cubicBezTo>
                  <a:close/>
                  <a:moveTo>
                    <a:pt x="132" y="350"/>
                  </a:moveTo>
                  <a:cubicBezTo>
                    <a:pt x="132" y="350"/>
                    <a:pt x="132" y="351"/>
                    <a:pt x="133" y="351"/>
                  </a:cubicBezTo>
                  <a:cubicBezTo>
                    <a:pt x="132" y="353"/>
                    <a:pt x="130" y="355"/>
                    <a:pt x="129" y="356"/>
                  </a:cubicBezTo>
                  <a:cubicBezTo>
                    <a:pt x="127" y="355"/>
                    <a:pt x="131" y="352"/>
                    <a:pt x="132" y="350"/>
                  </a:cubicBezTo>
                  <a:close/>
                  <a:moveTo>
                    <a:pt x="129" y="370"/>
                  </a:moveTo>
                  <a:cubicBezTo>
                    <a:pt x="131" y="370"/>
                    <a:pt x="131" y="371"/>
                    <a:pt x="131" y="372"/>
                  </a:cubicBezTo>
                  <a:cubicBezTo>
                    <a:pt x="131" y="373"/>
                    <a:pt x="130" y="373"/>
                    <a:pt x="130" y="373"/>
                  </a:cubicBezTo>
                  <a:cubicBezTo>
                    <a:pt x="129" y="373"/>
                    <a:pt x="128" y="372"/>
                    <a:pt x="128" y="371"/>
                  </a:cubicBezTo>
                  <a:cubicBezTo>
                    <a:pt x="129" y="371"/>
                    <a:pt x="129" y="370"/>
                    <a:pt x="129" y="370"/>
                  </a:cubicBezTo>
                  <a:close/>
                  <a:moveTo>
                    <a:pt x="130" y="394"/>
                  </a:moveTo>
                  <a:cubicBezTo>
                    <a:pt x="127" y="393"/>
                    <a:pt x="126" y="390"/>
                    <a:pt x="128" y="388"/>
                  </a:cubicBezTo>
                  <a:cubicBezTo>
                    <a:pt x="129" y="389"/>
                    <a:pt x="132" y="392"/>
                    <a:pt x="130" y="394"/>
                  </a:cubicBezTo>
                  <a:close/>
                  <a:moveTo>
                    <a:pt x="131" y="403"/>
                  </a:moveTo>
                  <a:cubicBezTo>
                    <a:pt x="132" y="403"/>
                    <a:pt x="132" y="403"/>
                    <a:pt x="133" y="404"/>
                  </a:cubicBezTo>
                  <a:cubicBezTo>
                    <a:pt x="133" y="406"/>
                    <a:pt x="132" y="406"/>
                    <a:pt x="132" y="407"/>
                  </a:cubicBezTo>
                  <a:cubicBezTo>
                    <a:pt x="131" y="406"/>
                    <a:pt x="130" y="404"/>
                    <a:pt x="131" y="403"/>
                  </a:cubicBezTo>
                  <a:close/>
                  <a:moveTo>
                    <a:pt x="133" y="421"/>
                  </a:moveTo>
                  <a:cubicBezTo>
                    <a:pt x="132" y="419"/>
                    <a:pt x="133" y="418"/>
                    <a:pt x="133" y="417"/>
                  </a:cubicBezTo>
                  <a:cubicBezTo>
                    <a:pt x="136" y="417"/>
                    <a:pt x="136" y="421"/>
                    <a:pt x="133" y="421"/>
                  </a:cubicBezTo>
                  <a:close/>
                  <a:moveTo>
                    <a:pt x="134" y="428"/>
                  </a:moveTo>
                  <a:cubicBezTo>
                    <a:pt x="133" y="429"/>
                    <a:pt x="133" y="432"/>
                    <a:pt x="131" y="432"/>
                  </a:cubicBezTo>
                  <a:cubicBezTo>
                    <a:pt x="131" y="430"/>
                    <a:pt x="132" y="429"/>
                    <a:pt x="133" y="427"/>
                  </a:cubicBezTo>
                  <a:cubicBezTo>
                    <a:pt x="133" y="427"/>
                    <a:pt x="133" y="428"/>
                    <a:pt x="134" y="428"/>
                  </a:cubicBezTo>
                  <a:close/>
                  <a:moveTo>
                    <a:pt x="134" y="400"/>
                  </a:moveTo>
                  <a:cubicBezTo>
                    <a:pt x="134" y="400"/>
                    <a:pt x="135" y="400"/>
                    <a:pt x="135" y="399"/>
                  </a:cubicBezTo>
                  <a:cubicBezTo>
                    <a:pt x="136" y="399"/>
                    <a:pt x="136" y="400"/>
                    <a:pt x="136" y="400"/>
                  </a:cubicBezTo>
                  <a:cubicBezTo>
                    <a:pt x="136" y="401"/>
                    <a:pt x="135" y="401"/>
                    <a:pt x="134" y="400"/>
                  </a:cubicBezTo>
                  <a:close/>
                  <a:moveTo>
                    <a:pt x="137" y="409"/>
                  </a:moveTo>
                  <a:cubicBezTo>
                    <a:pt x="139" y="410"/>
                    <a:pt x="140" y="415"/>
                    <a:pt x="136" y="416"/>
                  </a:cubicBezTo>
                  <a:cubicBezTo>
                    <a:pt x="135" y="414"/>
                    <a:pt x="136" y="411"/>
                    <a:pt x="137" y="409"/>
                  </a:cubicBezTo>
                  <a:close/>
                  <a:moveTo>
                    <a:pt x="137" y="397"/>
                  </a:moveTo>
                  <a:cubicBezTo>
                    <a:pt x="138" y="396"/>
                    <a:pt x="138" y="394"/>
                    <a:pt x="140" y="393"/>
                  </a:cubicBezTo>
                  <a:cubicBezTo>
                    <a:pt x="140" y="394"/>
                    <a:pt x="139" y="398"/>
                    <a:pt x="137" y="397"/>
                  </a:cubicBezTo>
                  <a:close/>
                  <a:moveTo>
                    <a:pt x="137" y="376"/>
                  </a:moveTo>
                  <a:cubicBezTo>
                    <a:pt x="139" y="374"/>
                    <a:pt x="141" y="377"/>
                    <a:pt x="140" y="379"/>
                  </a:cubicBezTo>
                  <a:cubicBezTo>
                    <a:pt x="138" y="379"/>
                    <a:pt x="137" y="378"/>
                    <a:pt x="137" y="376"/>
                  </a:cubicBezTo>
                  <a:close/>
                  <a:moveTo>
                    <a:pt x="139" y="349"/>
                  </a:moveTo>
                  <a:cubicBezTo>
                    <a:pt x="139" y="349"/>
                    <a:pt x="142" y="350"/>
                    <a:pt x="142" y="352"/>
                  </a:cubicBezTo>
                  <a:cubicBezTo>
                    <a:pt x="140" y="353"/>
                    <a:pt x="140" y="350"/>
                    <a:pt x="139" y="349"/>
                  </a:cubicBezTo>
                  <a:close/>
                  <a:moveTo>
                    <a:pt x="142" y="362"/>
                  </a:moveTo>
                  <a:cubicBezTo>
                    <a:pt x="143" y="362"/>
                    <a:pt x="143" y="363"/>
                    <a:pt x="144" y="363"/>
                  </a:cubicBezTo>
                  <a:cubicBezTo>
                    <a:pt x="143" y="365"/>
                    <a:pt x="142" y="367"/>
                    <a:pt x="141" y="367"/>
                  </a:cubicBezTo>
                  <a:cubicBezTo>
                    <a:pt x="140" y="364"/>
                    <a:pt x="142" y="364"/>
                    <a:pt x="142" y="362"/>
                  </a:cubicBezTo>
                  <a:close/>
                  <a:moveTo>
                    <a:pt x="148" y="368"/>
                  </a:moveTo>
                  <a:cubicBezTo>
                    <a:pt x="147" y="369"/>
                    <a:pt x="146" y="371"/>
                    <a:pt x="145" y="372"/>
                  </a:cubicBezTo>
                  <a:cubicBezTo>
                    <a:pt x="143" y="372"/>
                    <a:pt x="143" y="371"/>
                    <a:pt x="142" y="370"/>
                  </a:cubicBezTo>
                  <a:cubicBezTo>
                    <a:pt x="143" y="368"/>
                    <a:pt x="146" y="364"/>
                    <a:pt x="148" y="368"/>
                  </a:cubicBezTo>
                  <a:close/>
                  <a:moveTo>
                    <a:pt x="148" y="360"/>
                  </a:moveTo>
                  <a:cubicBezTo>
                    <a:pt x="146" y="359"/>
                    <a:pt x="145" y="358"/>
                    <a:pt x="146" y="356"/>
                  </a:cubicBezTo>
                  <a:cubicBezTo>
                    <a:pt x="149" y="357"/>
                    <a:pt x="149" y="358"/>
                    <a:pt x="148" y="360"/>
                  </a:cubicBezTo>
                  <a:close/>
                  <a:moveTo>
                    <a:pt x="150" y="360"/>
                  </a:moveTo>
                  <a:cubicBezTo>
                    <a:pt x="151" y="360"/>
                    <a:pt x="152" y="361"/>
                    <a:pt x="152" y="362"/>
                  </a:cubicBezTo>
                  <a:cubicBezTo>
                    <a:pt x="152" y="363"/>
                    <a:pt x="150" y="363"/>
                    <a:pt x="150" y="364"/>
                  </a:cubicBezTo>
                  <a:cubicBezTo>
                    <a:pt x="149" y="365"/>
                    <a:pt x="149" y="363"/>
                    <a:pt x="148" y="363"/>
                  </a:cubicBezTo>
                  <a:cubicBezTo>
                    <a:pt x="148" y="361"/>
                    <a:pt x="149" y="361"/>
                    <a:pt x="150" y="360"/>
                  </a:cubicBezTo>
                  <a:close/>
                  <a:moveTo>
                    <a:pt x="152" y="350"/>
                  </a:moveTo>
                  <a:cubicBezTo>
                    <a:pt x="152" y="349"/>
                    <a:pt x="153" y="349"/>
                    <a:pt x="154" y="348"/>
                  </a:cubicBezTo>
                  <a:cubicBezTo>
                    <a:pt x="155" y="348"/>
                    <a:pt x="155" y="349"/>
                    <a:pt x="155" y="349"/>
                  </a:cubicBezTo>
                  <a:cubicBezTo>
                    <a:pt x="156" y="350"/>
                    <a:pt x="154" y="350"/>
                    <a:pt x="154" y="351"/>
                  </a:cubicBezTo>
                  <a:cubicBezTo>
                    <a:pt x="153" y="352"/>
                    <a:pt x="153" y="350"/>
                    <a:pt x="152" y="350"/>
                  </a:cubicBezTo>
                  <a:close/>
                  <a:moveTo>
                    <a:pt x="153" y="342"/>
                  </a:moveTo>
                  <a:cubicBezTo>
                    <a:pt x="153" y="341"/>
                    <a:pt x="153" y="340"/>
                    <a:pt x="154" y="339"/>
                  </a:cubicBezTo>
                  <a:cubicBezTo>
                    <a:pt x="155" y="340"/>
                    <a:pt x="154" y="342"/>
                    <a:pt x="153" y="342"/>
                  </a:cubicBezTo>
                  <a:close/>
                  <a:moveTo>
                    <a:pt x="153" y="330"/>
                  </a:moveTo>
                  <a:cubicBezTo>
                    <a:pt x="154" y="327"/>
                    <a:pt x="157" y="326"/>
                    <a:pt x="158" y="323"/>
                  </a:cubicBezTo>
                  <a:cubicBezTo>
                    <a:pt x="159" y="323"/>
                    <a:pt x="160" y="325"/>
                    <a:pt x="161" y="326"/>
                  </a:cubicBezTo>
                  <a:cubicBezTo>
                    <a:pt x="160" y="329"/>
                    <a:pt x="158" y="330"/>
                    <a:pt x="156" y="333"/>
                  </a:cubicBezTo>
                  <a:cubicBezTo>
                    <a:pt x="154" y="333"/>
                    <a:pt x="154" y="331"/>
                    <a:pt x="153" y="330"/>
                  </a:cubicBezTo>
                  <a:close/>
                  <a:moveTo>
                    <a:pt x="156" y="314"/>
                  </a:moveTo>
                  <a:cubicBezTo>
                    <a:pt x="155" y="311"/>
                    <a:pt x="159" y="310"/>
                    <a:pt x="159" y="308"/>
                  </a:cubicBezTo>
                  <a:cubicBezTo>
                    <a:pt x="160" y="308"/>
                    <a:pt x="160" y="309"/>
                    <a:pt x="161" y="309"/>
                  </a:cubicBezTo>
                  <a:cubicBezTo>
                    <a:pt x="160" y="311"/>
                    <a:pt x="158" y="313"/>
                    <a:pt x="156" y="314"/>
                  </a:cubicBezTo>
                  <a:close/>
                  <a:moveTo>
                    <a:pt x="169" y="318"/>
                  </a:moveTo>
                  <a:cubicBezTo>
                    <a:pt x="166" y="318"/>
                    <a:pt x="166" y="321"/>
                    <a:pt x="163" y="322"/>
                  </a:cubicBezTo>
                  <a:cubicBezTo>
                    <a:pt x="163" y="321"/>
                    <a:pt x="162" y="320"/>
                    <a:pt x="161" y="319"/>
                  </a:cubicBezTo>
                  <a:cubicBezTo>
                    <a:pt x="162" y="315"/>
                    <a:pt x="167" y="311"/>
                    <a:pt x="169" y="318"/>
                  </a:cubicBezTo>
                  <a:close/>
                  <a:moveTo>
                    <a:pt x="168" y="319"/>
                  </a:moveTo>
                  <a:cubicBezTo>
                    <a:pt x="169" y="319"/>
                    <a:pt x="170" y="319"/>
                    <a:pt x="170" y="319"/>
                  </a:cubicBezTo>
                  <a:cubicBezTo>
                    <a:pt x="171" y="321"/>
                    <a:pt x="167" y="322"/>
                    <a:pt x="167" y="325"/>
                  </a:cubicBezTo>
                  <a:cubicBezTo>
                    <a:pt x="164" y="323"/>
                    <a:pt x="168" y="321"/>
                    <a:pt x="168" y="319"/>
                  </a:cubicBezTo>
                  <a:close/>
                  <a:moveTo>
                    <a:pt x="172" y="323"/>
                  </a:moveTo>
                  <a:cubicBezTo>
                    <a:pt x="173" y="323"/>
                    <a:pt x="172" y="325"/>
                    <a:pt x="173" y="325"/>
                  </a:cubicBezTo>
                  <a:cubicBezTo>
                    <a:pt x="172" y="325"/>
                    <a:pt x="172" y="327"/>
                    <a:pt x="171" y="328"/>
                  </a:cubicBezTo>
                  <a:cubicBezTo>
                    <a:pt x="170" y="329"/>
                    <a:pt x="170" y="328"/>
                    <a:pt x="169" y="328"/>
                  </a:cubicBezTo>
                  <a:cubicBezTo>
                    <a:pt x="170" y="326"/>
                    <a:pt x="171" y="325"/>
                    <a:pt x="172" y="323"/>
                  </a:cubicBezTo>
                  <a:close/>
                  <a:moveTo>
                    <a:pt x="169" y="313"/>
                  </a:moveTo>
                  <a:cubicBezTo>
                    <a:pt x="168" y="312"/>
                    <a:pt x="167" y="310"/>
                    <a:pt x="168" y="309"/>
                  </a:cubicBezTo>
                  <a:cubicBezTo>
                    <a:pt x="169" y="310"/>
                    <a:pt x="171" y="311"/>
                    <a:pt x="171" y="313"/>
                  </a:cubicBezTo>
                  <a:cubicBezTo>
                    <a:pt x="170" y="313"/>
                    <a:pt x="169" y="313"/>
                    <a:pt x="169" y="313"/>
                  </a:cubicBezTo>
                  <a:close/>
                  <a:moveTo>
                    <a:pt x="168" y="283"/>
                  </a:moveTo>
                  <a:cubicBezTo>
                    <a:pt x="170" y="284"/>
                    <a:pt x="171" y="285"/>
                    <a:pt x="172" y="287"/>
                  </a:cubicBezTo>
                  <a:cubicBezTo>
                    <a:pt x="171" y="287"/>
                    <a:pt x="170" y="289"/>
                    <a:pt x="169" y="289"/>
                  </a:cubicBezTo>
                  <a:cubicBezTo>
                    <a:pt x="166" y="289"/>
                    <a:pt x="166" y="285"/>
                    <a:pt x="168" y="283"/>
                  </a:cubicBezTo>
                  <a:close/>
                  <a:moveTo>
                    <a:pt x="174" y="289"/>
                  </a:moveTo>
                  <a:cubicBezTo>
                    <a:pt x="176" y="290"/>
                    <a:pt x="174" y="293"/>
                    <a:pt x="172" y="293"/>
                  </a:cubicBezTo>
                  <a:cubicBezTo>
                    <a:pt x="171" y="291"/>
                    <a:pt x="173" y="290"/>
                    <a:pt x="174" y="289"/>
                  </a:cubicBezTo>
                  <a:close/>
                  <a:moveTo>
                    <a:pt x="174" y="273"/>
                  </a:moveTo>
                  <a:cubicBezTo>
                    <a:pt x="173" y="272"/>
                    <a:pt x="173" y="271"/>
                    <a:pt x="172" y="271"/>
                  </a:cubicBezTo>
                  <a:cubicBezTo>
                    <a:pt x="172" y="269"/>
                    <a:pt x="175" y="271"/>
                    <a:pt x="175" y="273"/>
                  </a:cubicBezTo>
                  <a:cubicBezTo>
                    <a:pt x="175" y="273"/>
                    <a:pt x="174" y="273"/>
                    <a:pt x="174" y="273"/>
                  </a:cubicBezTo>
                  <a:close/>
                  <a:moveTo>
                    <a:pt x="179" y="277"/>
                  </a:moveTo>
                  <a:cubicBezTo>
                    <a:pt x="178" y="276"/>
                    <a:pt x="179" y="278"/>
                    <a:pt x="178" y="278"/>
                  </a:cubicBezTo>
                  <a:cubicBezTo>
                    <a:pt x="176" y="278"/>
                    <a:pt x="176" y="276"/>
                    <a:pt x="175" y="274"/>
                  </a:cubicBezTo>
                  <a:cubicBezTo>
                    <a:pt x="177" y="273"/>
                    <a:pt x="179" y="275"/>
                    <a:pt x="179" y="277"/>
                  </a:cubicBezTo>
                  <a:close/>
                  <a:moveTo>
                    <a:pt x="183" y="312"/>
                  </a:moveTo>
                  <a:cubicBezTo>
                    <a:pt x="182" y="314"/>
                    <a:pt x="181" y="317"/>
                    <a:pt x="178" y="318"/>
                  </a:cubicBezTo>
                  <a:cubicBezTo>
                    <a:pt x="176" y="316"/>
                    <a:pt x="180" y="310"/>
                    <a:pt x="183" y="312"/>
                  </a:cubicBezTo>
                  <a:close/>
                  <a:moveTo>
                    <a:pt x="184" y="315"/>
                  </a:moveTo>
                  <a:cubicBezTo>
                    <a:pt x="185" y="317"/>
                    <a:pt x="183" y="320"/>
                    <a:pt x="181" y="320"/>
                  </a:cubicBezTo>
                  <a:cubicBezTo>
                    <a:pt x="180" y="318"/>
                    <a:pt x="183" y="317"/>
                    <a:pt x="184" y="315"/>
                  </a:cubicBezTo>
                  <a:close/>
                  <a:moveTo>
                    <a:pt x="185" y="327"/>
                  </a:moveTo>
                  <a:cubicBezTo>
                    <a:pt x="184" y="329"/>
                    <a:pt x="183" y="326"/>
                    <a:pt x="182" y="325"/>
                  </a:cubicBezTo>
                  <a:cubicBezTo>
                    <a:pt x="184" y="325"/>
                    <a:pt x="183" y="327"/>
                    <a:pt x="185" y="327"/>
                  </a:cubicBezTo>
                  <a:close/>
                  <a:moveTo>
                    <a:pt x="182" y="304"/>
                  </a:moveTo>
                  <a:cubicBezTo>
                    <a:pt x="180" y="302"/>
                    <a:pt x="183" y="301"/>
                    <a:pt x="183" y="299"/>
                  </a:cubicBezTo>
                  <a:cubicBezTo>
                    <a:pt x="184" y="299"/>
                    <a:pt x="184" y="299"/>
                    <a:pt x="185" y="299"/>
                  </a:cubicBezTo>
                  <a:cubicBezTo>
                    <a:pt x="185" y="302"/>
                    <a:pt x="183" y="303"/>
                    <a:pt x="182" y="304"/>
                  </a:cubicBezTo>
                  <a:close/>
                  <a:moveTo>
                    <a:pt x="180" y="301"/>
                  </a:moveTo>
                  <a:cubicBezTo>
                    <a:pt x="178" y="301"/>
                    <a:pt x="178" y="299"/>
                    <a:pt x="176" y="298"/>
                  </a:cubicBezTo>
                  <a:cubicBezTo>
                    <a:pt x="177" y="296"/>
                    <a:pt x="178" y="295"/>
                    <a:pt x="179" y="294"/>
                  </a:cubicBezTo>
                  <a:cubicBezTo>
                    <a:pt x="183" y="295"/>
                    <a:pt x="183" y="299"/>
                    <a:pt x="180" y="301"/>
                  </a:cubicBezTo>
                  <a:close/>
                  <a:moveTo>
                    <a:pt x="181" y="283"/>
                  </a:moveTo>
                  <a:cubicBezTo>
                    <a:pt x="179" y="282"/>
                    <a:pt x="180" y="279"/>
                    <a:pt x="183" y="279"/>
                  </a:cubicBezTo>
                  <a:cubicBezTo>
                    <a:pt x="183" y="281"/>
                    <a:pt x="182" y="282"/>
                    <a:pt x="181" y="283"/>
                  </a:cubicBezTo>
                  <a:close/>
                  <a:moveTo>
                    <a:pt x="182" y="264"/>
                  </a:moveTo>
                  <a:cubicBezTo>
                    <a:pt x="176" y="262"/>
                    <a:pt x="182" y="258"/>
                    <a:pt x="183" y="255"/>
                  </a:cubicBezTo>
                  <a:cubicBezTo>
                    <a:pt x="189" y="257"/>
                    <a:pt x="184" y="262"/>
                    <a:pt x="182" y="264"/>
                  </a:cubicBezTo>
                  <a:close/>
                  <a:moveTo>
                    <a:pt x="186" y="250"/>
                  </a:moveTo>
                  <a:cubicBezTo>
                    <a:pt x="187" y="251"/>
                    <a:pt x="186" y="252"/>
                    <a:pt x="187" y="253"/>
                  </a:cubicBezTo>
                  <a:cubicBezTo>
                    <a:pt x="185" y="253"/>
                    <a:pt x="186" y="251"/>
                    <a:pt x="186" y="250"/>
                  </a:cubicBezTo>
                  <a:close/>
                  <a:moveTo>
                    <a:pt x="189" y="338"/>
                  </a:moveTo>
                  <a:cubicBezTo>
                    <a:pt x="189" y="338"/>
                    <a:pt x="189" y="339"/>
                    <a:pt x="190" y="339"/>
                  </a:cubicBezTo>
                  <a:cubicBezTo>
                    <a:pt x="189" y="341"/>
                    <a:pt x="189" y="343"/>
                    <a:pt x="187" y="343"/>
                  </a:cubicBezTo>
                  <a:cubicBezTo>
                    <a:pt x="187" y="341"/>
                    <a:pt x="188" y="341"/>
                    <a:pt x="189" y="338"/>
                  </a:cubicBezTo>
                  <a:close/>
                  <a:moveTo>
                    <a:pt x="192" y="342"/>
                  </a:moveTo>
                  <a:cubicBezTo>
                    <a:pt x="193" y="342"/>
                    <a:pt x="193" y="342"/>
                    <a:pt x="194" y="342"/>
                  </a:cubicBezTo>
                  <a:cubicBezTo>
                    <a:pt x="194" y="346"/>
                    <a:pt x="191" y="349"/>
                    <a:pt x="189" y="349"/>
                  </a:cubicBezTo>
                  <a:cubicBezTo>
                    <a:pt x="188" y="346"/>
                    <a:pt x="192" y="344"/>
                    <a:pt x="192" y="342"/>
                  </a:cubicBezTo>
                  <a:close/>
                  <a:moveTo>
                    <a:pt x="193" y="349"/>
                  </a:moveTo>
                  <a:cubicBezTo>
                    <a:pt x="194" y="349"/>
                    <a:pt x="193" y="351"/>
                    <a:pt x="194" y="352"/>
                  </a:cubicBezTo>
                  <a:cubicBezTo>
                    <a:pt x="193" y="352"/>
                    <a:pt x="193" y="351"/>
                    <a:pt x="192" y="351"/>
                  </a:cubicBezTo>
                  <a:cubicBezTo>
                    <a:pt x="192" y="350"/>
                    <a:pt x="193" y="350"/>
                    <a:pt x="193" y="349"/>
                  </a:cubicBezTo>
                  <a:close/>
                  <a:moveTo>
                    <a:pt x="194" y="393"/>
                  </a:moveTo>
                  <a:cubicBezTo>
                    <a:pt x="193" y="393"/>
                    <a:pt x="193" y="391"/>
                    <a:pt x="192" y="391"/>
                  </a:cubicBezTo>
                  <a:cubicBezTo>
                    <a:pt x="192" y="391"/>
                    <a:pt x="193" y="391"/>
                    <a:pt x="193" y="391"/>
                  </a:cubicBezTo>
                  <a:cubicBezTo>
                    <a:pt x="194" y="390"/>
                    <a:pt x="195" y="392"/>
                    <a:pt x="194" y="393"/>
                  </a:cubicBezTo>
                  <a:close/>
                  <a:moveTo>
                    <a:pt x="193" y="397"/>
                  </a:moveTo>
                  <a:cubicBezTo>
                    <a:pt x="194" y="397"/>
                    <a:pt x="194" y="398"/>
                    <a:pt x="195" y="398"/>
                  </a:cubicBezTo>
                  <a:cubicBezTo>
                    <a:pt x="195" y="399"/>
                    <a:pt x="194" y="399"/>
                    <a:pt x="194" y="400"/>
                  </a:cubicBezTo>
                  <a:cubicBezTo>
                    <a:pt x="194" y="399"/>
                    <a:pt x="192" y="398"/>
                    <a:pt x="193" y="397"/>
                  </a:cubicBezTo>
                  <a:close/>
                  <a:moveTo>
                    <a:pt x="191" y="279"/>
                  </a:moveTo>
                  <a:cubicBezTo>
                    <a:pt x="192" y="279"/>
                    <a:pt x="194" y="280"/>
                    <a:pt x="195" y="282"/>
                  </a:cubicBezTo>
                  <a:cubicBezTo>
                    <a:pt x="193" y="281"/>
                    <a:pt x="192" y="280"/>
                    <a:pt x="191" y="279"/>
                  </a:cubicBezTo>
                  <a:close/>
                  <a:moveTo>
                    <a:pt x="194" y="273"/>
                  </a:moveTo>
                  <a:cubicBezTo>
                    <a:pt x="195" y="274"/>
                    <a:pt x="194" y="276"/>
                    <a:pt x="195" y="277"/>
                  </a:cubicBezTo>
                  <a:cubicBezTo>
                    <a:pt x="192" y="277"/>
                    <a:pt x="193" y="274"/>
                    <a:pt x="194" y="273"/>
                  </a:cubicBezTo>
                  <a:close/>
                  <a:moveTo>
                    <a:pt x="189" y="271"/>
                  </a:moveTo>
                  <a:cubicBezTo>
                    <a:pt x="188" y="269"/>
                    <a:pt x="190" y="267"/>
                    <a:pt x="191" y="264"/>
                  </a:cubicBezTo>
                  <a:cubicBezTo>
                    <a:pt x="193" y="264"/>
                    <a:pt x="193" y="265"/>
                    <a:pt x="193" y="266"/>
                  </a:cubicBezTo>
                  <a:cubicBezTo>
                    <a:pt x="192" y="268"/>
                    <a:pt x="190" y="269"/>
                    <a:pt x="189" y="271"/>
                  </a:cubicBezTo>
                  <a:close/>
                  <a:moveTo>
                    <a:pt x="190" y="250"/>
                  </a:moveTo>
                  <a:cubicBezTo>
                    <a:pt x="191" y="249"/>
                    <a:pt x="191" y="250"/>
                    <a:pt x="192" y="250"/>
                  </a:cubicBezTo>
                  <a:cubicBezTo>
                    <a:pt x="193" y="253"/>
                    <a:pt x="191" y="254"/>
                    <a:pt x="189" y="254"/>
                  </a:cubicBezTo>
                  <a:cubicBezTo>
                    <a:pt x="190" y="253"/>
                    <a:pt x="189" y="251"/>
                    <a:pt x="190" y="250"/>
                  </a:cubicBezTo>
                  <a:close/>
                  <a:moveTo>
                    <a:pt x="190" y="232"/>
                  </a:moveTo>
                  <a:cubicBezTo>
                    <a:pt x="192" y="232"/>
                    <a:pt x="193" y="231"/>
                    <a:pt x="194" y="230"/>
                  </a:cubicBezTo>
                  <a:cubicBezTo>
                    <a:pt x="195" y="230"/>
                    <a:pt x="196" y="230"/>
                    <a:pt x="196" y="232"/>
                  </a:cubicBezTo>
                  <a:cubicBezTo>
                    <a:pt x="195" y="233"/>
                    <a:pt x="194" y="234"/>
                    <a:pt x="194" y="236"/>
                  </a:cubicBezTo>
                  <a:cubicBezTo>
                    <a:pt x="193" y="234"/>
                    <a:pt x="191" y="234"/>
                    <a:pt x="190" y="232"/>
                  </a:cubicBezTo>
                  <a:close/>
                  <a:moveTo>
                    <a:pt x="196" y="220"/>
                  </a:moveTo>
                  <a:cubicBezTo>
                    <a:pt x="195" y="219"/>
                    <a:pt x="194" y="218"/>
                    <a:pt x="194" y="217"/>
                  </a:cubicBezTo>
                  <a:cubicBezTo>
                    <a:pt x="196" y="211"/>
                    <a:pt x="200" y="217"/>
                    <a:pt x="196" y="220"/>
                  </a:cubicBezTo>
                  <a:close/>
                  <a:moveTo>
                    <a:pt x="201" y="330"/>
                  </a:moveTo>
                  <a:cubicBezTo>
                    <a:pt x="203" y="330"/>
                    <a:pt x="202" y="334"/>
                    <a:pt x="203" y="335"/>
                  </a:cubicBezTo>
                  <a:cubicBezTo>
                    <a:pt x="201" y="337"/>
                    <a:pt x="199" y="340"/>
                    <a:pt x="197" y="338"/>
                  </a:cubicBezTo>
                  <a:cubicBezTo>
                    <a:pt x="197" y="334"/>
                    <a:pt x="200" y="333"/>
                    <a:pt x="201" y="330"/>
                  </a:cubicBezTo>
                  <a:close/>
                  <a:moveTo>
                    <a:pt x="199" y="347"/>
                  </a:moveTo>
                  <a:cubicBezTo>
                    <a:pt x="199" y="348"/>
                    <a:pt x="199" y="348"/>
                    <a:pt x="198" y="349"/>
                  </a:cubicBezTo>
                  <a:cubicBezTo>
                    <a:pt x="198" y="349"/>
                    <a:pt x="197" y="348"/>
                    <a:pt x="197" y="347"/>
                  </a:cubicBezTo>
                  <a:cubicBezTo>
                    <a:pt x="198" y="347"/>
                    <a:pt x="198" y="347"/>
                    <a:pt x="199" y="347"/>
                  </a:cubicBezTo>
                  <a:close/>
                  <a:moveTo>
                    <a:pt x="200" y="365"/>
                  </a:moveTo>
                  <a:cubicBezTo>
                    <a:pt x="201" y="366"/>
                    <a:pt x="202" y="365"/>
                    <a:pt x="203" y="366"/>
                  </a:cubicBezTo>
                  <a:cubicBezTo>
                    <a:pt x="203" y="370"/>
                    <a:pt x="201" y="371"/>
                    <a:pt x="199" y="373"/>
                  </a:cubicBezTo>
                  <a:cubicBezTo>
                    <a:pt x="198" y="373"/>
                    <a:pt x="199" y="372"/>
                    <a:pt x="198" y="372"/>
                  </a:cubicBezTo>
                  <a:cubicBezTo>
                    <a:pt x="198" y="369"/>
                    <a:pt x="201" y="368"/>
                    <a:pt x="200" y="365"/>
                  </a:cubicBezTo>
                  <a:close/>
                  <a:moveTo>
                    <a:pt x="200" y="384"/>
                  </a:moveTo>
                  <a:cubicBezTo>
                    <a:pt x="201" y="384"/>
                    <a:pt x="202" y="386"/>
                    <a:pt x="200" y="386"/>
                  </a:cubicBezTo>
                  <a:cubicBezTo>
                    <a:pt x="201" y="385"/>
                    <a:pt x="199" y="385"/>
                    <a:pt x="200" y="384"/>
                  </a:cubicBezTo>
                  <a:close/>
                  <a:moveTo>
                    <a:pt x="201" y="399"/>
                  </a:moveTo>
                  <a:cubicBezTo>
                    <a:pt x="203" y="399"/>
                    <a:pt x="201" y="402"/>
                    <a:pt x="199" y="402"/>
                  </a:cubicBezTo>
                  <a:cubicBezTo>
                    <a:pt x="199" y="401"/>
                    <a:pt x="201" y="401"/>
                    <a:pt x="201" y="399"/>
                  </a:cubicBezTo>
                  <a:close/>
                  <a:moveTo>
                    <a:pt x="202" y="424"/>
                  </a:moveTo>
                  <a:cubicBezTo>
                    <a:pt x="203" y="424"/>
                    <a:pt x="203" y="426"/>
                    <a:pt x="204" y="427"/>
                  </a:cubicBezTo>
                  <a:cubicBezTo>
                    <a:pt x="204" y="428"/>
                    <a:pt x="203" y="427"/>
                    <a:pt x="203" y="429"/>
                  </a:cubicBezTo>
                  <a:cubicBezTo>
                    <a:pt x="202" y="429"/>
                    <a:pt x="202" y="427"/>
                    <a:pt x="200" y="426"/>
                  </a:cubicBezTo>
                  <a:cubicBezTo>
                    <a:pt x="200" y="425"/>
                    <a:pt x="202" y="425"/>
                    <a:pt x="202" y="424"/>
                  </a:cubicBezTo>
                  <a:close/>
                  <a:moveTo>
                    <a:pt x="201" y="433"/>
                  </a:moveTo>
                  <a:cubicBezTo>
                    <a:pt x="203" y="434"/>
                    <a:pt x="203" y="438"/>
                    <a:pt x="205" y="437"/>
                  </a:cubicBezTo>
                  <a:cubicBezTo>
                    <a:pt x="206" y="437"/>
                    <a:pt x="205" y="439"/>
                    <a:pt x="204" y="440"/>
                  </a:cubicBezTo>
                  <a:cubicBezTo>
                    <a:pt x="203" y="438"/>
                    <a:pt x="202" y="436"/>
                    <a:pt x="201" y="434"/>
                  </a:cubicBezTo>
                  <a:cubicBezTo>
                    <a:pt x="201" y="434"/>
                    <a:pt x="201" y="434"/>
                    <a:pt x="201" y="433"/>
                  </a:cubicBezTo>
                  <a:close/>
                  <a:moveTo>
                    <a:pt x="203" y="454"/>
                  </a:moveTo>
                  <a:cubicBezTo>
                    <a:pt x="204" y="454"/>
                    <a:pt x="205" y="455"/>
                    <a:pt x="204" y="456"/>
                  </a:cubicBezTo>
                  <a:cubicBezTo>
                    <a:pt x="203" y="456"/>
                    <a:pt x="203" y="454"/>
                    <a:pt x="203" y="454"/>
                  </a:cubicBezTo>
                  <a:close/>
                  <a:moveTo>
                    <a:pt x="207" y="475"/>
                  </a:moveTo>
                  <a:cubicBezTo>
                    <a:pt x="207" y="476"/>
                    <a:pt x="206" y="479"/>
                    <a:pt x="204" y="478"/>
                  </a:cubicBezTo>
                  <a:cubicBezTo>
                    <a:pt x="205" y="477"/>
                    <a:pt x="206" y="475"/>
                    <a:pt x="207" y="475"/>
                  </a:cubicBezTo>
                  <a:close/>
                  <a:moveTo>
                    <a:pt x="206" y="486"/>
                  </a:moveTo>
                  <a:cubicBezTo>
                    <a:pt x="207" y="487"/>
                    <a:pt x="208" y="487"/>
                    <a:pt x="208" y="489"/>
                  </a:cubicBezTo>
                  <a:cubicBezTo>
                    <a:pt x="207" y="489"/>
                    <a:pt x="207" y="489"/>
                    <a:pt x="207" y="489"/>
                  </a:cubicBezTo>
                  <a:cubicBezTo>
                    <a:pt x="206" y="490"/>
                    <a:pt x="206" y="489"/>
                    <a:pt x="205" y="489"/>
                  </a:cubicBezTo>
                  <a:cubicBezTo>
                    <a:pt x="205" y="487"/>
                    <a:pt x="206" y="487"/>
                    <a:pt x="206" y="486"/>
                  </a:cubicBezTo>
                  <a:close/>
                  <a:moveTo>
                    <a:pt x="206" y="459"/>
                  </a:moveTo>
                  <a:cubicBezTo>
                    <a:pt x="207" y="459"/>
                    <a:pt x="208" y="460"/>
                    <a:pt x="209" y="461"/>
                  </a:cubicBezTo>
                  <a:cubicBezTo>
                    <a:pt x="209" y="461"/>
                    <a:pt x="208" y="462"/>
                    <a:pt x="208" y="462"/>
                  </a:cubicBezTo>
                  <a:cubicBezTo>
                    <a:pt x="207" y="462"/>
                    <a:pt x="205" y="460"/>
                    <a:pt x="206" y="459"/>
                  </a:cubicBezTo>
                  <a:close/>
                  <a:moveTo>
                    <a:pt x="208" y="471"/>
                  </a:moveTo>
                  <a:cubicBezTo>
                    <a:pt x="210" y="471"/>
                    <a:pt x="210" y="472"/>
                    <a:pt x="210" y="473"/>
                  </a:cubicBezTo>
                  <a:cubicBezTo>
                    <a:pt x="210" y="474"/>
                    <a:pt x="209" y="473"/>
                    <a:pt x="209" y="474"/>
                  </a:cubicBezTo>
                  <a:cubicBezTo>
                    <a:pt x="207" y="474"/>
                    <a:pt x="208" y="472"/>
                    <a:pt x="208" y="471"/>
                  </a:cubicBezTo>
                  <a:close/>
                  <a:moveTo>
                    <a:pt x="210" y="490"/>
                  </a:moveTo>
                  <a:cubicBezTo>
                    <a:pt x="210" y="491"/>
                    <a:pt x="210" y="494"/>
                    <a:pt x="208" y="494"/>
                  </a:cubicBezTo>
                  <a:cubicBezTo>
                    <a:pt x="207" y="492"/>
                    <a:pt x="208" y="491"/>
                    <a:pt x="210" y="490"/>
                  </a:cubicBezTo>
                  <a:close/>
                  <a:moveTo>
                    <a:pt x="209" y="482"/>
                  </a:moveTo>
                  <a:cubicBezTo>
                    <a:pt x="211" y="481"/>
                    <a:pt x="210" y="483"/>
                    <a:pt x="211" y="483"/>
                  </a:cubicBezTo>
                  <a:cubicBezTo>
                    <a:pt x="211" y="484"/>
                    <a:pt x="211" y="484"/>
                    <a:pt x="211" y="485"/>
                  </a:cubicBezTo>
                  <a:cubicBezTo>
                    <a:pt x="209" y="485"/>
                    <a:pt x="208" y="483"/>
                    <a:pt x="209" y="482"/>
                  </a:cubicBezTo>
                  <a:close/>
                  <a:moveTo>
                    <a:pt x="210" y="461"/>
                  </a:moveTo>
                  <a:cubicBezTo>
                    <a:pt x="208" y="459"/>
                    <a:pt x="208" y="455"/>
                    <a:pt x="210" y="453"/>
                  </a:cubicBezTo>
                  <a:cubicBezTo>
                    <a:pt x="213" y="454"/>
                    <a:pt x="212" y="458"/>
                    <a:pt x="210" y="461"/>
                  </a:cubicBezTo>
                  <a:close/>
                  <a:moveTo>
                    <a:pt x="209" y="430"/>
                  </a:moveTo>
                  <a:cubicBezTo>
                    <a:pt x="209" y="428"/>
                    <a:pt x="207" y="429"/>
                    <a:pt x="207" y="427"/>
                  </a:cubicBezTo>
                  <a:cubicBezTo>
                    <a:pt x="207" y="425"/>
                    <a:pt x="210" y="425"/>
                    <a:pt x="210" y="423"/>
                  </a:cubicBezTo>
                  <a:cubicBezTo>
                    <a:pt x="212" y="425"/>
                    <a:pt x="212" y="429"/>
                    <a:pt x="209" y="430"/>
                  </a:cubicBezTo>
                  <a:close/>
                  <a:moveTo>
                    <a:pt x="208" y="173"/>
                  </a:moveTo>
                  <a:cubicBezTo>
                    <a:pt x="207" y="173"/>
                    <a:pt x="207" y="171"/>
                    <a:pt x="206" y="171"/>
                  </a:cubicBezTo>
                  <a:cubicBezTo>
                    <a:pt x="207" y="166"/>
                    <a:pt x="212" y="171"/>
                    <a:pt x="208" y="173"/>
                  </a:cubicBezTo>
                  <a:close/>
                  <a:moveTo>
                    <a:pt x="207" y="196"/>
                  </a:moveTo>
                  <a:cubicBezTo>
                    <a:pt x="209" y="197"/>
                    <a:pt x="210" y="203"/>
                    <a:pt x="206" y="202"/>
                  </a:cubicBezTo>
                  <a:cubicBezTo>
                    <a:pt x="206" y="200"/>
                    <a:pt x="206" y="198"/>
                    <a:pt x="206" y="196"/>
                  </a:cubicBezTo>
                  <a:cubicBezTo>
                    <a:pt x="206" y="196"/>
                    <a:pt x="207" y="196"/>
                    <a:pt x="207" y="196"/>
                  </a:cubicBezTo>
                  <a:close/>
                  <a:moveTo>
                    <a:pt x="205" y="145"/>
                  </a:moveTo>
                  <a:cubicBezTo>
                    <a:pt x="205" y="145"/>
                    <a:pt x="205" y="144"/>
                    <a:pt x="205" y="144"/>
                  </a:cubicBezTo>
                  <a:cubicBezTo>
                    <a:pt x="207" y="144"/>
                    <a:pt x="206" y="145"/>
                    <a:pt x="208" y="145"/>
                  </a:cubicBezTo>
                  <a:cubicBezTo>
                    <a:pt x="207" y="146"/>
                    <a:pt x="207" y="146"/>
                    <a:pt x="207" y="147"/>
                  </a:cubicBezTo>
                  <a:cubicBezTo>
                    <a:pt x="206" y="146"/>
                    <a:pt x="207" y="144"/>
                    <a:pt x="205" y="145"/>
                  </a:cubicBezTo>
                  <a:close/>
                  <a:moveTo>
                    <a:pt x="205" y="165"/>
                  </a:moveTo>
                  <a:cubicBezTo>
                    <a:pt x="204" y="166"/>
                    <a:pt x="204" y="164"/>
                    <a:pt x="204" y="163"/>
                  </a:cubicBezTo>
                  <a:cubicBezTo>
                    <a:pt x="205" y="163"/>
                    <a:pt x="205" y="164"/>
                    <a:pt x="205" y="165"/>
                  </a:cubicBezTo>
                  <a:close/>
                  <a:moveTo>
                    <a:pt x="205" y="186"/>
                  </a:moveTo>
                  <a:cubicBezTo>
                    <a:pt x="204" y="186"/>
                    <a:pt x="204" y="185"/>
                    <a:pt x="202" y="185"/>
                  </a:cubicBezTo>
                  <a:cubicBezTo>
                    <a:pt x="202" y="184"/>
                    <a:pt x="203" y="184"/>
                    <a:pt x="203" y="183"/>
                  </a:cubicBezTo>
                  <a:cubicBezTo>
                    <a:pt x="205" y="183"/>
                    <a:pt x="205" y="184"/>
                    <a:pt x="205" y="186"/>
                  </a:cubicBezTo>
                  <a:close/>
                  <a:moveTo>
                    <a:pt x="201" y="142"/>
                  </a:moveTo>
                  <a:cubicBezTo>
                    <a:pt x="200" y="140"/>
                    <a:pt x="199" y="139"/>
                    <a:pt x="197" y="138"/>
                  </a:cubicBezTo>
                  <a:cubicBezTo>
                    <a:pt x="200" y="134"/>
                    <a:pt x="202" y="137"/>
                    <a:pt x="203" y="140"/>
                  </a:cubicBezTo>
                  <a:cubicBezTo>
                    <a:pt x="203" y="142"/>
                    <a:pt x="202" y="142"/>
                    <a:pt x="201" y="142"/>
                  </a:cubicBezTo>
                  <a:close/>
                  <a:moveTo>
                    <a:pt x="194" y="135"/>
                  </a:moveTo>
                  <a:cubicBezTo>
                    <a:pt x="194" y="134"/>
                    <a:pt x="194" y="132"/>
                    <a:pt x="192" y="133"/>
                  </a:cubicBezTo>
                  <a:cubicBezTo>
                    <a:pt x="192" y="131"/>
                    <a:pt x="194" y="130"/>
                    <a:pt x="195" y="129"/>
                  </a:cubicBezTo>
                  <a:cubicBezTo>
                    <a:pt x="196" y="129"/>
                    <a:pt x="196" y="131"/>
                    <a:pt x="197" y="131"/>
                  </a:cubicBezTo>
                  <a:cubicBezTo>
                    <a:pt x="197" y="133"/>
                    <a:pt x="196" y="134"/>
                    <a:pt x="194" y="135"/>
                  </a:cubicBezTo>
                  <a:close/>
                  <a:moveTo>
                    <a:pt x="189" y="128"/>
                  </a:moveTo>
                  <a:cubicBezTo>
                    <a:pt x="189" y="127"/>
                    <a:pt x="188" y="127"/>
                    <a:pt x="188" y="126"/>
                  </a:cubicBezTo>
                  <a:cubicBezTo>
                    <a:pt x="188" y="124"/>
                    <a:pt x="190" y="123"/>
                    <a:pt x="191" y="122"/>
                  </a:cubicBezTo>
                  <a:cubicBezTo>
                    <a:pt x="194" y="124"/>
                    <a:pt x="193" y="128"/>
                    <a:pt x="189" y="128"/>
                  </a:cubicBezTo>
                  <a:close/>
                  <a:moveTo>
                    <a:pt x="190" y="139"/>
                  </a:moveTo>
                  <a:cubicBezTo>
                    <a:pt x="189" y="139"/>
                    <a:pt x="189" y="140"/>
                    <a:pt x="187" y="139"/>
                  </a:cubicBezTo>
                  <a:cubicBezTo>
                    <a:pt x="187" y="136"/>
                    <a:pt x="191" y="135"/>
                    <a:pt x="190" y="139"/>
                  </a:cubicBezTo>
                  <a:close/>
                  <a:moveTo>
                    <a:pt x="188" y="157"/>
                  </a:moveTo>
                  <a:cubicBezTo>
                    <a:pt x="187" y="158"/>
                    <a:pt x="185" y="156"/>
                    <a:pt x="185" y="155"/>
                  </a:cubicBezTo>
                  <a:cubicBezTo>
                    <a:pt x="185" y="154"/>
                    <a:pt x="187" y="156"/>
                    <a:pt x="188" y="157"/>
                  </a:cubicBezTo>
                  <a:close/>
                  <a:moveTo>
                    <a:pt x="183" y="143"/>
                  </a:moveTo>
                  <a:cubicBezTo>
                    <a:pt x="184" y="142"/>
                    <a:pt x="185" y="141"/>
                    <a:pt x="186" y="142"/>
                  </a:cubicBezTo>
                  <a:cubicBezTo>
                    <a:pt x="185" y="143"/>
                    <a:pt x="184" y="144"/>
                    <a:pt x="183" y="143"/>
                  </a:cubicBezTo>
                  <a:close/>
                  <a:moveTo>
                    <a:pt x="183" y="134"/>
                  </a:moveTo>
                  <a:cubicBezTo>
                    <a:pt x="182" y="134"/>
                    <a:pt x="182" y="134"/>
                    <a:pt x="181" y="133"/>
                  </a:cubicBezTo>
                  <a:cubicBezTo>
                    <a:pt x="182" y="132"/>
                    <a:pt x="183" y="131"/>
                    <a:pt x="184" y="130"/>
                  </a:cubicBezTo>
                  <a:cubicBezTo>
                    <a:pt x="185" y="130"/>
                    <a:pt x="185" y="130"/>
                    <a:pt x="186" y="130"/>
                  </a:cubicBezTo>
                  <a:cubicBezTo>
                    <a:pt x="186" y="133"/>
                    <a:pt x="185" y="133"/>
                    <a:pt x="183" y="134"/>
                  </a:cubicBezTo>
                  <a:close/>
                  <a:moveTo>
                    <a:pt x="183" y="157"/>
                  </a:moveTo>
                  <a:cubicBezTo>
                    <a:pt x="183" y="158"/>
                    <a:pt x="185" y="158"/>
                    <a:pt x="185" y="160"/>
                  </a:cubicBezTo>
                  <a:cubicBezTo>
                    <a:pt x="183" y="161"/>
                    <a:pt x="183" y="160"/>
                    <a:pt x="181" y="159"/>
                  </a:cubicBezTo>
                  <a:cubicBezTo>
                    <a:pt x="181" y="158"/>
                    <a:pt x="182" y="158"/>
                    <a:pt x="183" y="157"/>
                  </a:cubicBezTo>
                  <a:close/>
                  <a:moveTo>
                    <a:pt x="183" y="168"/>
                  </a:moveTo>
                  <a:cubicBezTo>
                    <a:pt x="183" y="170"/>
                    <a:pt x="181" y="169"/>
                    <a:pt x="181" y="171"/>
                  </a:cubicBezTo>
                  <a:cubicBezTo>
                    <a:pt x="179" y="171"/>
                    <a:pt x="179" y="169"/>
                    <a:pt x="178" y="168"/>
                  </a:cubicBezTo>
                  <a:cubicBezTo>
                    <a:pt x="180" y="167"/>
                    <a:pt x="182" y="165"/>
                    <a:pt x="183" y="168"/>
                  </a:cubicBezTo>
                  <a:close/>
                  <a:moveTo>
                    <a:pt x="180" y="164"/>
                  </a:moveTo>
                  <a:cubicBezTo>
                    <a:pt x="179" y="165"/>
                    <a:pt x="179" y="166"/>
                    <a:pt x="177" y="166"/>
                  </a:cubicBezTo>
                  <a:cubicBezTo>
                    <a:pt x="177" y="166"/>
                    <a:pt x="177" y="166"/>
                    <a:pt x="176" y="166"/>
                  </a:cubicBezTo>
                  <a:cubicBezTo>
                    <a:pt x="176" y="165"/>
                    <a:pt x="176" y="164"/>
                    <a:pt x="176" y="164"/>
                  </a:cubicBezTo>
                  <a:cubicBezTo>
                    <a:pt x="178" y="163"/>
                    <a:pt x="179" y="162"/>
                    <a:pt x="180" y="164"/>
                  </a:cubicBezTo>
                  <a:close/>
                  <a:moveTo>
                    <a:pt x="176" y="153"/>
                  </a:moveTo>
                  <a:cubicBezTo>
                    <a:pt x="177" y="152"/>
                    <a:pt x="178" y="153"/>
                    <a:pt x="178" y="151"/>
                  </a:cubicBezTo>
                  <a:cubicBezTo>
                    <a:pt x="179" y="152"/>
                    <a:pt x="179" y="154"/>
                    <a:pt x="181" y="154"/>
                  </a:cubicBezTo>
                  <a:cubicBezTo>
                    <a:pt x="180" y="156"/>
                    <a:pt x="179" y="156"/>
                    <a:pt x="177" y="156"/>
                  </a:cubicBezTo>
                  <a:cubicBezTo>
                    <a:pt x="177" y="155"/>
                    <a:pt x="177" y="154"/>
                    <a:pt x="176" y="153"/>
                  </a:cubicBezTo>
                  <a:close/>
                  <a:moveTo>
                    <a:pt x="178" y="173"/>
                  </a:moveTo>
                  <a:cubicBezTo>
                    <a:pt x="177" y="173"/>
                    <a:pt x="176" y="172"/>
                    <a:pt x="176" y="170"/>
                  </a:cubicBezTo>
                  <a:cubicBezTo>
                    <a:pt x="178" y="170"/>
                    <a:pt x="178" y="172"/>
                    <a:pt x="178" y="173"/>
                  </a:cubicBezTo>
                  <a:close/>
                  <a:moveTo>
                    <a:pt x="178" y="180"/>
                  </a:moveTo>
                  <a:cubicBezTo>
                    <a:pt x="179" y="180"/>
                    <a:pt x="179" y="181"/>
                    <a:pt x="179" y="181"/>
                  </a:cubicBezTo>
                  <a:cubicBezTo>
                    <a:pt x="178" y="183"/>
                    <a:pt x="177" y="186"/>
                    <a:pt x="175" y="185"/>
                  </a:cubicBezTo>
                  <a:cubicBezTo>
                    <a:pt x="175" y="183"/>
                    <a:pt x="177" y="182"/>
                    <a:pt x="178" y="180"/>
                  </a:cubicBezTo>
                  <a:close/>
                  <a:moveTo>
                    <a:pt x="174" y="150"/>
                  </a:moveTo>
                  <a:cubicBezTo>
                    <a:pt x="172" y="149"/>
                    <a:pt x="173" y="146"/>
                    <a:pt x="176" y="146"/>
                  </a:cubicBezTo>
                  <a:cubicBezTo>
                    <a:pt x="176" y="149"/>
                    <a:pt x="174" y="148"/>
                    <a:pt x="174" y="150"/>
                  </a:cubicBezTo>
                  <a:close/>
                  <a:moveTo>
                    <a:pt x="174" y="142"/>
                  </a:moveTo>
                  <a:cubicBezTo>
                    <a:pt x="175" y="144"/>
                    <a:pt x="173" y="146"/>
                    <a:pt x="171" y="146"/>
                  </a:cubicBezTo>
                  <a:cubicBezTo>
                    <a:pt x="172" y="144"/>
                    <a:pt x="173" y="143"/>
                    <a:pt x="174" y="142"/>
                  </a:cubicBezTo>
                  <a:close/>
                  <a:moveTo>
                    <a:pt x="173" y="136"/>
                  </a:moveTo>
                  <a:cubicBezTo>
                    <a:pt x="173" y="135"/>
                    <a:pt x="174" y="134"/>
                    <a:pt x="173" y="134"/>
                  </a:cubicBezTo>
                  <a:cubicBezTo>
                    <a:pt x="174" y="133"/>
                    <a:pt x="175" y="135"/>
                    <a:pt x="175" y="136"/>
                  </a:cubicBezTo>
                  <a:cubicBezTo>
                    <a:pt x="174" y="137"/>
                    <a:pt x="173" y="137"/>
                    <a:pt x="173" y="136"/>
                  </a:cubicBezTo>
                  <a:close/>
                  <a:moveTo>
                    <a:pt x="166" y="134"/>
                  </a:moveTo>
                  <a:cubicBezTo>
                    <a:pt x="167" y="133"/>
                    <a:pt x="167" y="134"/>
                    <a:pt x="168" y="135"/>
                  </a:cubicBezTo>
                  <a:cubicBezTo>
                    <a:pt x="168" y="139"/>
                    <a:pt x="163" y="137"/>
                    <a:pt x="166" y="134"/>
                  </a:cubicBezTo>
                  <a:close/>
                  <a:moveTo>
                    <a:pt x="166" y="165"/>
                  </a:moveTo>
                  <a:cubicBezTo>
                    <a:pt x="167" y="167"/>
                    <a:pt x="168" y="167"/>
                    <a:pt x="169" y="169"/>
                  </a:cubicBezTo>
                  <a:cubicBezTo>
                    <a:pt x="168" y="171"/>
                    <a:pt x="166" y="172"/>
                    <a:pt x="165" y="174"/>
                  </a:cubicBezTo>
                  <a:cubicBezTo>
                    <a:pt x="163" y="174"/>
                    <a:pt x="165" y="170"/>
                    <a:pt x="162" y="170"/>
                  </a:cubicBezTo>
                  <a:cubicBezTo>
                    <a:pt x="164" y="169"/>
                    <a:pt x="164" y="166"/>
                    <a:pt x="166" y="165"/>
                  </a:cubicBezTo>
                  <a:close/>
                  <a:moveTo>
                    <a:pt x="162" y="149"/>
                  </a:moveTo>
                  <a:cubicBezTo>
                    <a:pt x="162" y="147"/>
                    <a:pt x="165" y="147"/>
                    <a:pt x="165" y="149"/>
                  </a:cubicBezTo>
                  <a:cubicBezTo>
                    <a:pt x="164" y="150"/>
                    <a:pt x="163" y="149"/>
                    <a:pt x="162" y="149"/>
                  </a:cubicBezTo>
                  <a:close/>
                  <a:moveTo>
                    <a:pt x="163" y="163"/>
                  </a:moveTo>
                  <a:cubicBezTo>
                    <a:pt x="162" y="164"/>
                    <a:pt x="162" y="166"/>
                    <a:pt x="160" y="166"/>
                  </a:cubicBezTo>
                  <a:cubicBezTo>
                    <a:pt x="159" y="166"/>
                    <a:pt x="159" y="165"/>
                    <a:pt x="159" y="165"/>
                  </a:cubicBezTo>
                  <a:cubicBezTo>
                    <a:pt x="159" y="162"/>
                    <a:pt x="162" y="160"/>
                    <a:pt x="163" y="163"/>
                  </a:cubicBezTo>
                  <a:close/>
                  <a:moveTo>
                    <a:pt x="159" y="173"/>
                  </a:moveTo>
                  <a:cubicBezTo>
                    <a:pt x="161" y="174"/>
                    <a:pt x="162" y="176"/>
                    <a:pt x="163" y="178"/>
                  </a:cubicBezTo>
                  <a:cubicBezTo>
                    <a:pt x="162" y="178"/>
                    <a:pt x="161" y="180"/>
                    <a:pt x="160" y="179"/>
                  </a:cubicBezTo>
                  <a:cubicBezTo>
                    <a:pt x="160" y="178"/>
                    <a:pt x="159" y="177"/>
                    <a:pt x="157" y="177"/>
                  </a:cubicBezTo>
                  <a:cubicBezTo>
                    <a:pt x="157" y="175"/>
                    <a:pt x="159" y="175"/>
                    <a:pt x="159" y="173"/>
                  </a:cubicBezTo>
                  <a:close/>
                  <a:moveTo>
                    <a:pt x="154" y="160"/>
                  </a:moveTo>
                  <a:cubicBezTo>
                    <a:pt x="154" y="158"/>
                    <a:pt x="156" y="157"/>
                    <a:pt x="157" y="156"/>
                  </a:cubicBezTo>
                  <a:cubicBezTo>
                    <a:pt x="157" y="156"/>
                    <a:pt x="158" y="156"/>
                    <a:pt x="158" y="157"/>
                  </a:cubicBezTo>
                  <a:cubicBezTo>
                    <a:pt x="158" y="159"/>
                    <a:pt x="156" y="161"/>
                    <a:pt x="154" y="160"/>
                  </a:cubicBezTo>
                  <a:close/>
                  <a:moveTo>
                    <a:pt x="157" y="171"/>
                  </a:moveTo>
                  <a:cubicBezTo>
                    <a:pt x="156" y="173"/>
                    <a:pt x="155" y="173"/>
                    <a:pt x="154" y="175"/>
                  </a:cubicBezTo>
                  <a:cubicBezTo>
                    <a:pt x="152" y="175"/>
                    <a:pt x="152" y="174"/>
                    <a:pt x="152" y="173"/>
                  </a:cubicBezTo>
                  <a:cubicBezTo>
                    <a:pt x="153" y="171"/>
                    <a:pt x="154" y="172"/>
                    <a:pt x="154" y="173"/>
                  </a:cubicBezTo>
                  <a:cubicBezTo>
                    <a:pt x="154" y="172"/>
                    <a:pt x="153" y="170"/>
                    <a:pt x="154" y="169"/>
                  </a:cubicBezTo>
                  <a:cubicBezTo>
                    <a:pt x="156" y="169"/>
                    <a:pt x="156" y="170"/>
                    <a:pt x="157" y="171"/>
                  </a:cubicBezTo>
                  <a:close/>
                  <a:moveTo>
                    <a:pt x="154" y="140"/>
                  </a:moveTo>
                  <a:cubicBezTo>
                    <a:pt x="152" y="139"/>
                    <a:pt x="151" y="138"/>
                    <a:pt x="151" y="136"/>
                  </a:cubicBezTo>
                  <a:cubicBezTo>
                    <a:pt x="153" y="135"/>
                    <a:pt x="155" y="138"/>
                    <a:pt x="154" y="140"/>
                  </a:cubicBezTo>
                  <a:close/>
                  <a:moveTo>
                    <a:pt x="152" y="143"/>
                  </a:moveTo>
                  <a:cubicBezTo>
                    <a:pt x="151" y="142"/>
                    <a:pt x="151" y="143"/>
                    <a:pt x="151" y="144"/>
                  </a:cubicBezTo>
                  <a:cubicBezTo>
                    <a:pt x="150" y="143"/>
                    <a:pt x="150" y="142"/>
                    <a:pt x="148" y="142"/>
                  </a:cubicBezTo>
                  <a:cubicBezTo>
                    <a:pt x="148" y="140"/>
                    <a:pt x="148" y="140"/>
                    <a:pt x="149" y="139"/>
                  </a:cubicBezTo>
                  <a:cubicBezTo>
                    <a:pt x="151" y="140"/>
                    <a:pt x="151" y="141"/>
                    <a:pt x="152" y="143"/>
                  </a:cubicBezTo>
                  <a:close/>
                  <a:moveTo>
                    <a:pt x="148" y="146"/>
                  </a:moveTo>
                  <a:cubicBezTo>
                    <a:pt x="148" y="147"/>
                    <a:pt x="147" y="147"/>
                    <a:pt x="147" y="148"/>
                  </a:cubicBezTo>
                  <a:cubicBezTo>
                    <a:pt x="145" y="147"/>
                    <a:pt x="144" y="145"/>
                    <a:pt x="146" y="144"/>
                  </a:cubicBezTo>
                  <a:cubicBezTo>
                    <a:pt x="147" y="144"/>
                    <a:pt x="147" y="146"/>
                    <a:pt x="148" y="146"/>
                  </a:cubicBezTo>
                  <a:close/>
                  <a:moveTo>
                    <a:pt x="145" y="138"/>
                  </a:moveTo>
                  <a:cubicBezTo>
                    <a:pt x="144" y="136"/>
                    <a:pt x="146" y="135"/>
                    <a:pt x="147" y="134"/>
                  </a:cubicBezTo>
                  <a:cubicBezTo>
                    <a:pt x="148" y="135"/>
                    <a:pt x="147" y="138"/>
                    <a:pt x="145" y="138"/>
                  </a:cubicBezTo>
                  <a:close/>
                  <a:moveTo>
                    <a:pt x="143" y="135"/>
                  </a:moveTo>
                  <a:cubicBezTo>
                    <a:pt x="143" y="133"/>
                    <a:pt x="144" y="132"/>
                    <a:pt x="145" y="131"/>
                  </a:cubicBezTo>
                  <a:cubicBezTo>
                    <a:pt x="146" y="133"/>
                    <a:pt x="144" y="135"/>
                    <a:pt x="143" y="135"/>
                  </a:cubicBezTo>
                  <a:close/>
                  <a:moveTo>
                    <a:pt x="143" y="142"/>
                  </a:moveTo>
                  <a:cubicBezTo>
                    <a:pt x="142" y="141"/>
                    <a:pt x="141" y="140"/>
                    <a:pt x="142" y="139"/>
                  </a:cubicBezTo>
                  <a:cubicBezTo>
                    <a:pt x="143" y="140"/>
                    <a:pt x="144" y="141"/>
                    <a:pt x="143" y="142"/>
                  </a:cubicBezTo>
                  <a:close/>
                  <a:moveTo>
                    <a:pt x="145" y="184"/>
                  </a:moveTo>
                  <a:cubicBezTo>
                    <a:pt x="144" y="186"/>
                    <a:pt x="143" y="188"/>
                    <a:pt x="141" y="189"/>
                  </a:cubicBezTo>
                  <a:cubicBezTo>
                    <a:pt x="141" y="188"/>
                    <a:pt x="141" y="188"/>
                    <a:pt x="140" y="188"/>
                  </a:cubicBezTo>
                  <a:cubicBezTo>
                    <a:pt x="141" y="186"/>
                    <a:pt x="143" y="182"/>
                    <a:pt x="145" y="184"/>
                  </a:cubicBezTo>
                  <a:close/>
                  <a:moveTo>
                    <a:pt x="135" y="153"/>
                  </a:moveTo>
                  <a:cubicBezTo>
                    <a:pt x="134" y="154"/>
                    <a:pt x="133" y="153"/>
                    <a:pt x="132" y="152"/>
                  </a:cubicBezTo>
                  <a:cubicBezTo>
                    <a:pt x="133" y="149"/>
                    <a:pt x="135" y="149"/>
                    <a:pt x="136" y="148"/>
                  </a:cubicBezTo>
                  <a:cubicBezTo>
                    <a:pt x="137" y="148"/>
                    <a:pt x="137" y="149"/>
                    <a:pt x="138" y="149"/>
                  </a:cubicBezTo>
                  <a:cubicBezTo>
                    <a:pt x="137" y="151"/>
                    <a:pt x="136" y="152"/>
                    <a:pt x="135" y="153"/>
                  </a:cubicBezTo>
                  <a:close/>
                  <a:moveTo>
                    <a:pt x="133" y="139"/>
                  </a:moveTo>
                  <a:cubicBezTo>
                    <a:pt x="134" y="139"/>
                    <a:pt x="134" y="136"/>
                    <a:pt x="136" y="136"/>
                  </a:cubicBezTo>
                  <a:cubicBezTo>
                    <a:pt x="136" y="138"/>
                    <a:pt x="135" y="141"/>
                    <a:pt x="133" y="139"/>
                  </a:cubicBezTo>
                  <a:close/>
                  <a:moveTo>
                    <a:pt x="132" y="138"/>
                  </a:moveTo>
                  <a:cubicBezTo>
                    <a:pt x="130" y="138"/>
                    <a:pt x="131" y="136"/>
                    <a:pt x="130" y="136"/>
                  </a:cubicBezTo>
                  <a:cubicBezTo>
                    <a:pt x="130" y="134"/>
                    <a:pt x="133" y="134"/>
                    <a:pt x="133" y="131"/>
                  </a:cubicBezTo>
                  <a:cubicBezTo>
                    <a:pt x="133" y="131"/>
                    <a:pt x="133" y="131"/>
                    <a:pt x="134" y="131"/>
                  </a:cubicBezTo>
                  <a:cubicBezTo>
                    <a:pt x="136" y="134"/>
                    <a:pt x="133" y="136"/>
                    <a:pt x="132" y="138"/>
                  </a:cubicBezTo>
                  <a:close/>
                  <a:moveTo>
                    <a:pt x="130" y="143"/>
                  </a:moveTo>
                  <a:cubicBezTo>
                    <a:pt x="133" y="144"/>
                    <a:pt x="129" y="146"/>
                    <a:pt x="129" y="147"/>
                  </a:cubicBezTo>
                  <a:cubicBezTo>
                    <a:pt x="125" y="146"/>
                    <a:pt x="129" y="144"/>
                    <a:pt x="130" y="143"/>
                  </a:cubicBezTo>
                  <a:close/>
                  <a:moveTo>
                    <a:pt x="126" y="144"/>
                  </a:moveTo>
                  <a:cubicBezTo>
                    <a:pt x="126" y="144"/>
                    <a:pt x="125" y="144"/>
                    <a:pt x="125" y="144"/>
                  </a:cubicBezTo>
                  <a:cubicBezTo>
                    <a:pt x="124" y="141"/>
                    <a:pt x="126" y="141"/>
                    <a:pt x="127" y="139"/>
                  </a:cubicBezTo>
                  <a:cubicBezTo>
                    <a:pt x="128" y="139"/>
                    <a:pt x="128" y="140"/>
                    <a:pt x="129" y="140"/>
                  </a:cubicBezTo>
                  <a:cubicBezTo>
                    <a:pt x="128" y="142"/>
                    <a:pt x="127" y="143"/>
                    <a:pt x="126" y="144"/>
                  </a:cubicBezTo>
                  <a:close/>
                  <a:moveTo>
                    <a:pt x="122" y="140"/>
                  </a:moveTo>
                  <a:cubicBezTo>
                    <a:pt x="120" y="138"/>
                    <a:pt x="123" y="137"/>
                    <a:pt x="124" y="135"/>
                  </a:cubicBezTo>
                  <a:cubicBezTo>
                    <a:pt x="124" y="135"/>
                    <a:pt x="124" y="136"/>
                    <a:pt x="125" y="136"/>
                  </a:cubicBezTo>
                  <a:cubicBezTo>
                    <a:pt x="125" y="138"/>
                    <a:pt x="123" y="138"/>
                    <a:pt x="122" y="140"/>
                  </a:cubicBezTo>
                  <a:close/>
                  <a:moveTo>
                    <a:pt x="123" y="145"/>
                  </a:moveTo>
                  <a:cubicBezTo>
                    <a:pt x="124" y="147"/>
                    <a:pt x="123" y="149"/>
                    <a:pt x="122" y="149"/>
                  </a:cubicBezTo>
                  <a:cubicBezTo>
                    <a:pt x="120" y="149"/>
                    <a:pt x="121" y="145"/>
                    <a:pt x="123" y="145"/>
                  </a:cubicBezTo>
                  <a:close/>
                  <a:moveTo>
                    <a:pt x="121" y="155"/>
                  </a:moveTo>
                  <a:cubicBezTo>
                    <a:pt x="121" y="157"/>
                    <a:pt x="120" y="159"/>
                    <a:pt x="118" y="159"/>
                  </a:cubicBezTo>
                  <a:cubicBezTo>
                    <a:pt x="117" y="157"/>
                    <a:pt x="119" y="157"/>
                    <a:pt x="120" y="155"/>
                  </a:cubicBezTo>
                  <a:cubicBezTo>
                    <a:pt x="121" y="155"/>
                    <a:pt x="121" y="155"/>
                    <a:pt x="121" y="155"/>
                  </a:cubicBezTo>
                  <a:close/>
                  <a:moveTo>
                    <a:pt x="118" y="143"/>
                  </a:moveTo>
                  <a:cubicBezTo>
                    <a:pt x="118" y="142"/>
                    <a:pt x="119" y="142"/>
                    <a:pt x="119" y="142"/>
                  </a:cubicBezTo>
                  <a:cubicBezTo>
                    <a:pt x="120" y="142"/>
                    <a:pt x="120" y="142"/>
                    <a:pt x="120" y="144"/>
                  </a:cubicBezTo>
                  <a:cubicBezTo>
                    <a:pt x="119" y="144"/>
                    <a:pt x="119" y="143"/>
                    <a:pt x="118" y="143"/>
                  </a:cubicBezTo>
                  <a:close/>
                  <a:moveTo>
                    <a:pt x="119" y="152"/>
                  </a:moveTo>
                  <a:cubicBezTo>
                    <a:pt x="119" y="154"/>
                    <a:pt x="117" y="155"/>
                    <a:pt x="116" y="156"/>
                  </a:cubicBezTo>
                  <a:cubicBezTo>
                    <a:pt x="115" y="156"/>
                    <a:pt x="116" y="155"/>
                    <a:pt x="115" y="155"/>
                  </a:cubicBezTo>
                  <a:cubicBezTo>
                    <a:pt x="115" y="153"/>
                    <a:pt x="117" y="153"/>
                    <a:pt x="117" y="151"/>
                  </a:cubicBezTo>
                  <a:cubicBezTo>
                    <a:pt x="118" y="151"/>
                    <a:pt x="119" y="152"/>
                    <a:pt x="119" y="152"/>
                  </a:cubicBezTo>
                  <a:close/>
                  <a:moveTo>
                    <a:pt x="113" y="151"/>
                  </a:moveTo>
                  <a:cubicBezTo>
                    <a:pt x="111" y="151"/>
                    <a:pt x="114" y="149"/>
                    <a:pt x="114" y="148"/>
                  </a:cubicBezTo>
                  <a:cubicBezTo>
                    <a:pt x="116" y="149"/>
                    <a:pt x="114" y="150"/>
                    <a:pt x="113" y="151"/>
                  </a:cubicBezTo>
                  <a:close/>
                  <a:moveTo>
                    <a:pt x="111" y="140"/>
                  </a:moveTo>
                  <a:cubicBezTo>
                    <a:pt x="111" y="138"/>
                    <a:pt x="109" y="138"/>
                    <a:pt x="109" y="136"/>
                  </a:cubicBezTo>
                  <a:cubicBezTo>
                    <a:pt x="109" y="136"/>
                    <a:pt x="110" y="136"/>
                    <a:pt x="110" y="135"/>
                  </a:cubicBezTo>
                  <a:cubicBezTo>
                    <a:pt x="111" y="136"/>
                    <a:pt x="113" y="137"/>
                    <a:pt x="113" y="139"/>
                  </a:cubicBezTo>
                  <a:cubicBezTo>
                    <a:pt x="112" y="139"/>
                    <a:pt x="112" y="141"/>
                    <a:pt x="111" y="140"/>
                  </a:cubicBezTo>
                  <a:close/>
                  <a:moveTo>
                    <a:pt x="105" y="162"/>
                  </a:moveTo>
                  <a:cubicBezTo>
                    <a:pt x="105" y="159"/>
                    <a:pt x="107" y="158"/>
                    <a:pt x="107" y="156"/>
                  </a:cubicBezTo>
                  <a:cubicBezTo>
                    <a:pt x="111" y="157"/>
                    <a:pt x="106" y="160"/>
                    <a:pt x="105" y="162"/>
                  </a:cubicBezTo>
                  <a:close/>
                  <a:moveTo>
                    <a:pt x="107" y="202"/>
                  </a:moveTo>
                  <a:cubicBezTo>
                    <a:pt x="108" y="205"/>
                    <a:pt x="104" y="206"/>
                    <a:pt x="105" y="208"/>
                  </a:cubicBezTo>
                  <a:cubicBezTo>
                    <a:pt x="103" y="209"/>
                    <a:pt x="104" y="207"/>
                    <a:pt x="102" y="208"/>
                  </a:cubicBezTo>
                  <a:cubicBezTo>
                    <a:pt x="104" y="206"/>
                    <a:pt x="106" y="205"/>
                    <a:pt x="107" y="202"/>
                  </a:cubicBezTo>
                  <a:close/>
                  <a:moveTo>
                    <a:pt x="104" y="217"/>
                  </a:moveTo>
                  <a:cubicBezTo>
                    <a:pt x="103" y="217"/>
                    <a:pt x="103" y="215"/>
                    <a:pt x="102" y="215"/>
                  </a:cubicBezTo>
                  <a:cubicBezTo>
                    <a:pt x="103" y="214"/>
                    <a:pt x="104" y="217"/>
                    <a:pt x="104" y="217"/>
                  </a:cubicBezTo>
                  <a:close/>
                  <a:moveTo>
                    <a:pt x="105" y="220"/>
                  </a:moveTo>
                  <a:cubicBezTo>
                    <a:pt x="107" y="219"/>
                    <a:pt x="106" y="221"/>
                    <a:pt x="107" y="221"/>
                  </a:cubicBezTo>
                  <a:cubicBezTo>
                    <a:pt x="106" y="223"/>
                    <a:pt x="105" y="224"/>
                    <a:pt x="104" y="226"/>
                  </a:cubicBezTo>
                  <a:cubicBezTo>
                    <a:pt x="103" y="224"/>
                    <a:pt x="105" y="221"/>
                    <a:pt x="105" y="220"/>
                  </a:cubicBezTo>
                  <a:close/>
                  <a:moveTo>
                    <a:pt x="106" y="232"/>
                  </a:moveTo>
                  <a:cubicBezTo>
                    <a:pt x="108" y="233"/>
                    <a:pt x="107" y="235"/>
                    <a:pt x="105" y="235"/>
                  </a:cubicBezTo>
                  <a:cubicBezTo>
                    <a:pt x="104" y="234"/>
                    <a:pt x="106" y="233"/>
                    <a:pt x="106" y="232"/>
                  </a:cubicBezTo>
                  <a:close/>
                  <a:moveTo>
                    <a:pt x="105" y="261"/>
                  </a:moveTo>
                  <a:cubicBezTo>
                    <a:pt x="105" y="261"/>
                    <a:pt x="105" y="261"/>
                    <a:pt x="106" y="261"/>
                  </a:cubicBezTo>
                  <a:cubicBezTo>
                    <a:pt x="105" y="265"/>
                    <a:pt x="109" y="273"/>
                    <a:pt x="106" y="277"/>
                  </a:cubicBezTo>
                  <a:cubicBezTo>
                    <a:pt x="104" y="272"/>
                    <a:pt x="104" y="266"/>
                    <a:pt x="105" y="261"/>
                  </a:cubicBezTo>
                  <a:close/>
                  <a:moveTo>
                    <a:pt x="108" y="280"/>
                  </a:moveTo>
                  <a:cubicBezTo>
                    <a:pt x="110" y="282"/>
                    <a:pt x="110" y="288"/>
                    <a:pt x="108" y="291"/>
                  </a:cubicBezTo>
                  <a:cubicBezTo>
                    <a:pt x="107" y="289"/>
                    <a:pt x="107" y="285"/>
                    <a:pt x="106" y="282"/>
                  </a:cubicBezTo>
                  <a:cubicBezTo>
                    <a:pt x="107" y="281"/>
                    <a:pt x="108" y="281"/>
                    <a:pt x="108" y="280"/>
                  </a:cubicBezTo>
                  <a:close/>
                  <a:moveTo>
                    <a:pt x="111" y="294"/>
                  </a:moveTo>
                  <a:cubicBezTo>
                    <a:pt x="113" y="295"/>
                    <a:pt x="113" y="298"/>
                    <a:pt x="113" y="300"/>
                  </a:cubicBezTo>
                  <a:cubicBezTo>
                    <a:pt x="111" y="299"/>
                    <a:pt x="110" y="297"/>
                    <a:pt x="109" y="295"/>
                  </a:cubicBezTo>
                  <a:cubicBezTo>
                    <a:pt x="110" y="295"/>
                    <a:pt x="111" y="295"/>
                    <a:pt x="111" y="294"/>
                  </a:cubicBezTo>
                  <a:close/>
                  <a:moveTo>
                    <a:pt x="113" y="307"/>
                  </a:moveTo>
                  <a:cubicBezTo>
                    <a:pt x="117" y="309"/>
                    <a:pt x="116" y="313"/>
                    <a:pt x="112" y="314"/>
                  </a:cubicBezTo>
                  <a:cubicBezTo>
                    <a:pt x="112" y="313"/>
                    <a:pt x="112" y="311"/>
                    <a:pt x="111" y="310"/>
                  </a:cubicBezTo>
                  <a:cubicBezTo>
                    <a:pt x="111" y="309"/>
                    <a:pt x="113" y="308"/>
                    <a:pt x="113" y="307"/>
                  </a:cubicBezTo>
                  <a:close/>
                  <a:moveTo>
                    <a:pt x="114" y="334"/>
                  </a:moveTo>
                  <a:cubicBezTo>
                    <a:pt x="117" y="333"/>
                    <a:pt x="116" y="337"/>
                    <a:pt x="119" y="337"/>
                  </a:cubicBezTo>
                  <a:cubicBezTo>
                    <a:pt x="119" y="338"/>
                    <a:pt x="118" y="339"/>
                    <a:pt x="117" y="340"/>
                  </a:cubicBezTo>
                  <a:cubicBezTo>
                    <a:pt x="116" y="337"/>
                    <a:pt x="114" y="337"/>
                    <a:pt x="114" y="334"/>
                  </a:cubicBezTo>
                  <a:close/>
                  <a:moveTo>
                    <a:pt x="117" y="333"/>
                  </a:moveTo>
                  <a:cubicBezTo>
                    <a:pt x="118" y="329"/>
                    <a:pt x="120" y="329"/>
                    <a:pt x="123" y="332"/>
                  </a:cubicBezTo>
                  <a:cubicBezTo>
                    <a:pt x="122" y="333"/>
                    <a:pt x="122" y="333"/>
                    <a:pt x="121" y="334"/>
                  </a:cubicBezTo>
                  <a:cubicBezTo>
                    <a:pt x="119" y="334"/>
                    <a:pt x="120" y="332"/>
                    <a:pt x="117" y="333"/>
                  </a:cubicBezTo>
                  <a:close/>
                  <a:moveTo>
                    <a:pt x="126" y="337"/>
                  </a:moveTo>
                  <a:cubicBezTo>
                    <a:pt x="128" y="338"/>
                    <a:pt x="129" y="340"/>
                    <a:pt x="130" y="342"/>
                  </a:cubicBezTo>
                  <a:cubicBezTo>
                    <a:pt x="129" y="342"/>
                    <a:pt x="130" y="343"/>
                    <a:pt x="128" y="343"/>
                  </a:cubicBezTo>
                  <a:cubicBezTo>
                    <a:pt x="128" y="341"/>
                    <a:pt x="127" y="340"/>
                    <a:pt x="125" y="340"/>
                  </a:cubicBezTo>
                  <a:cubicBezTo>
                    <a:pt x="125" y="338"/>
                    <a:pt x="126" y="338"/>
                    <a:pt x="126" y="337"/>
                  </a:cubicBezTo>
                  <a:close/>
                  <a:moveTo>
                    <a:pt x="130" y="349"/>
                  </a:moveTo>
                  <a:cubicBezTo>
                    <a:pt x="129" y="350"/>
                    <a:pt x="128" y="351"/>
                    <a:pt x="127" y="352"/>
                  </a:cubicBezTo>
                  <a:cubicBezTo>
                    <a:pt x="127" y="352"/>
                    <a:pt x="128" y="349"/>
                    <a:pt x="130" y="349"/>
                  </a:cubicBezTo>
                  <a:close/>
                  <a:moveTo>
                    <a:pt x="127" y="366"/>
                  </a:moveTo>
                  <a:cubicBezTo>
                    <a:pt x="129" y="367"/>
                    <a:pt x="128" y="370"/>
                    <a:pt x="126" y="370"/>
                  </a:cubicBezTo>
                  <a:cubicBezTo>
                    <a:pt x="126" y="368"/>
                    <a:pt x="127" y="367"/>
                    <a:pt x="127" y="366"/>
                  </a:cubicBezTo>
                  <a:close/>
                  <a:moveTo>
                    <a:pt x="124" y="366"/>
                  </a:moveTo>
                  <a:cubicBezTo>
                    <a:pt x="123" y="365"/>
                    <a:pt x="122" y="365"/>
                    <a:pt x="121" y="364"/>
                  </a:cubicBezTo>
                  <a:cubicBezTo>
                    <a:pt x="121" y="362"/>
                    <a:pt x="123" y="362"/>
                    <a:pt x="123" y="360"/>
                  </a:cubicBezTo>
                  <a:cubicBezTo>
                    <a:pt x="125" y="360"/>
                    <a:pt x="125" y="362"/>
                    <a:pt x="126" y="362"/>
                  </a:cubicBezTo>
                  <a:cubicBezTo>
                    <a:pt x="125" y="364"/>
                    <a:pt x="124" y="364"/>
                    <a:pt x="124" y="366"/>
                  </a:cubicBezTo>
                  <a:close/>
                  <a:moveTo>
                    <a:pt x="126" y="375"/>
                  </a:moveTo>
                  <a:cubicBezTo>
                    <a:pt x="127" y="375"/>
                    <a:pt x="127" y="376"/>
                    <a:pt x="128" y="377"/>
                  </a:cubicBezTo>
                  <a:cubicBezTo>
                    <a:pt x="127" y="378"/>
                    <a:pt x="127" y="379"/>
                    <a:pt x="126" y="379"/>
                  </a:cubicBezTo>
                  <a:cubicBezTo>
                    <a:pt x="125" y="378"/>
                    <a:pt x="124" y="376"/>
                    <a:pt x="126" y="375"/>
                  </a:cubicBezTo>
                  <a:close/>
                  <a:moveTo>
                    <a:pt x="130" y="408"/>
                  </a:moveTo>
                  <a:cubicBezTo>
                    <a:pt x="132" y="410"/>
                    <a:pt x="128" y="412"/>
                    <a:pt x="128" y="413"/>
                  </a:cubicBezTo>
                  <a:cubicBezTo>
                    <a:pt x="124" y="412"/>
                    <a:pt x="127" y="407"/>
                    <a:pt x="130" y="408"/>
                  </a:cubicBezTo>
                  <a:close/>
                  <a:moveTo>
                    <a:pt x="131" y="424"/>
                  </a:moveTo>
                  <a:cubicBezTo>
                    <a:pt x="131" y="426"/>
                    <a:pt x="130" y="426"/>
                    <a:pt x="129" y="428"/>
                  </a:cubicBezTo>
                  <a:cubicBezTo>
                    <a:pt x="128" y="427"/>
                    <a:pt x="130" y="424"/>
                    <a:pt x="131" y="424"/>
                  </a:cubicBezTo>
                  <a:close/>
                  <a:moveTo>
                    <a:pt x="133" y="459"/>
                  </a:moveTo>
                  <a:cubicBezTo>
                    <a:pt x="134" y="461"/>
                    <a:pt x="137" y="464"/>
                    <a:pt x="135" y="466"/>
                  </a:cubicBezTo>
                  <a:cubicBezTo>
                    <a:pt x="133" y="466"/>
                    <a:pt x="133" y="463"/>
                    <a:pt x="131" y="462"/>
                  </a:cubicBezTo>
                  <a:cubicBezTo>
                    <a:pt x="131" y="461"/>
                    <a:pt x="132" y="460"/>
                    <a:pt x="133" y="459"/>
                  </a:cubicBezTo>
                  <a:close/>
                  <a:moveTo>
                    <a:pt x="134" y="493"/>
                  </a:moveTo>
                  <a:cubicBezTo>
                    <a:pt x="137" y="493"/>
                    <a:pt x="135" y="497"/>
                    <a:pt x="133" y="498"/>
                  </a:cubicBezTo>
                  <a:cubicBezTo>
                    <a:pt x="133" y="495"/>
                    <a:pt x="134" y="495"/>
                    <a:pt x="134" y="493"/>
                  </a:cubicBezTo>
                  <a:close/>
                  <a:moveTo>
                    <a:pt x="135" y="508"/>
                  </a:moveTo>
                  <a:cubicBezTo>
                    <a:pt x="135" y="509"/>
                    <a:pt x="134" y="510"/>
                    <a:pt x="134" y="510"/>
                  </a:cubicBezTo>
                  <a:cubicBezTo>
                    <a:pt x="133" y="509"/>
                    <a:pt x="133" y="507"/>
                    <a:pt x="133" y="505"/>
                  </a:cubicBezTo>
                  <a:cubicBezTo>
                    <a:pt x="134" y="505"/>
                    <a:pt x="134" y="507"/>
                    <a:pt x="135" y="508"/>
                  </a:cubicBezTo>
                  <a:close/>
                  <a:moveTo>
                    <a:pt x="136" y="521"/>
                  </a:moveTo>
                  <a:cubicBezTo>
                    <a:pt x="137" y="521"/>
                    <a:pt x="137" y="523"/>
                    <a:pt x="136" y="524"/>
                  </a:cubicBezTo>
                  <a:cubicBezTo>
                    <a:pt x="136" y="524"/>
                    <a:pt x="136" y="524"/>
                    <a:pt x="135" y="524"/>
                  </a:cubicBezTo>
                  <a:cubicBezTo>
                    <a:pt x="135" y="522"/>
                    <a:pt x="136" y="523"/>
                    <a:pt x="136" y="521"/>
                  </a:cubicBezTo>
                  <a:close/>
                  <a:moveTo>
                    <a:pt x="137" y="503"/>
                  </a:moveTo>
                  <a:cubicBezTo>
                    <a:pt x="134" y="502"/>
                    <a:pt x="136" y="499"/>
                    <a:pt x="137" y="498"/>
                  </a:cubicBezTo>
                  <a:cubicBezTo>
                    <a:pt x="138" y="499"/>
                    <a:pt x="138" y="502"/>
                    <a:pt x="137" y="503"/>
                  </a:cubicBezTo>
                  <a:close/>
                  <a:moveTo>
                    <a:pt x="137" y="477"/>
                  </a:moveTo>
                  <a:cubicBezTo>
                    <a:pt x="138" y="477"/>
                    <a:pt x="138" y="478"/>
                    <a:pt x="138" y="478"/>
                  </a:cubicBezTo>
                  <a:cubicBezTo>
                    <a:pt x="139" y="479"/>
                    <a:pt x="137" y="479"/>
                    <a:pt x="138" y="481"/>
                  </a:cubicBezTo>
                  <a:cubicBezTo>
                    <a:pt x="137" y="480"/>
                    <a:pt x="137" y="479"/>
                    <a:pt x="137" y="477"/>
                  </a:cubicBezTo>
                  <a:close/>
                  <a:moveTo>
                    <a:pt x="137" y="454"/>
                  </a:moveTo>
                  <a:cubicBezTo>
                    <a:pt x="137" y="452"/>
                    <a:pt x="137" y="451"/>
                    <a:pt x="137" y="450"/>
                  </a:cubicBezTo>
                  <a:cubicBezTo>
                    <a:pt x="138" y="448"/>
                    <a:pt x="141" y="454"/>
                    <a:pt x="137" y="454"/>
                  </a:cubicBezTo>
                  <a:close/>
                  <a:moveTo>
                    <a:pt x="137" y="444"/>
                  </a:moveTo>
                  <a:cubicBezTo>
                    <a:pt x="138" y="441"/>
                    <a:pt x="139" y="439"/>
                    <a:pt x="141" y="437"/>
                  </a:cubicBezTo>
                  <a:cubicBezTo>
                    <a:pt x="142" y="439"/>
                    <a:pt x="139" y="442"/>
                    <a:pt x="137" y="444"/>
                  </a:cubicBezTo>
                  <a:close/>
                  <a:moveTo>
                    <a:pt x="141" y="613"/>
                  </a:moveTo>
                  <a:cubicBezTo>
                    <a:pt x="143" y="613"/>
                    <a:pt x="141" y="615"/>
                    <a:pt x="141" y="616"/>
                  </a:cubicBezTo>
                  <a:cubicBezTo>
                    <a:pt x="140" y="616"/>
                    <a:pt x="140" y="613"/>
                    <a:pt x="141" y="613"/>
                  </a:cubicBezTo>
                  <a:close/>
                  <a:moveTo>
                    <a:pt x="140" y="601"/>
                  </a:moveTo>
                  <a:cubicBezTo>
                    <a:pt x="140" y="600"/>
                    <a:pt x="141" y="599"/>
                    <a:pt x="141" y="598"/>
                  </a:cubicBezTo>
                  <a:cubicBezTo>
                    <a:pt x="143" y="598"/>
                    <a:pt x="142" y="601"/>
                    <a:pt x="140" y="601"/>
                  </a:cubicBezTo>
                  <a:close/>
                  <a:moveTo>
                    <a:pt x="141" y="610"/>
                  </a:moveTo>
                  <a:cubicBezTo>
                    <a:pt x="143" y="609"/>
                    <a:pt x="143" y="612"/>
                    <a:pt x="143" y="613"/>
                  </a:cubicBezTo>
                  <a:cubicBezTo>
                    <a:pt x="142" y="613"/>
                    <a:pt x="142" y="611"/>
                    <a:pt x="141" y="610"/>
                  </a:cubicBezTo>
                  <a:close/>
                  <a:moveTo>
                    <a:pt x="140" y="580"/>
                  </a:moveTo>
                  <a:cubicBezTo>
                    <a:pt x="141" y="581"/>
                    <a:pt x="143" y="583"/>
                    <a:pt x="143" y="585"/>
                  </a:cubicBezTo>
                  <a:cubicBezTo>
                    <a:pt x="141" y="584"/>
                    <a:pt x="140" y="583"/>
                    <a:pt x="140" y="580"/>
                  </a:cubicBezTo>
                  <a:close/>
                  <a:moveTo>
                    <a:pt x="140" y="570"/>
                  </a:moveTo>
                  <a:cubicBezTo>
                    <a:pt x="141" y="570"/>
                    <a:pt x="141" y="571"/>
                    <a:pt x="142" y="571"/>
                  </a:cubicBezTo>
                  <a:cubicBezTo>
                    <a:pt x="142" y="572"/>
                    <a:pt x="142" y="573"/>
                    <a:pt x="140" y="573"/>
                  </a:cubicBezTo>
                  <a:cubicBezTo>
                    <a:pt x="140" y="571"/>
                    <a:pt x="140" y="572"/>
                    <a:pt x="140" y="570"/>
                  </a:cubicBezTo>
                  <a:close/>
                  <a:moveTo>
                    <a:pt x="143" y="562"/>
                  </a:moveTo>
                  <a:cubicBezTo>
                    <a:pt x="145" y="563"/>
                    <a:pt x="145" y="564"/>
                    <a:pt x="146" y="565"/>
                  </a:cubicBezTo>
                  <a:cubicBezTo>
                    <a:pt x="146" y="567"/>
                    <a:pt x="144" y="566"/>
                    <a:pt x="145" y="567"/>
                  </a:cubicBezTo>
                  <a:cubicBezTo>
                    <a:pt x="142" y="567"/>
                    <a:pt x="143" y="564"/>
                    <a:pt x="143" y="562"/>
                  </a:cubicBezTo>
                  <a:close/>
                  <a:moveTo>
                    <a:pt x="142" y="549"/>
                  </a:moveTo>
                  <a:cubicBezTo>
                    <a:pt x="140" y="548"/>
                    <a:pt x="142" y="546"/>
                    <a:pt x="143" y="546"/>
                  </a:cubicBezTo>
                  <a:cubicBezTo>
                    <a:pt x="144" y="547"/>
                    <a:pt x="142" y="548"/>
                    <a:pt x="142" y="549"/>
                  </a:cubicBezTo>
                  <a:close/>
                  <a:moveTo>
                    <a:pt x="145" y="545"/>
                  </a:moveTo>
                  <a:cubicBezTo>
                    <a:pt x="142" y="544"/>
                    <a:pt x="144" y="542"/>
                    <a:pt x="145" y="540"/>
                  </a:cubicBezTo>
                  <a:cubicBezTo>
                    <a:pt x="146" y="540"/>
                    <a:pt x="147" y="541"/>
                    <a:pt x="147" y="543"/>
                  </a:cubicBezTo>
                  <a:cubicBezTo>
                    <a:pt x="146" y="543"/>
                    <a:pt x="145" y="544"/>
                    <a:pt x="145" y="545"/>
                  </a:cubicBezTo>
                  <a:close/>
                  <a:moveTo>
                    <a:pt x="144" y="528"/>
                  </a:moveTo>
                  <a:cubicBezTo>
                    <a:pt x="140" y="526"/>
                    <a:pt x="141" y="522"/>
                    <a:pt x="142" y="518"/>
                  </a:cubicBezTo>
                  <a:cubicBezTo>
                    <a:pt x="147" y="520"/>
                    <a:pt x="147" y="525"/>
                    <a:pt x="144" y="528"/>
                  </a:cubicBezTo>
                  <a:close/>
                  <a:moveTo>
                    <a:pt x="140" y="482"/>
                  </a:moveTo>
                  <a:cubicBezTo>
                    <a:pt x="142" y="483"/>
                    <a:pt x="142" y="486"/>
                    <a:pt x="141" y="487"/>
                  </a:cubicBezTo>
                  <a:cubicBezTo>
                    <a:pt x="140" y="485"/>
                    <a:pt x="139" y="484"/>
                    <a:pt x="140" y="482"/>
                  </a:cubicBezTo>
                  <a:close/>
                  <a:moveTo>
                    <a:pt x="141" y="444"/>
                  </a:moveTo>
                  <a:cubicBezTo>
                    <a:pt x="143" y="445"/>
                    <a:pt x="140" y="446"/>
                    <a:pt x="141" y="448"/>
                  </a:cubicBezTo>
                  <a:cubicBezTo>
                    <a:pt x="139" y="447"/>
                    <a:pt x="140" y="446"/>
                    <a:pt x="141" y="444"/>
                  </a:cubicBezTo>
                  <a:close/>
                  <a:moveTo>
                    <a:pt x="142" y="500"/>
                  </a:moveTo>
                  <a:cubicBezTo>
                    <a:pt x="143" y="500"/>
                    <a:pt x="144" y="502"/>
                    <a:pt x="143" y="503"/>
                  </a:cubicBezTo>
                  <a:cubicBezTo>
                    <a:pt x="141" y="503"/>
                    <a:pt x="141" y="501"/>
                    <a:pt x="142" y="500"/>
                  </a:cubicBezTo>
                  <a:close/>
                  <a:moveTo>
                    <a:pt x="142" y="472"/>
                  </a:moveTo>
                  <a:cubicBezTo>
                    <a:pt x="140" y="471"/>
                    <a:pt x="143" y="468"/>
                    <a:pt x="143" y="466"/>
                  </a:cubicBezTo>
                  <a:cubicBezTo>
                    <a:pt x="146" y="468"/>
                    <a:pt x="142" y="471"/>
                    <a:pt x="142" y="472"/>
                  </a:cubicBezTo>
                  <a:close/>
                  <a:moveTo>
                    <a:pt x="141" y="507"/>
                  </a:moveTo>
                  <a:cubicBezTo>
                    <a:pt x="140" y="508"/>
                    <a:pt x="140" y="507"/>
                    <a:pt x="139" y="507"/>
                  </a:cubicBezTo>
                  <a:cubicBezTo>
                    <a:pt x="139" y="505"/>
                    <a:pt x="141" y="505"/>
                    <a:pt x="141" y="507"/>
                  </a:cubicBezTo>
                  <a:close/>
                  <a:moveTo>
                    <a:pt x="142" y="530"/>
                  </a:moveTo>
                  <a:cubicBezTo>
                    <a:pt x="142" y="528"/>
                    <a:pt x="139" y="529"/>
                    <a:pt x="140" y="527"/>
                  </a:cubicBezTo>
                  <a:cubicBezTo>
                    <a:pt x="141" y="528"/>
                    <a:pt x="143" y="528"/>
                    <a:pt x="142" y="530"/>
                  </a:cubicBezTo>
                  <a:close/>
                  <a:moveTo>
                    <a:pt x="141" y="557"/>
                  </a:moveTo>
                  <a:cubicBezTo>
                    <a:pt x="142" y="557"/>
                    <a:pt x="141" y="558"/>
                    <a:pt x="142" y="558"/>
                  </a:cubicBezTo>
                  <a:cubicBezTo>
                    <a:pt x="142" y="560"/>
                    <a:pt x="141" y="561"/>
                    <a:pt x="141" y="562"/>
                  </a:cubicBezTo>
                  <a:cubicBezTo>
                    <a:pt x="139" y="562"/>
                    <a:pt x="139" y="561"/>
                    <a:pt x="138" y="561"/>
                  </a:cubicBezTo>
                  <a:cubicBezTo>
                    <a:pt x="138" y="559"/>
                    <a:pt x="140" y="558"/>
                    <a:pt x="141" y="557"/>
                  </a:cubicBezTo>
                  <a:close/>
                  <a:moveTo>
                    <a:pt x="137" y="578"/>
                  </a:moveTo>
                  <a:cubicBezTo>
                    <a:pt x="137" y="577"/>
                    <a:pt x="138" y="577"/>
                    <a:pt x="138" y="576"/>
                  </a:cubicBezTo>
                  <a:cubicBezTo>
                    <a:pt x="139" y="575"/>
                    <a:pt x="138" y="578"/>
                    <a:pt x="137" y="578"/>
                  </a:cubicBezTo>
                  <a:close/>
                  <a:moveTo>
                    <a:pt x="138" y="594"/>
                  </a:moveTo>
                  <a:cubicBezTo>
                    <a:pt x="138" y="592"/>
                    <a:pt x="137" y="589"/>
                    <a:pt x="138" y="587"/>
                  </a:cubicBezTo>
                  <a:cubicBezTo>
                    <a:pt x="138" y="589"/>
                    <a:pt x="140" y="592"/>
                    <a:pt x="138" y="594"/>
                  </a:cubicBezTo>
                  <a:close/>
                  <a:moveTo>
                    <a:pt x="142" y="616"/>
                  </a:moveTo>
                  <a:cubicBezTo>
                    <a:pt x="144" y="616"/>
                    <a:pt x="143" y="617"/>
                    <a:pt x="144" y="617"/>
                  </a:cubicBezTo>
                  <a:cubicBezTo>
                    <a:pt x="144" y="622"/>
                    <a:pt x="141" y="624"/>
                    <a:pt x="139" y="628"/>
                  </a:cubicBezTo>
                  <a:cubicBezTo>
                    <a:pt x="137" y="623"/>
                    <a:pt x="142" y="620"/>
                    <a:pt x="142" y="616"/>
                  </a:cubicBezTo>
                  <a:close/>
                  <a:moveTo>
                    <a:pt x="143" y="628"/>
                  </a:moveTo>
                  <a:cubicBezTo>
                    <a:pt x="144" y="628"/>
                    <a:pt x="144" y="629"/>
                    <a:pt x="144" y="629"/>
                  </a:cubicBezTo>
                  <a:cubicBezTo>
                    <a:pt x="143" y="631"/>
                    <a:pt x="142" y="634"/>
                    <a:pt x="140" y="635"/>
                  </a:cubicBezTo>
                  <a:cubicBezTo>
                    <a:pt x="141" y="632"/>
                    <a:pt x="142" y="630"/>
                    <a:pt x="143" y="628"/>
                  </a:cubicBezTo>
                  <a:close/>
                  <a:moveTo>
                    <a:pt x="149" y="637"/>
                  </a:moveTo>
                  <a:cubicBezTo>
                    <a:pt x="147" y="640"/>
                    <a:pt x="145" y="643"/>
                    <a:pt x="141" y="645"/>
                  </a:cubicBezTo>
                  <a:cubicBezTo>
                    <a:pt x="144" y="643"/>
                    <a:pt x="145" y="638"/>
                    <a:pt x="149" y="637"/>
                  </a:cubicBezTo>
                  <a:close/>
                  <a:moveTo>
                    <a:pt x="144" y="614"/>
                  </a:moveTo>
                  <a:cubicBezTo>
                    <a:pt x="146" y="614"/>
                    <a:pt x="146" y="616"/>
                    <a:pt x="146" y="616"/>
                  </a:cubicBezTo>
                  <a:cubicBezTo>
                    <a:pt x="145" y="616"/>
                    <a:pt x="144" y="615"/>
                    <a:pt x="144" y="614"/>
                  </a:cubicBezTo>
                  <a:close/>
                  <a:moveTo>
                    <a:pt x="147" y="647"/>
                  </a:moveTo>
                  <a:cubicBezTo>
                    <a:pt x="148" y="648"/>
                    <a:pt x="148" y="646"/>
                    <a:pt x="150" y="647"/>
                  </a:cubicBezTo>
                  <a:cubicBezTo>
                    <a:pt x="150" y="648"/>
                    <a:pt x="150" y="648"/>
                    <a:pt x="151" y="648"/>
                  </a:cubicBezTo>
                  <a:cubicBezTo>
                    <a:pt x="151" y="650"/>
                    <a:pt x="149" y="651"/>
                    <a:pt x="148" y="652"/>
                  </a:cubicBezTo>
                  <a:cubicBezTo>
                    <a:pt x="146" y="652"/>
                    <a:pt x="144" y="648"/>
                    <a:pt x="147" y="647"/>
                  </a:cubicBezTo>
                  <a:close/>
                  <a:moveTo>
                    <a:pt x="149" y="623"/>
                  </a:moveTo>
                  <a:cubicBezTo>
                    <a:pt x="148" y="623"/>
                    <a:pt x="149" y="621"/>
                    <a:pt x="148" y="621"/>
                  </a:cubicBezTo>
                  <a:cubicBezTo>
                    <a:pt x="147" y="620"/>
                    <a:pt x="148" y="620"/>
                    <a:pt x="148" y="619"/>
                  </a:cubicBezTo>
                  <a:cubicBezTo>
                    <a:pt x="150" y="619"/>
                    <a:pt x="150" y="620"/>
                    <a:pt x="150" y="622"/>
                  </a:cubicBezTo>
                  <a:cubicBezTo>
                    <a:pt x="150" y="622"/>
                    <a:pt x="149" y="623"/>
                    <a:pt x="149" y="623"/>
                  </a:cubicBezTo>
                  <a:close/>
                  <a:moveTo>
                    <a:pt x="145" y="609"/>
                  </a:moveTo>
                  <a:cubicBezTo>
                    <a:pt x="144" y="607"/>
                    <a:pt x="143" y="605"/>
                    <a:pt x="144" y="602"/>
                  </a:cubicBezTo>
                  <a:cubicBezTo>
                    <a:pt x="146" y="604"/>
                    <a:pt x="146" y="607"/>
                    <a:pt x="148" y="607"/>
                  </a:cubicBezTo>
                  <a:cubicBezTo>
                    <a:pt x="148" y="608"/>
                    <a:pt x="147" y="609"/>
                    <a:pt x="145" y="609"/>
                  </a:cubicBezTo>
                  <a:close/>
                  <a:moveTo>
                    <a:pt x="144" y="574"/>
                  </a:moveTo>
                  <a:cubicBezTo>
                    <a:pt x="145" y="574"/>
                    <a:pt x="145" y="576"/>
                    <a:pt x="146" y="577"/>
                  </a:cubicBezTo>
                  <a:cubicBezTo>
                    <a:pt x="145" y="578"/>
                    <a:pt x="145" y="581"/>
                    <a:pt x="144" y="582"/>
                  </a:cubicBezTo>
                  <a:cubicBezTo>
                    <a:pt x="142" y="580"/>
                    <a:pt x="141" y="576"/>
                    <a:pt x="144" y="574"/>
                  </a:cubicBezTo>
                  <a:close/>
                  <a:moveTo>
                    <a:pt x="146" y="569"/>
                  </a:moveTo>
                  <a:cubicBezTo>
                    <a:pt x="146" y="569"/>
                    <a:pt x="147" y="569"/>
                    <a:pt x="148" y="569"/>
                  </a:cubicBezTo>
                  <a:cubicBezTo>
                    <a:pt x="148" y="570"/>
                    <a:pt x="148" y="571"/>
                    <a:pt x="148" y="572"/>
                  </a:cubicBezTo>
                  <a:cubicBezTo>
                    <a:pt x="146" y="572"/>
                    <a:pt x="146" y="571"/>
                    <a:pt x="146" y="569"/>
                  </a:cubicBezTo>
                  <a:close/>
                  <a:moveTo>
                    <a:pt x="149" y="515"/>
                  </a:moveTo>
                  <a:cubicBezTo>
                    <a:pt x="145" y="514"/>
                    <a:pt x="146" y="509"/>
                    <a:pt x="147" y="506"/>
                  </a:cubicBezTo>
                  <a:cubicBezTo>
                    <a:pt x="148" y="506"/>
                    <a:pt x="148" y="506"/>
                    <a:pt x="149" y="506"/>
                  </a:cubicBezTo>
                  <a:cubicBezTo>
                    <a:pt x="149" y="510"/>
                    <a:pt x="149" y="512"/>
                    <a:pt x="149" y="515"/>
                  </a:cubicBezTo>
                  <a:close/>
                  <a:moveTo>
                    <a:pt x="148" y="496"/>
                  </a:moveTo>
                  <a:cubicBezTo>
                    <a:pt x="142" y="494"/>
                    <a:pt x="147" y="489"/>
                    <a:pt x="148" y="484"/>
                  </a:cubicBezTo>
                  <a:cubicBezTo>
                    <a:pt x="148" y="488"/>
                    <a:pt x="150" y="494"/>
                    <a:pt x="148" y="496"/>
                  </a:cubicBezTo>
                  <a:close/>
                  <a:moveTo>
                    <a:pt x="146" y="479"/>
                  </a:moveTo>
                  <a:cubicBezTo>
                    <a:pt x="143" y="477"/>
                    <a:pt x="146" y="472"/>
                    <a:pt x="147" y="468"/>
                  </a:cubicBezTo>
                  <a:cubicBezTo>
                    <a:pt x="150" y="471"/>
                    <a:pt x="147" y="476"/>
                    <a:pt x="146" y="479"/>
                  </a:cubicBezTo>
                  <a:close/>
                  <a:moveTo>
                    <a:pt x="147" y="460"/>
                  </a:moveTo>
                  <a:cubicBezTo>
                    <a:pt x="148" y="461"/>
                    <a:pt x="147" y="462"/>
                    <a:pt x="147" y="463"/>
                  </a:cubicBezTo>
                  <a:cubicBezTo>
                    <a:pt x="145" y="462"/>
                    <a:pt x="146" y="461"/>
                    <a:pt x="147" y="460"/>
                  </a:cubicBezTo>
                  <a:close/>
                  <a:moveTo>
                    <a:pt x="147" y="433"/>
                  </a:moveTo>
                  <a:cubicBezTo>
                    <a:pt x="146" y="432"/>
                    <a:pt x="145" y="431"/>
                    <a:pt x="145" y="429"/>
                  </a:cubicBezTo>
                  <a:cubicBezTo>
                    <a:pt x="146" y="428"/>
                    <a:pt x="146" y="427"/>
                    <a:pt x="147" y="426"/>
                  </a:cubicBezTo>
                  <a:cubicBezTo>
                    <a:pt x="148" y="429"/>
                    <a:pt x="147" y="430"/>
                    <a:pt x="147" y="433"/>
                  </a:cubicBezTo>
                  <a:close/>
                  <a:moveTo>
                    <a:pt x="146" y="442"/>
                  </a:moveTo>
                  <a:cubicBezTo>
                    <a:pt x="149" y="447"/>
                    <a:pt x="141" y="455"/>
                    <a:pt x="144" y="459"/>
                  </a:cubicBezTo>
                  <a:cubicBezTo>
                    <a:pt x="145" y="461"/>
                    <a:pt x="143" y="461"/>
                    <a:pt x="143" y="462"/>
                  </a:cubicBezTo>
                  <a:cubicBezTo>
                    <a:pt x="139" y="457"/>
                    <a:pt x="145" y="450"/>
                    <a:pt x="146" y="442"/>
                  </a:cubicBezTo>
                  <a:close/>
                  <a:moveTo>
                    <a:pt x="141" y="423"/>
                  </a:moveTo>
                  <a:cubicBezTo>
                    <a:pt x="141" y="422"/>
                    <a:pt x="142" y="421"/>
                    <a:pt x="142" y="420"/>
                  </a:cubicBezTo>
                  <a:cubicBezTo>
                    <a:pt x="144" y="420"/>
                    <a:pt x="143" y="424"/>
                    <a:pt x="141" y="423"/>
                  </a:cubicBezTo>
                  <a:close/>
                  <a:moveTo>
                    <a:pt x="143" y="380"/>
                  </a:moveTo>
                  <a:cubicBezTo>
                    <a:pt x="144" y="380"/>
                    <a:pt x="144" y="382"/>
                    <a:pt x="145" y="382"/>
                  </a:cubicBezTo>
                  <a:cubicBezTo>
                    <a:pt x="144" y="383"/>
                    <a:pt x="144" y="384"/>
                    <a:pt x="142" y="384"/>
                  </a:cubicBezTo>
                  <a:cubicBezTo>
                    <a:pt x="142" y="384"/>
                    <a:pt x="142" y="384"/>
                    <a:pt x="141" y="384"/>
                  </a:cubicBezTo>
                  <a:cubicBezTo>
                    <a:pt x="141" y="382"/>
                    <a:pt x="143" y="382"/>
                    <a:pt x="143" y="380"/>
                  </a:cubicBezTo>
                  <a:close/>
                  <a:moveTo>
                    <a:pt x="147" y="385"/>
                  </a:moveTo>
                  <a:cubicBezTo>
                    <a:pt x="147" y="386"/>
                    <a:pt x="145" y="386"/>
                    <a:pt x="145" y="387"/>
                  </a:cubicBezTo>
                  <a:cubicBezTo>
                    <a:pt x="144" y="387"/>
                    <a:pt x="145" y="384"/>
                    <a:pt x="147" y="385"/>
                  </a:cubicBezTo>
                  <a:close/>
                  <a:moveTo>
                    <a:pt x="147" y="376"/>
                  </a:moveTo>
                  <a:cubicBezTo>
                    <a:pt x="147" y="374"/>
                    <a:pt x="149" y="372"/>
                    <a:pt x="150" y="370"/>
                  </a:cubicBezTo>
                  <a:cubicBezTo>
                    <a:pt x="151" y="370"/>
                    <a:pt x="151" y="371"/>
                    <a:pt x="152" y="372"/>
                  </a:cubicBezTo>
                  <a:cubicBezTo>
                    <a:pt x="151" y="375"/>
                    <a:pt x="149" y="379"/>
                    <a:pt x="147" y="376"/>
                  </a:cubicBezTo>
                  <a:close/>
                  <a:moveTo>
                    <a:pt x="154" y="355"/>
                  </a:moveTo>
                  <a:cubicBezTo>
                    <a:pt x="154" y="356"/>
                    <a:pt x="155" y="356"/>
                    <a:pt x="155" y="357"/>
                  </a:cubicBezTo>
                  <a:cubicBezTo>
                    <a:pt x="155" y="357"/>
                    <a:pt x="155" y="358"/>
                    <a:pt x="155" y="358"/>
                  </a:cubicBezTo>
                  <a:cubicBezTo>
                    <a:pt x="153" y="358"/>
                    <a:pt x="153" y="357"/>
                    <a:pt x="152" y="356"/>
                  </a:cubicBezTo>
                  <a:cubicBezTo>
                    <a:pt x="153" y="356"/>
                    <a:pt x="153" y="356"/>
                    <a:pt x="154" y="355"/>
                  </a:cubicBezTo>
                  <a:close/>
                  <a:moveTo>
                    <a:pt x="155" y="354"/>
                  </a:moveTo>
                  <a:cubicBezTo>
                    <a:pt x="155" y="352"/>
                    <a:pt x="156" y="352"/>
                    <a:pt x="156" y="351"/>
                  </a:cubicBezTo>
                  <a:cubicBezTo>
                    <a:pt x="157" y="351"/>
                    <a:pt x="158" y="352"/>
                    <a:pt x="158" y="353"/>
                  </a:cubicBezTo>
                  <a:cubicBezTo>
                    <a:pt x="159" y="354"/>
                    <a:pt x="157" y="354"/>
                    <a:pt x="157" y="355"/>
                  </a:cubicBezTo>
                  <a:cubicBezTo>
                    <a:pt x="156" y="355"/>
                    <a:pt x="156" y="354"/>
                    <a:pt x="155" y="354"/>
                  </a:cubicBezTo>
                  <a:close/>
                  <a:moveTo>
                    <a:pt x="157" y="347"/>
                  </a:moveTo>
                  <a:cubicBezTo>
                    <a:pt x="155" y="346"/>
                    <a:pt x="156" y="344"/>
                    <a:pt x="157" y="343"/>
                  </a:cubicBezTo>
                  <a:cubicBezTo>
                    <a:pt x="158" y="343"/>
                    <a:pt x="158" y="344"/>
                    <a:pt x="159" y="344"/>
                  </a:cubicBezTo>
                  <a:cubicBezTo>
                    <a:pt x="159" y="346"/>
                    <a:pt x="157" y="346"/>
                    <a:pt x="157" y="347"/>
                  </a:cubicBezTo>
                  <a:close/>
                  <a:moveTo>
                    <a:pt x="158" y="335"/>
                  </a:moveTo>
                  <a:cubicBezTo>
                    <a:pt x="160" y="333"/>
                    <a:pt x="160" y="329"/>
                    <a:pt x="163" y="328"/>
                  </a:cubicBezTo>
                  <a:cubicBezTo>
                    <a:pt x="163" y="331"/>
                    <a:pt x="160" y="333"/>
                    <a:pt x="158" y="335"/>
                  </a:cubicBezTo>
                  <a:close/>
                  <a:moveTo>
                    <a:pt x="160" y="347"/>
                  </a:moveTo>
                  <a:cubicBezTo>
                    <a:pt x="161" y="346"/>
                    <a:pt x="161" y="347"/>
                    <a:pt x="162" y="347"/>
                  </a:cubicBezTo>
                  <a:cubicBezTo>
                    <a:pt x="162" y="348"/>
                    <a:pt x="161" y="348"/>
                    <a:pt x="161" y="349"/>
                  </a:cubicBezTo>
                  <a:cubicBezTo>
                    <a:pt x="159" y="350"/>
                    <a:pt x="159" y="348"/>
                    <a:pt x="160" y="347"/>
                  </a:cubicBezTo>
                  <a:close/>
                  <a:moveTo>
                    <a:pt x="161" y="339"/>
                  </a:moveTo>
                  <a:cubicBezTo>
                    <a:pt x="162" y="336"/>
                    <a:pt x="165" y="330"/>
                    <a:pt x="168" y="332"/>
                  </a:cubicBezTo>
                  <a:cubicBezTo>
                    <a:pt x="166" y="335"/>
                    <a:pt x="165" y="338"/>
                    <a:pt x="162" y="340"/>
                  </a:cubicBezTo>
                  <a:cubicBezTo>
                    <a:pt x="162" y="339"/>
                    <a:pt x="161" y="339"/>
                    <a:pt x="161" y="339"/>
                  </a:cubicBezTo>
                  <a:close/>
                  <a:moveTo>
                    <a:pt x="169" y="334"/>
                  </a:moveTo>
                  <a:cubicBezTo>
                    <a:pt x="170" y="334"/>
                    <a:pt x="170" y="335"/>
                    <a:pt x="171" y="335"/>
                  </a:cubicBezTo>
                  <a:cubicBezTo>
                    <a:pt x="168" y="338"/>
                    <a:pt x="168" y="342"/>
                    <a:pt x="164" y="343"/>
                  </a:cubicBezTo>
                  <a:cubicBezTo>
                    <a:pt x="163" y="339"/>
                    <a:pt x="168" y="337"/>
                    <a:pt x="169" y="334"/>
                  </a:cubicBezTo>
                  <a:close/>
                  <a:moveTo>
                    <a:pt x="170" y="365"/>
                  </a:moveTo>
                  <a:cubicBezTo>
                    <a:pt x="170" y="367"/>
                    <a:pt x="169" y="368"/>
                    <a:pt x="168" y="368"/>
                  </a:cubicBezTo>
                  <a:cubicBezTo>
                    <a:pt x="167" y="366"/>
                    <a:pt x="169" y="364"/>
                    <a:pt x="170" y="365"/>
                  </a:cubicBezTo>
                  <a:close/>
                  <a:moveTo>
                    <a:pt x="167" y="358"/>
                  </a:moveTo>
                  <a:cubicBezTo>
                    <a:pt x="168" y="357"/>
                    <a:pt x="168" y="357"/>
                    <a:pt x="168" y="355"/>
                  </a:cubicBezTo>
                  <a:cubicBezTo>
                    <a:pt x="170" y="355"/>
                    <a:pt x="168" y="358"/>
                    <a:pt x="167" y="358"/>
                  </a:cubicBezTo>
                  <a:close/>
                  <a:moveTo>
                    <a:pt x="173" y="311"/>
                  </a:moveTo>
                  <a:cubicBezTo>
                    <a:pt x="171" y="310"/>
                    <a:pt x="170" y="309"/>
                    <a:pt x="169" y="307"/>
                  </a:cubicBezTo>
                  <a:cubicBezTo>
                    <a:pt x="170" y="305"/>
                    <a:pt x="172" y="305"/>
                    <a:pt x="172" y="303"/>
                  </a:cubicBezTo>
                  <a:cubicBezTo>
                    <a:pt x="175" y="303"/>
                    <a:pt x="174" y="305"/>
                    <a:pt x="176" y="306"/>
                  </a:cubicBezTo>
                  <a:cubicBezTo>
                    <a:pt x="175" y="308"/>
                    <a:pt x="173" y="309"/>
                    <a:pt x="173" y="311"/>
                  </a:cubicBezTo>
                  <a:close/>
                  <a:moveTo>
                    <a:pt x="177" y="326"/>
                  </a:moveTo>
                  <a:cubicBezTo>
                    <a:pt x="177" y="328"/>
                    <a:pt x="175" y="328"/>
                    <a:pt x="175" y="330"/>
                  </a:cubicBezTo>
                  <a:cubicBezTo>
                    <a:pt x="173" y="328"/>
                    <a:pt x="175" y="324"/>
                    <a:pt x="177" y="326"/>
                  </a:cubicBezTo>
                  <a:close/>
                  <a:moveTo>
                    <a:pt x="176" y="364"/>
                  </a:moveTo>
                  <a:cubicBezTo>
                    <a:pt x="177" y="363"/>
                    <a:pt x="176" y="366"/>
                    <a:pt x="176" y="366"/>
                  </a:cubicBezTo>
                  <a:cubicBezTo>
                    <a:pt x="175" y="366"/>
                    <a:pt x="175" y="365"/>
                    <a:pt x="176" y="364"/>
                  </a:cubicBezTo>
                  <a:close/>
                  <a:moveTo>
                    <a:pt x="176" y="335"/>
                  </a:moveTo>
                  <a:cubicBezTo>
                    <a:pt x="176" y="332"/>
                    <a:pt x="179" y="331"/>
                    <a:pt x="179" y="328"/>
                  </a:cubicBezTo>
                  <a:cubicBezTo>
                    <a:pt x="181" y="329"/>
                    <a:pt x="183" y="331"/>
                    <a:pt x="183" y="333"/>
                  </a:cubicBezTo>
                  <a:cubicBezTo>
                    <a:pt x="182" y="335"/>
                    <a:pt x="180" y="336"/>
                    <a:pt x="178" y="338"/>
                  </a:cubicBezTo>
                  <a:cubicBezTo>
                    <a:pt x="176" y="338"/>
                    <a:pt x="177" y="336"/>
                    <a:pt x="176" y="335"/>
                  </a:cubicBezTo>
                  <a:close/>
                  <a:moveTo>
                    <a:pt x="184" y="354"/>
                  </a:moveTo>
                  <a:cubicBezTo>
                    <a:pt x="184" y="354"/>
                    <a:pt x="185" y="354"/>
                    <a:pt x="185" y="354"/>
                  </a:cubicBezTo>
                  <a:cubicBezTo>
                    <a:pt x="184" y="357"/>
                    <a:pt x="183" y="359"/>
                    <a:pt x="181" y="360"/>
                  </a:cubicBezTo>
                  <a:cubicBezTo>
                    <a:pt x="180" y="356"/>
                    <a:pt x="183" y="356"/>
                    <a:pt x="184" y="354"/>
                  </a:cubicBezTo>
                  <a:close/>
                  <a:moveTo>
                    <a:pt x="183" y="369"/>
                  </a:moveTo>
                  <a:cubicBezTo>
                    <a:pt x="183" y="368"/>
                    <a:pt x="181" y="367"/>
                    <a:pt x="180" y="365"/>
                  </a:cubicBezTo>
                  <a:cubicBezTo>
                    <a:pt x="182" y="362"/>
                    <a:pt x="186" y="369"/>
                    <a:pt x="183" y="369"/>
                  </a:cubicBezTo>
                  <a:close/>
                  <a:moveTo>
                    <a:pt x="182" y="291"/>
                  </a:moveTo>
                  <a:cubicBezTo>
                    <a:pt x="183" y="291"/>
                    <a:pt x="185" y="293"/>
                    <a:pt x="185" y="295"/>
                  </a:cubicBezTo>
                  <a:cubicBezTo>
                    <a:pt x="184" y="294"/>
                    <a:pt x="182" y="293"/>
                    <a:pt x="182" y="291"/>
                  </a:cubicBezTo>
                  <a:close/>
                  <a:moveTo>
                    <a:pt x="185" y="285"/>
                  </a:moveTo>
                  <a:cubicBezTo>
                    <a:pt x="187" y="286"/>
                    <a:pt x="186" y="287"/>
                    <a:pt x="186" y="289"/>
                  </a:cubicBezTo>
                  <a:cubicBezTo>
                    <a:pt x="184" y="289"/>
                    <a:pt x="185" y="286"/>
                    <a:pt x="185" y="285"/>
                  </a:cubicBezTo>
                  <a:close/>
                  <a:moveTo>
                    <a:pt x="186" y="268"/>
                  </a:moveTo>
                  <a:cubicBezTo>
                    <a:pt x="184" y="268"/>
                    <a:pt x="185" y="266"/>
                    <a:pt x="183" y="266"/>
                  </a:cubicBezTo>
                  <a:cubicBezTo>
                    <a:pt x="182" y="264"/>
                    <a:pt x="185" y="264"/>
                    <a:pt x="185" y="262"/>
                  </a:cubicBezTo>
                  <a:cubicBezTo>
                    <a:pt x="186" y="261"/>
                    <a:pt x="186" y="263"/>
                    <a:pt x="187" y="263"/>
                  </a:cubicBezTo>
                  <a:cubicBezTo>
                    <a:pt x="187" y="265"/>
                    <a:pt x="186" y="266"/>
                    <a:pt x="186" y="268"/>
                  </a:cubicBezTo>
                  <a:close/>
                  <a:moveTo>
                    <a:pt x="188" y="379"/>
                  </a:moveTo>
                  <a:cubicBezTo>
                    <a:pt x="187" y="379"/>
                    <a:pt x="187" y="378"/>
                    <a:pt x="186" y="377"/>
                  </a:cubicBezTo>
                  <a:cubicBezTo>
                    <a:pt x="188" y="377"/>
                    <a:pt x="188" y="378"/>
                    <a:pt x="188" y="379"/>
                  </a:cubicBezTo>
                  <a:close/>
                  <a:moveTo>
                    <a:pt x="189" y="355"/>
                  </a:moveTo>
                  <a:cubicBezTo>
                    <a:pt x="191" y="355"/>
                    <a:pt x="191" y="357"/>
                    <a:pt x="193" y="357"/>
                  </a:cubicBezTo>
                  <a:cubicBezTo>
                    <a:pt x="191" y="359"/>
                    <a:pt x="191" y="362"/>
                    <a:pt x="188" y="363"/>
                  </a:cubicBezTo>
                  <a:cubicBezTo>
                    <a:pt x="187" y="360"/>
                    <a:pt x="187" y="357"/>
                    <a:pt x="189" y="355"/>
                  </a:cubicBezTo>
                  <a:close/>
                  <a:moveTo>
                    <a:pt x="191" y="393"/>
                  </a:moveTo>
                  <a:cubicBezTo>
                    <a:pt x="192" y="393"/>
                    <a:pt x="191" y="395"/>
                    <a:pt x="192" y="395"/>
                  </a:cubicBezTo>
                  <a:cubicBezTo>
                    <a:pt x="192" y="396"/>
                    <a:pt x="191" y="396"/>
                    <a:pt x="190" y="396"/>
                  </a:cubicBezTo>
                  <a:cubicBezTo>
                    <a:pt x="189" y="394"/>
                    <a:pt x="191" y="394"/>
                    <a:pt x="191" y="393"/>
                  </a:cubicBezTo>
                  <a:close/>
                  <a:moveTo>
                    <a:pt x="193" y="405"/>
                  </a:moveTo>
                  <a:cubicBezTo>
                    <a:pt x="192" y="404"/>
                    <a:pt x="191" y="403"/>
                    <a:pt x="191" y="402"/>
                  </a:cubicBezTo>
                  <a:cubicBezTo>
                    <a:pt x="192" y="403"/>
                    <a:pt x="193" y="403"/>
                    <a:pt x="193" y="405"/>
                  </a:cubicBezTo>
                  <a:close/>
                  <a:moveTo>
                    <a:pt x="194" y="413"/>
                  </a:moveTo>
                  <a:cubicBezTo>
                    <a:pt x="194" y="413"/>
                    <a:pt x="194" y="413"/>
                    <a:pt x="194" y="412"/>
                  </a:cubicBezTo>
                  <a:cubicBezTo>
                    <a:pt x="195" y="414"/>
                    <a:pt x="195" y="418"/>
                    <a:pt x="195" y="420"/>
                  </a:cubicBezTo>
                  <a:cubicBezTo>
                    <a:pt x="193" y="420"/>
                    <a:pt x="193" y="418"/>
                    <a:pt x="191" y="418"/>
                  </a:cubicBezTo>
                  <a:cubicBezTo>
                    <a:pt x="192" y="416"/>
                    <a:pt x="193" y="413"/>
                    <a:pt x="194" y="413"/>
                  </a:cubicBezTo>
                  <a:close/>
                  <a:moveTo>
                    <a:pt x="192" y="441"/>
                  </a:moveTo>
                  <a:cubicBezTo>
                    <a:pt x="193" y="439"/>
                    <a:pt x="194" y="438"/>
                    <a:pt x="195" y="436"/>
                  </a:cubicBezTo>
                  <a:cubicBezTo>
                    <a:pt x="197" y="437"/>
                    <a:pt x="194" y="440"/>
                    <a:pt x="192" y="441"/>
                  </a:cubicBezTo>
                  <a:close/>
                  <a:moveTo>
                    <a:pt x="191" y="259"/>
                  </a:moveTo>
                  <a:cubicBezTo>
                    <a:pt x="190" y="259"/>
                    <a:pt x="191" y="257"/>
                    <a:pt x="190" y="257"/>
                  </a:cubicBezTo>
                  <a:cubicBezTo>
                    <a:pt x="191" y="255"/>
                    <a:pt x="192" y="253"/>
                    <a:pt x="195" y="253"/>
                  </a:cubicBezTo>
                  <a:cubicBezTo>
                    <a:pt x="195" y="254"/>
                    <a:pt x="195" y="254"/>
                    <a:pt x="196" y="254"/>
                  </a:cubicBezTo>
                  <a:cubicBezTo>
                    <a:pt x="194" y="256"/>
                    <a:pt x="193" y="258"/>
                    <a:pt x="191" y="259"/>
                  </a:cubicBezTo>
                  <a:close/>
                  <a:moveTo>
                    <a:pt x="192" y="243"/>
                  </a:moveTo>
                  <a:cubicBezTo>
                    <a:pt x="192" y="242"/>
                    <a:pt x="193" y="242"/>
                    <a:pt x="192" y="241"/>
                  </a:cubicBezTo>
                  <a:cubicBezTo>
                    <a:pt x="194" y="241"/>
                    <a:pt x="197" y="244"/>
                    <a:pt x="196" y="246"/>
                  </a:cubicBezTo>
                  <a:cubicBezTo>
                    <a:pt x="194" y="245"/>
                    <a:pt x="193" y="244"/>
                    <a:pt x="192" y="243"/>
                  </a:cubicBezTo>
                  <a:close/>
                  <a:moveTo>
                    <a:pt x="196" y="395"/>
                  </a:moveTo>
                  <a:cubicBezTo>
                    <a:pt x="198" y="395"/>
                    <a:pt x="198" y="396"/>
                    <a:pt x="198" y="398"/>
                  </a:cubicBezTo>
                  <a:cubicBezTo>
                    <a:pt x="197" y="399"/>
                    <a:pt x="194" y="396"/>
                    <a:pt x="196" y="395"/>
                  </a:cubicBezTo>
                  <a:close/>
                  <a:moveTo>
                    <a:pt x="197" y="410"/>
                  </a:moveTo>
                  <a:cubicBezTo>
                    <a:pt x="199" y="410"/>
                    <a:pt x="199" y="412"/>
                    <a:pt x="198" y="413"/>
                  </a:cubicBezTo>
                  <a:cubicBezTo>
                    <a:pt x="198" y="412"/>
                    <a:pt x="196" y="411"/>
                    <a:pt x="197" y="410"/>
                  </a:cubicBezTo>
                  <a:close/>
                  <a:moveTo>
                    <a:pt x="198" y="430"/>
                  </a:moveTo>
                  <a:cubicBezTo>
                    <a:pt x="199" y="430"/>
                    <a:pt x="199" y="431"/>
                    <a:pt x="200" y="431"/>
                  </a:cubicBezTo>
                  <a:cubicBezTo>
                    <a:pt x="200" y="432"/>
                    <a:pt x="199" y="432"/>
                    <a:pt x="200" y="433"/>
                  </a:cubicBezTo>
                  <a:cubicBezTo>
                    <a:pt x="198" y="433"/>
                    <a:pt x="197" y="433"/>
                    <a:pt x="197" y="431"/>
                  </a:cubicBezTo>
                  <a:cubicBezTo>
                    <a:pt x="197" y="431"/>
                    <a:pt x="198" y="430"/>
                    <a:pt x="198" y="430"/>
                  </a:cubicBezTo>
                  <a:close/>
                  <a:moveTo>
                    <a:pt x="202" y="445"/>
                  </a:moveTo>
                  <a:cubicBezTo>
                    <a:pt x="200" y="443"/>
                    <a:pt x="199" y="441"/>
                    <a:pt x="198" y="437"/>
                  </a:cubicBezTo>
                  <a:cubicBezTo>
                    <a:pt x="199" y="440"/>
                    <a:pt x="203" y="441"/>
                    <a:pt x="202" y="445"/>
                  </a:cubicBezTo>
                  <a:close/>
                  <a:moveTo>
                    <a:pt x="203" y="467"/>
                  </a:moveTo>
                  <a:cubicBezTo>
                    <a:pt x="205" y="468"/>
                    <a:pt x="202" y="470"/>
                    <a:pt x="201" y="471"/>
                  </a:cubicBezTo>
                  <a:cubicBezTo>
                    <a:pt x="200" y="470"/>
                    <a:pt x="203" y="468"/>
                    <a:pt x="203" y="467"/>
                  </a:cubicBezTo>
                  <a:close/>
                  <a:moveTo>
                    <a:pt x="203" y="491"/>
                  </a:moveTo>
                  <a:cubicBezTo>
                    <a:pt x="206" y="492"/>
                    <a:pt x="202" y="494"/>
                    <a:pt x="202" y="496"/>
                  </a:cubicBezTo>
                  <a:cubicBezTo>
                    <a:pt x="201" y="494"/>
                    <a:pt x="203" y="492"/>
                    <a:pt x="203" y="491"/>
                  </a:cubicBezTo>
                  <a:close/>
                  <a:moveTo>
                    <a:pt x="205" y="494"/>
                  </a:moveTo>
                  <a:cubicBezTo>
                    <a:pt x="206" y="494"/>
                    <a:pt x="207" y="495"/>
                    <a:pt x="208" y="496"/>
                  </a:cubicBezTo>
                  <a:cubicBezTo>
                    <a:pt x="208" y="497"/>
                    <a:pt x="207" y="498"/>
                    <a:pt x="206" y="498"/>
                  </a:cubicBezTo>
                  <a:cubicBezTo>
                    <a:pt x="205" y="498"/>
                    <a:pt x="204" y="497"/>
                    <a:pt x="204" y="496"/>
                  </a:cubicBezTo>
                  <a:cubicBezTo>
                    <a:pt x="205" y="495"/>
                    <a:pt x="206" y="495"/>
                    <a:pt x="205" y="494"/>
                  </a:cubicBezTo>
                  <a:close/>
                  <a:moveTo>
                    <a:pt x="210" y="510"/>
                  </a:moveTo>
                  <a:cubicBezTo>
                    <a:pt x="210" y="512"/>
                    <a:pt x="209" y="512"/>
                    <a:pt x="209" y="513"/>
                  </a:cubicBezTo>
                  <a:cubicBezTo>
                    <a:pt x="208" y="511"/>
                    <a:pt x="205" y="508"/>
                    <a:pt x="206" y="505"/>
                  </a:cubicBezTo>
                  <a:cubicBezTo>
                    <a:pt x="208" y="506"/>
                    <a:pt x="209" y="508"/>
                    <a:pt x="210" y="510"/>
                  </a:cubicBezTo>
                  <a:close/>
                  <a:moveTo>
                    <a:pt x="208" y="526"/>
                  </a:moveTo>
                  <a:cubicBezTo>
                    <a:pt x="208" y="526"/>
                    <a:pt x="209" y="526"/>
                    <a:pt x="209" y="526"/>
                  </a:cubicBezTo>
                  <a:cubicBezTo>
                    <a:pt x="209" y="527"/>
                    <a:pt x="211" y="529"/>
                    <a:pt x="210" y="530"/>
                  </a:cubicBezTo>
                  <a:cubicBezTo>
                    <a:pt x="208" y="530"/>
                    <a:pt x="207" y="528"/>
                    <a:pt x="208" y="526"/>
                  </a:cubicBezTo>
                  <a:close/>
                  <a:moveTo>
                    <a:pt x="210" y="539"/>
                  </a:moveTo>
                  <a:cubicBezTo>
                    <a:pt x="211" y="539"/>
                    <a:pt x="211" y="541"/>
                    <a:pt x="211" y="542"/>
                  </a:cubicBezTo>
                  <a:cubicBezTo>
                    <a:pt x="209" y="541"/>
                    <a:pt x="210" y="541"/>
                    <a:pt x="210" y="539"/>
                  </a:cubicBezTo>
                  <a:close/>
                  <a:moveTo>
                    <a:pt x="211" y="522"/>
                  </a:moveTo>
                  <a:cubicBezTo>
                    <a:pt x="212" y="522"/>
                    <a:pt x="212" y="523"/>
                    <a:pt x="212" y="524"/>
                  </a:cubicBezTo>
                  <a:cubicBezTo>
                    <a:pt x="212" y="524"/>
                    <a:pt x="209" y="524"/>
                    <a:pt x="211" y="524"/>
                  </a:cubicBezTo>
                  <a:cubicBezTo>
                    <a:pt x="211" y="523"/>
                    <a:pt x="210" y="523"/>
                    <a:pt x="211" y="522"/>
                  </a:cubicBezTo>
                  <a:close/>
                  <a:moveTo>
                    <a:pt x="213" y="612"/>
                  </a:moveTo>
                  <a:cubicBezTo>
                    <a:pt x="213" y="612"/>
                    <a:pt x="212" y="613"/>
                    <a:pt x="212" y="613"/>
                  </a:cubicBezTo>
                  <a:cubicBezTo>
                    <a:pt x="211" y="613"/>
                    <a:pt x="212" y="611"/>
                    <a:pt x="211" y="611"/>
                  </a:cubicBezTo>
                  <a:cubicBezTo>
                    <a:pt x="211" y="610"/>
                    <a:pt x="212" y="610"/>
                    <a:pt x="213" y="610"/>
                  </a:cubicBezTo>
                  <a:cubicBezTo>
                    <a:pt x="212" y="611"/>
                    <a:pt x="214" y="611"/>
                    <a:pt x="213" y="612"/>
                  </a:cubicBezTo>
                  <a:close/>
                  <a:moveTo>
                    <a:pt x="213" y="588"/>
                  </a:moveTo>
                  <a:cubicBezTo>
                    <a:pt x="213" y="586"/>
                    <a:pt x="214" y="586"/>
                    <a:pt x="214" y="585"/>
                  </a:cubicBezTo>
                  <a:cubicBezTo>
                    <a:pt x="215" y="585"/>
                    <a:pt x="215" y="585"/>
                    <a:pt x="216" y="585"/>
                  </a:cubicBezTo>
                  <a:cubicBezTo>
                    <a:pt x="216" y="587"/>
                    <a:pt x="214" y="587"/>
                    <a:pt x="215" y="588"/>
                  </a:cubicBezTo>
                  <a:cubicBezTo>
                    <a:pt x="213" y="589"/>
                    <a:pt x="214" y="588"/>
                    <a:pt x="213" y="588"/>
                  </a:cubicBezTo>
                  <a:close/>
                  <a:moveTo>
                    <a:pt x="214" y="575"/>
                  </a:moveTo>
                  <a:cubicBezTo>
                    <a:pt x="215" y="576"/>
                    <a:pt x="216" y="576"/>
                    <a:pt x="216" y="577"/>
                  </a:cubicBezTo>
                  <a:cubicBezTo>
                    <a:pt x="214" y="579"/>
                    <a:pt x="212" y="576"/>
                    <a:pt x="214" y="575"/>
                  </a:cubicBezTo>
                  <a:close/>
                  <a:moveTo>
                    <a:pt x="214" y="596"/>
                  </a:moveTo>
                  <a:cubicBezTo>
                    <a:pt x="215" y="596"/>
                    <a:pt x="215" y="598"/>
                    <a:pt x="216" y="597"/>
                  </a:cubicBezTo>
                  <a:cubicBezTo>
                    <a:pt x="216" y="599"/>
                    <a:pt x="216" y="599"/>
                    <a:pt x="215" y="600"/>
                  </a:cubicBezTo>
                  <a:cubicBezTo>
                    <a:pt x="215" y="599"/>
                    <a:pt x="213" y="597"/>
                    <a:pt x="214" y="596"/>
                  </a:cubicBezTo>
                  <a:close/>
                  <a:moveTo>
                    <a:pt x="213" y="567"/>
                  </a:moveTo>
                  <a:cubicBezTo>
                    <a:pt x="212" y="567"/>
                    <a:pt x="212" y="566"/>
                    <a:pt x="211" y="566"/>
                  </a:cubicBezTo>
                  <a:cubicBezTo>
                    <a:pt x="212" y="564"/>
                    <a:pt x="213" y="563"/>
                    <a:pt x="213" y="561"/>
                  </a:cubicBezTo>
                  <a:cubicBezTo>
                    <a:pt x="214" y="562"/>
                    <a:pt x="214" y="563"/>
                    <a:pt x="216" y="562"/>
                  </a:cubicBezTo>
                  <a:cubicBezTo>
                    <a:pt x="215" y="564"/>
                    <a:pt x="214" y="566"/>
                    <a:pt x="213" y="567"/>
                  </a:cubicBezTo>
                  <a:close/>
                  <a:moveTo>
                    <a:pt x="211" y="580"/>
                  </a:moveTo>
                  <a:cubicBezTo>
                    <a:pt x="214" y="581"/>
                    <a:pt x="211" y="584"/>
                    <a:pt x="211" y="584"/>
                  </a:cubicBezTo>
                  <a:cubicBezTo>
                    <a:pt x="210" y="582"/>
                    <a:pt x="211" y="582"/>
                    <a:pt x="211" y="580"/>
                  </a:cubicBezTo>
                  <a:close/>
                  <a:moveTo>
                    <a:pt x="212" y="593"/>
                  </a:moveTo>
                  <a:cubicBezTo>
                    <a:pt x="211" y="593"/>
                    <a:pt x="210" y="591"/>
                    <a:pt x="210" y="590"/>
                  </a:cubicBezTo>
                  <a:cubicBezTo>
                    <a:pt x="212" y="590"/>
                    <a:pt x="212" y="592"/>
                    <a:pt x="212" y="593"/>
                  </a:cubicBezTo>
                  <a:close/>
                  <a:moveTo>
                    <a:pt x="215" y="616"/>
                  </a:moveTo>
                  <a:cubicBezTo>
                    <a:pt x="219" y="619"/>
                    <a:pt x="213" y="624"/>
                    <a:pt x="211" y="626"/>
                  </a:cubicBezTo>
                  <a:cubicBezTo>
                    <a:pt x="212" y="623"/>
                    <a:pt x="214" y="619"/>
                    <a:pt x="215" y="616"/>
                  </a:cubicBezTo>
                  <a:close/>
                  <a:moveTo>
                    <a:pt x="217" y="604"/>
                  </a:moveTo>
                  <a:cubicBezTo>
                    <a:pt x="217" y="603"/>
                    <a:pt x="217" y="601"/>
                    <a:pt x="219" y="601"/>
                  </a:cubicBezTo>
                  <a:cubicBezTo>
                    <a:pt x="219" y="603"/>
                    <a:pt x="219" y="604"/>
                    <a:pt x="217" y="604"/>
                  </a:cubicBezTo>
                  <a:close/>
                  <a:moveTo>
                    <a:pt x="221" y="628"/>
                  </a:moveTo>
                  <a:cubicBezTo>
                    <a:pt x="220" y="627"/>
                    <a:pt x="219" y="627"/>
                    <a:pt x="219" y="625"/>
                  </a:cubicBezTo>
                  <a:cubicBezTo>
                    <a:pt x="221" y="625"/>
                    <a:pt x="221" y="627"/>
                    <a:pt x="221" y="628"/>
                  </a:cubicBezTo>
                  <a:close/>
                  <a:moveTo>
                    <a:pt x="219" y="595"/>
                  </a:moveTo>
                  <a:cubicBezTo>
                    <a:pt x="218" y="595"/>
                    <a:pt x="215" y="592"/>
                    <a:pt x="217" y="591"/>
                  </a:cubicBezTo>
                  <a:cubicBezTo>
                    <a:pt x="219" y="591"/>
                    <a:pt x="219" y="593"/>
                    <a:pt x="219" y="595"/>
                  </a:cubicBezTo>
                  <a:close/>
                  <a:moveTo>
                    <a:pt x="217" y="583"/>
                  </a:moveTo>
                  <a:cubicBezTo>
                    <a:pt x="215" y="583"/>
                    <a:pt x="216" y="579"/>
                    <a:pt x="218" y="580"/>
                  </a:cubicBezTo>
                  <a:cubicBezTo>
                    <a:pt x="219" y="582"/>
                    <a:pt x="217" y="581"/>
                    <a:pt x="217" y="583"/>
                  </a:cubicBezTo>
                  <a:close/>
                  <a:moveTo>
                    <a:pt x="215" y="645"/>
                  </a:moveTo>
                  <a:cubicBezTo>
                    <a:pt x="220" y="647"/>
                    <a:pt x="217" y="652"/>
                    <a:pt x="215" y="655"/>
                  </a:cubicBezTo>
                  <a:cubicBezTo>
                    <a:pt x="214" y="655"/>
                    <a:pt x="214" y="654"/>
                    <a:pt x="213" y="654"/>
                  </a:cubicBezTo>
                  <a:cubicBezTo>
                    <a:pt x="213" y="653"/>
                    <a:pt x="213" y="652"/>
                    <a:pt x="211" y="652"/>
                  </a:cubicBezTo>
                  <a:cubicBezTo>
                    <a:pt x="212" y="649"/>
                    <a:pt x="214" y="648"/>
                    <a:pt x="215" y="645"/>
                  </a:cubicBezTo>
                  <a:close/>
                  <a:moveTo>
                    <a:pt x="218" y="642"/>
                  </a:moveTo>
                  <a:cubicBezTo>
                    <a:pt x="218" y="641"/>
                    <a:pt x="219" y="640"/>
                    <a:pt x="219" y="639"/>
                  </a:cubicBezTo>
                  <a:cubicBezTo>
                    <a:pt x="221" y="640"/>
                    <a:pt x="221" y="641"/>
                    <a:pt x="222" y="642"/>
                  </a:cubicBezTo>
                  <a:cubicBezTo>
                    <a:pt x="222" y="644"/>
                    <a:pt x="221" y="644"/>
                    <a:pt x="220" y="645"/>
                  </a:cubicBezTo>
                  <a:cubicBezTo>
                    <a:pt x="219" y="645"/>
                    <a:pt x="219" y="643"/>
                    <a:pt x="218" y="642"/>
                  </a:cubicBezTo>
                  <a:close/>
                  <a:moveTo>
                    <a:pt x="220" y="633"/>
                  </a:moveTo>
                  <a:cubicBezTo>
                    <a:pt x="217" y="634"/>
                    <a:pt x="216" y="637"/>
                    <a:pt x="214" y="638"/>
                  </a:cubicBezTo>
                  <a:cubicBezTo>
                    <a:pt x="214" y="637"/>
                    <a:pt x="215" y="634"/>
                    <a:pt x="216" y="632"/>
                  </a:cubicBezTo>
                  <a:cubicBezTo>
                    <a:pt x="221" y="631"/>
                    <a:pt x="221" y="636"/>
                    <a:pt x="225" y="637"/>
                  </a:cubicBezTo>
                  <a:cubicBezTo>
                    <a:pt x="223" y="639"/>
                    <a:pt x="221" y="635"/>
                    <a:pt x="220" y="633"/>
                  </a:cubicBezTo>
                  <a:close/>
                  <a:moveTo>
                    <a:pt x="222" y="610"/>
                  </a:moveTo>
                  <a:cubicBezTo>
                    <a:pt x="217" y="610"/>
                    <a:pt x="222" y="605"/>
                    <a:pt x="222" y="603"/>
                  </a:cubicBezTo>
                  <a:cubicBezTo>
                    <a:pt x="223" y="606"/>
                    <a:pt x="223" y="608"/>
                    <a:pt x="222" y="610"/>
                  </a:cubicBezTo>
                  <a:close/>
                  <a:moveTo>
                    <a:pt x="218" y="574"/>
                  </a:moveTo>
                  <a:cubicBezTo>
                    <a:pt x="216" y="573"/>
                    <a:pt x="215" y="571"/>
                    <a:pt x="217" y="569"/>
                  </a:cubicBezTo>
                  <a:cubicBezTo>
                    <a:pt x="218" y="569"/>
                    <a:pt x="217" y="570"/>
                    <a:pt x="219" y="570"/>
                  </a:cubicBezTo>
                  <a:cubicBezTo>
                    <a:pt x="219" y="572"/>
                    <a:pt x="218" y="572"/>
                    <a:pt x="218" y="574"/>
                  </a:cubicBezTo>
                  <a:close/>
                  <a:moveTo>
                    <a:pt x="213" y="528"/>
                  </a:moveTo>
                  <a:cubicBezTo>
                    <a:pt x="214" y="526"/>
                    <a:pt x="216" y="528"/>
                    <a:pt x="216" y="530"/>
                  </a:cubicBezTo>
                  <a:cubicBezTo>
                    <a:pt x="215" y="530"/>
                    <a:pt x="215" y="528"/>
                    <a:pt x="213" y="528"/>
                  </a:cubicBezTo>
                  <a:close/>
                  <a:moveTo>
                    <a:pt x="216" y="510"/>
                  </a:moveTo>
                  <a:cubicBezTo>
                    <a:pt x="215" y="510"/>
                    <a:pt x="214" y="509"/>
                    <a:pt x="215" y="508"/>
                  </a:cubicBezTo>
                  <a:cubicBezTo>
                    <a:pt x="216" y="509"/>
                    <a:pt x="217" y="510"/>
                    <a:pt x="216" y="510"/>
                  </a:cubicBezTo>
                  <a:close/>
                  <a:moveTo>
                    <a:pt x="214" y="521"/>
                  </a:moveTo>
                  <a:cubicBezTo>
                    <a:pt x="212" y="520"/>
                    <a:pt x="213" y="516"/>
                    <a:pt x="214" y="516"/>
                  </a:cubicBezTo>
                  <a:cubicBezTo>
                    <a:pt x="217" y="517"/>
                    <a:pt x="214" y="519"/>
                    <a:pt x="214" y="521"/>
                  </a:cubicBezTo>
                  <a:close/>
                  <a:moveTo>
                    <a:pt x="212" y="538"/>
                  </a:moveTo>
                  <a:cubicBezTo>
                    <a:pt x="211" y="536"/>
                    <a:pt x="211" y="534"/>
                    <a:pt x="212" y="532"/>
                  </a:cubicBezTo>
                  <a:cubicBezTo>
                    <a:pt x="215" y="533"/>
                    <a:pt x="216" y="538"/>
                    <a:pt x="212" y="538"/>
                  </a:cubicBezTo>
                  <a:close/>
                  <a:moveTo>
                    <a:pt x="210" y="502"/>
                  </a:moveTo>
                  <a:cubicBezTo>
                    <a:pt x="212" y="502"/>
                    <a:pt x="212" y="504"/>
                    <a:pt x="212" y="506"/>
                  </a:cubicBezTo>
                  <a:cubicBezTo>
                    <a:pt x="211" y="505"/>
                    <a:pt x="209" y="504"/>
                    <a:pt x="210" y="502"/>
                  </a:cubicBezTo>
                  <a:close/>
                  <a:moveTo>
                    <a:pt x="214" y="475"/>
                  </a:moveTo>
                  <a:cubicBezTo>
                    <a:pt x="215" y="477"/>
                    <a:pt x="215" y="482"/>
                    <a:pt x="212" y="482"/>
                  </a:cubicBezTo>
                  <a:cubicBezTo>
                    <a:pt x="211" y="479"/>
                    <a:pt x="212" y="477"/>
                    <a:pt x="214" y="475"/>
                  </a:cubicBezTo>
                  <a:close/>
                  <a:moveTo>
                    <a:pt x="213" y="463"/>
                  </a:moveTo>
                  <a:cubicBezTo>
                    <a:pt x="214" y="464"/>
                    <a:pt x="214" y="466"/>
                    <a:pt x="214" y="467"/>
                  </a:cubicBezTo>
                  <a:cubicBezTo>
                    <a:pt x="213" y="466"/>
                    <a:pt x="212" y="464"/>
                    <a:pt x="213" y="463"/>
                  </a:cubicBezTo>
                  <a:close/>
                  <a:moveTo>
                    <a:pt x="214" y="252"/>
                  </a:moveTo>
                  <a:cubicBezTo>
                    <a:pt x="213" y="254"/>
                    <a:pt x="212" y="252"/>
                    <a:pt x="212" y="253"/>
                  </a:cubicBezTo>
                  <a:cubicBezTo>
                    <a:pt x="210" y="252"/>
                    <a:pt x="213" y="252"/>
                    <a:pt x="212" y="250"/>
                  </a:cubicBezTo>
                  <a:cubicBezTo>
                    <a:pt x="214" y="250"/>
                    <a:pt x="213" y="252"/>
                    <a:pt x="214" y="252"/>
                  </a:cubicBezTo>
                  <a:close/>
                  <a:moveTo>
                    <a:pt x="209" y="161"/>
                  </a:moveTo>
                  <a:cubicBezTo>
                    <a:pt x="211" y="158"/>
                    <a:pt x="205" y="156"/>
                    <a:pt x="206" y="153"/>
                  </a:cubicBezTo>
                  <a:cubicBezTo>
                    <a:pt x="209" y="154"/>
                    <a:pt x="210" y="157"/>
                    <a:pt x="213" y="159"/>
                  </a:cubicBezTo>
                  <a:cubicBezTo>
                    <a:pt x="211" y="159"/>
                    <a:pt x="211" y="161"/>
                    <a:pt x="209" y="161"/>
                  </a:cubicBezTo>
                  <a:close/>
                  <a:moveTo>
                    <a:pt x="203" y="131"/>
                  </a:moveTo>
                  <a:cubicBezTo>
                    <a:pt x="203" y="130"/>
                    <a:pt x="205" y="131"/>
                    <a:pt x="205" y="130"/>
                  </a:cubicBezTo>
                  <a:cubicBezTo>
                    <a:pt x="208" y="130"/>
                    <a:pt x="207" y="135"/>
                    <a:pt x="209" y="136"/>
                  </a:cubicBezTo>
                  <a:cubicBezTo>
                    <a:pt x="207" y="136"/>
                    <a:pt x="205" y="133"/>
                    <a:pt x="203" y="131"/>
                  </a:cubicBezTo>
                  <a:close/>
                  <a:moveTo>
                    <a:pt x="204" y="108"/>
                  </a:moveTo>
                  <a:cubicBezTo>
                    <a:pt x="204" y="109"/>
                    <a:pt x="204" y="110"/>
                    <a:pt x="205" y="110"/>
                  </a:cubicBezTo>
                  <a:cubicBezTo>
                    <a:pt x="200" y="113"/>
                    <a:pt x="207" y="117"/>
                    <a:pt x="206" y="120"/>
                  </a:cubicBezTo>
                  <a:cubicBezTo>
                    <a:pt x="207" y="122"/>
                    <a:pt x="207" y="119"/>
                    <a:pt x="208" y="120"/>
                  </a:cubicBezTo>
                  <a:cubicBezTo>
                    <a:pt x="208" y="121"/>
                    <a:pt x="208" y="122"/>
                    <a:pt x="208" y="123"/>
                  </a:cubicBezTo>
                  <a:cubicBezTo>
                    <a:pt x="203" y="122"/>
                    <a:pt x="204" y="115"/>
                    <a:pt x="199" y="115"/>
                  </a:cubicBezTo>
                  <a:cubicBezTo>
                    <a:pt x="199" y="115"/>
                    <a:pt x="199" y="116"/>
                    <a:pt x="198" y="116"/>
                  </a:cubicBezTo>
                  <a:cubicBezTo>
                    <a:pt x="198" y="121"/>
                    <a:pt x="202" y="122"/>
                    <a:pt x="203" y="125"/>
                  </a:cubicBezTo>
                  <a:cubicBezTo>
                    <a:pt x="203" y="127"/>
                    <a:pt x="202" y="127"/>
                    <a:pt x="202" y="129"/>
                  </a:cubicBezTo>
                  <a:cubicBezTo>
                    <a:pt x="199" y="127"/>
                    <a:pt x="199" y="123"/>
                    <a:pt x="196" y="123"/>
                  </a:cubicBezTo>
                  <a:cubicBezTo>
                    <a:pt x="196" y="121"/>
                    <a:pt x="196" y="120"/>
                    <a:pt x="194" y="120"/>
                  </a:cubicBezTo>
                  <a:cubicBezTo>
                    <a:pt x="193" y="118"/>
                    <a:pt x="195" y="118"/>
                    <a:pt x="195" y="116"/>
                  </a:cubicBezTo>
                  <a:cubicBezTo>
                    <a:pt x="195" y="115"/>
                    <a:pt x="194" y="116"/>
                    <a:pt x="194" y="115"/>
                  </a:cubicBezTo>
                  <a:cubicBezTo>
                    <a:pt x="193" y="115"/>
                    <a:pt x="192" y="115"/>
                    <a:pt x="191" y="115"/>
                  </a:cubicBezTo>
                  <a:cubicBezTo>
                    <a:pt x="191" y="114"/>
                    <a:pt x="190" y="113"/>
                    <a:pt x="189" y="112"/>
                  </a:cubicBezTo>
                  <a:cubicBezTo>
                    <a:pt x="193" y="110"/>
                    <a:pt x="198" y="109"/>
                    <a:pt x="204" y="108"/>
                  </a:cubicBezTo>
                  <a:close/>
                  <a:moveTo>
                    <a:pt x="186" y="115"/>
                  </a:moveTo>
                  <a:cubicBezTo>
                    <a:pt x="187" y="115"/>
                    <a:pt x="187" y="117"/>
                    <a:pt x="188" y="117"/>
                  </a:cubicBezTo>
                  <a:cubicBezTo>
                    <a:pt x="188" y="119"/>
                    <a:pt x="186" y="120"/>
                    <a:pt x="184" y="121"/>
                  </a:cubicBezTo>
                  <a:cubicBezTo>
                    <a:pt x="183" y="118"/>
                    <a:pt x="185" y="117"/>
                    <a:pt x="186" y="115"/>
                  </a:cubicBezTo>
                  <a:close/>
                  <a:moveTo>
                    <a:pt x="181" y="126"/>
                  </a:moveTo>
                  <a:cubicBezTo>
                    <a:pt x="181" y="126"/>
                    <a:pt x="182" y="126"/>
                    <a:pt x="182" y="126"/>
                  </a:cubicBezTo>
                  <a:cubicBezTo>
                    <a:pt x="182" y="126"/>
                    <a:pt x="182" y="126"/>
                    <a:pt x="183" y="126"/>
                  </a:cubicBezTo>
                  <a:cubicBezTo>
                    <a:pt x="181" y="128"/>
                    <a:pt x="181" y="130"/>
                    <a:pt x="178" y="130"/>
                  </a:cubicBezTo>
                  <a:cubicBezTo>
                    <a:pt x="178" y="127"/>
                    <a:pt x="181" y="128"/>
                    <a:pt x="181" y="126"/>
                  </a:cubicBezTo>
                  <a:close/>
                  <a:moveTo>
                    <a:pt x="176" y="141"/>
                  </a:moveTo>
                  <a:cubicBezTo>
                    <a:pt x="177" y="140"/>
                    <a:pt x="177" y="140"/>
                    <a:pt x="177" y="138"/>
                  </a:cubicBezTo>
                  <a:cubicBezTo>
                    <a:pt x="179" y="138"/>
                    <a:pt x="178" y="141"/>
                    <a:pt x="176" y="141"/>
                  </a:cubicBezTo>
                  <a:close/>
                  <a:moveTo>
                    <a:pt x="177" y="115"/>
                  </a:moveTo>
                  <a:cubicBezTo>
                    <a:pt x="176" y="117"/>
                    <a:pt x="178" y="117"/>
                    <a:pt x="178" y="118"/>
                  </a:cubicBezTo>
                  <a:cubicBezTo>
                    <a:pt x="177" y="120"/>
                    <a:pt x="176" y="122"/>
                    <a:pt x="174" y="123"/>
                  </a:cubicBezTo>
                  <a:cubicBezTo>
                    <a:pt x="171" y="121"/>
                    <a:pt x="170" y="118"/>
                    <a:pt x="169" y="116"/>
                  </a:cubicBezTo>
                  <a:cubicBezTo>
                    <a:pt x="172" y="116"/>
                    <a:pt x="174" y="115"/>
                    <a:pt x="177" y="115"/>
                  </a:cubicBezTo>
                  <a:close/>
                  <a:moveTo>
                    <a:pt x="164" y="116"/>
                  </a:moveTo>
                  <a:cubicBezTo>
                    <a:pt x="165" y="121"/>
                    <a:pt x="169" y="123"/>
                    <a:pt x="169" y="128"/>
                  </a:cubicBezTo>
                  <a:cubicBezTo>
                    <a:pt x="162" y="127"/>
                    <a:pt x="160" y="122"/>
                    <a:pt x="157" y="117"/>
                  </a:cubicBezTo>
                  <a:cubicBezTo>
                    <a:pt x="160" y="117"/>
                    <a:pt x="161" y="116"/>
                    <a:pt x="164" y="116"/>
                  </a:cubicBezTo>
                  <a:close/>
                  <a:moveTo>
                    <a:pt x="157" y="128"/>
                  </a:moveTo>
                  <a:cubicBezTo>
                    <a:pt x="158" y="129"/>
                    <a:pt x="159" y="131"/>
                    <a:pt x="161" y="132"/>
                  </a:cubicBezTo>
                  <a:cubicBezTo>
                    <a:pt x="160" y="134"/>
                    <a:pt x="158" y="135"/>
                    <a:pt x="157" y="136"/>
                  </a:cubicBezTo>
                  <a:cubicBezTo>
                    <a:pt x="152" y="135"/>
                    <a:pt x="155" y="130"/>
                    <a:pt x="157" y="128"/>
                  </a:cubicBezTo>
                  <a:close/>
                  <a:moveTo>
                    <a:pt x="154" y="121"/>
                  </a:moveTo>
                  <a:cubicBezTo>
                    <a:pt x="154" y="122"/>
                    <a:pt x="155" y="123"/>
                    <a:pt x="155" y="124"/>
                  </a:cubicBezTo>
                  <a:cubicBezTo>
                    <a:pt x="152" y="125"/>
                    <a:pt x="152" y="128"/>
                    <a:pt x="149" y="128"/>
                  </a:cubicBezTo>
                  <a:cubicBezTo>
                    <a:pt x="149" y="124"/>
                    <a:pt x="152" y="123"/>
                    <a:pt x="154" y="121"/>
                  </a:cubicBezTo>
                  <a:close/>
                  <a:moveTo>
                    <a:pt x="149" y="119"/>
                  </a:moveTo>
                  <a:cubicBezTo>
                    <a:pt x="148" y="120"/>
                    <a:pt x="147" y="122"/>
                    <a:pt x="145" y="123"/>
                  </a:cubicBezTo>
                  <a:cubicBezTo>
                    <a:pt x="145" y="121"/>
                    <a:pt x="143" y="121"/>
                    <a:pt x="143" y="118"/>
                  </a:cubicBezTo>
                  <a:cubicBezTo>
                    <a:pt x="145" y="118"/>
                    <a:pt x="146" y="120"/>
                    <a:pt x="149" y="119"/>
                  </a:cubicBezTo>
                  <a:close/>
                  <a:moveTo>
                    <a:pt x="141" y="131"/>
                  </a:moveTo>
                  <a:cubicBezTo>
                    <a:pt x="140" y="130"/>
                    <a:pt x="142" y="129"/>
                    <a:pt x="142" y="128"/>
                  </a:cubicBezTo>
                  <a:cubicBezTo>
                    <a:pt x="144" y="129"/>
                    <a:pt x="141" y="130"/>
                    <a:pt x="141" y="131"/>
                  </a:cubicBezTo>
                  <a:close/>
                  <a:moveTo>
                    <a:pt x="139" y="129"/>
                  </a:moveTo>
                  <a:cubicBezTo>
                    <a:pt x="138" y="129"/>
                    <a:pt x="138" y="127"/>
                    <a:pt x="137" y="127"/>
                  </a:cubicBezTo>
                  <a:cubicBezTo>
                    <a:pt x="138" y="125"/>
                    <a:pt x="141" y="121"/>
                    <a:pt x="142" y="125"/>
                  </a:cubicBezTo>
                  <a:cubicBezTo>
                    <a:pt x="142" y="127"/>
                    <a:pt x="140" y="128"/>
                    <a:pt x="139" y="129"/>
                  </a:cubicBezTo>
                  <a:close/>
                  <a:moveTo>
                    <a:pt x="134" y="124"/>
                  </a:moveTo>
                  <a:cubicBezTo>
                    <a:pt x="135" y="121"/>
                    <a:pt x="138" y="117"/>
                    <a:pt x="142" y="116"/>
                  </a:cubicBezTo>
                  <a:cubicBezTo>
                    <a:pt x="139" y="118"/>
                    <a:pt x="137" y="121"/>
                    <a:pt x="134" y="124"/>
                  </a:cubicBezTo>
                  <a:close/>
                  <a:moveTo>
                    <a:pt x="139" y="115"/>
                  </a:moveTo>
                  <a:cubicBezTo>
                    <a:pt x="137" y="118"/>
                    <a:pt x="135" y="119"/>
                    <a:pt x="133" y="121"/>
                  </a:cubicBezTo>
                  <a:cubicBezTo>
                    <a:pt x="132" y="122"/>
                    <a:pt x="132" y="120"/>
                    <a:pt x="131" y="120"/>
                  </a:cubicBezTo>
                  <a:cubicBezTo>
                    <a:pt x="131" y="116"/>
                    <a:pt x="135" y="115"/>
                    <a:pt x="139" y="115"/>
                  </a:cubicBezTo>
                  <a:close/>
                  <a:moveTo>
                    <a:pt x="132" y="127"/>
                  </a:moveTo>
                  <a:cubicBezTo>
                    <a:pt x="130" y="130"/>
                    <a:pt x="129" y="132"/>
                    <a:pt x="126" y="133"/>
                  </a:cubicBezTo>
                  <a:cubicBezTo>
                    <a:pt x="127" y="130"/>
                    <a:pt x="129" y="129"/>
                    <a:pt x="130" y="127"/>
                  </a:cubicBezTo>
                  <a:cubicBezTo>
                    <a:pt x="131" y="127"/>
                    <a:pt x="131" y="127"/>
                    <a:pt x="132" y="127"/>
                  </a:cubicBezTo>
                  <a:close/>
                  <a:moveTo>
                    <a:pt x="125" y="130"/>
                  </a:moveTo>
                  <a:cubicBezTo>
                    <a:pt x="125" y="127"/>
                    <a:pt x="127" y="126"/>
                    <a:pt x="128" y="123"/>
                  </a:cubicBezTo>
                  <a:cubicBezTo>
                    <a:pt x="132" y="125"/>
                    <a:pt x="127" y="129"/>
                    <a:pt x="125" y="130"/>
                  </a:cubicBezTo>
                  <a:close/>
                  <a:moveTo>
                    <a:pt x="126" y="115"/>
                  </a:moveTo>
                  <a:cubicBezTo>
                    <a:pt x="126" y="116"/>
                    <a:pt x="124" y="117"/>
                    <a:pt x="124" y="118"/>
                  </a:cubicBezTo>
                  <a:cubicBezTo>
                    <a:pt x="123" y="117"/>
                    <a:pt x="125" y="115"/>
                    <a:pt x="126" y="115"/>
                  </a:cubicBezTo>
                  <a:close/>
                  <a:moveTo>
                    <a:pt x="126" y="118"/>
                  </a:moveTo>
                  <a:cubicBezTo>
                    <a:pt x="127" y="120"/>
                    <a:pt x="124" y="125"/>
                    <a:pt x="121" y="126"/>
                  </a:cubicBezTo>
                  <a:cubicBezTo>
                    <a:pt x="119" y="123"/>
                    <a:pt x="125" y="121"/>
                    <a:pt x="126" y="118"/>
                  </a:cubicBezTo>
                  <a:close/>
                  <a:moveTo>
                    <a:pt x="122" y="132"/>
                  </a:moveTo>
                  <a:cubicBezTo>
                    <a:pt x="124" y="134"/>
                    <a:pt x="121" y="136"/>
                    <a:pt x="120" y="137"/>
                  </a:cubicBezTo>
                  <a:cubicBezTo>
                    <a:pt x="118" y="135"/>
                    <a:pt x="122" y="134"/>
                    <a:pt x="122" y="132"/>
                  </a:cubicBezTo>
                  <a:close/>
                  <a:moveTo>
                    <a:pt x="116" y="114"/>
                  </a:moveTo>
                  <a:cubicBezTo>
                    <a:pt x="117" y="114"/>
                    <a:pt x="118" y="114"/>
                    <a:pt x="119" y="114"/>
                  </a:cubicBezTo>
                  <a:cubicBezTo>
                    <a:pt x="119" y="116"/>
                    <a:pt x="118" y="117"/>
                    <a:pt x="115" y="117"/>
                  </a:cubicBezTo>
                  <a:cubicBezTo>
                    <a:pt x="115" y="115"/>
                    <a:pt x="117" y="115"/>
                    <a:pt x="116" y="114"/>
                  </a:cubicBezTo>
                  <a:close/>
                  <a:moveTo>
                    <a:pt x="118" y="128"/>
                  </a:moveTo>
                  <a:cubicBezTo>
                    <a:pt x="122" y="128"/>
                    <a:pt x="118" y="132"/>
                    <a:pt x="117" y="133"/>
                  </a:cubicBezTo>
                  <a:cubicBezTo>
                    <a:pt x="115" y="133"/>
                    <a:pt x="116" y="131"/>
                    <a:pt x="114" y="130"/>
                  </a:cubicBezTo>
                  <a:cubicBezTo>
                    <a:pt x="114" y="128"/>
                    <a:pt x="117" y="129"/>
                    <a:pt x="118" y="128"/>
                  </a:cubicBezTo>
                  <a:close/>
                  <a:moveTo>
                    <a:pt x="114" y="123"/>
                  </a:moveTo>
                  <a:cubicBezTo>
                    <a:pt x="115" y="124"/>
                    <a:pt x="112" y="125"/>
                    <a:pt x="112" y="127"/>
                  </a:cubicBezTo>
                  <a:cubicBezTo>
                    <a:pt x="110" y="125"/>
                    <a:pt x="114" y="124"/>
                    <a:pt x="114" y="123"/>
                  </a:cubicBezTo>
                  <a:close/>
                  <a:moveTo>
                    <a:pt x="106" y="115"/>
                  </a:moveTo>
                  <a:cubicBezTo>
                    <a:pt x="106" y="115"/>
                    <a:pt x="107" y="115"/>
                    <a:pt x="107" y="114"/>
                  </a:cubicBezTo>
                  <a:cubicBezTo>
                    <a:pt x="108" y="114"/>
                    <a:pt x="106" y="115"/>
                    <a:pt x="107" y="116"/>
                  </a:cubicBezTo>
                  <a:cubicBezTo>
                    <a:pt x="108" y="116"/>
                    <a:pt x="109" y="114"/>
                    <a:pt x="108" y="114"/>
                  </a:cubicBezTo>
                  <a:cubicBezTo>
                    <a:pt x="109" y="113"/>
                    <a:pt x="110" y="114"/>
                    <a:pt x="110" y="116"/>
                  </a:cubicBezTo>
                  <a:cubicBezTo>
                    <a:pt x="108" y="116"/>
                    <a:pt x="108" y="118"/>
                    <a:pt x="105" y="119"/>
                  </a:cubicBezTo>
                  <a:cubicBezTo>
                    <a:pt x="106" y="117"/>
                    <a:pt x="107" y="116"/>
                    <a:pt x="106" y="115"/>
                  </a:cubicBezTo>
                  <a:close/>
                  <a:moveTo>
                    <a:pt x="108" y="146"/>
                  </a:moveTo>
                  <a:cubicBezTo>
                    <a:pt x="108" y="147"/>
                    <a:pt x="106" y="147"/>
                    <a:pt x="106" y="148"/>
                  </a:cubicBezTo>
                  <a:cubicBezTo>
                    <a:pt x="105" y="148"/>
                    <a:pt x="104" y="147"/>
                    <a:pt x="104" y="146"/>
                  </a:cubicBezTo>
                  <a:cubicBezTo>
                    <a:pt x="104" y="143"/>
                    <a:pt x="107" y="144"/>
                    <a:pt x="108" y="146"/>
                  </a:cubicBezTo>
                  <a:close/>
                  <a:moveTo>
                    <a:pt x="100" y="186"/>
                  </a:moveTo>
                  <a:cubicBezTo>
                    <a:pt x="99" y="184"/>
                    <a:pt x="99" y="181"/>
                    <a:pt x="99" y="180"/>
                  </a:cubicBezTo>
                  <a:cubicBezTo>
                    <a:pt x="101" y="179"/>
                    <a:pt x="102" y="179"/>
                    <a:pt x="103" y="177"/>
                  </a:cubicBezTo>
                  <a:cubicBezTo>
                    <a:pt x="106" y="179"/>
                    <a:pt x="101" y="183"/>
                    <a:pt x="100" y="186"/>
                  </a:cubicBezTo>
                  <a:close/>
                  <a:moveTo>
                    <a:pt x="99" y="171"/>
                  </a:moveTo>
                  <a:cubicBezTo>
                    <a:pt x="97" y="170"/>
                    <a:pt x="98" y="167"/>
                    <a:pt x="98" y="165"/>
                  </a:cubicBezTo>
                  <a:cubicBezTo>
                    <a:pt x="98" y="165"/>
                    <a:pt x="100" y="165"/>
                    <a:pt x="100" y="164"/>
                  </a:cubicBezTo>
                  <a:cubicBezTo>
                    <a:pt x="103" y="166"/>
                    <a:pt x="100" y="169"/>
                    <a:pt x="99" y="171"/>
                  </a:cubicBezTo>
                  <a:close/>
                  <a:moveTo>
                    <a:pt x="101" y="118"/>
                  </a:moveTo>
                  <a:cubicBezTo>
                    <a:pt x="100" y="120"/>
                    <a:pt x="99" y="122"/>
                    <a:pt x="97" y="123"/>
                  </a:cubicBezTo>
                  <a:cubicBezTo>
                    <a:pt x="96" y="120"/>
                    <a:pt x="99" y="119"/>
                    <a:pt x="99" y="116"/>
                  </a:cubicBezTo>
                  <a:cubicBezTo>
                    <a:pt x="101" y="116"/>
                    <a:pt x="101" y="118"/>
                    <a:pt x="101" y="118"/>
                  </a:cubicBezTo>
                  <a:close/>
                  <a:moveTo>
                    <a:pt x="100" y="111"/>
                  </a:moveTo>
                  <a:cubicBezTo>
                    <a:pt x="98" y="113"/>
                    <a:pt x="94" y="113"/>
                    <a:pt x="92" y="116"/>
                  </a:cubicBezTo>
                  <a:cubicBezTo>
                    <a:pt x="91" y="117"/>
                    <a:pt x="91" y="114"/>
                    <a:pt x="91" y="116"/>
                  </a:cubicBezTo>
                  <a:cubicBezTo>
                    <a:pt x="90" y="113"/>
                    <a:pt x="97" y="111"/>
                    <a:pt x="100" y="111"/>
                  </a:cubicBezTo>
                  <a:close/>
                  <a:moveTo>
                    <a:pt x="91" y="123"/>
                  </a:moveTo>
                  <a:cubicBezTo>
                    <a:pt x="91" y="124"/>
                    <a:pt x="88" y="126"/>
                    <a:pt x="89" y="128"/>
                  </a:cubicBezTo>
                  <a:cubicBezTo>
                    <a:pt x="89" y="129"/>
                    <a:pt x="88" y="127"/>
                    <a:pt x="87" y="127"/>
                  </a:cubicBezTo>
                  <a:cubicBezTo>
                    <a:pt x="88" y="126"/>
                    <a:pt x="89" y="123"/>
                    <a:pt x="91" y="123"/>
                  </a:cubicBezTo>
                  <a:close/>
                  <a:moveTo>
                    <a:pt x="63" y="155"/>
                  </a:moveTo>
                  <a:cubicBezTo>
                    <a:pt x="62" y="158"/>
                    <a:pt x="57" y="169"/>
                    <a:pt x="51" y="170"/>
                  </a:cubicBezTo>
                  <a:cubicBezTo>
                    <a:pt x="54" y="164"/>
                    <a:pt x="60" y="161"/>
                    <a:pt x="63" y="155"/>
                  </a:cubicBezTo>
                  <a:close/>
                  <a:moveTo>
                    <a:pt x="45" y="191"/>
                  </a:moveTo>
                  <a:cubicBezTo>
                    <a:pt x="44" y="194"/>
                    <a:pt x="41" y="196"/>
                    <a:pt x="39" y="198"/>
                  </a:cubicBezTo>
                  <a:cubicBezTo>
                    <a:pt x="39" y="196"/>
                    <a:pt x="42" y="192"/>
                    <a:pt x="45" y="191"/>
                  </a:cubicBezTo>
                  <a:close/>
                  <a:moveTo>
                    <a:pt x="35" y="205"/>
                  </a:moveTo>
                  <a:cubicBezTo>
                    <a:pt x="35" y="204"/>
                    <a:pt x="36" y="204"/>
                    <a:pt x="36" y="204"/>
                  </a:cubicBezTo>
                  <a:cubicBezTo>
                    <a:pt x="34" y="209"/>
                    <a:pt x="30" y="213"/>
                    <a:pt x="27" y="217"/>
                  </a:cubicBezTo>
                  <a:cubicBezTo>
                    <a:pt x="24" y="221"/>
                    <a:pt x="22" y="226"/>
                    <a:pt x="17" y="227"/>
                  </a:cubicBezTo>
                  <a:cubicBezTo>
                    <a:pt x="22" y="219"/>
                    <a:pt x="29" y="212"/>
                    <a:pt x="35" y="205"/>
                  </a:cubicBezTo>
                  <a:close/>
                  <a:moveTo>
                    <a:pt x="19" y="244"/>
                  </a:moveTo>
                  <a:cubicBezTo>
                    <a:pt x="20" y="242"/>
                    <a:pt x="17" y="240"/>
                    <a:pt x="16" y="241"/>
                  </a:cubicBezTo>
                  <a:cubicBezTo>
                    <a:pt x="15" y="240"/>
                    <a:pt x="14" y="238"/>
                    <a:pt x="14" y="236"/>
                  </a:cubicBezTo>
                  <a:cubicBezTo>
                    <a:pt x="14" y="236"/>
                    <a:pt x="15" y="235"/>
                    <a:pt x="15" y="235"/>
                  </a:cubicBezTo>
                  <a:cubicBezTo>
                    <a:pt x="22" y="239"/>
                    <a:pt x="28" y="247"/>
                    <a:pt x="31" y="253"/>
                  </a:cubicBezTo>
                  <a:cubicBezTo>
                    <a:pt x="27" y="250"/>
                    <a:pt x="24" y="244"/>
                    <a:pt x="19" y="244"/>
                  </a:cubicBezTo>
                  <a:close/>
                  <a:moveTo>
                    <a:pt x="56" y="271"/>
                  </a:moveTo>
                  <a:cubicBezTo>
                    <a:pt x="52" y="265"/>
                    <a:pt x="46" y="262"/>
                    <a:pt x="42" y="257"/>
                  </a:cubicBezTo>
                  <a:cubicBezTo>
                    <a:pt x="42" y="256"/>
                    <a:pt x="41" y="256"/>
                    <a:pt x="42" y="255"/>
                  </a:cubicBezTo>
                  <a:cubicBezTo>
                    <a:pt x="40" y="254"/>
                    <a:pt x="38" y="252"/>
                    <a:pt x="37" y="250"/>
                  </a:cubicBezTo>
                  <a:cubicBezTo>
                    <a:pt x="45" y="255"/>
                    <a:pt x="53" y="265"/>
                    <a:pt x="60" y="272"/>
                  </a:cubicBezTo>
                  <a:cubicBezTo>
                    <a:pt x="58" y="274"/>
                    <a:pt x="58" y="270"/>
                    <a:pt x="56" y="271"/>
                  </a:cubicBezTo>
                  <a:close/>
                  <a:moveTo>
                    <a:pt x="62" y="281"/>
                  </a:moveTo>
                  <a:cubicBezTo>
                    <a:pt x="63" y="281"/>
                    <a:pt x="65" y="283"/>
                    <a:pt x="66" y="285"/>
                  </a:cubicBezTo>
                  <a:cubicBezTo>
                    <a:pt x="64" y="284"/>
                    <a:pt x="64" y="282"/>
                    <a:pt x="62" y="281"/>
                  </a:cubicBezTo>
                  <a:close/>
                  <a:moveTo>
                    <a:pt x="56" y="265"/>
                  </a:moveTo>
                  <a:cubicBezTo>
                    <a:pt x="50" y="255"/>
                    <a:pt x="41" y="249"/>
                    <a:pt x="33" y="241"/>
                  </a:cubicBezTo>
                  <a:cubicBezTo>
                    <a:pt x="32" y="241"/>
                    <a:pt x="31" y="241"/>
                    <a:pt x="30" y="241"/>
                  </a:cubicBezTo>
                  <a:cubicBezTo>
                    <a:pt x="28" y="238"/>
                    <a:pt x="27" y="235"/>
                    <a:pt x="24" y="234"/>
                  </a:cubicBezTo>
                  <a:cubicBezTo>
                    <a:pt x="24" y="232"/>
                    <a:pt x="26" y="229"/>
                    <a:pt x="24" y="228"/>
                  </a:cubicBezTo>
                  <a:cubicBezTo>
                    <a:pt x="21" y="228"/>
                    <a:pt x="24" y="230"/>
                    <a:pt x="22" y="231"/>
                  </a:cubicBezTo>
                  <a:cubicBezTo>
                    <a:pt x="18" y="228"/>
                    <a:pt x="27" y="226"/>
                    <a:pt x="27" y="222"/>
                  </a:cubicBezTo>
                  <a:cubicBezTo>
                    <a:pt x="29" y="221"/>
                    <a:pt x="29" y="220"/>
                    <a:pt x="30" y="219"/>
                  </a:cubicBezTo>
                  <a:cubicBezTo>
                    <a:pt x="30" y="219"/>
                    <a:pt x="30" y="218"/>
                    <a:pt x="30" y="217"/>
                  </a:cubicBezTo>
                  <a:cubicBezTo>
                    <a:pt x="32" y="218"/>
                    <a:pt x="31" y="215"/>
                    <a:pt x="33" y="215"/>
                  </a:cubicBezTo>
                  <a:cubicBezTo>
                    <a:pt x="42" y="202"/>
                    <a:pt x="52" y="188"/>
                    <a:pt x="62" y="176"/>
                  </a:cubicBezTo>
                  <a:cubicBezTo>
                    <a:pt x="62" y="175"/>
                    <a:pt x="62" y="174"/>
                    <a:pt x="62" y="174"/>
                  </a:cubicBezTo>
                  <a:cubicBezTo>
                    <a:pt x="63" y="174"/>
                    <a:pt x="63" y="172"/>
                    <a:pt x="65" y="172"/>
                  </a:cubicBezTo>
                  <a:cubicBezTo>
                    <a:pt x="65" y="171"/>
                    <a:pt x="64" y="171"/>
                    <a:pt x="64" y="170"/>
                  </a:cubicBezTo>
                  <a:cubicBezTo>
                    <a:pt x="71" y="164"/>
                    <a:pt x="75" y="156"/>
                    <a:pt x="81" y="149"/>
                  </a:cubicBezTo>
                  <a:cubicBezTo>
                    <a:pt x="82" y="147"/>
                    <a:pt x="82" y="146"/>
                    <a:pt x="84" y="144"/>
                  </a:cubicBezTo>
                  <a:cubicBezTo>
                    <a:pt x="84" y="144"/>
                    <a:pt x="85" y="144"/>
                    <a:pt x="85" y="144"/>
                  </a:cubicBezTo>
                  <a:cubicBezTo>
                    <a:pt x="89" y="170"/>
                    <a:pt x="90" y="197"/>
                    <a:pt x="94" y="219"/>
                  </a:cubicBezTo>
                  <a:cubicBezTo>
                    <a:pt x="93" y="228"/>
                    <a:pt x="95" y="242"/>
                    <a:pt x="96" y="252"/>
                  </a:cubicBezTo>
                  <a:cubicBezTo>
                    <a:pt x="96" y="261"/>
                    <a:pt x="97" y="268"/>
                    <a:pt x="99" y="276"/>
                  </a:cubicBezTo>
                  <a:cubicBezTo>
                    <a:pt x="100" y="286"/>
                    <a:pt x="102" y="295"/>
                    <a:pt x="104" y="303"/>
                  </a:cubicBezTo>
                  <a:cubicBezTo>
                    <a:pt x="103" y="309"/>
                    <a:pt x="106" y="317"/>
                    <a:pt x="106" y="324"/>
                  </a:cubicBezTo>
                  <a:cubicBezTo>
                    <a:pt x="104" y="325"/>
                    <a:pt x="104" y="323"/>
                    <a:pt x="105" y="322"/>
                  </a:cubicBezTo>
                  <a:cubicBezTo>
                    <a:pt x="103" y="322"/>
                    <a:pt x="104" y="323"/>
                    <a:pt x="103" y="324"/>
                  </a:cubicBezTo>
                  <a:cubicBezTo>
                    <a:pt x="100" y="323"/>
                    <a:pt x="99" y="320"/>
                    <a:pt x="98" y="318"/>
                  </a:cubicBezTo>
                  <a:cubicBezTo>
                    <a:pt x="103" y="319"/>
                    <a:pt x="102" y="309"/>
                    <a:pt x="97" y="312"/>
                  </a:cubicBezTo>
                  <a:cubicBezTo>
                    <a:pt x="82" y="298"/>
                    <a:pt x="71" y="279"/>
                    <a:pt x="56" y="265"/>
                  </a:cubicBezTo>
                  <a:close/>
                  <a:moveTo>
                    <a:pt x="95" y="325"/>
                  </a:moveTo>
                  <a:cubicBezTo>
                    <a:pt x="96" y="325"/>
                    <a:pt x="96" y="324"/>
                    <a:pt x="97" y="324"/>
                  </a:cubicBezTo>
                  <a:cubicBezTo>
                    <a:pt x="98" y="325"/>
                    <a:pt x="99" y="327"/>
                    <a:pt x="101" y="327"/>
                  </a:cubicBezTo>
                  <a:cubicBezTo>
                    <a:pt x="100" y="329"/>
                    <a:pt x="100" y="330"/>
                    <a:pt x="99" y="332"/>
                  </a:cubicBezTo>
                  <a:cubicBezTo>
                    <a:pt x="97" y="330"/>
                    <a:pt x="96" y="328"/>
                    <a:pt x="95" y="325"/>
                  </a:cubicBezTo>
                  <a:close/>
                  <a:moveTo>
                    <a:pt x="97" y="340"/>
                  </a:moveTo>
                  <a:cubicBezTo>
                    <a:pt x="96" y="337"/>
                    <a:pt x="95" y="334"/>
                    <a:pt x="95" y="331"/>
                  </a:cubicBezTo>
                  <a:cubicBezTo>
                    <a:pt x="100" y="332"/>
                    <a:pt x="98" y="336"/>
                    <a:pt x="97" y="340"/>
                  </a:cubicBezTo>
                  <a:close/>
                  <a:moveTo>
                    <a:pt x="84" y="354"/>
                  </a:moveTo>
                  <a:cubicBezTo>
                    <a:pt x="85" y="353"/>
                    <a:pt x="85" y="351"/>
                    <a:pt x="86" y="350"/>
                  </a:cubicBezTo>
                  <a:cubicBezTo>
                    <a:pt x="88" y="353"/>
                    <a:pt x="88" y="356"/>
                    <a:pt x="88" y="361"/>
                  </a:cubicBezTo>
                  <a:cubicBezTo>
                    <a:pt x="87" y="359"/>
                    <a:pt x="85" y="357"/>
                    <a:pt x="84" y="354"/>
                  </a:cubicBezTo>
                  <a:close/>
                  <a:moveTo>
                    <a:pt x="91" y="330"/>
                  </a:moveTo>
                  <a:cubicBezTo>
                    <a:pt x="93" y="334"/>
                    <a:pt x="93" y="341"/>
                    <a:pt x="93" y="346"/>
                  </a:cubicBezTo>
                  <a:cubicBezTo>
                    <a:pt x="87" y="345"/>
                    <a:pt x="89" y="336"/>
                    <a:pt x="91" y="330"/>
                  </a:cubicBezTo>
                  <a:close/>
                  <a:moveTo>
                    <a:pt x="90" y="354"/>
                  </a:moveTo>
                  <a:cubicBezTo>
                    <a:pt x="91" y="353"/>
                    <a:pt x="91" y="351"/>
                    <a:pt x="90" y="350"/>
                  </a:cubicBezTo>
                  <a:cubicBezTo>
                    <a:pt x="91" y="349"/>
                    <a:pt x="92" y="352"/>
                    <a:pt x="93" y="353"/>
                  </a:cubicBezTo>
                  <a:cubicBezTo>
                    <a:pt x="94" y="354"/>
                    <a:pt x="95" y="352"/>
                    <a:pt x="96" y="353"/>
                  </a:cubicBezTo>
                  <a:cubicBezTo>
                    <a:pt x="97" y="351"/>
                    <a:pt x="96" y="348"/>
                    <a:pt x="97" y="344"/>
                  </a:cubicBezTo>
                  <a:cubicBezTo>
                    <a:pt x="99" y="343"/>
                    <a:pt x="99" y="339"/>
                    <a:pt x="101" y="336"/>
                  </a:cubicBezTo>
                  <a:cubicBezTo>
                    <a:pt x="101" y="347"/>
                    <a:pt x="98" y="356"/>
                    <a:pt x="95" y="365"/>
                  </a:cubicBezTo>
                  <a:cubicBezTo>
                    <a:pt x="94" y="365"/>
                    <a:pt x="94" y="365"/>
                    <a:pt x="93" y="365"/>
                  </a:cubicBezTo>
                  <a:cubicBezTo>
                    <a:pt x="91" y="362"/>
                    <a:pt x="93" y="355"/>
                    <a:pt x="90" y="354"/>
                  </a:cubicBezTo>
                  <a:close/>
                  <a:moveTo>
                    <a:pt x="99" y="367"/>
                  </a:moveTo>
                  <a:cubicBezTo>
                    <a:pt x="100" y="365"/>
                    <a:pt x="100" y="363"/>
                    <a:pt x="101" y="361"/>
                  </a:cubicBezTo>
                  <a:cubicBezTo>
                    <a:pt x="103" y="362"/>
                    <a:pt x="102" y="368"/>
                    <a:pt x="99" y="367"/>
                  </a:cubicBezTo>
                  <a:close/>
                  <a:moveTo>
                    <a:pt x="100" y="377"/>
                  </a:moveTo>
                  <a:cubicBezTo>
                    <a:pt x="99" y="373"/>
                    <a:pt x="93" y="372"/>
                    <a:pt x="93" y="366"/>
                  </a:cubicBezTo>
                  <a:cubicBezTo>
                    <a:pt x="96" y="368"/>
                    <a:pt x="98" y="370"/>
                    <a:pt x="102" y="371"/>
                  </a:cubicBezTo>
                  <a:cubicBezTo>
                    <a:pt x="104" y="372"/>
                    <a:pt x="103" y="369"/>
                    <a:pt x="105" y="369"/>
                  </a:cubicBezTo>
                  <a:cubicBezTo>
                    <a:pt x="106" y="372"/>
                    <a:pt x="107" y="374"/>
                    <a:pt x="108" y="377"/>
                  </a:cubicBezTo>
                  <a:cubicBezTo>
                    <a:pt x="107" y="378"/>
                    <a:pt x="104" y="376"/>
                    <a:pt x="103" y="376"/>
                  </a:cubicBezTo>
                  <a:cubicBezTo>
                    <a:pt x="102" y="376"/>
                    <a:pt x="102" y="378"/>
                    <a:pt x="100" y="377"/>
                  </a:cubicBezTo>
                  <a:close/>
                  <a:moveTo>
                    <a:pt x="112" y="391"/>
                  </a:moveTo>
                  <a:cubicBezTo>
                    <a:pt x="110" y="387"/>
                    <a:pt x="108" y="385"/>
                    <a:pt x="105" y="383"/>
                  </a:cubicBezTo>
                  <a:cubicBezTo>
                    <a:pt x="110" y="381"/>
                    <a:pt x="112" y="389"/>
                    <a:pt x="113" y="391"/>
                  </a:cubicBezTo>
                  <a:cubicBezTo>
                    <a:pt x="113" y="392"/>
                    <a:pt x="113" y="390"/>
                    <a:pt x="112" y="391"/>
                  </a:cubicBezTo>
                  <a:close/>
                  <a:moveTo>
                    <a:pt x="115" y="381"/>
                  </a:moveTo>
                  <a:cubicBezTo>
                    <a:pt x="111" y="374"/>
                    <a:pt x="109" y="366"/>
                    <a:pt x="106" y="360"/>
                  </a:cubicBezTo>
                  <a:cubicBezTo>
                    <a:pt x="108" y="353"/>
                    <a:pt x="107" y="349"/>
                    <a:pt x="109" y="342"/>
                  </a:cubicBezTo>
                  <a:cubicBezTo>
                    <a:pt x="113" y="346"/>
                    <a:pt x="108" y="351"/>
                    <a:pt x="110" y="355"/>
                  </a:cubicBezTo>
                  <a:cubicBezTo>
                    <a:pt x="112" y="355"/>
                    <a:pt x="113" y="354"/>
                    <a:pt x="115" y="353"/>
                  </a:cubicBezTo>
                  <a:cubicBezTo>
                    <a:pt x="115" y="358"/>
                    <a:pt x="115" y="363"/>
                    <a:pt x="113" y="368"/>
                  </a:cubicBezTo>
                  <a:cubicBezTo>
                    <a:pt x="113" y="369"/>
                    <a:pt x="114" y="369"/>
                    <a:pt x="114" y="370"/>
                  </a:cubicBezTo>
                  <a:cubicBezTo>
                    <a:pt x="115" y="370"/>
                    <a:pt x="115" y="369"/>
                    <a:pt x="116" y="370"/>
                  </a:cubicBezTo>
                  <a:cubicBezTo>
                    <a:pt x="115" y="373"/>
                    <a:pt x="116" y="377"/>
                    <a:pt x="115" y="381"/>
                  </a:cubicBezTo>
                  <a:close/>
                  <a:moveTo>
                    <a:pt x="117" y="359"/>
                  </a:moveTo>
                  <a:cubicBezTo>
                    <a:pt x="117" y="356"/>
                    <a:pt x="115" y="353"/>
                    <a:pt x="117" y="350"/>
                  </a:cubicBezTo>
                  <a:cubicBezTo>
                    <a:pt x="119" y="350"/>
                    <a:pt x="119" y="353"/>
                    <a:pt x="120" y="354"/>
                  </a:cubicBezTo>
                  <a:cubicBezTo>
                    <a:pt x="120" y="356"/>
                    <a:pt x="119" y="358"/>
                    <a:pt x="117" y="359"/>
                  </a:cubicBezTo>
                  <a:close/>
                  <a:moveTo>
                    <a:pt x="123" y="342"/>
                  </a:moveTo>
                  <a:cubicBezTo>
                    <a:pt x="124" y="343"/>
                    <a:pt x="126" y="344"/>
                    <a:pt x="127" y="346"/>
                  </a:cubicBezTo>
                  <a:cubicBezTo>
                    <a:pt x="126" y="348"/>
                    <a:pt x="125" y="349"/>
                    <a:pt x="122" y="349"/>
                  </a:cubicBezTo>
                  <a:cubicBezTo>
                    <a:pt x="124" y="347"/>
                    <a:pt x="121" y="346"/>
                    <a:pt x="120" y="344"/>
                  </a:cubicBezTo>
                  <a:cubicBezTo>
                    <a:pt x="121" y="343"/>
                    <a:pt x="123" y="343"/>
                    <a:pt x="123" y="342"/>
                  </a:cubicBezTo>
                  <a:close/>
                  <a:moveTo>
                    <a:pt x="123" y="378"/>
                  </a:moveTo>
                  <a:cubicBezTo>
                    <a:pt x="125" y="381"/>
                    <a:pt x="126" y="385"/>
                    <a:pt x="121" y="385"/>
                  </a:cubicBezTo>
                  <a:cubicBezTo>
                    <a:pt x="123" y="384"/>
                    <a:pt x="118" y="379"/>
                    <a:pt x="123" y="378"/>
                  </a:cubicBezTo>
                  <a:close/>
                  <a:moveTo>
                    <a:pt x="122" y="395"/>
                  </a:moveTo>
                  <a:cubicBezTo>
                    <a:pt x="124" y="396"/>
                    <a:pt x="125" y="398"/>
                    <a:pt x="126" y="400"/>
                  </a:cubicBezTo>
                  <a:cubicBezTo>
                    <a:pt x="124" y="402"/>
                    <a:pt x="124" y="405"/>
                    <a:pt x="121" y="405"/>
                  </a:cubicBezTo>
                  <a:cubicBezTo>
                    <a:pt x="122" y="403"/>
                    <a:pt x="120" y="397"/>
                    <a:pt x="122" y="395"/>
                  </a:cubicBezTo>
                  <a:close/>
                  <a:moveTo>
                    <a:pt x="123" y="425"/>
                  </a:moveTo>
                  <a:cubicBezTo>
                    <a:pt x="123" y="420"/>
                    <a:pt x="122" y="417"/>
                    <a:pt x="123" y="415"/>
                  </a:cubicBezTo>
                  <a:cubicBezTo>
                    <a:pt x="123" y="419"/>
                    <a:pt x="127" y="418"/>
                    <a:pt x="128" y="421"/>
                  </a:cubicBezTo>
                  <a:cubicBezTo>
                    <a:pt x="128" y="422"/>
                    <a:pt x="126" y="423"/>
                    <a:pt x="126" y="425"/>
                  </a:cubicBezTo>
                  <a:cubicBezTo>
                    <a:pt x="125" y="425"/>
                    <a:pt x="125" y="424"/>
                    <a:pt x="123" y="425"/>
                  </a:cubicBezTo>
                  <a:close/>
                  <a:moveTo>
                    <a:pt x="128" y="437"/>
                  </a:moveTo>
                  <a:cubicBezTo>
                    <a:pt x="129" y="441"/>
                    <a:pt x="126" y="441"/>
                    <a:pt x="126" y="445"/>
                  </a:cubicBezTo>
                  <a:cubicBezTo>
                    <a:pt x="124" y="443"/>
                    <a:pt x="124" y="437"/>
                    <a:pt x="128" y="437"/>
                  </a:cubicBezTo>
                  <a:close/>
                  <a:moveTo>
                    <a:pt x="126" y="456"/>
                  </a:moveTo>
                  <a:cubicBezTo>
                    <a:pt x="126" y="455"/>
                    <a:pt x="127" y="453"/>
                    <a:pt x="126" y="452"/>
                  </a:cubicBezTo>
                  <a:cubicBezTo>
                    <a:pt x="127" y="452"/>
                    <a:pt x="128" y="451"/>
                    <a:pt x="128" y="451"/>
                  </a:cubicBezTo>
                  <a:cubicBezTo>
                    <a:pt x="129" y="451"/>
                    <a:pt x="127" y="455"/>
                    <a:pt x="126" y="456"/>
                  </a:cubicBezTo>
                  <a:close/>
                  <a:moveTo>
                    <a:pt x="128" y="467"/>
                  </a:moveTo>
                  <a:cubicBezTo>
                    <a:pt x="132" y="471"/>
                    <a:pt x="131" y="476"/>
                    <a:pt x="128" y="481"/>
                  </a:cubicBezTo>
                  <a:cubicBezTo>
                    <a:pt x="128" y="476"/>
                    <a:pt x="127" y="473"/>
                    <a:pt x="128" y="467"/>
                  </a:cubicBezTo>
                  <a:close/>
                  <a:moveTo>
                    <a:pt x="130" y="496"/>
                  </a:moveTo>
                  <a:cubicBezTo>
                    <a:pt x="128" y="494"/>
                    <a:pt x="129" y="490"/>
                    <a:pt x="128" y="487"/>
                  </a:cubicBezTo>
                  <a:cubicBezTo>
                    <a:pt x="135" y="482"/>
                    <a:pt x="132" y="493"/>
                    <a:pt x="130" y="496"/>
                  </a:cubicBezTo>
                  <a:close/>
                  <a:moveTo>
                    <a:pt x="133" y="512"/>
                  </a:moveTo>
                  <a:cubicBezTo>
                    <a:pt x="133" y="516"/>
                    <a:pt x="131" y="517"/>
                    <a:pt x="132" y="520"/>
                  </a:cubicBezTo>
                  <a:cubicBezTo>
                    <a:pt x="130" y="517"/>
                    <a:pt x="130" y="511"/>
                    <a:pt x="130" y="506"/>
                  </a:cubicBezTo>
                  <a:cubicBezTo>
                    <a:pt x="131" y="508"/>
                    <a:pt x="130" y="511"/>
                    <a:pt x="133" y="512"/>
                  </a:cubicBezTo>
                  <a:close/>
                  <a:moveTo>
                    <a:pt x="132" y="524"/>
                  </a:moveTo>
                  <a:cubicBezTo>
                    <a:pt x="134" y="526"/>
                    <a:pt x="135" y="530"/>
                    <a:pt x="133" y="533"/>
                  </a:cubicBezTo>
                  <a:cubicBezTo>
                    <a:pt x="131" y="531"/>
                    <a:pt x="132" y="527"/>
                    <a:pt x="132" y="524"/>
                  </a:cubicBezTo>
                  <a:close/>
                  <a:moveTo>
                    <a:pt x="136" y="535"/>
                  </a:moveTo>
                  <a:cubicBezTo>
                    <a:pt x="137" y="535"/>
                    <a:pt x="137" y="536"/>
                    <a:pt x="139" y="535"/>
                  </a:cubicBezTo>
                  <a:cubicBezTo>
                    <a:pt x="138" y="539"/>
                    <a:pt x="136" y="540"/>
                    <a:pt x="134" y="543"/>
                  </a:cubicBezTo>
                  <a:cubicBezTo>
                    <a:pt x="131" y="541"/>
                    <a:pt x="135" y="537"/>
                    <a:pt x="136" y="535"/>
                  </a:cubicBezTo>
                  <a:close/>
                  <a:moveTo>
                    <a:pt x="135" y="553"/>
                  </a:moveTo>
                  <a:cubicBezTo>
                    <a:pt x="133" y="551"/>
                    <a:pt x="135" y="549"/>
                    <a:pt x="133" y="548"/>
                  </a:cubicBezTo>
                  <a:cubicBezTo>
                    <a:pt x="135" y="546"/>
                    <a:pt x="138" y="543"/>
                    <a:pt x="138" y="541"/>
                  </a:cubicBezTo>
                  <a:cubicBezTo>
                    <a:pt x="139" y="540"/>
                    <a:pt x="139" y="541"/>
                    <a:pt x="140" y="541"/>
                  </a:cubicBezTo>
                  <a:cubicBezTo>
                    <a:pt x="139" y="546"/>
                    <a:pt x="136" y="548"/>
                    <a:pt x="135" y="553"/>
                  </a:cubicBezTo>
                  <a:close/>
                  <a:moveTo>
                    <a:pt x="141" y="654"/>
                  </a:moveTo>
                  <a:cubicBezTo>
                    <a:pt x="142" y="655"/>
                    <a:pt x="143" y="656"/>
                    <a:pt x="144" y="658"/>
                  </a:cubicBezTo>
                  <a:cubicBezTo>
                    <a:pt x="145" y="658"/>
                    <a:pt x="145" y="657"/>
                    <a:pt x="146" y="658"/>
                  </a:cubicBezTo>
                  <a:cubicBezTo>
                    <a:pt x="145" y="659"/>
                    <a:pt x="144" y="661"/>
                    <a:pt x="143" y="663"/>
                  </a:cubicBezTo>
                  <a:cubicBezTo>
                    <a:pt x="141" y="662"/>
                    <a:pt x="141" y="660"/>
                    <a:pt x="139" y="660"/>
                  </a:cubicBezTo>
                  <a:cubicBezTo>
                    <a:pt x="138" y="660"/>
                    <a:pt x="138" y="661"/>
                    <a:pt x="137" y="661"/>
                  </a:cubicBezTo>
                  <a:cubicBezTo>
                    <a:pt x="138" y="663"/>
                    <a:pt x="139" y="664"/>
                    <a:pt x="141" y="666"/>
                  </a:cubicBezTo>
                  <a:cubicBezTo>
                    <a:pt x="140" y="668"/>
                    <a:pt x="139" y="669"/>
                    <a:pt x="138" y="670"/>
                  </a:cubicBezTo>
                  <a:cubicBezTo>
                    <a:pt x="137" y="667"/>
                    <a:pt x="135" y="666"/>
                    <a:pt x="133" y="664"/>
                  </a:cubicBezTo>
                  <a:cubicBezTo>
                    <a:pt x="136" y="660"/>
                    <a:pt x="140" y="658"/>
                    <a:pt x="141" y="654"/>
                  </a:cubicBezTo>
                  <a:close/>
                  <a:moveTo>
                    <a:pt x="142" y="675"/>
                  </a:moveTo>
                  <a:cubicBezTo>
                    <a:pt x="142" y="673"/>
                    <a:pt x="144" y="672"/>
                    <a:pt x="145" y="671"/>
                  </a:cubicBezTo>
                  <a:cubicBezTo>
                    <a:pt x="146" y="672"/>
                    <a:pt x="143" y="675"/>
                    <a:pt x="142" y="675"/>
                  </a:cubicBezTo>
                  <a:close/>
                  <a:moveTo>
                    <a:pt x="136" y="672"/>
                  </a:moveTo>
                  <a:cubicBezTo>
                    <a:pt x="135" y="671"/>
                    <a:pt x="133" y="670"/>
                    <a:pt x="133" y="668"/>
                  </a:cubicBezTo>
                  <a:cubicBezTo>
                    <a:pt x="134" y="669"/>
                    <a:pt x="135" y="670"/>
                    <a:pt x="136" y="672"/>
                  </a:cubicBezTo>
                  <a:close/>
                  <a:moveTo>
                    <a:pt x="133" y="643"/>
                  </a:moveTo>
                  <a:cubicBezTo>
                    <a:pt x="136" y="643"/>
                    <a:pt x="135" y="651"/>
                    <a:pt x="132" y="651"/>
                  </a:cubicBezTo>
                  <a:cubicBezTo>
                    <a:pt x="131" y="649"/>
                    <a:pt x="130" y="648"/>
                    <a:pt x="128" y="647"/>
                  </a:cubicBezTo>
                  <a:cubicBezTo>
                    <a:pt x="129" y="645"/>
                    <a:pt x="131" y="644"/>
                    <a:pt x="133" y="643"/>
                  </a:cubicBezTo>
                  <a:close/>
                  <a:moveTo>
                    <a:pt x="123" y="650"/>
                  </a:moveTo>
                  <a:cubicBezTo>
                    <a:pt x="124" y="650"/>
                    <a:pt x="125" y="651"/>
                    <a:pt x="125" y="652"/>
                  </a:cubicBezTo>
                  <a:cubicBezTo>
                    <a:pt x="123" y="652"/>
                    <a:pt x="123" y="653"/>
                    <a:pt x="122" y="652"/>
                  </a:cubicBezTo>
                  <a:cubicBezTo>
                    <a:pt x="122" y="651"/>
                    <a:pt x="124" y="652"/>
                    <a:pt x="123" y="650"/>
                  </a:cubicBezTo>
                  <a:close/>
                  <a:moveTo>
                    <a:pt x="116" y="677"/>
                  </a:moveTo>
                  <a:cubicBezTo>
                    <a:pt x="115" y="674"/>
                    <a:pt x="112" y="671"/>
                    <a:pt x="112" y="669"/>
                  </a:cubicBezTo>
                  <a:cubicBezTo>
                    <a:pt x="113" y="671"/>
                    <a:pt x="115" y="673"/>
                    <a:pt x="117" y="674"/>
                  </a:cubicBezTo>
                  <a:cubicBezTo>
                    <a:pt x="117" y="676"/>
                    <a:pt x="116" y="676"/>
                    <a:pt x="116" y="677"/>
                  </a:cubicBezTo>
                  <a:close/>
                  <a:moveTo>
                    <a:pt x="112" y="661"/>
                  </a:moveTo>
                  <a:cubicBezTo>
                    <a:pt x="112" y="661"/>
                    <a:pt x="112" y="661"/>
                    <a:pt x="113" y="661"/>
                  </a:cubicBezTo>
                  <a:cubicBezTo>
                    <a:pt x="114" y="664"/>
                    <a:pt x="116" y="666"/>
                    <a:pt x="117" y="668"/>
                  </a:cubicBezTo>
                  <a:cubicBezTo>
                    <a:pt x="114" y="667"/>
                    <a:pt x="113" y="664"/>
                    <a:pt x="112" y="661"/>
                  </a:cubicBezTo>
                  <a:close/>
                  <a:moveTo>
                    <a:pt x="118" y="657"/>
                  </a:moveTo>
                  <a:cubicBezTo>
                    <a:pt x="121" y="656"/>
                    <a:pt x="123" y="655"/>
                    <a:pt x="126" y="655"/>
                  </a:cubicBezTo>
                  <a:cubicBezTo>
                    <a:pt x="126" y="657"/>
                    <a:pt x="128" y="658"/>
                    <a:pt x="127" y="660"/>
                  </a:cubicBezTo>
                  <a:cubicBezTo>
                    <a:pt x="125" y="660"/>
                    <a:pt x="125" y="658"/>
                    <a:pt x="123" y="658"/>
                  </a:cubicBezTo>
                  <a:cubicBezTo>
                    <a:pt x="122" y="658"/>
                    <a:pt x="121" y="658"/>
                    <a:pt x="121" y="659"/>
                  </a:cubicBezTo>
                  <a:cubicBezTo>
                    <a:pt x="122" y="661"/>
                    <a:pt x="123" y="662"/>
                    <a:pt x="123" y="665"/>
                  </a:cubicBezTo>
                  <a:cubicBezTo>
                    <a:pt x="121" y="663"/>
                    <a:pt x="118" y="661"/>
                    <a:pt x="118" y="657"/>
                  </a:cubicBezTo>
                  <a:close/>
                  <a:moveTo>
                    <a:pt x="150" y="682"/>
                  </a:moveTo>
                  <a:cubicBezTo>
                    <a:pt x="141" y="684"/>
                    <a:pt x="132" y="684"/>
                    <a:pt x="123" y="684"/>
                  </a:cubicBezTo>
                  <a:cubicBezTo>
                    <a:pt x="123" y="683"/>
                    <a:pt x="124" y="684"/>
                    <a:pt x="124" y="683"/>
                  </a:cubicBezTo>
                  <a:cubicBezTo>
                    <a:pt x="122" y="683"/>
                    <a:pt x="122" y="684"/>
                    <a:pt x="120" y="683"/>
                  </a:cubicBezTo>
                  <a:cubicBezTo>
                    <a:pt x="122" y="682"/>
                    <a:pt x="125" y="679"/>
                    <a:pt x="123" y="678"/>
                  </a:cubicBezTo>
                  <a:cubicBezTo>
                    <a:pt x="129" y="673"/>
                    <a:pt x="130" y="683"/>
                    <a:pt x="136" y="682"/>
                  </a:cubicBezTo>
                  <a:cubicBezTo>
                    <a:pt x="138" y="682"/>
                    <a:pt x="137" y="680"/>
                    <a:pt x="139" y="680"/>
                  </a:cubicBezTo>
                  <a:cubicBezTo>
                    <a:pt x="141" y="681"/>
                    <a:pt x="141" y="682"/>
                    <a:pt x="143" y="683"/>
                  </a:cubicBezTo>
                  <a:cubicBezTo>
                    <a:pt x="147" y="682"/>
                    <a:pt x="148" y="678"/>
                    <a:pt x="151" y="676"/>
                  </a:cubicBezTo>
                  <a:cubicBezTo>
                    <a:pt x="153" y="678"/>
                    <a:pt x="151" y="680"/>
                    <a:pt x="150" y="682"/>
                  </a:cubicBezTo>
                  <a:close/>
                  <a:moveTo>
                    <a:pt x="154" y="652"/>
                  </a:moveTo>
                  <a:cubicBezTo>
                    <a:pt x="155" y="653"/>
                    <a:pt x="152" y="654"/>
                    <a:pt x="152" y="656"/>
                  </a:cubicBezTo>
                  <a:cubicBezTo>
                    <a:pt x="151" y="655"/>
                    <a:pt x="153" y="653"/>
                    <a:pt x="154" y="652"/>
                  </a:cubicBezTo>
                  <a:close/>
                  <a:moveTo>
                    <a:pt x="154" y="664"/>
                  </a:moveTo>
                  <a:cubicBezTo>
                    <a:pt x="156" y="665"/>
                    <a:pt x="154" y="666"/>
                    <a:pt x="154" y="667"/>
                  </a:cubicBezTo>
                  <a:cubicBezTo>
                    <a:pt x="152" y="667"/>
                    <a:pt x="154" y="665"/>
                    <a:pt x="154" y="664"/>
                  </a:cubicBezTo>
                  <a:close/>
                  <a:moveTo>
                    <a:pt x="152" y="673"/>
                  </a:moveTo>
                  <a:cubicBezTo>
                    <a:pt x="152" y="671"/>
                    <a:pt x="155" y="672"/>
                    <a:pt x="154" y="674"/>
                  </a:cubicBezTo>
                  <a:cubicBezTo>
                    <a:pt x="153" y="675"/>
                    <a:pt x="153" y="673"/>
                    <a:pt x="152" y="673"/>
                  </a:cubicBezTo>
                  <a:close/>
                  <a:moveTo>
                    <a:pt x="156" y="671"/>
                  </a:moveTo>
                  <a:cubicBezTo>
                    <a:pt x="155" y="671"/>
                    <a:pt x="155" y="670"/>
                    <a:pt x="154" y="670"/>
                  </a:cubicBezTo>
                  <a:cubicBezTo>
                    <a:pt x="155" y="669"/>
                    <a:pt x="157" y="669"/>
                    <a:pt x="156" y="667"/>
                  </a:cubicBezTo>
                  <a:cubicBezTo>
                    <a:pt x="159" y="668"/>
                    <a:pt x="156" y="669"/>
                    <a:pt x="156" y="671"/>
                  </a:cubicBezTo>
                  <a:close/>
                  <a:moveTo>
                    <a:pt x="157" y="658"/>
                  </a:moveTo>
                  <a:cubicBezTo>
                    <a:pt x="160" y="659"/>
                    <a:pt x="158" y="661"/>
                    <a:pt x="157" y="662"/>
                  </a:cubicBezTo>
                  <a:cubicBezTo>
                    <a:pt x="155" y="662"/>
                    <a:pt x="157" y="660"/>
                    <a:pt x="157" y="658"/>
                  </a:cubicBezTo>
                  <a:close/>
                  <a:moveTo>
                    <a:pt x="158" y="675"/>
                  </a:moveTo>
                  <a:cubicBezTo>
                    <a:pt x="158" y="673"/>
                    <a:pt x="159" y="672"/>
                    <a:pt x="160" y="671"/>
                  </a:cubicBezTo>
                  <a:cubicBezTo>
                    <a:pt x="162" y="672"/>
                    <a:pt x="160" y="676"/>
                    <a:pt x="158" y="675"/>
                  </a:cubicBezTo>
                  <a:close/>
                  <a:moveTo>
                    <a:pt x="162" y="668"/>
                  </a:moveTo>
                  <a:cubicBezTo>
                    <a:pt x="162" y="667"/>
                    <a:pt x="162" y="665"/>
                    <a:pt x="164" y="665"/>
                  </a:cubicBezTo>
                  <a:cubicBezTo>
                    <a:pt x="164" y="666"/>
                    <a:pt x="164" y="667"/>
                    <a:pt x="165" y="667"/>
                  </a:cubicBezTo>
                  <a:cubicBezTo>
                    <a:pt x="165" y="668"/>
                    <a:pt x="163" y="668"/>
                    <a:pt x="162" y="668"/>
                  </a:cubicBezTo>
                  <a:close/>
                  <a:moveTo>
                    <a:pt x="165" y="662"/>
                  </a:moveTo>
                  <a:cubicBezTo>
                    <a:pt x="166" y="663"/>
                    <a:pt x="167" y="664"/>
                    <a:pt x="168" y="665"/>
                  </a:cubicBezTo>
                  <a:cubicBezTo>
                    <a:pt x="166" y="666"/>
                    <a:pt x="163" y="663"/>
                    <a:pt x="165" y="662"/>
                  </a:cubicBezTo>
                  <a:close/>
                  <a:moveTo>
                    <a:pt x="169" y="653"/>
                  </a:moveTo>
                  <a:cubicBezTo>
                    <a:pt x="171" y="655"/>
                    <a:pt x="171" y="659"/>
                    <a:pt x="172" y="661"/>
                  </a:cubicBezTo>
                  <a:cubicBezTo>
                    <a:pt x="166" y="662"/>
                    <a:pt x="167" y="657"/>
                    <a:pt x="169" y="653"/>
                  </a:cubicBezTo>
                  <a:close/>
                  <a:moveTo>
                    <a:pt x="170" y="651"/>
                  </a:moveTo>
                  <a:cubicBezTo>
                    <a:pt x="167" y="650"/>
                    <a:pt x="166" y="652"/>
                    <a:pt x="164" y="654"/>
                  </a:cubicBezTo>
                  <a:cubicBezTo>
                    <a:pt x="163" y="654"/>
                    <a:pt x="163" y="652"/>
                    <a:pt x="162" y="652"/>
                  </a:cubicBezTo>
                  <a:cubicBezTo>
                    <a:pt x="163" y="650"/>
                    <a:pt x="165" y="648"/>
                    <a:pt x="166" y="645"/>
                  </a:cubicBezTo>
                  <a:cubicBezTo>
                    <a:pt x="168" y="647"/>
                    <a:pt x="171" y="647"/>
                    <a:pt x="170" y="651"/>
                  </a:cubicBezTo>
                  <a:close/>
                  <a:moveTo>
                    <a:pt x="154" y="639"/>
                  </a:moveTo>
                  <a:cubicBezTo>
                    <a:pt x="154" y="639"/>
                    <a:pt x="154" y="639"/>
                    <a:pt x="154" y="639"/>
                  </a:cubicBezTo>
                  <a:cubicBezTo>
                    <a:pt x="156" y="639"/>
                    <a:pt x="160" y="641"/>
                    <a:pt x="162" y="643"/>
                  </a:cubicBezTo>
                  <a:cubicBezTo>
                    <a:pt x="160" y="644"/>
                    <a:pt x="159" y="647"/>
                    <a:pt x="157" y="648"/>
                  </a:cubicBezTo>
                  <a:cubicBezTo>
                    <a:pt x="156" y="644"/>
                    <a:pt x="154" y="643"/>
                    <a:pt x="152" y="641"/>
                  </a:cubicBezTo>
                  <a:cubicBezTo>
                    <a:pt x="152" y="640"/>
                    <a:pt x="153" y="639"/>
                    <a:pt x="154" y="639"/>
                  </a:cubicBezTo>
                  <a:close/>
                  <a:moveTo>
                    <a:pt x="151" y="587"/>
                  </a:moveTo>
                  <a:cubicBezTo>
                    <a:pt x="153" y="592"/>
                    <a:pt x="152" y="597"/>
                    <a:pt x="152" y="604"/>
                  </a:cubicBezTo>
                  <a:cubicBezTo>
                    <a:pt x="150" y="604"/>
                    <a:pt x="150" y="606"/>
                    <a:pt x="148" y="606"/>
                  </a:cubicBezTo>
                  <a:cubicBezTo>
                    <a:pt x="147" y="603"/>
                    <a:pt x="144" y="601"/>
                    <a:pt x="147" y="598"/>
                  </a:cubicBezTo>
                  <a:cubicBezTo>
                    <a:pt x="147" y="599"/>
                    <a:pt x="149" y="598"/>
                    <a:pt x="149" y="599"/>
                  </a:cubicBezTo>
                  <a:cubicBezTo>
                    <a:pt x="152" y="595"/>
                    <a:pt x="147" y="591"/>
                    <a:pt x="151" y="587"/>
                  </a:cubicBezTo>
                  <a:close/>
                  <a:moveTo>
                    <a:pt x="143" y="407"/>
                  </a:moveTo>
                  <a:cubicBezTo>
                    <a:pt x="139" y="404"/>
                    <a:pt x="144" y="397"/>
                    <a:pt x="148" y="397"/>
                  </a:cubicBezTo>
                  <a:cubicBezTo>
                    <a:pt x="148" y="394"/>
                    <a:pt x="149" y="391"/>
                    <a:pt x="152" y="389"/>
                  </a:cubicBezTo>
                  <a:cubicBezTo>
                    <a:pt x="152" y="389"/>
                    <a:pt x="153" y="389"/>
                    <a:pt x="153" y="389"/>
                  </a:cubicBezTo>
                  <a:cubicBezTo>
                    <a:pt x="149" y="395"/>
                    <a:pt x="148" y="403"/>
                    <a:pt x="143" y="407"/>
                  </a:cubicBezTo>
                  <a:close/>
                  <a:moveTo>
                    <a:pt x="151" y="451"/>
                  </a:moveTo>
                  <a:cubicBezTo>
                    <a:pt x="151" y="446"/>
                    <a:pt x="151" y="443"/>
                    <a:pt x="151" y="439"/>
                  </a:cubicBezTo>
                  <a:cubicBezTo>
                    <a:pt x="152" y="439"/>
                    <a:pt x="152" y="439"/>
                    <a:pt x="153" y="439"/>
                  </a:cubicBezTo>
                  <a:cubicBezTo>
                    <a:pt x="152" y="442"/>
                    <a:pt x="154" y="449"/>
                    <a:pt x="151" y="451"/>
                  </a:cubicBezTo>
                  <a:close/>
                  <a:moveTo>
                    <a:pt x="154" y="420"/>
                  </a:moveTo>
                  <a:cubicBezTo>
                    <a:pt x="152" y="419"/>
                    <a:pt x="153" y="421"/>
                    <a:pt x="151" y="421"/>
                  </a:cubicBezTo>
                  <a:cubicBezTo>
                    <a:pt x="150" y="419"/>
                    <a:pt x="152" y="420"/>
                    <a:pt x="153" y="419"/>
                  </a:cubicBezTo>
                  <a:cubicBezTo>
                    <a:pt x="153" y="409"/>
                    <a:pt x="155" y="400"/>
                    <a:pt x="157" y="392"/>
                  </a:cubicBezTo>
                  <a:cubicBezTo>
                    <a:pt x="157" y="402"/>
                    <a:pt x="155" y="412"/>
                    <a:pt x="154" y="420"/>
                  </a:cubicBezTo>
                  <a:close/>
                  <a:moveTo>
                    <a:pt x="155" y="370"/>
                  </a:moveTo>
                  <a:cubicBezTo>
                    <a:pt x="154" y="369"/>
                    <a:pt x="153" y="368"/>
                    <a:pt x="153" y="368"/>
                  </a:cubicBezTo>
                  <a:cubicBezTo>
                    <a:pt x="153" y="366"/>
                    <a:pt x="154" y="365"/>
                    <a:pt x="154" y="364"/>
                  </a:cubicBezTo>
                  <a:cubicBezTo>
                    <a:pt x="156" y="364"/>
                    <a:pt x="156" y="365"/>
                    <a:pt x="157" y="366"/>
                  </a:cubicBezTo>
                  <a:cubicBezTo>
                    <a:pt x="157" y="368"/>
                    <a:pt x="155" y="367"/>
                    <a:pt x="155" y="370"/>
                  </a:cubicBezTo>
                  <a:close/>
                  <a:moveTo>
                    <a:pt x="157" y="371"/>
                  </a:moveTo>
                  <a:cubicBezTo>
                    <a:pt x="157" y="371"/>
                    <a:pt x="158" y="368"/>
                    <a:pt x="160" y="368"/>
                  </a:cubicBezTo>
                  <a:cubicBezTo>
                    <a:pt x="159" y="370"/>
                    <a:pt x="158" y="370"/>
                    <a:pt x="157" y="371"/>
                  </a:cubicBezTo>
                  <a:close/>
                  <a:moveTo>
                    <a:pt x="158" y="360"/>
                  </a:moveTo>
                  <a:cubicBezTo>
                    <a:pt x="159" y="360"/>
                    <a:pt x="160" y="361"/>
                    <a:pt x="160" y="363"/>
                  </a:cubicBezTo>
                  <a:cubicBezTo>
                    <a:pt x="159" y="362"/>
                    <a:pt x="157" y="361"/>
                    <a:pt x="158" y="360"/>
                  </a:cubicBezTo>
                  <a:close/>
                  <a:moveTo>
                    <a:pt x="159" y="358"/>
                  </a:moveTo>
                  <a:cubicBezTo>
                    <a:pt x="159" y="357"/>
                    <a:pt x="161" y="357"/>
                    <a:pt x="161" y="356"/>
                  </a:cubicBezTo>
                  <a:cubicBezTo>
                    <a:pt x="164" y="356"/>
                    <a:pt x="165" y="360"/>
                    <a:pt x="161" y="360"/>
                  </a:cubicBezTo>
                  <a:cubicBezTo>
                    <a:pt x="160" y="360"/>
                    <a:pt x="160" y="358"/>
                    <a:pt x="159" y="358"/>
                  </a:cubicBezTo>
                  <a:close/>
                  <a:moveTo>
                    <a:pt x="162" y="388"/>
                  </a:moveTo>
                  <a:cubicBezTo>
                    <a:pt x="162" y="387"/>
                    <a:pt x="163" y="387"/>
                    <a:pt x="163" y="386"/>
                  </a:cubicBezTo>
                  <a:cubicBezTo>
                    <a:pt x="164" y="386"/>
                    <a:pt x="164" y="386"/>
                    <a:pt x="165" y="386"/>
                  </a:cubicBezTo>
                  <a:cubicBezTo>
                    <a:pt x="165" y="388"/>
                    <a:pt x="164" y="388"/>
                    <a:pt x="162" y="388"/>
                  </a:cubicBezTo>
                  <a:close/>
                  <a:moveTo>
                    <a:pt x="164" y="355"/>
                  </a:moveTo>
                  <a:cubicBezTo>
                    <a:pt x="163" y="353"/>
                    <a:pt x="163" y="352"/>
                    <a:pt x="164" y="351"/>
                  </a:cubicBezTo>
                  <a:cubicBezTo>
                    <a:pt x="166" y="351"/>
                    <a:pt x="166" y="352"/>
                    <a:pt x="167" y="354"/>
                  </a:cubicBezTo>
                  <a:cubicBezTo>
                    <a:pt x="166" y="355"/>
                    <a:pt x="165" y="355"/>
                    <a:pt x="164" y="355"/>
                  </a:cubicBezTo>
                  <a:close/>
                  <a:moveTo>
                    <a:pt x="167" y="382"/>
                  </a:moveTo>
                  <a:cubicBezTo>
                    <a:pt x="168" y="377"/>
                    <a:pt x="172" y="378"/>
                    <a:pt x="174" y="382"/>
                  </a:cubicBezTo>
                  <a:cubicBezTo>
                    <a:pt x="172" y="382"/>
                    <a:pt x="170" y="382"/>
                    <a:pt x="170" y="385"/>
                  </a:cubicBezTo>
                  <a:cubicBezTo>
                    <a:pt x="168" y="385"/>
                    <a:pt x="167" y="383"/>
                    <a:pt x="167" y="382"/>
                  </a:cubicBezTo>
                  <a:close/>
                  <a:moveTo>
                    <a:pt x="174" y="390"/>
                  </a:moveTo>
                  <a:cubicBezTo>
                    <a:pt x="174" y="387"/>
                    <a:pt x="171" y="388"/>
                    <a:pt x="170" y="387"/>
                  </a:cubicBezTo>
                  <a:cubicBezTo>
                    <a:pt x="171" y="387"/>
                    <a:pt x="172" y="386"/>
                    <a:pt x="173" y="386"/>
                  </a:cubicBezTo>
                  <a:cubicBezTo>
                    <a:pt x="173" y="387"/>
                    <a:pt x="174" y="387"/>
                    <a:pt x="174" y="389"/>
                  </a:cubicBezTo>
                  <a:cubicBezTo>
                    <a:pt x="174" y="388"/>
                    <a:pt x="175" y="388"/>
                    <a:pt x="176" y="389"/>
                  </a:cubicBezTo>
                  <a:cubicBezTo>
                    <a:pt x="176" y="390"/>
                    <a:pt x="175" y="390"/>
                    <a:pt x="174" y="390"/>
                  </a:cubicBezTo>
                  <a:close/>
                  <a:moveTo>
                    <a:pt x="177" y="378"/>
                  </a:moveTo>
                  <a:cubicBezTo>
                    <a:pt x="175" y="377"/>
                    <a:pt x="174" y="375"/>
                    <a:pt x="173" y="373"/>
                  </a:cubicBezTo>
                  <a:cubicBezTo>
                    <a:pt x="175" y="373"/>
                    <a:pt x="174" y="372"/>
                    <a:pt x="175" y="371"/>
                  </a:cubicBezTo>
                  <a:cubicBezTo>
                    <a:pt x="178" y="371"/>
                    <a:pt x="179" y="376"/>
                    <a:pt x="177" y="378"/>
                  </a:cubicBezTo>
                  <a:close/>
                  <a:moveTo>
                    <a:pt x="182" y="347"/>
                  </a:moveTo>
                  <a:cubicBezTo>
                    <a:pt x="183" y="347"/>
                    <a:pt x="183" y="348"/>
                    <a:pt x="183" y="349"/>
                  </a:cubicBezTo>
                  <a:cubicBezTo>
                    <a:pt x="182" y="352"/>
                    <a:pt x="180" y="354"/>
                    <a:pt x="178" y="356"/>
                  </a:cubicBezTo>
                  <a:cubicBezTo>
                    <a:pt x="176" y="353"/>
                    <a:pt x="181" y="350"/>
                    <a:pt x="182" y="347"/>
                  </a:cubicBezTo>
                  <a:close/>
                  <a:moveTo>
                    <a:pt x="178" y="368"/>
                  </a:moveTo>
                  <a:cubicBezTo>
                    <a:pt x="180" y="368"/>
                    <a:pt x="182" y="369"/>
                    <a:pt x="182" y="372"/>
                  </a:cubicBezTo>
                  <a:cubicBezTo>
                    <a:pt x="179" y="372"/>
                    <a:pt x="179" y="370"/>
                    <a:pt x="178" y="368"/>
                  </a:cubicBezTo>
                  <a:close/>
                  <a:moveTo>
                    <a:pt x="182" y="390"/>
                  </a:moveTo>
                  <a:cubicBezTo>
                    <a:pt x="181" y="390"/>
                    <a:pt x="180" y="389"/>
                    <a:pt x="181" y="387"/>
                  </a:cubicBezTo>
                  <a:cubicBezTo>
                    <a:pt x="182" y="388"/>
                    <a:pt x="183" y="389"/>
                    <a:pt x="182" y="390"/>
                  </a:cubicBezTo>
                  <a:close/>
                  <a:moveTo>
                    <a:pt x="181" y="382"/>
                  </a:moveTo>
                  <a:cubicBezTo>
                    <a:pt x="181" y="380"/>
                    <a:pt x="182" y="380"/>
                    <a:pt x="183" y="378"/>
                  </a:cubicBezTo>
                  <a:cubicBezTo>
                    <a:pt x="184" y="379"/>
                    <a:pt x="185" y="381"/>
                    <a:pt x="187" y="382"/>
                  </a:cubicBezTo>
                  <a:cubicBezTo>
                    <a:pt x="186" y="383"/>
                    <a:pt x="186" y="384"/>
                    <a:pt x="185" y="384"/>
                  </a:cubicBezTo>
                  <a:cubicBezTo>
                    <a:pt x="183" y="384"/>
                    <a:pt x="183" y="382"/>
                    <a:pt x="181" y="382"/>
                  </a:cubicBezTo>
                  <a:close/>
                  <a:moveTo>
                    <a:pt x="188" y="391"/>
                  </a:moveTo>
                  <a:cubicBezTo>
                    <a:pt x="188" y="392"/>
                    <a:pt x="185" y="396"/>
                    <a:pt x="183" y="395"/>
                  </a:cubicBezTo>
                  <a:cubicBezTo>
                    <a:pt x="184" y="393"/>
                    <a:pt x="187" y="393"/>
                    <a:pt x="188" y="391"/>
                  </a:cubicBezTo>
                  <a:close/>
                  <a:moveTo>
                    <a:pt x="186" y="402"/>
                  </a:moveTo>
                  <a:cubicBezTo>
                    <a:pt x="185" y="401"/>
                    <a:pt x="186" y="400"/>
                    <a:pt x="186" y="399"/>
                  </a:cubicBezTo>
                  <a:cubicBezTo>
                    <a:pt x="188" y="400"/>
                    <a:pt x="187" y="401"/>
                    <a:pt x="186" y="402"/>
                  </a:cubicBezTo>
                  <a:close/>
                  <a:moveTo>
                    <a:pt x="187" y="414"/>
                  </a:moveTo>
                  <a:cubicBezTo>
                    <a:pt x="186" y="413"/>
                    <a:pt x="187" y="410"/>
                    <a:pt x="185" y="409"/>
                  </a:cubicBezTo>
                  <a:cubicBezTo>
                    <a:pt x="187" y="407"/>
                    <a:pt x="186" y="405"/>
                    <a:pt x="189" y="403"/>
                  </a:cubicBezTo>
                  <a:cubicBezTo>
                    <a:pt x="190" y="404"/>
                    <a:pt x="190" y="406"/>
                    <a:pt x="191" y="407"/>
                  </a:cubicBezTo>
                  <a:cubicBezTo>
                    <a:pt x="190" y="410"/>
                    <a:pt x="189" y="412"/>
                    <a:pt x="187" y="414"/>
                  </a:cubicBezTo>
                  <a:close/>
                  <a:moveTo>
                    <a:pt x="189" y="421"/>
                  </a:moveTo>
                  <a:cubicBezTo>
                    <a:pt x="191" y="421"/>
                    <a:pt x="191" y="423"/>
                    <a:pt x="192" y="424"/>
                  </a:cubicBezTo>
                  <a:cubicBezTo>
                    <a:pt x="192" y="426"/>
                    <a:pt x="191" y="427"/>
                    <a:pt x="190" y="429"/>
                  </a:cubicBezTo>
                  <a:cubicBezTo>
                    <a:pt x="189" y="427"/>
                    <a:pt x="187" y="424"/>
                    <a:pt x="189" y="421"/>
                  </a:cubicBezTo>
                  <a:close/>
                  <a:moveTo>
                    <a:pt x="189" y="434"/>
                  </a:moveTo>
                  <a:cubicBezTo>
                    <a:pt x="190" y="433"/>
                    <a:pt x="191" y="433"/>
                    <a:pt x="192" y="434"/>
                  </a:cubicBezTo>
                  <a:cubicBezTo>
                    <a:pt x="192" y="435"/>
                    <a:pt x="191" y="435"/>
                    <a:pt x="191" y="436"/>
                  </a:cubicBezTo>
                  <a:cubicBezTo>
                    <a:pt x="190" y="436"/>
                    <a:pt x="190" y="434"/>
                    <a:pt x="189" y="434"/>
                  </a:cubicBezTo>
                  <a:close/>
                  <a:moveTo>
                    <a:pt x="192" y="446"/>
                  </a:moveTo>
                  <a:cubicBezTo>
                    <a:pt x="193" y="443"/>
                    <a:pt x="197" y="443"/>
                    <a:pt x="196" y="439"/>
                  </a:cubicBezTo>
                  <a:cubicBezTo>
                    <a:pt x="198" y="442"/>
                    <a:pt x="200" y="446"/>
                    <a:pt x="201" y="449"/>
                  </a:cubicBezTo>
                  <a:cubicBezTo>
                    <a:pt x="197" y="451"/>
                    <a:pt x="197" y="457"/>
                    <a:pt x="194" y="460"/>
                  </a:cubicBezTo>
                  <a:cubicBezTo>
                    <a:pt x="194" y="458"/>
                    <a:pt x="193" y="455"/>
                    <a:pt x="192" y="452"/>
                  </a:cubicBezTo>
                  <a:cubicBezTo>
                    <a:pt x="192" y="454"/>
                    <a:pt x="192" y="445"/>
                    <a:pt x="192" y="446"/>
                  </a:cubicBezTo>
                  <a:close/>
                  <a:moveTo>
                    <a:pt x="194" y="461"/>
                  </a:moveTo>
                  <a:cubicBezTo>
                    <a:pt x="195" y="461"/>
                    <a:pt x="195" y="462"/>
                    <a:pt x="196" y="463"/>
                  </a:cubicBezTo>
                  <a:cubicBezTo>
                    <a:pt x="197" y="462"/>
                    <a:pt x="198" y="461"/>
                    <a:pt x="199" y="460"/>
                  </a:cubicBezTo>
                  <a:cubicBezTo>
                    <a:pt x="203" y="464"/>
                    <a:pt x="196" y="468"/>
                    <a:pt x="196" y="474"/>
                  </a:cubicBezTo>
                  <a:cubicBezTo>
                    <a:pt x="195" y="470"/>
                    <a:pt x="194" y="464"/>
                    <a:pt x="194" y="461"/>
                  </a:cubicBezTo>
                  <a:close/>
                  <a:moveTo>
                    <a:pt x="197" y="486"/>
                  </a:moveTo>
                  <a:cubicBezTo>
                    <a:pt x="196" y="483"/>
                    <a:pt x="197" y="481"/>
                    <a:pt x="196" y="478"/>
                  </a:cubicBezTo>
                  <a:cubicBezTo>
                    <a:pt x="198" y="477"/>
                    <a:pt x="198" y="480"/>
                    <a:pt x="199" y="481"/>
                  </a:cubicBezTo>
                  <a:cubicBezTo>
                    <a:pt x="199" y="483"/>
                    <a:pt x="198" y="484"/>
                    <a:pt x="197" y="486"/>
                  </a:cubicBezTo>
                  <a:close/>
                  <a:moveTo>
                    <a:pt x="198" y="504"/>
                  </a:moveTo>
                  <a:cubicBezTo>
                    <a:pt x="202" y="497"/>
                    <a:pt x="204" y="507"/>
                    <a:pt x="200" y="510"/>
                  </a:cubicBezTo>
                  <a:cubicBezTo>
                    <a:pt x="198" y="509"/>
                    <a:pt x="199" y="505"/>
                    <a:pt x="198" y="504"/>
                  </a:cubicBezTo>
                  <a:close/>
                  <a:moveTo>
                    <a:pt x="202" y="526"/>
                  </a:moveTo>
                  <a:cubicBezTo>
                    <a:pt x="201" y="524"/>
                    <a:pt x="201" y="520"/>
                    <a:pt x="201" y="517"/>
                  </a:cubicBezTo>
                  <a:cubicBezTo>
                    <a:pt x="201" y="520"/>
                    <a:pt x="204" y="524"/>
                    <a:pt x="202" y="526"/>
                  </a:cubicBezTo>
                  <a:close/>
                  <a:moveTo>
                    <a:pt x="203" y="510"/>
                  </a:moveTo>
                  <a:cubicBezTo>
                    <a:pt x="206" y="511"/>
                    <a:pt x="208" y="514"/>
                    <a:pt x="207" y="517"/>
                  </a:cubicBezTo>
                  <a:cubicBezTo>
                    <a:pt x="206" y="515"/>
                    <a:pt x="202" y="513"/>
                    <a:pt x="203" y="510"/>
                  </a:cubicBezTo>
                  <a:close/>
                  <a:moveTo>
                    <a:pt x="204" y="544"/>
                  </a:moveTo>
                  <a:cubicBezTo>
                    <a:pt x="204" y="538"/>
                    <a:pt x="202" y="532"/>
                    <a:pt x="207" y="531"/>
                  </a:cubicBezTo>
                  <a:cubicBezTo>
                    <a:pt x="210" y="535"/>
                    <a:pt x="206" y="541"/>
                    <a:pt x="204" y="544"/>
                  </a:cubicBezTo>
                  <a:close/>
                  <a:moveTo>
                    <a:pt x="206" y="559"/>
                  </a:moveTo>
                  <a:cubicBezTo>
                    <a:pt x="206" y="556"/>
                    <a:pt x="204" y="551"/>
                    <a:pt x="209" y="551"/>
                  </a:cubicBezTo>
                  <a:cubicBezTo>
                    <a:pt x="210" y="554"/>
                    <a:pt x="209" y="558"/>
                    <a:pt x="206" y="559"/>
                  </a:cubicBezTo>
                  <a:close/>
                  <a:moveTo>
                    <a:pt x="209" y="577"/>
                  </a:moveTo>
                  <a:cubicBezTo>
                    <a:pt x="208" y="576"/>
                    <a:pt x="208" y="574"/>
                    <a:pt x="208" y="573"/>
                  </a:cubicBezTo>
                  <a:cubicBezTo>
                    <a:pt x="209" y="572"/>
                    <a:pt x="209" y="574"/>
                    <a:pt x="210" y="574"/>
                  </a:cubicBezTo>
                  <a:cubicBezTo>
                    <a:pt x="210" y="575"/>
                    <a:pt x="209" y="575"/>
                    <a:pt x="209" y="577"/>
                  </a:cubicBezTo>
                  <a:close/>
                  <a:moveTo>
                    <a:pt x="210" y="634"/>
                  </a:moveTo>
                  <a:cubicBezTo>
                    <a:pt x="209" y="638"/>
                    <a:pt x="206" y="639"/>
                    <a:pt x="206" y="644"/>
                  </a:cubicBezTo>
                  <a:cubicBezTo>
                    <a:pt x="205" y="643"/>
                    <a:pt x="204" y="642"/>
                    <a:pt x="203" y="641"/>
                  </a:cubicBezTo>
                  <a:cubicBezTo>
                    <a:pt x="205" y="639"/>
                    <a:pt x="206" y="635"/>
                    <a:pt x="210" y="634"/>
                  </a:cubicBezTo>
                  <a:close/>
                  <a:moveTo>
                    <a:pt x="198" y="640"/>
                  </a:moveTo>
                  <a:cubicBezTo>
                    <a:pt x="199" y="644"/>
                    <a:pt x="193" y="649"/>
                    <a:pt x="192" y="653"/>
                  </a:cubicBezTo>
                  <a:cubicBezTo>
                    <a:pt x="191" y="653"/>
                    <a:pt x="191" y="651"/>
                    <a:pt x="189" y="651"/>
                  </a:cubicBezTo>
                  <a:cubicBezTo>
                    <a:pt x="191" y="646"/>
                    <a:pt x="195" y="644"/>
                    <a:pt x="198" y="640"/>
                  </a:cubicBezTo>
                  <a:close/>
                  <a:moveTo>
                    <a:pt x="194" y="662"/>
                  </a:moveTo>
                  <a:cubicBezTo>
                    <a:pt x="194" y="663"/>
                    <a:pt x="193" y="663"/>
                    <a:pt x="192" y="663"/>
                  </a:cubicBezTo>
                  <a:cubicBezTo>
                    <a:pt x="192" y="662"/>
                    <a:pt x="192" y="661"/>
                    <a:pt x="192" y="660"/>
                  </a:cubicBezTo>
                  <a:cubicBezTo>
                    <a:pt x="193" y="660"/>
                    <a:pt x="193" y="662"/>
                    <a:pt x="194" y="662"/>
                  </a:cubicBezTo>
                  <a:close/>
                  <a:moveTo>
                    <a:pt x="192" y="678"/>
                  </a:moveTo>
                  <a:cubicBezTo>
                    <a:pt x="190" y="676"/>
                    <a:pt x="189" y="674"/>
                    <a:pt x="188" y="671"/>
                  </a:cubicBezTo>
                  <a:cubicBezTo>
                    <a:pt x="191" y="671"/>
                    <a:pt x="190" y="675"/>
                    <a:pt x="193" y="675"/>
                  </a:cubicBezTo>
                  <a:cubicBezTo>
                    <a:pt x="192" y="676"/>
                    <a:pt x="192" y="677"/>
                    <a:pt x="192" y="678"/>
                  </a:cubicBezTo>
                  <a:close/>
                  <a:moveTo>
                    <a:pt x="192" y="668"/>
                  </a:moveTo>
                  <a:cubicBezTo>
                    <a:pt x="194" y="669"/>
                    <a:pt x="195" y="671"/>
                    <a:pt x="195" y="672"/>
                  </a:cubicBezTo>
                  <a:cubicBezTo>
                    <a:pt x="193" y="671"/>
                    <a:pt x="192" y="670"/>
                    <a:pt x="192" y="668"/>
                  </a:cubicBezTo>
                  <a:close/>
                  <a:moveTo>
                    <a:pt x="196" y="665"/>
                  </a:moveTo>
                  <a:cubicBezTo>
                    <a:pt x="197" y="665"/>
                    <a:pt x="197" y="666"/>
                    <a:pt x="197" y="668"/>
                  </a:cubicBezTo>
                  <a:cubicBezTo>
                    <a:pt x="196" y="668"/>
                    <a:pt x="195" y="666"/>
                    <a:pt x="196" y="665"/>
                  </a:cubicBezTo>
                  <a:close/>
                  <a:moveTo>
                    <a:pt x="197" y="659"/>
                  </a:moveTo>
                  <a:cubicBezTo>
                    <a:pt x="195" y="659"/>
                    <a:pt x="194" y="656"/>
                    <a:pt x="196" y="654"/>
                  </a:cubicBezTo>
                  <a:cubicBezTo>
                    <a:pt x="197" y="655"/>
                    <a:pt x="198" y="656"/>
                    <a:pt x="198" y="658"/>
                  </a:cubicBezTo>
                  <a:cubicBezTo>
                    <a:pt x="198" y="658"/>
                    <a:pt x="198" y="659"/>
                    <a:pt x="197" y="659"/>
                  </a:cubicBezTo>
                  <a:close/>
                  <a:moveTo>
                    <a:pt x="200" y="674"/>
                  </a:moveTo>
                  <a:cubicBezTo>
                    <a:pt x="200" y="673"/>
                    <a:pt x="199" y="672"/>
                    <a:pt x="200" y="670"/>
                  </a:cubicBezTo>
                  <a:cubicBezTo>
                    <a:pt x="201" y="671"/>
                    <a:pt x="202" y="671"/>
                    <a:pt x="202" y="673"/>
                  </a:cubicBezTo>
                  <a:cubicBezTo>
                    <a:pt x="201" y="673"/>
                    <a:pt x="202" y="675"/>
                    <a:pt x="200" y="674"/>
                  </a:cubicBezTo>
                  <a:close/>
                  <a:moveTo>
                    <a:pt x="199" y="659"/>
                  </a:moveTo>
                  <a:cubicBezTo>
                    <a:pt x="200" y="659"/>
                    <a:pt x="201" y="661"/>
                    <a:pt x="201" y="659"/>
                  </a:cubicBezTo>
                  <a:cubicBezTo>
                    <a:pt x="202" y="660"/>
                    <a:pt x="200" y="662"/>
                    <a:pt x="200" y="664"/>
                  </a:cubicBezTo>
                  <a:cubicBezTo>
                    <a:pt x="197" y="663"/>
                    <a:pt x="200" y="661"/>
                    <a:pt x="199" y="659"/>
                  </a:cubicBezTo>
                  <a:close/>
                  <a:moveTo>
                    <a:pt x="198" y="649"/>
                  </a:moveTo>
                  <a:cubicBezTo>
                    <a:pt x="199" y="647"/>
                    <a:pt x="200" y="646"/>
                    <a:pt x="201" y="645"/>
                  </a:cubicBezTo>
                  <a:cubicBezTo>
                    <a:pt x="201" y="646"/>
                    <a:pt x="203" y="646"/>
                    <a:pt x="203" y="646"/>
                  </a:cubicBezTo>
                  <a:cubicBezTo>
                    <a:pt x="204" y="647"/>
                    <a:pt x="203" y="648"/>
                    <a:pt x="203" y="648"/>
                  </a:cubicBezTo>
                  <a:cubicBezTo>
                    <a:pt x="205" y="648"/>
                    <a:pt x="205" y="649"/>
                    <a:pt x="205" y="649"/>
                  </a:cubicBezTo>
                  <a:cubicBezTo>
                    <a:pt x="205" y="651"/>
                    <a:pt x="204" y="652"/>
                    <a:pt x="202" y="653"/>
                  </a:cubicBezTo>
                  <a:cubicBezTo>
                    <a:pt x="201" y="652"/>
                    <a:pt x="200" y="650"/>
                    <a:pt x="198" y="649"/>
                  </a:cubicBezTo>
                  <a:close/>
                  <a:moveTo>
                    <a:pt x="203" y="665"/>
                  </a:moveTo>
                  <a:cubicBezTo>
                    <a:pt x="204" y="666"/>
                    <a:pt x="205" y="668"/>
                    <a:pt x="205" y="669"/>
                  </a:cubicBezTo>
                  <a:cubicBezTo>
                    <a:pt x="204" y="669"/>
                    <a:pt x="202" y="667"/>
                    <a:pt x="203" y="665"/>
                  </a:cubicBezTo>
                  <a:close/>
                  <a:moveTo>
                    <a:pt x="203" y="688"/>
                  </a:moveTo>
                  <a:cubicBezTo>
                    <a:pt x="203" y="687"/>
                    <a:pt x="204" y="686"/>
                    <a:pt x="204" y="685"/>
                  </a:cubicBezTo>
                  <a:cubicBezTo>
                    <a:pt x="205" y="685"/>
                    <a:pt x="205" y="686"/>
                    <a:pt x="206" y="686"/>
                  </a:cubicBezTo>
                  <a:cubicBezTo>
                    <a:pt x="206" y="687"/>
                    <a:pt x="205" y="688"/>
                    <a:pt x="203" y="688"/>
                  </a:cubicBezTo>
                  <a:close/>
                  <a:moveTo>
                    <a:pt x="206" y="665"/>
                  </a:moveTo>
                  <a:cubicBezTo>
                    <a:pt x="206" y="664"/>
                    <a:pt x="206" y="663"/>
                    <a:pt x="205" y="663"/>
                  </a:cubicBezTo>
                  <a:cubicBezTo>
                    <a:pt x="206" y="661"/>
                    <a:pt x="207" y="664"/>
                    <a:pt x="208" y="665"/>
                  </a:cubicBezTo>
                  <a:cubicBezTo>
                    <a:pt x="208" y="666"/>
                    <a:pt x="207" y="665"/>
                    <a:pt x="206" y="665"/>
                  </a:cubicBezTo>
                  <a:close/>
                  <a:moveTo>
                    <a:pt x="207" y="658"/>
                  </a:moveTo>
                  <a:cubicBezTo>
                    <a:pt x="208" y="657"/>
                    <a:pt x="209" y="657"/>
                    <a:pt x="209" y="655"/>
                  </a:cubicBezTo>
                  <a:cubicBezTo>
                    <a:pt x="211" y="656"/>
                    <a:pt x="211" y="657"/>
                    <a:pt x="213" y="658"/>
                  </a:cubicBezTo>
                  <a:cubicBezTo>
                    <a:pt x="211" y="658"/>
                    <a:pt x="211" y="661"/>
                    <a:pt x="211" y="662"/>
                  </a:cubicBezTo>
                  <a:cubicBezTo>
                    <a:pt x="209" y="661"/>
                    <a:pt x="208" y="660"/>
                    <a:pt x="207" y="658"/>
                  </a:cubicBezTo>
                  <a:close/>
                  <a:moveTo>
                    <a:pt x="214" y="678"/>
                  </a:moveTo>
                  <a:cubicBezTo>
                    <a:pt x="213" y="676"/>
                    <a:pt x="212" y="673"/>
                    <a:pt x="211" y="672"/>
                  </a:cubicBezTo>
                  <a:cubicBezTo>
                    <a:pt x="211" y="671"/>
                    <a:pt x="212" y="671"/>
                    <a:pt x="212" y="669"/>
                  </a:cubicBezTo>
                  <a:cubicBezTo>
                    <a:pt x="214" y="670"/>
                    <a:pt x="215" y="673"/>
                    <a:pt x="217" y="674"/>
                  </a:cubicBezTo>
                  <a:cubicBezTo>
                    <a:pt x="216" y="676"/>
                    <a:pt x="215" y="677"/>
                    <a:pt x="214" y="678"/>
                  </a:cubicBezTo>
                  <a:close/>
                  <a:moveTo>
                    <a:pt x="215" y="665"/>
                  </a:moveTo>
                  <a:cubicBezTo>
                    <a:pt x="216" y="666"/>
                    <a:pt x="216" y="667"/>
                    <a:pt x="217" y="668"/>
                  </a:cubicBezTo>
                  <a:cubicBezTo>
                    <a:pt x="216" y="668"/>
                    <a:pt x="214" y="667"/>
                    <a:pt x="215" y="665"/>
                  </a:cubicBezTo>
                  <a:close/>
                  <a:moveTo>
                    <a:pt x="216" y="662"/>
                  </a:moveTo>
                  <a:cubicBezTo>
                    <a:pt x="218" y="664"/>
                    <a:pt x="221" y="665"/>
                    <a:pt x="221" y="668"/>
                  </a:cubicBezTo>
                  <a:cubicBezTo>
                    <a:pt x="218" y="668"/>
                    <a:pt x="216" y="664"/>
                    <a:pt x="216" y="662"/>
                  </a:cubicBezTo>
                  <a:close/>
                  <a:moveTo>
                    <a:pt x="225" y="672"/>
                  </a:moveTo>
                  <a:cubicBezTo>
                    <a:pt x="227" y="672"/>
                    <a:pt x="227" y="673"/>
                    <a:pt x="227" y="673"/>
                  </a:cubicBezTo>
                  <a:cubicBezTo>
                    <a:pt x="226" y="677"/>
                    <a:pt x="223" y="673"/>
                    <a:pt x="225" y="672"/>
                  </a:cubicBezTo>
                  <a:close/>
                  <a:moveTo>
                    <a:pt x="224" y="665"/>
                  </a:moveTo>
                  <a:cubicBezTo>
                    <a:pt x="220" y="662"/>
                    <a:pt x="216" y="658"/>
                    <a:pt x="221" y="653"/>
                  </a:cubicBezTo>
                  <a:cubicBezTo>
                    <a:pt x="224" y="654"/>
                    <a:pt x="225" y="659"/>
                    <a:pt x="227" y="659"/>
                  </a:cubicBezTo>
                  <a:cubicBezTo>
                    <a:pt x="228" y="661"/>
                    <a:pt x="225" y="663"/>
                    <a:pt x="224" y="665"/>
                  </a:cubicBezTo>
                  <a:close/>
                  <a:moveTo>
                    <a:pt x="228" y="679"/>
                  </a:moveTo>
                  <a:cubicBezTo>
                    <a:pt x="227" y="678"/>
                    <a:pt x="229" y="677"/>
                    <a:pt x="230" y="676"/>
                  </a:cubicBezTo>
                  <a:cubicBezTo>
                    <a:pt x="232" y="677"/>
                    <a:pt x="230" y="679"/>
                    <a:pt x="228" y="679"/>
                  </a:cubicBezTo>
                  <a:close/>
                  <a:moveTo>
                    <a:pt x="230" y="671"/>
                  </a:moveTo>
                  <a:cubicBezTo>
                    <a:pt x="227" y="670"/>
                    <a:pt x="227" y="667"/>
                    <a:pt x="229" y="665"/>
                  </a:cubicBezTo>
                  <a:cubicBezTo>
                    <a:pt x="231" y="665"/>
                    <a:pt x="232" y="667"/>
                    <a:pt x="232" y="669"/>
                  </a:cubicBezTo>
                  <a:cubicBezTo>
                    <a:pt x="232" y="669"/>
                    <a:pt x="231" y="670"/>
                    <a:pt x="230" y="671"/>
                  </a:cubicBezTo>
                  <a:close/>
                  <a:moveTo>
                    <a:pt x="231" y="663"/>
                  </a:moveTo>
                  <a:cubicBezTo>
                    <a:pt x="232" y="662"/>
                    <a:pt x="235" y="665"/>
                    <a:pt x="234" y="666"/>
                  </a:cubicBezTo>
                  <a:cubicBezTo>
                    <a:pt x="232" y="666"/>
                    <a:pt x="233" y="663"/>
                    <a:pt x="231" y="663"/>
                  </a:cubicBezTo>
                  <a:close/>
                  <a:moveTo>
                    <a:pt x="235" y="676"/>
                  </a:moveTo>
                  <a:cubicBezTo>
                    <a:pt x="236" y="675"/>
                    <a:pt x="236" y="675"/>
                    <a:pt x="236" y="674"/>
                  </a:cubicBezTo>
                  <a:cubicBezTo>
                    <a:pt x="237" y="675"/>
                    <a:pt x="238" y="676"/>
                    <a:pt x="239" y="678"/>
                  </a:cubicBezTo>
                  <a:cubicBezTo>
                    <a:pt x="237" y="678"/>
                    <a:pt x="237" y="676"/>
                    <a:pt x="235" y="676"/>
                  </a:cubicBezTo>
                  <a:close/>
                  <a:moveTo>
                    <a:pt x="245" y="658"/>
                  </a:moveTo>
                  <a:cubicBezTo>
                    <a:pt x="247" y="659"/>
                    <a:pt x="246" y="660"/>
                    <a:pt x="247" y="662"/>
                  </a:cubicBezTo>
                  <a:cubicBezTo>
                    <a:pt x="246" y="661"/>
                    <a:pt x="244" y="660"/>
                    <a:pt x="245" y="658"/>
                  </a:cubicBezTo>
                  <a:close/>
                  <a:moveTo>
                    <a:pt x="246" y="677"/>
                  </a:moveTo>
                  <a:cubicBezTo>
                    <a:pt x="241" y="681"/>
                    <a:pt x="241" y="672"/>
                    <a:pt x="238" y="672"/>
                  </a:cubicBezTo>
                  <a:cubicBezTo>
                    <a:pt x="241" y="666"/>
                    <a:pt x="243" y="676"/>
                    <a:pt x="246" y="677"/>
                  </a:cubicBezTo>
                  <a:close/>
                  <a:moveTo>
                    <a:pt x="242" y="655"/>
                  </a:moveTo>
                  <a:cubicBezTo>
                    <a:pt x="240" y="653"/>
                    <a:pt x="238" y="651"/>
                    <a:pt x="237" y="648"/>
                  </a:cubicBezTo>
                  <a:cubicBezTo>
                    <a:pt x="238" y="651"/>
                    <a:pt x="243" y="652"/>
                    <a:pt x="242" y="655"/>
                  </a:cubicBezTo>
                  <a:close/>
                  <a:moveTo>
                    <a:pt x="236" y="658"/>
                  </a:moveTo>
                  <a:cubicBezTo>
                    <a:pt x="236" y="659"/>
                    <a:pt x="236" y="659"/>
                    <a:pt x="235" y="659"/>
                  </a:cubicBezTo>
                  <a:cubicBezTo>
                    <a:pt x="235" y="659"/>
                    <a:pt x="235" y="660"/>
                    <a:pt x="236" y="660"/>
                  </a:cubicBezTo>
                  <a:cubicBezTo>
                    <a:pt x="236" y="658"/>
                    <a:pt x="237" y="659"/>
                    <a:pt x="238" y="660"/>
                  </a:cubicBezTo>
                  <a:cubicBezTo>
                    <a:pt x="238" y="661"/>
                    <a:pt x="237" y="661"/>
                    <a:pt x="237" y="662"/>
                  </a:cubicBezTo>
                  <a:cubicBezTo>
                    <a:pt x="235" y="661"/>
                    <a:pt x="235" y="660"/>
                    <a:pt x="233" y="659"/>
                  </a:cubicBezTo>
                  <a:cubicBezTo>
                    <a:pt x="234" y="658"/>
                    <a:pt x="234" y="658"/>
                    <a:pt x="236" y="658"/>
                  </a:cubicBezTo>
                  <a:close/>
                  <a:moveTo>
                    <a:pt x="232" y="648"/>
                  </a:moveTo>
                  <a:cubicBezTo>
                    <a:pt x="231" y="648"/>
                    <a:pt x="229" y="646"/>
                    <a:pt x="228" y="643"/>
                  </a:cubicBezTo>
                  <a:cubicBezTo>
                    <a:pt x="231" y="644"/>
                    <a:pt x="231" y="646"/>
                    <a:pt x="232" y="648"/>
                  </a:cubicBezTo>
                  <a:close/>
                  <a:moveTo>
                    <a:pt x="231" y="655"/>
                  </a:moveTo>
                  <a:cubicBezTo>
                    <a:pt x="227" y="656"/>
                    <a:pt x="226" y="650"/>
                    <a:pt x="223" y="649"/>
                  </a:cubicBezTo>
                  <a:cubicBezTo>
                    <a:pt x="224" y="648"/>
                    <a:pt x="224" y="646"/>
                    <a:pt x="226" y="647"/>
                  </a:cubicBezTo>
                  <a:cubicBezTo>
                    <a:pt x="227" y="650"/>
                    <a:pt x="230" y="652"/>
                    <a:pt x="231" y="655"/>
                  </a:cubicBezTo>
                  <a:close/>
                  <a:moveTo>
                    <a:pt x="225" y="598"/>
                  </a:moveTo>
                  <a:cubicBezTo>
                    <a:pt x="226" y="599"/>
                    <a:pt x="226" y="603"/>
                    <a:pt x="225" y="605"/>
                  </a:cubicBezTo>
                  <a:cubicBezTo>
                    <a:pt x="222" y="603"/>
                    <a:pt x="224" y="599"/>
                    <a:pt x="225" y="598"/>
                  </a:cubicBezTo>
                  <a:close/>
                  <a:moveTo>
                    <a:pt x="223" y="588"/>
                  </a:moveTo>
                  <a:cubicBezTo>
                    <a:pt x="223" y="585"/>
                    <a:pt x="223" y="584"/>
                    <a:pt x="222" y="583"/>
                  </a:cubicBezTo>
                  <a:cubicBezTo>
                    <a:pt x="223" y="582"/>
                    <a:pt x="224" y="582"/>
                    <a:pt x="225" y="582"/>
                  </a:cubicBezTo>
                  <a:cubicBezTo>
                    <a:pt x="225" y="585"/>
                    <a:pt x="226" y="587"/>
                    <a:pt x="223" y="588"/>
                  </a:cubicBezTo>
                  <a:close/>
                  <a:moveTo>
                    <a:pt x="221" y="557"/>
                  </a:moveTo>
                  <a:cubicBezTo>
                    <a:pt x="222" y="559"/>
                    <a:pt x="226" y="568"/>
                    <a:pt x="221" y="568"/>
                  </a:cubicBezTo>
                  <a:cubicBezTo>
                    <a:pt x="222" y="564"/>
                    <a:pt x="220" y="561"/>
                    <a:pt x="221" y="557"/>
                  </a:cubicBezTo>
                  <a:close/>
                  <a:moveTo>
                    <a:pt x="220" y="546"/>
                  </a:moveTo>
                  <a:cubicBezTo>
                    <a:pt x="219" y="544"/>
                    <a:pt x="219" y="542"/>
                    <a:pt x="219" y="538"/>
                  </a:cubicBezTo>
                  <a:cubicBezTo>
                    <a:pt x="221" y="540"/>
                    <a:pt x="221" y="545"/>
                    <a:pt x="220" y="546"/>
                  </a:cubicBezTo>
                  <a:close/>
                  <a:moveTo>
                    <a:pt x="219" y="529"/>
                  </a:moveTo>
                  <a:cubicBezTo>
                    <a:pt x="216" y="526"/>
                    <a:pt x="220" y="522"/>
                    <a:pt x="218" y="519"/>
                  </a:cubicBezTo>
                  <a:cubicBezTo>
                    <a:pt x="218" y="520"/>
                    <a:pt x="219" y="520"/>
                    <a:pt x="219" y="520"/>
                  </a:cubicBezTo>
                  <a:cubicBezTo>
                    <a:pt x="220" y="524"/>
                    <a:pt x="219" y="525"/>
                    <a:pt x="220" y="529"/>
                  </a:cubicBezTo>
                  <a:cubicBezTo>
                    <a:pt x="220" y="529"/>
                    <a:pt x="219" y="529"/>
                    <a:pt x="219" y="529"/>
                  </a:cubicBezTo>
                  <a:close/>
                  <a:moveTo>
                    <a:pt x="219" y="493"/>
                  </a:moveTo>
                  <a:cubicBezTo>
                    <a:pt x="216" y="492"/>
                    <a:pt x="216" y="487"/>
                    <a:pt x="219" y="486"/>
                  </a:cubicBezTo>
                  <a:cubicBezTo>
                    <a:pt x="219" y="489"/>
                    <a:pt x="220" y="490"/>
                    <a:pt x="219" y="493"/>
                  </a:cubicBezTo>
                  <a:close/>
                  <a:moveTo>
                    <a:pt x="217" y="471"/>
                  </a:moveTo>
                  <a:cubicBezTo>
                    <a:pt x="218" y="472"/>
                    <a:pt x="219" y="477"/>
                    <a:pt x="218" y="477"/>
                  </a:cubicBezTo>
                  <a:cubicBezTo>
                    <a:pt x="215" y="476"/>
                    <a:pt x="217" y="473"/>
                    <a:pt x="217" y="471"/>
                  </a:cubicBezTo>
                  <a:close/>
                  <a:moveTo>
                    <a:pt x="218" y="443"/>
                  </a:moveTo>
                  <a:cubicBezTo>
                    <a:pt x="218" y="440"/>
                    <a:pt x="218" y="438"/>
                    <a:pt x="218" y="436"/>
                  </a:cubicBezTo>
                  <a:cubicBezTo>
                    <a:pt x="219" y="437"/>
                    <a:pt x="220" y="442"/>
                    <a:pt x="218" y="443"/>
                  </a:cubicBezTo>
                  <a:close/>
                  <a:moveTo>
                    <a:pt x="218" y="428"/>
                  </a:moveTo>
                  <a:cubicBezTo>
                    <a:pt x="216" y="428"/>
                    <a:pt x="216" y="423"/>
                    <a:pt x="218" y="422"/>
                  </a:cubicBezTo>
                  <a:cubicBezTo>
                    <a:pt x="219" y="425"/>
                    <a:pt x="219" y="427"/>
                    <a:pt x="218" y="428"/>
                  </a:cubicBezTo>
                  <a:close/>
                  <a:moveTo>
                    <a:pt x="217" y="413"/>
                  </a:moveTo>
                  <a:cubicBezTo>
                    <a:pt x="215" y="406"/>
                    <a:pt x="215" y="398"/>
                    <a:pt x="217" y="390"/>
                  </a:cubicBezTo>
                  <a:cubicBezTo>
                    <a:pt x="218" y="398"/>
                    <a:pt x="219" y="407"/>
                    <a:pt x="217" y="413"/>
                  </a:cubicBezTo>
                  <a:close/>
                  <a:moveTo>
                    <a:pt x="217" y="384"/>
                  </a:moveTo>
                  <a:cubicBezTo>
                    <a:pt x="215" y="383"/>
                    <a:pt x="215" y="381"/>
                    <a:pt x="215" y="379"/>
                  </a:cubicBezTo>
                  <a:cubicBezTo>
                    <a:pt x="217" y="379"/>
                    <a:pt x="216" y="382"/>
                    <a:pt x="217" y="384"/>
                  </a:cubicBezTo>
                  <a:close/>
                  <a:moveTo>
                    <a:pt x="213" y="502"/>
                  </a:moveTo>
                  <a:cubicBezTo>
                    <a:pt x="213" y="500"/>
                    <a:pt x="211" y="501"/>
                    <a:pt x="212" y="499"/>
                  </a:cubicBezTo>
                  <a:cubicBezTo>
                    <a:pt x="213" y="499"/>
                    <a:pt x="214" y="498"/>
                    <a:pt x="214" y="497"/>
                  </a:cubicBezTo>
                  <a:cubicBezTo>
                    <a:pt x="216" y="498"/>
                    <a:pt x="215" y="502"/>
                    <a:pt x="213" y="502"/>
                  </a:cubicBezTo>
                  <a:close/>
                  <a:moveTo>
                    <a:pt x="215" y="299"/>
                  </a:moveTo>
                  <a:cubicBezTo>
                    <a:pt x="216" y="288"/>
                    <a:pt x="214" y="285"/>
                    <a:pt x="215" y="274"/>
                  </a:cubicBezTo>
                  <a:cubicBezTo>
                    <a:pt x="216" y="275"/>
                    <a:pt x="217" y="276"/>
                    <a:pt x="218" y="277"/>
                  </a:cubicBezTo>
                  <a:cubicBezTo>
                    <a:pt x="216" y="283"/>
                    <a:pt x="217" y="293"/>
                    <a:pt x="215" y="299"/>
                  </a:cubicBezTo>
                  <a:close/>
                  <a:moveTo>
                    <a:pt x="215" y="271"/>
                  </a:moveTo>
                  <a:cubicBezTo>
                    <a:pt x="216" y="265"/>
                    <a:pt x="215" y="259"/>
                    <a:pt x="216" y="252"/>
                  </a:cubicBezTo>
                  <a:cubicBezTo>
                    <a:pt x="216" y="253"/>
                    <a:pt x="216" y="253"/>
                    <a:pt x="217" y="253"/>
                  </a:cubicBezTo>
                  <a:cubicBezTo>
                    <a:pt x="217" y="261"/>
                    <a:pt x="218" y="266"/>
                    <a:pt x="218" y="274"/>
                  </a:cubicBezTo>
                  <a:cubicBezTo>
                    <a:pt x="216" y="274"/>
                    <a:pt x="217" y="272"/>
                    <a:pt x="215" y="271"/>
                  </a:cubicBezTo>
                  <a:close/>
                  <a:moveTo>
                    <a:pt x="215" y="190"/>
                  </a:moveTo>
                  <a:cubicBezTo>
                    <a:pt x="215" y="189"/>
                    <a:pt x="216" y="187"/>
                    <a:pt x="216" y="186"/>
                  </a:cubicBezTo>
                  <a:cubicBezTo>
                    <a:pt x="217" y="186"/>
                    <a:pt x="217" y="186"/>
                    <a:pt x="218" y="186"/>
                  </a:cubicBezTo>
                  <a:cubicBezTo>
                    <a:pt x="219" y="189"/>
                    <a:pt x="217" y="194"/>
                    <a:pt x="217" y="197"/>
                  </a:cubicBezTo>
                  <a:cubicBezTo>
                    <a:pt x="214" y="196"/>
                    <a:pt x="218" y="191"/>
                    <a:pt x="215" y="190"/>
                  </a:cubicBezTo>
                  <a:close/>
                  <a:moveTo>
                    <a:pt x="218" y="185"/>
                  </a:moveTo>
                  <a:cubicBezTo>
                    <a:pt x="216" y="182"/>
                    <a:pt x="216" y="179"/>
                    <a:pt x="215" y="175"/>
                  </a:cubicBezTo>
                  <a:cubicBezTo>
                    <a:pt x="215" y="174"/>
                    <a:pt x="217" y="174"/>
                    <a:pt x="218" y="174"/>
                  </a:cubicBezTo>
                  <a:cubicBezTo>
                    <a:pt x="217" y="169"/>
                    <a:pt x="215" y="167"/>
                    <a:pt x="212" y="164"/>
                  </a:cubicBezTo>
                  <a:cubicBezTo>
                    <a:pt x="213" y="162"/>
                    <a:pt x="216" y="161"/>
                    <a:pt x="218" y="161"/>
                  </a:cubicBezTo>
                  <a:cubicBezTo>
                    <a:pt x="218" y="155"/>
                    <a:pt x="215" y="153"/>
                    <a:pt x="213" y="149"/>
                  </a:cubicBezTo>
                  <a:cubicBezTo>
                    <a:pt x="212" y="149"/>
                    <a:pt x="212" y="148"/>
                    <a:pt x="212" y="148"/>
                  </a:cubicBezTo>
                  <a:cubicBezTo>
                    <a:pt x="224" y="153"/>
                    <a:pt x="219" y="175"/>
                    <a:pt x="218" y="185"/>
                  </a:cubicBezTo>
                  <a:close/>
                  <a:moveTo>
                    <a:pt x="224" y="215"/>
                  </a:moveTo>
                  <a:cubicBezTo>
                    <a:pt x="223" y="228"/>
                    <a:pt x="221" y="242"/>
                    <a:pt x="219" y="253"/>
                  </a:cubicBezTo>
                  <a:cubicBezTo>
                    <a:pt x="219" y="245"/>
                    <a:pt x="219" y="234"/>
                    <a:pt x="222" y="226"/>
                  </a:cubicBezTo>
                  <a:cubicBezTo>
                    <a:pt x="221" y="225"/>
                    <a:pt x="220" y="227"/>
                    <a:pt x="219" y="226"/>
                  </a:cubicBezTo>
                  <a:cubicBezTo>
                    <a:pt x="219" y="197"/>
                    <a:pt x="222" y="180"/>
                    <a:pt x="223" y="158"/>
                  </a:cubicBezTo>
                  <a:cubicBezTo>
                    <a:pt x="224" y="158"/>
                    <a:pt x="224" y="158"/>
                    <a:pt x="225" y="158"/>
                  </a:cubicBezTo>
                  <a:cubicBezTo>
                    <a:pt x="225" y="158"/>
                    <a:pt x="225" y="158"/>
                    <a:pt x="225" y="159"/>
                  </a:cubicBezTo>
                  <a:cubicBezTo>
                    <a:pt x="225" y="178"/>
                    <a:pt x="226" y="197"/>
                    <a:pt x="224" y="215"/>
                  </a:cubicBezTo>
                  <a:close/>
                  <a:moveTo>
                    <a:pt x="240" y="170"/>
                  </a:moveTo>
                  <a:cubicBezTo>
                    <a:pt x="243" y="175"/>
                    <a:pt x="244" y="184"/>
                    <a:pt x="246" y="189"/>
                  </a:cubicBezTo>
                  <a:cubicBezTo>
                    <a:pt x="250" y="193"/>
                    <a:pt x="252" y="199"/>
                    <a:pt x="253" y="206"/>
                  </a:cubicBezTo>
                  <a:cubicBezTo>
                    <a:pt x="247" y="195"/>
                    <a:pt x="240" y="185"/>
                    <a:pt x="240" y="170"/>
                  </a:cubicBezTo>
                  <a:close/>
                  <a:moveTo>
                    <a:pt x="253" y="208"/>
                  </a:moveTo>
                  <a:cubicBezTo>
                    <a:pt x="255" y="209"/>
                    <a:pt x="255" y="209"/>
                    <a:pt x="257" y="209"/>
                  </a:cubicBezTo>
                  <a:cubicBezTo>
                    <a:pt x="259" y="214"/>
                    <a:pt x="260" y="221"/>
                    <a:pt x="261" y="225"/>
                  </a:cubicBezTo>
                  <a:cubicBezTo>
                    <a:pt x="258" y="220"/>
                    <a:pt x="256" y="214"/>
                    <a:pt x="253" y="208"/>
                  </a:cubicBezTo>
                  <a:close/>
                  <a:moveTo>
                    <a:pt x="254" y="190"/>
                  </a:moveTo>
                  <a:cubicBezTo>
                    <a:pt x="260" y="198"/>
                    <a:pt x="264" y="209"/>
                    <a:pt x="265" y="221"/>
                  </a:cubicBezTo>
                  <a:cubicBezTo>
                    <a:pt x="261" y="210"/>
                    <a:pt x="257" y="201"/>
                    <a:pt x="254" y="190"/>
                  </a:cubicBezTo>
                  <a:close/>
                  <a:moveTo>
                    <a:pt x="267" y="203"/>
                  </a:moveTo>
                  <a:cubicBezTo>
                    <a:pt x="264" y="202"/>
                    <a:pt x="266" y="196"/>
                    <a:pt x="267" y="194"/>
                  </a:cubicBezTo>
                  <a:cubicBezTo>
                    <a:pt x="267" y="193"/>
                    <a:pt x="267" y="192"/>
                    <a:pt x="268" y="192"/>
                  </a:cubicBezTo>
                  <a:cubicBezTo>
                    <a:pt x="267" y="193"/>
                    <a:pt x="267" y="196"/>
                    <a:pt x="270" y="195"/>
                  </a:cubicBezTo>
                  <a:cubicBezTo>
                    <a:pt x="267" y="198"/>
                    <a:pt x="268" y="200"/>
                    <a:pt x="267" y="203"/>
                  </a:cubicBezTo>
                  <a:close/>
                  <a:moveTo>
                    <a:pt x="271" y="197"/>
                  </a:moveTo>
                  <a:cubicBezTo>
                    <a:pt x="271" y="199"/>
                    <a:pt x="272" y="202"/>
                    <a:pt x="270" y="203"/>
                  </a:cubicBezTo>
                  <a:cubicBezTo>
                    <a:pt x="270" y="199"/>
                    <a:pt x="272" y="191"/>
                    <a:pt x="273" y="184"/>
                  </a:cubicBezTo>
                  <a:cubicBezTo>
                    <a:pt x="273" y="182"/>
                    <a:pt x="273" y="180"/>
                    <a:pt x="273" y="179"/>
                  </a:cubicBezTo>
                  <a:cubicBezTo>
                    <a:pt x="273" y="178"/>
                    <a:pt x="273" y="178"/>
                    <a:pt x="274" y="177"/>
                  </a:cubicBezTo>
                  <a:cubicBezTo>
                    <a:pt x="274" y="177"/>
                    <a:pt x="274" y="177"/>
                    <a:pt x="274" y="178"/>
                  </a:cubicBezTo>
                  <a:cubicBezTo>
                    <a:pt x="274" y="185"/>
                    <a:pt x="272" y="191"/>
                    <a:pt x="271" y="197"/>
                  </a:cubicBezTo>
                  <a:close/>
                  <a:moveTo>
                    <a:pt x="281" y="44"/>
                  </a:moveTo>
                  <a:cubicBezTo>
                    <a:pt x="284" y="45"/>
                    <a:pt x="284" y="48"/>
                    <a:pt x="285" y="51"/>
                  </a:cubicBezTo>
                  <a:cubicBezTo>
                    <a:pt x="283" y="51"/>
                    <a:pt x="282" y="52"/>
                    <a:pt x="281" y="52"/>
                  </a:cubicBezTo>
                  <a:cubicBezTo>
                    <a:pt x="281" y="49"/>
                    <a:pt x="281" y="46"/>
                    <a:pt x="281" y="44"/>
                  </a:cubicBezTo>
                  <a:close/>
                  <a:moveTo>
                    <a:pt x="281" y="95"/>
                  </a:moveTo>
                  <a:cubicBezTo>
                    <a:pt x="283" y="96"/>
                    <a:pt x="282" y="99"/>
                    <a:pt x="283" y="101"/>
                  </a:cubicBezTo>
                  <a:cubicBezTo>
                    <a:pt x="282" y="100"/>
                    <a:pt x="280" y="97"/>
                    <a:pt x="281" y="95"/>
                  </a:cubicBezTo>
                  <a:close/>
                  <a:moveTo>
                    <a:pt x="282" y="107"/>
                  </a:moveTo>
                  <a:cubicBezTo>
                    <a:pt x="282" y="105"/>
                    <a:pt x="283" y="105"/>
                    <a:pt x="283" y="103"/>
                  </a:cubicBezTo>
                  <a:cubicBezTo>
                    <a:pt x="284" y="104"/>
                    <a:pt x="284" y="106"/>
                    <a:pt x="284" y="107"/>
                  </a:cubicBezTo>
                  <a:cubicBezTo>
                    <a:pt x="283" y="107"/>
                    <a:pt x="283" y="107"/>
                    <a:pt x="282" y="107"/>
                  </a:cubicBezTo>
                  <a:close/>
                  <a:moveTo>
                    <a:pt x="286" y="93"/>
                  </a:moveTo>
                  <a:cubicBezTo>
                    <a:pt x="282" y="83"/>
                    <a:pt x="284" y="66"/>
                    <a:pt x="284" y="57"/>
                  </a:cubicBezTo>
                  <a:cubicBezTo>
                    <a:pt x="287" y="60"/>
                    <a:pt x="286" y="64"/>
                    <a:pt x="287" y="69"/>
                  </a:cubicBezTo>
                  <a:cubicBezTo>
                    <a:pt x="292" y="75"/>
                    <a:pt x="285" y="84"/>
                    <a:pt x="286" y="93"/>
                  </a:cubicBezTo>
                  <a:close/>
                  <a:moveTo>
                    <a:pt x="295" y="67"/>
                  </a:moveTo>
                  <a:cubicBezTo>
                    <a:pt x="293" y="76"/>
                    <a:pt x="292" y="86"/>
                    <a:pt x="289" y="95"/>
                  </a:cubicBezTo>
                  <a:cubicBezTo>
                    <a:pt x="289" y="88"/>
                    <a:pt x="290" y="70"/>
                    <a:pt x="289" y="62"/>
                  </a:cubicBezTo>
                  <a:cubicBezTo>
                    <a:pt x="291" y="62"/>
                    <a:pt x="292" y="69"/>
                    <a:pt x="295"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a:latin typeface="+mn-ea"/>
              </a:endParaRPr>
            </a:p>
          </p:txBody>
        </p:sp>
      </p:grpSp>
    </p:spTree>
    <p:extLst>
      <p:ext uri="{BB962C8B-B14F-4D97-AF65-F5344CB8AC3E}">
        <p14:creationId xmlns:p14="http://schemas.microsoft.com/office/powerpoint/2010/main" val="3163302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290">
                                          <p:stCondLst>
                                            <p:cond delay="0"/>
                                          </p:stCondLst>
                                        </p:cTn>
                                        <p:tgtEl>
                                          <p:spTgt spid="30"/>
                                        </p:tgtEl>
                                      </p:cBhvr>
                                    </p:animEffect>
                                    <p:anim calcmode="lin" valueType="num">
                                      <p:cBhvr>
                                        <p:cTn id="8" dur="911"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0"/>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0"/>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0"/>
                                        </p:tgtEl>
                                        <p:attrNameLst>
                                          <p:attrName>ppt_y</p:attrName>
                                        </p:attrNameLst>
                                      </p:cBhvr>
                                      <p:tavLst>
                                        <p:tav tm="0" fmla="#ppt_y-sin(pi*$)/81">
                                          <p:val>
                                            <p:fltVal val="0"/>
                                          </p:val>
                                        </p:tav>
                                        <p:tav tm="100000">
                                          <p:val>
                                            <p:fltVal val="1"/>
                                          </p:val>
                                        </p:tav>
                                      </p:tavLst>
                                    </p:anim>
                                    <p:animScale>
                                      <p:cBhvr>
                                        <p:cTn id="13" dur="13">
                                          <p:stCondLst>
                                            <p:cond delay="325"/>
                                          </p:stCondLst>
                                        </p:cTn>
                                        <p:tgtEl>
                                          <p:spTgt spid="30"/>
                                        </p:tgtEl>
                                      </p:cBhvr>
                                      <p:to x="100000" y="60000"/>
                                    </p:animScale>
                                    <p:animScale>
                                      <p:cBhvr>
                                        <p:cTn id="14" dur="83" decel="50000">
                                          <p:stCondLst>
                                            <p:cond delay="338"/>
                                          </p:stCondLst>
                                        </p:cTn>
                                        <p:tgtEl>
                                          <p:spTgt spid="30"/>
                                        </p:tgtEl>
                                      </p:cBhvr>
                                      <p:to x="100000" y="100000"/>
                                    </p:animScale>
                                    <p:animScale>
                                      <p:cBhvr>
                                        <p:cTn id="15" dur="13">
                                          <p:stCondLst>
                                            <p:cond delay="656"/>
                                          </p:stCondLst>
                                        </p:cTn>
                                        <p:tgtEl>
                                          <p:spTgt spid="30"/>
                                        </p:tgtEl>
                                      </p:cBhvr>
                                      <p:to x="100000" y="80000"/>
                                    </p:animScale>
                                    <p:animScale>
                                      <p:cBhvr>
                                        <p:cTn id="16" dur="83" decel="50000">
                                          <p:stCondLst>
                                            <p:cond delay="669"/>
                                          </p:stCondLst>
                                        </p:cTn>
                                        <p:tgtEl>
                                          <p:spTgt spid="30"/>
                                        </p:tgtEl>
                                      </p:cBhvr>
                                      <p:to x="100000" y="100000"/>
                                    </p:animScale>
                                    <p:animScale>
                                      <p:cBhvr>
                                        <p:cTn id="17" dur="13">
                                          <p:stCondLst>
                                            <p:cond delay="821"/>
                                          </p:stCondLst>
                                        </p:cTn>
                                        <p:tgtEl>
                                          <p:spTgt spid="30"/>
                                        </p:tgtEl>
                                      </p:cBhvr>
                                      <p:to x="100000" y="90000"/>
                                    </p:animScale>
                                    <p:animScale>
                                      <p:cBhvr>
                                        <p:cTn id="18" dur="83" decel="50000">
                                          <p:stCondLst>
                                            <p:cond delay="834"/>
                                          </p:stCondLst>
                                        </p:cTn>
                                        <p:tgtEl>
                                          <p:spTgt spid="30"/>
                                        </p:tgtEl>
                                      </p:cBhvr>
                                      <p:to x="100000" y="100000"/>
                                    </p:animScale>
                                    <p:animScale>
                                      <p:cBhvr>
                                        <p:cTn id="19" dur="13">
                                          <p:stCondLst>
                                            <p:cond delay="904"/>
                                          </p:stCondLst>
                                        </p:cTn>
                                        <p:tgtEl>
                                          <p:spTgt spid="30"/>
                                        </p:tgtEl>
                                      </p:cBhvr>
                                      <p:to x="100000" y="95000"/>
                                    </p:animScale>
                                    <p:animScale>
                                      <p:cBhvr>
                                        <p:cTn id="20" dur="83" decel="50000">
                                          <p:stCondLst>
                                            <p:cond delay="917"/>
                                          </p:stCondLst>
                                        </p:cTn>
                                        <p:tgtEl>
                                          <p:spTgt spid="30"/>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1000"/>
                                        <p:tgtEl>
                                          <p:spTgt spid="13"/>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1000"/>
                                        <p:tgtEl>
                                          <p:spTgt spid="16"/>
                                        </p:tgtEl>
                                      </p:cBhvr>
                                    </p:animEffect>
                                  </p:childTnLst>
                                </p:cTn>
                              </p:par>
                              <p:par>
                                <p:cTn id="37" presetID="22" presetClass="entr" presetSubtype="8" fill="hold" grpId="0" nodeType="withEffect">
                                  <p:stCondLst>
                                    <p:cond delay="500"/>
                                  </p:stCondLst>
                                  <p:childTnLst>
                                    <p:set>
                                      <p:cBhvr>
                                        <p:cTn id="38" dur="1" fill="hold">
                                          <p:stCondLst>
                                            <p:cond delay="0"/>
                                          </p:stCondLst>
                                        </p:cTn>
                                        <p:tgtEl>
                                          <p:spTgt spid="27"/>
                                        </p:tgtEl>
                                        <p:attrNameLst>
                                          <p:attrName>style.visibility</p:attrName>
                                        </p:attrNameLst>
                                      </p:cBhvr>
                                      <p:to>
                                        <p:strVal val="visible"/>
                                      </p:to>
                                    </p:set>
                                    <p:animEffect transition="in" filter="wipe(left)">
                                      <p:cBhvr>
                                        <p:cTn id="39" dur="500"/>
                                        <p:tgtEl>
                                          <p:spTgt spid="27"/>
                                        </p:tgtEl>
                                      </p:cBhvr>
                                    </p:animEffect>
                                  </p:childTnLst>
                                </p:cTn>
                              </p:par>
                              <p:par>
                                <p:cTn id="40" presetID="22" presetClass="entr" presetSubtype="8" fill="hold" grpId="0" nodeType="withEffect">
                                  <p:stCondLst>
                                    <p:cond delay="500"/>
                                  </p:stCondLst>
                                  <p:childTnLst>
                                    <p:set>
                                      <p:cBhvr>
                                        <p:cTn id="41" dur="1" fill="hold">
                                          <p:stCondLst>
                                            <p:cond delay="0"/>
                                          </p:stCondLst>
                                        </p:cTn>
                                        <p:tgtEl>
                                          <p:spTgt spid="28"/>
                                        </p:tgtEl>
                                        <p:attrNameLst>
                                          <p:attrName>style.visibility</p:attrName>
                                        </p:attrNameLst>
                                      </p:cBhvr>
                                      <p:to>
                                        <p:strVal val="visible"/>
                                      </p:to>
                                    </p:set>
                                    <p:animEffect transition="in" filter="wipe(left)">
                                      <p:cBhvr>
                                        <p:cTn id="42" dur="500"/>
                                        <p:tgtEl>
                                          <p:spTgt spid="2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1000"/>
                                        <p:tgtEl>
                                          <p:spTgt spid="19"/>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a:extLst>
              <a:ext uri="{FF2B5EF4-FFF2-40B4-BE49-F238E27FC236}">
                <a16:creationId xmlns:a16="http://schemas.microsoft.com/office/drawing/2014/main" id="{B6B3150D-A79B-48B6-89B0-032589C7C083}"/>
              </a:ext>
            </a:extLst>
          </p:cNvPr>
          <p:cNvSpPr>
            <a:spLocks noGrp="1"/>
          </p:cNvSpPr>
          <p:nvPr>
            <p:ph type="title"/>
          </p:nvPr>
        </p:nvSpPr>
        <p:spPr/>
        <p:txBody>
          <a:bodyPr/>
          <a:lstStyle/>
          <a:p>
            <a:pPr>
              <a:defRPr/>
            </a:pPr>
            <a:r>
              <a:rPr lang="zh-TW" altLang="en-US">
                <a:solidFill>
                  <a:schemeClr val="accent6">
                    <a:lumMod val="50000"/>
                  </a:schemeClr>
                </a:solidFill>
              </a:rPr>
              <a:t>招生對象</a:t>
            </a:r>
            <a:endParaRPr lang="zh-TW" altLang="en-US" dirty="0">
              <a:solidFill>
                <a:schemeClr val="accent6">
                  <a:lumMod val="50000"/>
                </a:schemeClr>
              </a:solidFill>
            </a:endParaRPr>
          </a:p>
        </p:txBody>
      </p:sp>
      <p:sp>
        <p:nvSpPr>
          <p:cNvPr id="38915" name="內容版面配置區 2">
            <a:extLst>
              <a:ext uri="{FF2B5EF4-FFF2-40B4-BE49-F238E27FC236}">
                <a16:creationId xmlns:a16="http://schemas.microsoft.com/office/drawing/2014/main" id="{CED8FE7E-8FFF-42E4-B7C9-91BFAAE79B10}"/>
              </a:ext>
            </a:extLst>
          </p:cNvPr>
          <p:cNvSpPr>
            <a:spLocks noGrp="1"/>
          </p:cNvSpPr>
          <p:nvPr>
            <p:ph idx="1"/>
          </p:nvPr>
        </p:nvSpPr>
        <p:spPr/>
        <p:txBody>
          <a:bodyPr/>
          <a:lstStyle/>
          <a:p>
            <a:pPr>
              <a:defRPr/>
            </a:pPr>
            <a:r>
              <a:rPr lang="zh-TW" altLang="en-US" sz="3600" dirty="0"/>
              <a:t>具特殊才能</a:t>
            </a:r>
            <a:endParaRPr lang="en-US" altLang="zh-TW" sz="3600" dirty="0"/>
          </a:p>
          <a:p>
            <a:pPr>
              <a:defRPr/>
            </a:pPr>
            <a:r>
              <a:rPr lang="zh-TW" altLang="en-US" sz="3600" dirty="0"/>
              <a:t>具不同教育資歷學生</a:t>
            </a:r>
            <a:r>
              <a:rPr lang="en-US" altLang="zh-TW" sz="3600" dirty="0"/>
              <a:t>--</a:t>
            </a:r>
            <a:br>
              <a:rPr lang="en-US" altLang="zh-TW" sz="3600" dirty="0"/>
            </a:br>
            <a:r>
              <a:rPr lang="zh-TW" altLang="en-US" sz="3600" dirty="0">
                <a:solidFill>
                  <a:schemeClr val="accent3">
                    <a:lumMod val="75000"/>
                  </a:schemeClr>
                </a:solidFill>
              </a:rPr>
              <a:t>境外臺生、</a:t>
            </a:r>
            <a:r>
              <a:rPr lang="zh-TW" altLang="en-US" sz="3600" dirty="0">
                <a:solidFill>
                  <a:schemeClr val="accent5">
                    <a:lumMod val="75000"/>
                  </a:schemeClr>
                </a:solidFill>
              </a:rPr>
              <a:t>新住民及其子女</a:t>
            </a:r>
            <a:r>
              <a:rPr lang="zh-TW" altLang="en-US" sz="3600" dirty="0">
                <a:solidFill>
                  <a:schemeClr val="accent3">
                    <a:lumMod val="75000"/>
                  </a:schemeClr>
                </a:solidFill>
              </a:rPr>
              <a:t>、</a:t>
            </a:r>
            <a:r>
              <a:rPr lang="zh-TW" altLang="en-US" sz="3600" dirty="0">
                <a:solidFill>
                  <a:schemeClr val="accent5">
                    <a:lumMod val="75000"/>
                  </a:schemeClr>
                </a:solidFill>
              </a:rPr>
              <a:t>經濟弱勢學生</a:t>
            </a:r>
            <a:r>
              <a:rPr lang="zh-TW" altLang="en-US" sz="3600" dirty="0">
                <a:solidFill>
                  <a:schemeClr val="accent3">
                    <a:lumMod val="75000"/>
                  </a:schemeClr>
                </a:solidFill>
              </a:rPr>
              <a:t>、實驗教育學生，以及持有境外學歷報考且同時有國外具公信力之入學用大型測驗成績的同學等</a:t>
            </a:r>
            <a:r>
              <a:rPr lang="en-US" altLang="zh-TW" sz="3600" dirty="0"/>
              <a:t/>
            </a:r>
            <a:br>
              <a:rPr lang="en-US" altLang="zh-TW" sz="3600" dirty="0"/>
            </a:br>
            <a:endParaRPr lang="zh-TW" altLang="en-US" sz="3600" dirty="0"/>
          </a:p>
        </p:txBody>
      </p:sp>
      <p:sp>
        <p:nvSpPr>
          <p:cNvPr id="4813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F29AEB3-B541-4A27-BA1C-D6B68C61BB56}" type="slidenum">
              <a:rPr lang="zh-TW" altLang="en-US" sz="1200" smtClean="0">
                <a:solidFill>
                  <a:srgbClr val="898989"/>
                </a:solidFill>
                <a:ea typeface="新細明體" panose="02020500000000000000" pitchFamily="18" charset="-120"/>
              </a:rPr>
              <a:pPr>
                <a:spcBef>
                  <a:spcPct val="0"/>
                </a:spcBef>
                <a:buFontTx/>
                <a:buNone/>
              </a:pPr>
              <a:t>44</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5673819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anim calcmode="lin" valueType="num">
                                      <p:cBhvr additive="base">
                                        <p:cTn id="11"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latin typeface="+mn-ea"/>
                <a:ea typeface="+mn-ea"/>
              </a:rPr>
              <a:t>國立清華大學</a:t>
            </a:r>
            <a:r>
              <a:rPr lang="en-US" altLang="zh-TW" dirty="0">
                <a:latin typeface="+mn-ea"/>
                <a:ea typeface="+mn-ea"/>
              </a:rPr>
              <a:t>112</a:t>
            </a:r>
            <a:r>
              <a:rPr lang="zh-TW" altLang="en-US" dirty="0">
                <a:latin typeface="+mn-ea"/>
                <a:ea typeface="+mn-ea"/>
              </a:rPr>
              <a:t>學年度學士班特殊選才（拾穗計畫）招生簡章 </a:t>
            </a:r>
          </a:p>
        </p:txBody>
      </p:sp>
      <p:pic>
        <p:nvPicPr>
          <p:cNvPr id="4" name="內容版面配置區 3"/>
          <p:cNvPicPr>
            <a:picLocks noGrp="1" noChangeAspect="1"/>
          </p:cNvPicPr>
          <p:nvPr>
            <p:ph idx="1"/>
          </p:nvPr>
        </p:nvPicPr>
        <p:blipFill rotWithShape="1">
          <a:blip r:embed="rId2"/>
          <a:srcRect l="35170" t="34842" r="31625" b="24657"/>
          <a:stretch/>
        </p:blipFill>
        <p:spPr>
          <a:xfrm>
            <a:off x="975187" y="1587732"/>
            <a:ext cx="7193626" cy="4935434"/>
          </a:xfrm>
          <a:prstGeom prst="rect">
            <a:avLst/>
          </a:prstGeom>
        </p:spPr>
      </p:pic>
      <p:sp>
        <p:nvSpPr>
          <p:cNvPr id="5" name="矩形 4"/>
          <p:cNvSpPr/>
          <p:nvPr/>
        </p:nvSpPr>
        <p:spPr>
          <a:xfrm>
            <a:off x="1205345" y="4605251"/>
            <a:ext cx="6991004" cy="8562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26800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a:spLocks noGrp="1"/>
          </p:cNvSpPr>
          <p:nvPr>
            <p:ph type="title"/>
          </p:nvPr>
        </p:nvSpPr>
        <p:spPr/>
        <p:txBody>
          <a:bodyPr/>
          <a:lstStyle/>
          <a:p>
            <a:endParaRPr lang="zh-TW" altLang="en-US" smtClean="0"/>
          </a:p>
        </p:txBody>
      </p:sp>
      <p:sp>
        <p:nvSpPr>
          <p:cNvPr id="49155" name="內容版面配置區 2"/>
          <p:cNvSpPr>
            <a:spLocks noGrp="1"/>
          </p:cNvSpPr>
          <p:nvPr>
            <p:ph idx="1"/>
          </p:nvPr>
        </p:nvSpPr>
        <p:spPr/>
        <p:txBody>
          <a:bodyPr/>
          <a:lstStyle/>
          <a:p>
            <a:endParaRPr lang="zh-TW" altLang="en-US" smtClean="0"/>
          </a:p>
        </p:txBody>
      </p:sp>
      <p:sp>
        <p:nvSpPr>
          <p:cNvPr id="4915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C4623652-DF89-4BA7-BE50-8AB4520DBF2B}" type="slidenum">
              <a:rPr lang="zh-TW" altLang="en-US" sz="1200" smtClean="0">
                <a:solidFill>
                  <a:srgbClr val="898989"/>
                </a:solidFill>
                <a:ea typeface="新細明體" panose="02020500000000000000" pitchFamily="18" charset="-120"/>
              </a:rPr>
              <a:pPr>
                <a:spcBef>
                  <a:spcPct val="0"/>
                </a:spcBef>
                <a:buFontTx/>
                <a:buNone/>
              </a:pPr>
              <a:t>46</a:t>
            </a:fld>
            <a:endParaRPr lang="en-US" altLang="zh-TW" sz="1200" smtClean="0">
              <a:solidFill>
                <a:srgbClr val="898989"/>
              </a:solidFill>
              <a:ea typeface="新細明體" panose="02020500000000000000" pitchFamily="18" charset="-120"/>
            </a:endParaRPr>
          </a:p>
        </p:txBody>
      </p:sp>
      <p:pic>
        <p:nvPicPr>
          <p:cNvPr id="49157" name="圖片 4"/>
          <p:cNvPicPr>
            <a:picLocks noChangeAspect="1"/>
          </p:cNvPicPr>
          <p:nvPr/>
        </p:nvPicPr>
        <p:blipFill>
          <a:blip r:embed="rId2">
            <a:extLst>
              <a:ext uri="{28A0092B-C50C-407E-A947-70E740481C1C}">
                <a14:useLocalDpi xmlns:a14="http://schemas.microsoft.com/office/drawing/2010/main" val="0"/>
              </a:ext>
            </a:extLst>
          </a:blip>
          <a:srcRect l="39439" t="18185" r="24171" b="37077"/>
          <a:stretch>
            <a:fillRect/>
          </a:stretch>
        </p:blipFill>
        <p:spPr bwMode="auto">
          <a:xfrm>
            <a:off x="0" y="333375"/>
            <a:ext cx="9237663" cy="638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8BA40067-E464-4AC1-AEC5-C43A309467B7}"/>
              </a:ext>
            </a:extLst>
          </p:cNvPr>
          <p:cNvSpPr/>
          <p:nvPr/>
        </p:nvSpPr>
        <p:spPr>
          <a:xfrm>
            <a:off x="1181100" y="4025900"/>
            <a:ext cx="1346200" cy="431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矩形 7">
            <a:extLst>
              <a:ext uri="{FF2B5EF4-FFF2-40B4-BE49-F238E27FC236}">
                <a16:creationId xmlns:a16="http://schemas.microsoft.com/office/drawing/2014/main" id="{D0069033-FF71-4FAF-A0AE-4444292DE1C6}"/>
              </a:ext>
            </a:extLst>
          </p:cNvPr>
          <p:cNvSpPr/>
          <p:nvPr/>
        </p:nvSpPr>
        <p:spPr>
          <a:xfrm>
            <a:off x="1181100" y="6253163"/>
            <a:ext cx="1346200" cy="431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18423948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9157"/>
                                        </p:tgtEl>
                                        <p:attrNameLst>
                                          <p:attrName>style.visibility</p:attrName>
                                        </p:attrNameLst>
                                      </p:cBhvr>
                                      <p:to>
                                        <p:strVal val="visible"/>
                                      </p:to>
                                    </p:set>
                                    <p:anim calcmode="lin" valueType="num">
                                      <p:cBhvr additive="base">
                                        <p:cTn id="7" dur="500" fill="hold"/>
                                        <p:tgtEl>
                                          <p:spTgt spid="49157"/>
                                        </p:tgtEl>
                                        <p:attrNameLst>
                                          <p:attrName>ppt_x</p:attrName>
                                        </p:attrNameLst>
                                      </p:cBhvr>
                                      <p:tavLst>
                                        <p:tav tm="0">
                                          <p:val>
                                            <p:strVal val="#ppt_x"/>
                                          </p:val>
                                        </p:tav>
                                        <p:tav tm="100000">
                                          <p:val>
                                            <p:strVal val="#ppt_x"/>
                                          </p:val>
                                        </p:tav>
                                      </p:tavLst>
                                    </p:anim>
                                    <p:anim calcmode="lin" valueType="num">
                                      <p:cBhvr additive="base">
                                        <p:cTn id="8" dur="500" fill="hold"/>
                                        <p:tgtEl>
                                          <p:spTgt spid="4915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5AD886-CB32-465E-B959-46C5F655ECCC}"/>
              </a:ext>
            </a:extLst>
          </p:cNvPr>
          <p:cNvSpPr>
            <a:spLocks noGrp="1"/>
          </p:cNvSpPr>
          <p:nvPr>
            <p:ph type="title"/>
          </p:nvPr>
        </p:nvSpPr>
        <p:spPr/>
        <p:txBody>
          <a:bodyPr/>
          <a:lstStyle/>
          <a:p>
            <a:pPr>
              <a:defRPr/>
            </a:pPr>
            <a:r>
              <a:rPr lang="zh-TW" altLang="en-US" dirty="0">
                <a:solidFill>
                  <a:schemeClr val="accent6">
                    <a:lumMod val="50000"/>
                  </a:schemeClr>
                </a:solidFill>
              </a:rPr>
              <a:t>中山大學 中國文學系</a:t>
            </a:r>
          </a:p>
        </p:txBody>
      </p:sp>
      <p:sp>
        <p:nvSpPr>
          <p:cNvPr id="3" name="內容版面配置區 2">
            <a:extLst>
              <a:ext uri="{FF2B5EF4-FFF2-40B4-BE49-F238E27FC236}">
                <a16:creationId xmlns:a16="http://schemas.microsoft.com/office/drawing/2014/main" id="{A31ED496-C660-4D62-AD9F-B0093E342C9B}"/>
              </a:ext>
            </a:extLst>
          </p:cNvPr>
          <p:cNvSpPr>
            <a:spLocks noGrp="1"/>
          </p:cNvSpPr>
          <p:nvPr>
            <p:ph idx="1"/>
          </p:nvPr>
        </p:nvSpPr>
        <p:spPr>
          <a:xfrm>
            <a:off x="228600" y="1189038"/>
            <a:ext cx="8686800" cy="5532438"/>
          </a:xfrm>
        </p:spPr>
        <p:txBody>
          <a:bodyPr/>
          <a:lstStyle/>
          <a:p>
            <a:pPr marL="0" indent="0">
              <a:buFont typeface="Arial" panose="020B0604020202020204" pitchFamily="34" charset="0"/>
              <a:buNone/>
              <a:defRPr/>
            </a:pPr>
            <a:endParaRPr lang="en-US" altLang="zh-TW" sz="2000" dirty="0" smtClean="0"/>
          </a:p>
          <a:p>
            <a:pPr marL="0" indent="0">
              <a:buFont typeface="Arial" panose="020B0604020202020204" pitchFamily="34" charset="0"/>
              <a:buNone/>
              <a:defRPr/>
            </a:pPr>
            <a:r>
              <a:rPr lang="zh-TW" altLang="en-US" sz="2000" dirty="0" smtClean="0"/>
              <a:t>◎ </a:t>
            </a:r>
            <a:r>
              <a:rPr lang="zh-TW" altLang="en-US" sz="2000" dirty="0"/>
              <a:t>凡具國內</a:t>
            </a:r>
            <a:r>
              <a:rPr lang="zh-TW" altLang="en-US" sz="2000" dirty="0" smtClean="0"/>
              <a:t>外公立或已立案</a:t>
            </a:r>
            <a:r>
              <a:rPr lang="zh-TW" altLang="en-US" sz="2000" dirty="0"/>
              <a:t>之</a:t>
            </a:r>
            <a:r>
              <a:rPr lang="zh-TW" altLang="en-US" sz="2000" dirty="0" smtClean="0"/>
              <a:t>私立高級</a:t>
            </a:r>
            <a:r>
              <a:rPr lang="zh-TW" altLang="en-US" sz="2000" dirty="0"/>
              <a:t>中等學校、高級職業學校以上畢業</a:t>
            </a:r>
            <a:r>
              <a:rPr lang="en-US" altLang="zh-TW" sz="2000" dirty="0"/>
              <a:t>(</a:t>
            </a:r>
            <a:r>
              <a:rPr lang="zh-TW" altLang="en-US" sz="2000" dirty="0"/>
              <a:t>含應屆</a:t>
            </a:r>
            <a:r>
              <a:rPr lang="en-US" altLang="zh-TW" sz="2000" dirty="0"/>
              <a:t>)</a:t>
            </a:r>
            <a:r>
              <a:rPr lang="zh-TW" altLang="en-US" sz="2000" dirty="0"/>
              <a:t>，或符合教育部入學大學</a:t>
            </a:r>
            <a:r>
              <a:rPr lang="zh-TW" altLang="en-US" sz="2000" dirty="0" smtClean="0"/>
              <a:t>同等學力認定</a:t>
            </a:r>
            <a:r>
              <a:rPr lang="zh-TW" altLang="en-US" sz="2000" dirty="0"/>
              <a:t>標準第二條規定之資格者。</a:t>
            </a:r>
          </a:p>
          <a:p>
            <a:pPr marL="0" indent="0">
              <a:buFont typeface="Arial" panose="020B0604020202020204" pitchFamily="34" charset="0"/>
              <a:buNone/>
              <a:defRPr/>
            </a:pPr>
            <a:r>
              <a:rPr lang="zh-TW" altLang="en-US" sz="2400" dirty="0"/>
              <a:t>◎ </a:t>
            </a:r>
            <a:r>
              <a:rPr lang="zh-TW" altLang="en-US" sz="2400" dirty="0">
                <a:solidFill>
                  <a:srgbClr val="002060"/>
                </a:solidFill>
              </a:rPr>
              <a:t>應符合</a:t>
            </a:r>
            <a:r>
              <a:rPr lang="zh-TW" altLang="en-US" sz="2400" dirty="0" smtClean="0">
                <a:solidFill>
                  <a:srgbClr val="002060"/>
                </a:solidFill>
              </a:rPr>
              <a:t>下列選</a:t>
            </a:r>
            <a:r>
              <a:rPr lang="zh-TW" altLang="en-US" sz="2400" dirty="0">
                <a:solidFill>
                  <a:srgbClr val="002060"/>
                </a:solidFill>
              </a:rPr>
              <a:t>才篩選條件之一</a:t>
            </a:r>
            <a:r>
              <a:rPr lang="zh-TW" altLang="en-US" sz="2400" dirty="0"/>
              <a:t>，且可檢具證明文件者：</a:t>
            </a:r>
          </a:p>
          <a:p>
            <a:pPr marL="514350" indent="-514350">
              <a:buFont typeface="+mj-lt"/>
              <a:buAutoNum type="arabicPeriod"/>
              <a:defRPr/>
            </a:pPr>
            <a:r>
              <a:rPr lang="zh-TW" altLang="en-US" sz="2800" dirty="0">
                <a:solidFill>
                  <a:schemeClr val="accent4">
                    <a:lumMod val="50000"/>
                  </a:schemeClr>
                </a:solidFill>
              </a:rPr>
              <a:t>教育部主辦全國性國語文競賽高中學生組</a:t>
            </a:r>
            <a:r>
              <a:rPr lang="en-US" altLang="zh-TW" sz="2800" dirty="0">
                <a:solidFill>
                  <a:schemeClr val="accent4">
                    <a:lumMod val="50000"/>
                  </a:schemeClr>
                </a:solidFill>
              </a:rPr>
              <a:t>(</a:t>
            </a:r>
            <a:r>
              <a:rPr lang="zh-TW" altLang="en-US" sz="2800" dirty="0">
                <a:solidFill>
                  <a:schemeClr val="accent4">
                    <a:lumMod val="50000"/>
                  </a:schemeClr>
                </a:solidFill>
              </a:rPr>
              <a:t>國語</a:t>
            </a:r>
            <a:r>
              <a:rPr lang="zh-TW" altLang="en-US" sz="2800" dirty="0" smtClean="0">
                <a:solidFill>
                  <a:schemeClr val="accent4">
                    <a:lumMod val="50000"/>
                  </a:schemeClr>
                </a:solidFill>
              </a:rPr>
              <a:t>演說、國語</a:t>
            </a:r>
            <a:r>
              <a:rPr lang="zh-TW" altLang="en-US" dirty="0">
                <a:solidFill>
                  <a:schemeClr val="accent4">
                    <a:lumMod val="50000"/>
                  </a:schemeClr>
                </a:solidFill>
              </a:rPr>
              <a:t>朗讀</a:t>
            </a:r>
            <a:r>
              <a:rPr lang="zh-TW" altLang="en-US" sz="2800" dirty="0" smtClean="0">
                <a:solidFill>
                  <a:schemeClr val="accent4">
                    <a:lumMod val="50000"/>
                  </a:schemeClr>
                </a:solidFill>
              </a:rPr>
              <a:t>、</a:t>
            </a:r>
            <a:r>
              <a:rPr lang="zh-TW" altLang="en-US" sz="2800" dirty="0">
                <a:solidFill>
                  <a:schemeClr val="accent4">
                    <a:lumMod val="50000"/>
                  </a:schemeClr>
                </a:solidFill>
              </a:rPr>
              <a:t>作文、寫字、國語字音字形</a:t>
            </a:r>
            <a:r>
              <a:rPr lang="en-US" altLang="zh-TW" sz="2800" dirty="0">
                <a:solidFill>
                  <a:schemeClr val="accent4">
                    <a:lumMod val="50000"/>
                  </a:schemeClr>
                </a:solidFill>
              </a:rPr>
              <a:t>)</a:t>
            </a:r>
            <a:r>
              <a:rPr lang="zh-TW" altLang="en-US" sz="2800" dirty="0">
                <a:solidFill>
                  <a:schemeClr val="accent4">
                    <a:lumMod val="50000"/>
                  </a:schemeClr>
                </a:solidFill>
              </a:rPr>
              <a:t>獲特優，並持有證明者。</a:t>
            </a:r>
          </a:p>
          <a:p>
            <a:pPr marL="514350" indent="-514350">
              <a:buFont typeface="+mj-lt"/>
              <a:buAutoNum type="arabicPeriod"/>
              <a:defRPr/>
            </a:pPr>
            <a:r>
              <a:rPr lang="zh-TW" altLang="en-US" sz="2800" dirty="0">
                <a:solidFill>
                  <a:schemeClr val="accent4">
                    <a:lumMod val="50000"/>
                  </a:schemeClr>
                </a:solidFill>
              </a:rPr>
              <a:t>中央各級機關或各縣市政府所主辦之「國際性、全國性」非專題性文學獎、藝術獎或國語文相關競賽特優或第</a:t>
            </a:r>
            <a:r>
              <a:rPr lang="en-US" altLang="zh-TW" sz="2800" dirty="0">
                <a:solidFill>
                  <a:schemeClr val="accent4">
                    <a:lumMod val="50000"/>
                  </a:schemeClr>
                </a:solidFill>
              </a:rPr>
              <a:t>1</a:t>
            </a:r>
            <a:r>
              <a:rPr lang="zh-TW" altLang="en-US" sz="2800" dirty="0">
                <a:solidFill>
                  <a:schemeClr val="accent4">
                    <a:lumMod val="50000"/>
                  </a:schemeClr>
                </a:solidFill>
              </a:rPr>
              <a:t>名，並持有證明者。</a:t>
            </a:r>
            <a:endParaRPr lang="en-US" altLang="zh-TW" sz="2800" dirty="0">
              <a:solidFill>
                <a:schemeClr val="accent4">
                  <a:lumMod val="50000"/>
                </a:schemeClr>
              </a:solidFill>
            </a:endParaRPr>
          </a:p>
          <a:p>
            <a:pPr marL="514350" indent="-514350">
              <a:buFont typeface="+mj-lt"/>
              <a:buAutoNum type="arabicPeriod"/>
              <a:defRPr/>
            </a:pPr>
            <a:r>
              <a:rPr lang="zh-TW" altLang="en-US" sz="2800" dirty="0">
                <a:solidFill>
                  <a:schemeClr val="accent4">
                    <a:lumMod val="50000"/>
                  </a:schemeClr>
                </a:solidFill>
              </a:rPr>
              <a:t>高中階段曾通過全國經典總會考四十段</a:t>
            </a:r>
            <a:r>
              <a:rPr lang="en-US" altLang="zh-TW" sz="2800" dirty="0">
                <a:solidFill>
                  <a:schemeClr val="accent4">
                    <a:lumMod val="50000"/>
                  </a:schemeClr>
                </a:solidFill>
              </a:rPr>
              <a:t>(</a:t>
            </a:r>
            <a:r>
              <a:rPr lang="zh-TW" altLang="en-US" sz="2800" dirty="0">
                <a:solidFill>
                  <a:schemeClr val="accent4">
                    <a:lumMod val="50000"/>
                  </a:schemeClr>
                </a:solidFill>
              </a:rPr>
              <a:t>含</a:t>
            </a:r>
            <a:r>
              <a:rPr lang="en-US" altLang="zh-TW" sz="2800" dirty="0">
                <a:solidFill>
                  <a:schemeClr val="accent4">
                    <a:lumMod val="50000"/>
                  </a:schemeClr>
                </a:solidFill>
              </a:rPr>
              <a:t>)</a:t>
            </a:r>
            <a:r>
              <a:rPr lang="zh-TW" altLang="en-US" sz="2800" dirty="0">
                <a:solidFill>
                  <a:schemeClr val="accent4">
                    <a:lumMod val="50000"/>
                  </a:schemeClr>
                </a:solidFill>
              </a:rPr>
              <a:t>以上，並持有證明者。</a:t>
            </a:r>
            <a:endParaRPr lang="en-US" altLang="zh-TW" sz="2800" dirty="0">
              <a:solidFill>
                <a:schemeClr val="accent4">
                  <a:lumMod val="50000"/>
                </a:schemeClr>
              </a:solidFill>
            </a:endParaRPr>
          </a:p>
          <a:p>
            <a:pPr marL="514350" indent="-514350">
              <a:buFont typeface="+mj-lt"/>
              <a:buAutoNum type="arabicPeriod"/>
              <a:defRPr/>
            </a:pPr>
            <a:r>
              <a:rPr lang="zh-TW" altLang="en-US" sz="2800" dirty="0">
                <a:solidFill>
                  <a:schemeClr val="accent4">
                    <a:lumMod val="50000"/>
                  </a:schemeClr>
                </a:solidFill>
              </a:rPr>
              <a:t>高中</a:t>
            </a:r>
            <a:r>
              <a:rPr lang="en-US" altLang="zh-TW" sz="2800" dirty="0">
                <a:solidFill>
                  <a:schemeClr val="accent4">
                    <a:lumMod val="50000"/>
                  </a:schemeClr>
                </a:solidFill>
              </a:rPr>
              <a:t>(</a:t>
            </a:r>
            <a:r>
              <a:rPr lang="zh-TW" altLang="en-US" sz="2800" dirty="0">
                <a:solidFill>
                  <a:schemeClr val="accent4">
                    <a:lumMod val="50000"/>
                  </a:schemeClr>
                </a:solidFill>
              </a:rPr>
              <a:t>職</a:t>
            </a:r>
            <a:r>
              <a:rPr lang="en-US" altLang="zh-TW" sz="2800" dirty="0">
                <a:solidFill>
                  <a:schemeClr val="accent4">
                    <a:lumMod val="50000"/>
                  </a:schemeClr>
                </a:solidFill>
              </a:rPr>
              <a:t>)</a:t>
            </a:r>
            <a:r>
              <a:rPr lang="zh-TW" altLang="en-US" sz="2800" dirty="0">
                <a:solidFill>
                  <a:schemeClr val="accent4">
                    <a:lumMod val="50000"/>
                  </a:schemeClr>
                </a:solidFill>
              </a:rPr>
              <a:t>國文科成績四學期平均全校排名前</a:t>
            </a:r>
            <a:r>
              <a:rPr lang="en-US" altLang="zh-TW" sz="2800" dirty="0">
                <a:solidFill>
                  <a:schemeClr val="accent4">
                    <a:lumMod val="50000"/>
                  </a:schemeClr>
                </a:solidFill>
              </a:rPr>
              <a:t>1%</a:t>
            </a:r>
            <a:r>
              <a:rPr lang="zh-TW" altLang="en-US" sz="2800" dirty="0">
                <a:solidFill>
                  <a:schemeClr val="accent4">
                    <a:lumMod val="50000"/>
                  </a:schemeClr>
                </a:solidFill>
              </a:rPr>
              <a:t>。</a:t>
            </a:r>
          </a:p>
          <a:p>
            <a:pPr>
              <a:defRPr/>
            </a:pPr>
            <a:endParaRPr lang="zh-TW" altLang="en-US" sz="2400" dirty="0"/>
          </a:p>
        </p:txBody>
      </p:sp>
      <p:sp>
        <p:nvSpPr>
          <p:cNvPr id="5018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CF361E8-38FF-4601-A7E9-3B844F3F38F1}" type="slidenum">
              <a:rPr lang="zh-TW" altLang="en-US" sz="1200" smtClean="0">
                <a:solidFill>
                  <a:srgbClr val="898989"/>
                </a:solidFill>
                <a:ea typeface="新細明體" panose="02020500000000000000" pitchFamily="18" charset="-120"/>
              </a:rPr>
              <a:pPr>
                <a:spcBef>
                  <a:spcPct val="0"/>
                </a:spcBef>
                <a:buFontTx/>
                <a:buNone/>
              </a:pPr>
              <a:t>47</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1797883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標題 1"/>
          <p:cNvSpPr>
            <a:spLocks noGrp="1"/>
          </p:cNvSpPr>
          <p:nvPr>
            <p:ph type="title"/>
          </p:nvPr>
        </p:nvSpPr>
        <p:spPr/>
        <p:txBody>
          <a:bodyPr/>
          <a:lstStyle/>
          <a:p>
            <a:endParaRPr lang="zh-TW" altLang="en-US" smtClean="0"/>
          </a:p>
        </p:txBody>
      </p:sp>
      <p:sp>
        <p:nvSpPr>
          <p:cNvPr id="51203" name="內容版面配置區 2"/>
          <p:cNvSpPr>
            <a:spLocks noGrp="1"/>
          </p:cNvSpPr>
          <p:nvPr>
            <p:ph idx="1"/>
          </p:nvPr>
        </p:nvSpPr>
        <p:spPr/>
        <p:txBody>
          <a:bodyPr/>
          <a:lstStyle/>
          <a:p>
            <a:endParaRPr lang="zh-TW" altLang="en-US" smtClean="0"/>
          </a:p>
        </p:txBody>
      </p:sp>
      <p:sp>
        <p:nvSpPr>
          <p:cNvPr id="5120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2AF2301A-E212-4A7B-B3E7-531777FEA51B}" type="slidenum">
              <a:rPr lang="zh-TW" altLang="en-US" sz="1200" smtClean="0">
                <a:solidFill>
                  <a:srgbClr val="898989"/>
                </a:solidFill>
                <a:ea typeface="新細明體" panose="02020500000000000000" pitchFamily="18" charset="-120"/>
              </a:rPr>
              <a:pPr>
                <a:spcBef>
                  <a:spcPct val="0"/>
                </a:spcBef>
                <a:buFontTx/>
                <a:buNone/>
              </a:pPr>
              <a:t>48</a:t>
            </a:fld>
            <a:endParaRPr lang="en-US" altLang="zh-TW" sz="1200" smtClean="0">
              <a:solidFill>
                <a:srgbClr val="898989"/>
              </a:solidFill>
              <a:ea typeface="新細明體" panose="02020500000000000000" pitchFamily="18" charset="-120"/>
            </a:endParaRPr>
          </a:p>
        </p:txBody>
      </p:sp>
      <p:pic>
        <p:nvPicPr>
          <p:cNvPr id="51205" name="圖片 4"/>
          <p:cNvPicPr>
            <a:picLocks noChangeAspect="1"/>
          </p:cNvPicPr>
          <p:nvPr/>
        </p:nvPicPr>
        <p:blipFill>
          <a:blip r:embed="rId2">
            <a:extLst>
              <a:ext uri="{28A0092B-C50C-407E-A947-70E740481C1C}">
                <a14:useLocalDpi xmlns:a14="http://schemas.microsoft.com/office/drawing/2010/main" val="0"/>
              </a:ext>
            </a:extLst>
          </a:blip>
          <a:srcRect l="20547" t="24026" r="24460" b="8813"/>
          <a:stretch>
            <a:fillRect/>
          </a:stretch>
        </p:blipFill>
        <p:spPr bwMode="auto">
          <a:xfrm>
            <a:off x="0" y="357188"/>
            <a:ext cx="9164638" cy="629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89638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a:extLst>
              <a:ext uri="{FF2B5EF4-FFF2-40B4-BE49-F238E27FC236}">
                <a16:creationId xmlns:a16="http://schemas.microsoft.com/office/drawing/2014/main" id="{1B8AF14D-4C62-440E-B3DE-E3C8BA423183}"/>
              </a:ext>
            </a:extLst>
          </p:cNvPr>
          <p:cNvSpPr>
            <a:spLocks noGrp="1"/>
          </p:cNvSpPr>
          <p:nvPr>
            <p:ph type="title"/>
          </p:nvPr>
        </p:nvSpPr>
        <p:spPr/>
        <p:txBody>
          <a:bodyPr/>
          <a:lstStyle/>
          <a:p>
            <a:pPr>
              <a:defRPr/>
            </a:pPr>
            <a:r>
              <a:rPr lang="zh-TW" altLang="en-US" dirty="0">
                <a:solidFill>
                  <a:schemeClr val="accent6">
                    <a:lumMod val="50000"/>
                  </a:schemeClr>
                </a:solidFill>
              </a:rPr>
              <a:t>辦理時程</a:t>
            </a:r>
          </a:p>
        </p:txBody>
      </p:sp>
      <p:graphicFrame>
        <p:nvGraphicFramePr>
          <p:cNvPr id="5" name="內容版面配置區 4">
            <a:extLst>
              <a:ext uri="{FF2B5EF4-FFF2-40B4-BE49-F238E27FC236}">
                <a16:creationId xmlns:a16="http://schemas.microsoft.com/office/drawing/2014/main" id="{8057D7B8-95BC-4C11-A2DC-93A63AA9DD65}"/>
              </a:ext>
            </a:extLst>
          </p:cNvPr>
          <p:cNvGraphicFramePr>
            <a:graphicFrameLocks noGrp="1"/>
          </p:cNvGraphicFramePr>
          <p:nvPr>
            <p:ph idx="1"/>
            <p:extLst>
              <p:ext uri="{D42A27DB-BD31-4B8C-83A1-F6EECF244321}">
                <p14:modId xmlns:p14="http://schemas.microsoft.com/office/powerpoint/2010/main" val="3822613955"/>
              </p:ext>
            </p:extLst>
          </p:nvPr>
        </p:nvGraphicFramePr>
        <p:xfrm>
          <a:off x="364142" y="1628775"/>
          <a:ext cx="8538558" cy="4435475"/>
        </p:xfrm>
        <a:graphic>
          <a:graphicData uri="http://schemas.openxmlformats.org/drawingml/2006/table">
            <a:tbl>
              <a:tblPr>
                <a:tableStyleId>{5940675A-B579-460E-94D1-54222C63F5DA}</a:tableStyleId>
              </a:tblPr>
              <a:tblGrid>
                <a:gridCol w="2678463">
                  <a:extLst>
                    <a:ext uri="{9D8B030D-6E8A-4147-A177-3AD203B41FA5}">
                      <a16:colId xmlns:a16="http://schemas.microsoft.com/office/drawing/2014/main" val="20000"/>
                    </a:ext>
                  </a:extLst>
                </a:gridCol>
                <a:gridCol w="5860095">
                  <a:extLst>
                    <a:ext uri="{9D8B030D-6E8A-4147-A177-3AD203B41FA5}">
                      <a16:colId xmlns:a16="http://schemas.microsoft.com/office/drawing/2014/main" val="20001"/>
                    </a:ext>
                  </a:extLst>
                </a:gridCol>
              </a:tblGrid>
              <a:tr h="708152">
                <a:tc>
                  <a:txBody>
                    <a:bodyPr/>
                    <a:lstStyle/>
                    <a:p>
                      <a:pPr algn="ctr" fontAlgn="t"/>
                      <a:r>
                        <a:rPr lang="zh-TW" altLang="en-US" sz="3200" dirty="0">
                          <a:effectLst/>
                          <a:latin typeface="+mn-ea"/>
                          <a:ea typeface="+mn-ea"/>
                        </a:rPr>
                        <a:t>項目</a:t>
                      </a:r>
                    </a:p>
                  </a:txBody>
                  <a:tcPr marL="76200" marR="76200" marT="76219" marB="76219" anchor="ctr">
                    <a:solidFill>
                      <a:schemeClr val="accent6">
                        <a:lumMod val="40000"/>
                        <a:lumOff val="60000"/>
                      </a:schemeClr>
                    </a:solidFill>
                  </a:tcPr>
                </a:tc>
                <a:tc>
                  <a:txBody>
                    <a:bodyPr/>
                    <a:lstStyle/>
                    <a:p>
                      <a:pPr algn="l" fontAlgn="t"/>
                      <a:r>
                        <a:rPr lang="zh-TW" altLang="en-US" sz="3200" dirty="0">
                          <a:effectLst/>
                          <a:latin typeface="+mn-ea"/>
                          <a:ea typeface="+mn-ea"/>
                        </a:rPr>
                        <a:t>預計日程</a:t>
                      </a:r>
                      <a:r>
                        <a:rPr lang="en-US" altLang="zh-TW" sz="2800" dirty="0">
                          <a:effectLst/>
                          <a:latin typeface="+mn-ea"/>
                          <a:ea typeface="+mn-ea"/>
                        </a:rPr>
                        <a:t>(</a:t>
                      </a:r>
                      <a:r>
                        <a:rPr lang="zh-TW" altLang="en-US" sz="2800" dirty="0">
                          <a:effectLst/>
                          <a:latin typeface="+mn-ea"/>
                          <a:ea typeface="+mn-ea"/>
                        </a:rPr>
                        <a:t>實際依各校公告為準</a:t>
                      </a:r>
                      <a:r>
                        <a:rPr lang="en-US" altLang="zh-TW" sz="2800" dirty="0">
                          <a:effectLst/>
                          <a:latin typeface="+mn-ea"/>
                          <a:ea typeface="+mn-ea"/>
                        </a:rPr>
                        <a:t>)</a:t>
                      </a:r>
                    </a:p>
                  </a:txBody>
                  <a:tcPr marL="76200" marR="76200" marT="76219" marB="76219" anchor="ctr">
                    <a:solidFill>
                      <a:schemeClr val="accent6">
                        <a:lumMod val="40000"/>
                        <a:lumOff val="60000"/>
                      </a:schemeClr>
                    </a:solidFill>
                  </a:tcPr>
                </a:tc>
                <a:extLst>
                  <a:ext uri="{0D108BD9-81ED-4DB2-BD59-A6C34878D82A}">
                    <a16:rowId xmlns:a16="http://schemas.microsoft.com/office/drawing/2014/main" val="10000"/>
                  </a:ext>
                </a:extLst>
              </a:tr>
              <a:tr h="1242441">
                <a:tc>
                  <a:txBody>
                    <a:bodyPr/>
                    <a:lstStyle/>
                    <a:p>
                      <a:pPr algn="ctr" fontAlgn="t"/>
                      <a:r>
                        <a:rPr lang="zh-TW" altLang="en-US" sz="3200" dirty="0">
                          <a:effectLst/>
                          <a:latin typeface="+mn-ea"/>
                          <a:ea typeface="+mn-ea"/>
                        </a:rPr>
                        <a:t>招生簡章公告</a:t>
                      </a:r>
                    </a:p>
                  </a:txBody>
                  <a:tcPr marL="76200" marR="76200" marT="76219" marB="76219" anchor="ctr"/>
                </a:tc>
                <a:tc>
                  <a:txBody>
                    <a:bodyPr/>
                    <a:lstStyle/>
                    <a:p>
                      <a:pPr algn="l" fontAlgn="t"/>
                      <a:r>
                        <a:rPr lang="zh-TW" altLang="en-US" sz="3200" dirty="0">
                          <a:effectLst/>
                          <a:latin typeface="+mn-ea"/>
                          <a:ea typeface="+mn-ea"/>
                        </a:rPr>
                        <a:t>原則上各校於每年</a:t>
                      </a:r>
                      <a:r>
                        <a:rPr lang="en-US" altLang="zh-TW" sz="3200" dirty="0">
                          <a:effectLst/>
                          <a:latin typeface="+mn-ea"/>
                          <a:ea typeface="+mn-ea"/>
                        </a:rPr>
                        <a:t>11</a:t>
                      </a:r>
                      <a:r>
                        <a:rPr lang="zh-TW" altLang="en-US" sz="3200" dirty="0">
                          <a:effectLst/>
                          <a:latin typeface="+mn-ea"/>
                          <a:ea typeface="+mn-ea"/>
                        </a:rPr>
                        <a:t>月統一公告</a:t>
                      </a:r>
                    </a:p>
                  </a:txBody>
                  <a:tcPr marL="76200" marR="76200" marT="76219" marB="76219" anchor="ctr"/>
                </a:tc>
                <a:extLst>
                  <a:ext uri="{0D108BD9-81ED-4DB2-BD59-A6C34878D82A}">
                    <a16:rowId xmlns:a16="http://schemas.microsoft.com/office/drawing/2014/main" val="10001"/>
                  </a:ext>
                </a:extLst>
              </a:tr>
              <a:tr h="1242441">
                <a:tc>
                  <a:txBody>
                    <a:bodyPr/>
                    <a:lstStyle/>
                    <a:p>
                      <a:pPr algn="ctr" fontAlgn="t"/>
                      <a:r>
                        <a:rPr lang="zh-TW" altLang="en-US" sz="3200">
                          <a:effectLst/>
                          <a:latin typeface="+mn-ea"/>
                          <a:ea typeface="+mn-ea"/>
                        </a:rPr>
                        <a:t>辦理招生</a:t>
                      </a:r>
                    </a:p>
                  </a:txBody>
                  <a:tcPr marL="76200" marR="76200" marT="76219" marB="76219" anchor="ctr"/>
                </a:tc>
                <a:tc>
                  <a:txBody>
                    <a:bodyPr/>
                    <a:lstStyle/>
                    <a:p>
                      <a:pPr algn="l" fontAlgn="t"/>
                      <a:r>
                        <a:rPr lang="zh-TW" altLang="en-US" sz="3200" dirty="0">
                          <a:effectLst/>
                          <a:latin typeface="+mn-ea"/>
                          <a:ea typeface="+mn-ea"/>
                        </a:rPr>
                        <a:t>原則上各校於每年</a:t>
                      </a:r>
                      <a:r>
                        <a:rPr lang="en-US" altLang="zh-TW" sz="3200" dirty="0">
                          <a:effectLst/>
                          <a:latin typeface="+mn-ea"/>
                          <a:ea typeface="+mn-ea"/>
                        </a:rPr>
                        <a:t>12</a:t>
                      </a:r>
                      <a:r>
                        <a:rPr lang="zh-TW" altLang="en-US" sz="3200" dirty="0">
                          <a:effectLst/>
                          <a:latin typeface="+mn-ea"/>
                          <a:ea typeface="+mn-ea"/>
                        </a:rPr>
                        <a:t>月辦理</a:t>
                      </a:r>
                      <a:endParaRPr lang="zh-TW" altLang="en-US" sz="3200" dirty="0">
                        <a:solidFill>
                          <a:srgbClr val="FF0000"/>
                        </a:solidFill>
                        <a:effectLst/>
                        <a:latin typeface="+mn-ea"/>
                        <a:ea typeface="+mn-ea"/>
                      </a:endParaRPr>
                    </a:p>
                  </a:txBody>
                  <a:tcPr marL="76200" marR="76200" marT="76219" marB="76219" anchor="ctr"/>
                </a:tc>
                <a:extLst>
                  <a:ext uri="{0D108BD9-81ED-4DB2-BD59-A6C34878D82A}">
                    <a16:rowId xmlns:a16="http://schemas.microsoft.com/office/drawing/2014/main" val="10002"/>
                  </a:ext>
                </a:extLst>
              </a:tr>
              <a:tr h="1242441">
                <a:tc>
                  <a:txBody>
                    <a:bodyPr/>
                    <a:lstStyle/>
                    <a:p>
                      <a:pPr algn="ctr" fontAlgn="t"/>
                      <a:r>
                        <a:rPr lang="zh-TW" altLang="en-US" sz="3200" dirty="0">
                          <a:effectLst/>
                          <a:latin typeface="+mn-ea"/>
                          <a:ea typeface="+mn-ea"/>
                        </a:rPr>
                        <a:t>放榜</a:t>
                      </a:r>
                    </a:p>
                  </a:txBody>
                  <a:tcPr marL="76200" marR="76200" marT="76219" marB="76219" anchor="ctr"/>
                </a:tc>
                <a:tc>
                  <a:txBody>
                    <a:bodyPr/>
                    <a:lstStyle/>
                    <a:p>
                      <a:pPr algn="l" fontAlgn="t"/>
                      <a:r>
                        <a:rPr lang="zh-TW" altLang="en-US" sz="3200" dirty="0">
                          <a:effectLst/>
                          <a:latin typeface="+mn-ea"/>
                          <a:ea typeface="+mn-ea"/>
                        </a:rPr>
                        <a:t>原則上各校於次年</a:t>
                      </a:r>
                      <a:endParaRPr lang="en-US" altLang="zh-TW" sz="3200" dirty="0">
                        <a:effectLst/>
                        <a:latin typeface="+mn-ea"/>
                        <a:ea typeface="+mn-ea"/>
                      </a:endParaRPr>
                    </a:p>
                    <a:p>
                      <a:pPr algn="l" fontAlgn="t"/>
                      <a:r>
                        <a:rPr lang="en-US" altLang="zh-TW" sz="3200" dirty="0">
                          <a:effectLst/>
                          <a:latin typeface="+mn-ea"/>
                          <a:ea typeface="+mn-ea"/>
                        </a:rPr>
                        <a:t>1</a:t>
                      </a:r>
                      <a:r>
                        <a:rPr lang="zh-TW" altLang="en-US" sz="3200" dirty="0">
                          <a:effectLst/>
                          <a:latin typeface="+mn-ea"/>
                          <a:ea typeface="+mn-ea"/>
                        </a:rPr>
                        <a:t>月間放榜</a:t>
                      </a:r>
                      <a:endParaRPr lang="zh-TW" altLang="en-US" sz="3200" dirty="0">
                        <a:solidFill>
                          <a:srgbClr val="FF0000"/>
                        </a:solidFill>
                        <a:effectLst/>
                        <a:latin typeface="+mn-ea"/>
                        <a:ea typeface="+mn-ea"/>
                      </a:endParaRPr>
                    </a:p>
                  </a:txBody>
                  <a:tcPr marL="76200" marR="76200" marT="76219" marB="76219" anchor="ctr"/>
                </a:tc>
                <a:extLst>
                  <a:ext uri="{0D108BD9-81ED-4DB2-BD59-A6C34878D82A}">
                    <a16:rowId xmlns:a16="http://schemas.microsoft.com/office/drawing/2014/main" val="10003"/>
                  </a:ext>
                </a:extLst>
              </a:tr>
            </a:tbl>
          </a:graphicData>
        </a:graphic>
      </p:graphicFrame>
      <p:sp>
        <p:nvSpPr>
          <p:cNvPr id="5224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199C7B6-8D8C-4FBF-8F98-D90605916CEF}" type="slidenum">
              <a:rPr lang="zh-TW" altLang="en-US" sz="1200" smtClean="0">
                <a:solidFill>
                  <a:srgbClr val="898989"/>
                </a:solidFill>
                <a:ea typeface="新細明體" panose="02020500000000000000" pitchFamily="18" charset="-120"/>
              </a:rPr>
              <a:pPr>
                <a:spcBef>
                  <a:spcPct val="0"/>
                </a:spcBef>
                <a:buFontTx/>
                <a:buNone/>
              </a:pPr>
              <a:t>49</a:t>
            </a:fld>
            <a:endParaRPr lang="en-US" altLang="zh-TW" sz="1200" smtClean="0">
              <a:solidFill>
                <a:srgbClr val="898989"/>
              </a:solidFill>
              <a:ea typeface="新細明體" panose="02020500000000000000" pitchFamily="18" charset="-120"/>
            </a:endParaRPr>
          </a:p>
        </p:txBody>
      </p:sp>
      <p:sp>
        <p:nvSpPr>
          <p:cNvPr id="5224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en-US" altLang="zh-TW" sz="2400">
                <a:latin typeface="Times New Roman" panose="02020603050405020304" pitchFamily="18" charset="0"/>
                <a:ea typeface="新細明體" panose="02020500000000000000" pitchFamily="18" charset="-120"/>
              </a:rPr>
              <a:t/>
            </a:r>
            <a:br>
              <a:rPr lang="en-US" altLang="zh-TW" sz="2400">
                <a:latin typeface="Times New Roman" panose="02020603050405020304" pitchFamily="18" charset="0"/>
                <a:ea typeface="新細明體" panose="02020500000000000000" pitchFamily="18" charset="-120"/>
              </a:rPr>
            </a:br>
            <a:endParaRPr lang="en-US" altLang="zh-TW" sz="2400">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4174342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四大升學管道</a:t>
            </a:r>
            <a:endParaRPr lang="zh-TW" altLang="en-US" dirty="0"/>
          </a:p>
        </p:txBody>
      </p:sp>
      <p:pic>
        <p:nvPicPr>
          <p:cNvPr id="4" name="內容版面配置區 3"/>
          <p:cNvPicPr>
            <a:picLocks noGrp="1" noChangeAspect="1"/>
          </p:cNvPicPr>
          <p:nvPr>
            <p:ph idx="1"/>
          </p:nvPr>
        </p:nvPicPr>
        <p:blipFill rotWithShape="1">
          <a:blip r:embed="rId2"/>
          <a:srcRect l="16428" t="16083" r="17591" b="18772"/>
          <a:stretch/>
        </p:blipFill>
        <p:spPr>
          <a:xfrm>
            <a:off x="0" y="1455042"/>
            <a:ext cx="9160283" cy="5087389"/>
          </a:xfrm>
          <a:prstGeom prst="rect">
            <a:avLst/>
          </a:prstGeom>
        </p:spPr>
      </p:pic>
    </p:spTree>
    <p:extLst>
      <p:ext uri="{BB962C8B-B14F-4D97-AF65-F5344CB8AC3E}">
        <p14:creationId xmlns:p14="http://schemas.microsoft.com/office/powerpoint/2010/main" val="26940339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p:txBody>
          <a:bodyPr/>
          <a:lstStyle/>
          <a:p>
            <a:r>
              <a:rPr lang="zh-TW" altLang="en-US" dirty="0" smtClean="0"/>
              <a:t>大學辦理特殊選</a:t>
            </a:r>
            <a:r>
              <a:rPr lang="zh-TW" altLang="en-US" dirty="0"/>
              <a:t>才</a:t>
            </a:r>
            <a:r>
              <a:rPr lang="zh-TW" altLang="en-US" dirty="0" smtClean="0"/>
              <a:t>招生</a:t>
            </a:r>
          </a:p>
        </p:txBody>
      </p:sp>
      <p:pic>
        <p:nvPicPr>
          <p:cNvPr id="2" name="內容版面配置區 1"/>
          <p:cNvPicPr>
            <a:picLocks noGrp="1" noChangeAspect="1"/>
          </p:cNvPicPr>
          <p:nvPr>
            <p:ph idx="1"/>
          </p:nvPr>
        </p:nvPicPr>
        <p:blipFill rotWithShape="1">
          <a:blip r:embed="rId3"/>
          <a:srcRect t="6040" r="17548" b="8949"/>
          <a:stretch/>
        </p:blipFill>
        <p:spPr>
          <a:xfrm>
            <a:off x="281414" y="1535149"/>
            <a:ext cx="8581171" cy="4976743"/>
          </a:xfrm>
          <a:prstGeom prst="rect">
            <a:avLst/>
          </a:prstGeom>
        </p:spPr>
      </p:pic>
      <p:sp>
        <p:nvSpPr>
          <p:cNvPr id="5325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3B03138-EDAE-411A-97BE-C8513665DF1D}" type="slidenum">
              <a:rPr lang="zh-TW" altLang="en-US" sz="1200" smtClean="0">
                <a:solidFill>
                  <a:srgbClr val="898989"/>
                </a:solidFill>
                <a:ea typeface="新細明體" panose="02020500000000000000" pitchFamily="18" charset="-120"/>
              </a:rPr>
              <a:pPr>
                <a:spcBef>
                  <a:spcPct val="0"/>
                </a:spcBef>
                <a:buFontTx/>
                <a:buNone/>
              </a:pPr>
              <a:t>50</a:t>
            </a:fld>
            <a:endParaRPr lang="en-US" altLang="zh-TW" sz="1200" smtClean="0">
              <a:solidFill>
                <a:srgbClr val="898989"/>
              </a:solidFill>
              <a:ea typeface="新細明體" panose="02020500000000000000" pitchFamily="18" charset="-120"/>
            </a:endParaRPr>
          </a:p>
        </p:txBody>
      </p:sp>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9070" y="125252"/>
            <a:ext cx="1409897" cy="1409897"/>
          </a:xfrm>
          <a:prstGeom prst="rect">
            <a:avLst/>
          </a:prstGeom>
        </p:spPr>
      </p:pic>
    </p:spTree>
    <p:extLst>
      <p:ext uri="{BB962C8B-B14F-4D97-AF65-F5344CB8AC3E}">
        <p14:creationId xmlns:p14="http://schemas.microsoft.com/office/powerpoint/2010/main" val="37118393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標題 1">
            <a:extLst>
              <a:ext uri="{FF2B5EF4-FFF2-40B4-BE49-F238E27FC236}">
                <a16:creationId xmlns:a16="http://schemas.microsoft.com/office/drawing/2014/main" id="{DB24AED3-4D14-4F9A-9D9C-F17CA77C9FA3}"/>
              </a:ext>
            </a:extLst>
          </p:cNvPr>
          <p:cNvSpPr>
            <a:spLocks noGrp="1"/>
          </p:cNvSpPr>
          <p:nvPr>
            <p:ph type="title"/>
          </p:nvPr>
        </p:nvSpPr>
        <p:spPr/>
        <p:txBody>
          <a:bodyPr/>
          <a:lstStyle/>
          <a:p>
            <a:pPr>
              <a:defRPr/>
            </a:pPr>
            <a:r>
              <a:rPr lang="zh-TW" altLang="en-US" dirty="0">
                <a:solidFill>
                  <a:schemeClr val="accent6">
                    <a:lumMod val="50000"/>
                  </a:schemeClr>
                </a:solidFill>
              </a:rPr>
              <a:t>注意事項</a:t>
            </a:r>
          </a:p>
        </p:txBody>
      </p:sp>
      <p:sp>
        <p:nvSpPr>
          <p:cNvPr id="55299" name="內容版面配置區 2"/>
          <p:cNvSpPr>
            <a:spLocks noGrp="1"/>
          </p:cNvSpPr>
          <p:nvPr>
            <p:ph idx="1"/>
          </p:nvPr>
        </p:nvSpPr>
        <p:spPr/>
        <p:txBody>
          <a:bodyPr/>
          <a:lstStyle/>
          <a:p>
            <a:r>
              <a:rPr lang="zh-TW" altLang="en-US" sz="3600" dirty="0" smtClean="0"/>
              <a:t>經</a:t>
            </a:r>
            <a:r>
              <a:rPr lang="zh-TW" altLang="en-US" sz="3600" dirty="0" smtClean="0">
                <a:solidFill>
                  <a:srgbClr val="FF0000"/>
                </a:solidFill>
              </a:rPr>
              <a:t>特殊選才錄取且完成報到之考生</a:t>
            </a:r>
            <a:r>
              <a:rPr lang="zh-TW" altLang="en-US" sz="3600" dirty="0" smtClean="0"/>
              <a:t>，</a:t>
            </a:r>
            <a:r>
              <a:rPr lang="zh-TW" altLang="en-US" sz="3600" dirty="0" smtClean="0">
                <a:solidFill>
                  <a:srgbClr val="7030A0"/>
                </a:solidFill>
              </a:rPr>
              <a:t>未於</a:t>
            </a:r>
            <a:r>
              <a:rPr lang="zh-TW" altLang="en-US" sz="3600" dirty="0" smtClean="0"/>
              <a:t>規定</a:t>
            </a:r>
            <a:r>
              <a:rPr lang="zh-TW" altLang="en-US" sz="3600" dirty="0" smtClean="0">
                <a:solidFill>
                  <a:srgbClr val="7030A0"/>
                </a:solidFill>
              </a:rPr>
              <a:t>期限內放棄</a:t>
            </a:r>
            <a:r>
              <a:rPr lang="zh-TW" altLang="en-US" sz="3600" dirty="0" smtClean="0"/>
              <a:t>特殊選才錄取資格者，</a:t>
            </a:r>
            <a:r>
              <a:rPr lang="zh-TW" altLang="en-US" sz="3600" dirty="0" smtClean="0">
                <a:solidFill>
                  <a:srgbClr val="FF0000"/>
                </a:solidFill>
              </a:rPr>
              <a:t>不得參加</a:t>
            </a:r>
            <a:r>
              <a:rPr lang="zh-TW" altLang="en-US" sz="3600" dirty="0" smtClean="0"/>
              <a:t>當學年度大學繁星推薦、個人申請、科技校院日間部四年制申請入學第一階段篩選，以及大學考試入學分發招生。</a:t>
            </a:r>
          </a:p>
        </p:txBody>
      </p:sp>
      <p:sp>
        <p:nvSpPr>
          <p:cNvPr id="5530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05A474E1-3DBB-4071-B33C-60BD775329E0}" type="slidenum">
              <a:rPr lang="zh-TW" altLang="en-US" sz="1200" smtClean="0">
                <a:solidFill>
                  <a:srgbClr val="898989"/>
                </a:solidFill>
                <a:ea typeface="新細明體" panose="02020500000000000000" pitchFamily="18" charset="-120"/>
              </a:rPr>
              <a:pPr>
                <a:spcBef>
                  <a:spcPct val="0"/>
                </a:spcBef>
                <a:buFontTx/>
                <a:buNone/>
              </a:pPr>
              <a:t>51</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8397161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56322" name="標題 4"/>
          <p:cNvSpPr>
            <a:spLocks noGrp="1"/>
          </p:cNvSpPr>
          <p:nvPr>
            <p:ph type="ctrTitle"/>
          </p:nvPr>
        </p:nvSpPr>
        <p:spPr/>
        <p:txBody>
          <a:bodyPr/>
          <a:lstStyle/>
          <a:p>
            <a:r>
              <a:rPr lang="zh-TW" altLang="en-US" sz="6600" smtClean="0">
                <a:solidFill>
                  <a:srgbClr val="002060"/>
                </a:solidFill>
              </a:rPr>
              <a:t>繁星推薦</a:t>
            </a:r>
          </a:p>
        </p:txBody>
      </p:sp>
      <p:sp>
        <p:nvSpPr>
          <p:cNvPr id="36867" name="副標題 5">
            <a:extLst>
              <a:ext uri="{FF2B5EF4-FFF2-40B4-BE49-F238E27FC236}">
                <a16:creationId xmlns:a16="http://schemas.microsoft.com/office/drawing/2014/main" id="{5C9D1772-7F07-44CB-AEBC-06BE4ECB98BD}"/>
              </a:ext>
            </a:extLst>
          </p:cNvPr>
          <p:cNvSpPr>
            <a:spLocks noGrp="1"/>
          </p:cNvSpPr>
          <p:nvPr>
            <p:ph type="subTitle" idx="1"/>
          </p:nvPr>
        </p:nvSpPr>
        <p:spPr/>
        <p:txBody>
          <a:bodyPr/>
          <a:lstStyle/>
          <a:p>
            <a:pPr>
              <a:defRPr/>
            </a:pPr>
            <a:endParaRPr lang="zh-TW" altLang="en-US"/>
          </a:p>
        </p:txBody>
      </p:sp>
      <p:sp>
        <p:nvSpPr>
          <p:cNvPr id="56324"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09C56C32-97C0-4526-9DFF-FFB4370F0727}" type="slidenum">
              <a:rPr lang="zh-TW" altLang="en-US" sz="1200" smtClean="0">
                <a:solidFill>
                  <a:srgbClr val="898989"/>
                </a:solidFill>
                <a:ea typeface="新細明體" panose="02020500000000000000" pitchFamily="18" charset="-120"/>
              </a:rPr>
              <a:pPr>
                <a:spcBef>
                  <a:spcPct val="0"/>
                </a:spcBef>
                <a:buFontTx/>
                <a:buNone/>
              </a:pPr>
              <a:t>52</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10177213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對於繁星推薦的疑惑及迷思</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成績要很好才能只用繁星推薦</a:t>
            </a:r>
            <a:r>
              <a:rPr lang="en-US" altLang="zh-TW" dirty="0" smtClean="0"/>
              <a:t>?</a:t>
            </a:r>
          </a:p>
          <a:p>
            <a:r>
              <a:rPr lang="zh-TW" altLang="en-US" dirty="0" smtClean="0"/>
              <a:t>繁星推薦不須看學測成績</a:t>
            </a:r>
            <a:r>
              <a:rPr lang="en-US" altLang="zh-TW" dirty="0" smtClean="0"/>
              <a:t>?</a:t>
            </a:r>
          </a:p>
          <a:p>
            <a:r>
              <a:rPr lang="zh-TW" altLang="en-US" dirty="0"/>
              <a:t>不用</a:t>
            </a:r>
            <a:r>
              <a:rPr lang="zh-TW" altLang="en-US" dirty="0" smtClean="0"/>
              <a:t>管志願，先填上了再說</a:t>
            </a:r>
            <a:r>
              <a:rPr lang="en-US" altLang="zh-TW" dirty="0" smtClean="0"/>
              <a:t>?</a:t>
            </a:r>
          </a:p>
          <a:p>
            <a:r>
              <a:rPr lang="zh-TW" altLang="en-US" dirty="0" smtClean="0"/>
              <a:t>什麼是二</a:t>
            </a:r>
            <a:r>
              <a:rPr lang="zh-TW" altLang="en-US" dirty="0"/>
              <a:t>輪</a:t>
            </a:r>
            <a:r>
              <a:rPr lang="zh-TW" altLang="en-US" dirty="0" smtClean="0"/>
              <a:t>分發</a:t>
            </a:r>
            <a:r>
              <a:rPr lang="en-US" altLang="zh-TW" dirty="0" smtClean="0"/>
              <a:t>?</a:t>
            </a:r>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29811964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標題 1"/>
          <p:cNvSpPr>
            <a:spLocks noGrp="1"/>
          </p:cNvSpPr>
          <p:nvPr>
            <p:ph type="title"/>
          </p:nvPr>
        </p:nvSpPr>
        <p:spPr/>
        <p:txBody>
          <a:bodyPr/>
          <a:lstStyle/>
          <a:p>
            <a:endParaRPr lang="zh-TW" altLang="en-US" smtClean="0"/>
          </a:p>
        </p:txBody>
      </p:sp>
      <p:sp>
        <p:nvSpPr>
          <p:cNvPr id="57347" name="內容版面配置區 2"/>
          <p:cNvSpPr>
            <a:spLocks noGrp="1"/>
          </p:cNvSpPr>
          <p:nvPr>
            <p:ph idx="1"/>
          </p:nvPr>
        </p:nvSpPr>
        <p:spPr/>
        <p:txBody>
          <a:bodyPr/>
          <a:lstStyle/>
          <a:p>
            <a:endParaRPr lang="zh-TW" altLang="en-US" smtClean="0"/>
          </a:p>
        </p:txBody>
      </p:sp>
      <p:sp>
        <p:nvSpPr>
          <p:cNvPr id="5734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99B400CE-21D1-4107-8E06-F15CAD0E8B96}" type="slidenum">
              <a:rPr lang="zh-TW" altLang="en-US" sz="1200" smtClean="0">
                <a:solidFill>
                  <a:srgbClr val="898989"/>
                </a:solidFill>
                <a:ea typeface="新細明體" panose="02020500000000000000" pitchFamily="18" charset="-120"/>
              </a:rPr>
              <a:pPr>
                <a:spcBef>
                  <a:spcPct val="0"/>
                </a:spcBef>
                <a:buFontTx/>
                <a:buNone/>
              </a:pPr>
              <a:t>54</a:t>
            </a:fld>
            <a:endParaRPr lang="en-US" altLang="zh-TW" sz="1200" smtClean="0">
              <a:solidFill>
                <a:srgbClr val="898989"/>
              </a:solidFill>
              <a:ea typeface="新細明體" panose="02020500000000000000" pitchFamily="18" charset="-120"/>
            </a:endParaRPr>
          </a:p>
        </p:txBody>
      </p:sp>
      <p:grpSp>
        <p:nvGrpSpPr>
          <p:cNvPr id="57349" name="群組 24"/>
          <p:cNvGrpSpPr>
            <a:grpSpLocks/>
          </p:cNvGrpSpPr>
          <p:nvPr/>
        </p:nvGrpSpPr>
        <p:grpSpPr bwMode="auto">
          <a:xfrm>
            <a:off x="1403350" y="277813"/>
            <a:ext cx="6642100" cy="6427787"/>
            <a:chOff x="1115616" y="404664"/>
            <a:chExt cx="6642100" cy="6300936"/>
          </a:xfrm>
        </p:grpSpPr>
        <p:sp>
          <p:nvSpPr>
            <p:cNvPr id="5" name="矩形 4">
              <a:extLst>
                <a:ext uri="{FF2B5EF4-FFF2-40B4-BE49-F238E27FC236}">
                  <a16:creationId xmlns:a16="http://schemas.microsoft.com/office/drawing/2014/main" id="{2250244C-0929-4AB3-A88B-5961A83E1165}"/>
                </a:ext>
              </a:extLst>
            </p:cNvPr>
            <p:cNvSpPr/>
            <p:nvPr/>
          </p:nvSpPr>
          <p:spPr>
            <a:xfrm>
              <a:off x="1115616" y="404664"/>
              <a:ext cx="6642100" cy="6300936"/>
            </a:xfrm>
            <a:prstGeom prst="rect">
              <a:avLst/>
            </a:prstGeom>
            <a:solidFill>
              <a:srgbClr val="FFFFCC"/>
            </a:solidFill>
            <a:ln w="19050" cap="rnd" cmpd="sng" algn="ctr">
              <a:solidFill>
                <a:srgbClr val="90C226">
                  <a:shade val="50000"/>
                </a:srgbClr>
              </a:solidFill>
              <a:prstDash val="solid"/>
            </a:ln>
            <a:effectLst/>
          </p:spPr>
          <p:txBody>
            <a:bodyPr anchor="ctr"/>
            <a:lstStyle/>
            <a:p>
              <a:pPr algn="ctr" eaLnBrk="1" fontAlgn="auto" hangingPunct="1">
                <a:spcBef>
                  <a:spcPts val="0"/>
                </a:spcBef>
                <a:spcAft>
                  <a:spcPts val="0"/>
                </a:spcAft>
                <a:defRPr/>
              </a:pPr>
              <a:endParaRPr kumimoji="0" lang="zh-TW" altLang="en-US" kern="0">
                <a:solidFill>
                  <a:prstClr val="white"/>
                </a:solidFill>
                <a:latin typeface="Trebuchet MS" panose="020B0603020202020204"/>
                <a:ea typeface="微軟正黑體" panose="020B0604030504040204" pitchFamily="34" charset="-120"/>
              </a:endParaRPr>
            </a:p>
          </p:txBody>
        </p:sp>
        <p:sp>
          <p:nvSpPr>
            <p:cNvPr id="57351" name="Rectangle 4"/>
            <p:cNvSpPr>
              <a:spLocks noChangeArrowheads="1"/>
            </p:cNvSpPr>
            <p:nvPr/>
          </p:nvSpPr>
          <p:spPr bwMode="auto">
            <a:xfrm>
              <a:off x="1962075" y="451073"/>
              <a:ext cx="5473700" cy="800649"/>
            </a:xfrm>
            <a:prstGeom prst="rect">
              <a:avLst/>
            </a:prstGeom>
            <a:solidFill>
              <a:srgbClr val="002060"/>
            </a:solidFill>
            <a:ln w="12700" cap="sq">
              <a:solidFill>
                <a:srgbClr val="969696"/>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kumimoji="0" lang="zh-TW" altLang="en-US" sz="2400" b="1">
                  <a:solidFill>
                    <a:srgbClr val="FFFFFF"/>
                  </a:solidFill>
                  <a:latin typeface="Times New Roman" panose="02020603050405020304" pitchFamily="18" charset="0"/>
                </a:rPr>
                <a:t>高中英語聽力測驗</a:t>
              </a:r>
              <a:r>
                <a:rPr kumimoji="0" lang="zh-TW" altLang="en-US" sz="2400" b="1">
                  <a:solidFill>
                    <a:srgbClr val="FFFFFF"/>
                  </a:solidFill>
                  <a:latin typeface="新細明體" panose="02020500000000000000" pitchFamily="18" charset="-120"/>
                  <a:ea typeface="新細明體" panose="02020500000000000000" pitchFamily="18" charset="-120"/>
                </a:rPr>
                <a:t>、</a:t>
              </a:r>
              <a:r>
                <a:rPr kumimoji="0" lang="zh-TW" altLang="en-US" sz="2400" b="1">
                  <a:solidFill>
                    <a:srgbClr val="FFFFFF"/>
                  </a:solidFill>
                  <a:latin typeface="Times New Roman" panose="02020603050405020304" pitchFamily="18" charset="0"/>
                </a:rPr>
                <a:t>學科能力測驗</a:t>
              </a:r>
              <a:endParaRPr kumimoji="0" lang="en-US" altLang="zh-TW" sz="2400" b="1">
                <a:solidFill>
                  <a:srgbClr val="FFFFFF"/>
                </a:solidFill>
                <a:latin typeface="Times New Roman" panose="02020603050405020304" pitchFamily="18" charset="0"/>
              </a:endParaRPr>
            </a:p>
            <a:p>
              <a:pPr algn="ctr" eaLnBrk="1" hangingPunct="1">
                <a:spcBef>
                  <a:spcPct val="0"/>
                </a:spcBef>
                <a:buFontTx/>
                <a:buNone/>
              </a:pPr>
              <a:r>
                <a:rPr kumimoji="0" lang="zh-TW" altLang="en-US" sz="2400" b="1">
                  <a:solidFill>
                    <a:srgbClr val="FFFFFF"/>
                  </a:solidFill>
                  <a:latin typeface="Times New Roman" panose="02020603050405020304" pitchFamily="18" charset="0"/>
                </a:rPr>
                <a:t>術科考試</a:t>
              </a:r>
              <a:endParaRPr kumimoji="0" lang="en-US" altLang="zh-TW" sz="2400" b="1">
                <a:solidFill>
                  <a:srgbClr val="FFFFFF"/>
                </a:solidFill>
                <a:latin typeface="Times New Roman" panose="02020603050405020304" pitchFamily="18" charset="0"/>
              </a:endParaRPr>
            </a:p>
          </p:txBody>
        </p:sp>
        <p:sp>
          <p:nvSpPr>
            <p:cNvPr id="9" name="AutoShape 35">
              <a:extLst>
                <a:ext uri="{FF2B5EF4-FFF2-40B4-BE49-F238E27FC236}">
                  <a16:creationId xmlns:a16="http://schemas.microsoft.com/office/drawing/2014/main" id="{AB61B61C-C34F-4811-B7AD-DB8C36911816}"/>
                </a:ext>
              </a:extLst>
            </p:cNvPr>
            <p:cNvSpPr>
              <a:spLocks noChangeArrowheads="1"/>
            </p:cNvSpPr>
            <p:nvPr/>
          </p:nvSpPr>
          <p:spPr bwMode="auto">
            <a:xfrm>
              <a:off x="4022329" y="1252777"/>
              <a:ext cx="650875" cy="361032"/>
            </a:xfrm>
            <a:prstGeom prst="downArrow">
              <a:avLst>
                <a:gd name="adj1" fmla="val 50000"/>
                <a:gd name="adj2" fmla="val 63055"/>
              </a:avLst>
            </a:prstGeom>
            <a:solidFill>
              <a:sysClr val="windowText" lastClr="000000">
                <a:lumMod val="50000"/>
                <a:lumOff val="50000"/>
              </a:sys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kern="0">
                <a:solidFill>
                  <a:prstClr val="black"/>
                </a:solidFill>
                <a:latin typeface="Trebuchet MS" panose="020B0603020202020204"/>
                <a:ea typeface="微軟正黑體" panose="020B0604030504040204" pitchFamily="34" charset="-120"/>
              </a:endParaRPr>
            </a:p>
          </p:txBody>
        </p:sp>
        <p:sp>
          <p:nvSpPr>
            <p:cNvPr id="57353" name="Rectangle 4"/>
            <p:cNvSpPr>
              <a:spLocks noChangeArrowheads="1"/>
            </p:cNvSpPr>
            <p:nvPr/>
          </p:nvSpPr>
          <p:spPr bwMode="auto">
            <a:xfrm>
              <a:off x="1801082" y="2443571"/>
              <a:ext cx="5473700" cy="446760"/>
            </a:xfrm>
            <a:prstGeom prst="rect">
              <a:avLst/>
            </a:prstGeom>
            <a:solidFill>
              <a:srgbClr val="92D050"/>
            </a:solidFill>
            <a:ln w="12700" cap="sq">
              <a:solidFill>
                <a:srgbClr val="969696"/>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kumimoji="0" lang="zh-TW" altLang="en-US" sz="2400" b="1">
                  <a:solidFill>
                    <a:srgbClr val="7030A0"/>
                  </a:solidFill>
                  <a:latin typeface="Times New Roman" panose="02020603050405020304" pitchFamily="18" charset="0"/>
                </a:rPr>
                <a:t>本校大學繁星推薦校內選填志願系統</a:t>
              </a:r>
              <a:endParaRPr kumimoji="0" lang="en-US" altLang="zh-TW" sz="2400" b="1">
                <a:solidFill>
                  <a:srgbClr val="7030A0"/>
                </a:solidFill>
                <a:latin typeface="Times New Roman" panose="02020603050405020304" pitchFamily="18" charset="0"/>
              </a:endParaRPr>
            </a:p>
          </p:txBody>
        </p:sp>
        <p:pic>
          <p:nvPicPr>
            <p:cNvPr id="57354" name="圖片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94993" y="1573618"/>
              <a:ext cx="1956986" cy="64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5" name="圖片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6864" y="2080374"/>
              <a:ext cx="701101" cy="3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6" name="圖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7818" y="2885188"/>
              <a:ext cx="701101" cy="3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7" name="Rectangle 4"/>
            <p:cNvSpPr>
              <a:spLocks noChangeArrowheads="1"/>
            </p:cNvSpPr>
            <p:nvPr/>
          </p:nvSpPr>
          <p:spPr bwMode="auto">
            <a:xfrm>
              <a:off x="1801082" y="3241626"/>
              <a:ext cx="5473700" cy="446760"/>
            </a:xfrm>
            <a:prstGeom prst="rect">
              <a:avLst/>
            </a:prstGeom>
            <a:solidFill>
              <a:srgbClr val="92D050"/>
            </a:solidFill>
            <a:ln w="12700" cap="sq">
              <a:solidFill>
                <a:srgbClr val="969696"/>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kumimoji="0" lang="zh-TW" altLang="en-US" sz="2400" b="1">
                  <a:solidFill>
                    <a:srgbClr val="7030A0"/>
                  </a:solidFill>
                  <a:latin typeface="Times New Roman" panose="02020603050405020304" pitchFamily="18" charset="0"/>
                </a:rPr>
                <a:t>學校推薦</a:t>
              </a:r>
              <a:endParaRPr kumimoji="0" lang="en-US" altLang="zh-TW" sz="2400" b="1">
                <a:solidFill>
                  <a:srgbClr val="7030A0"/>
                </a:solidFill>
                <a:latin typeface="Times New Roman" panose="02020603050405020304" pitchFamily="18" charset="0"/>
              </a:endParaRPr>
            </a:p>
          </p:txBody>
        </p:sp>
        <p:pic>
          <p:nvPicPr>
            <p:cNvPr id="57358" name="圖片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72710" y="3680350"/>
              <a:ext cx="701101" cy="3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59" name="群組 16"/>
            <p:cNvGrpSpPr>
              <a:grpSpLocks/>
            </p:cNvGrpSpPr>
            <p:nvPr/>
          </p:nvGrpSpPr>
          <p:grpSpPr bwMode="auto">
            <a:xfrm>
              <a:off x="2872352" y="4058335"/>
              <a:ext cx="3652837" cy="2327275"/>
              <a:chOff x="1373188" y="3119438"/>
              <a:chExt cx="3652837" cy="2327275"/>
            </a:xfrm>
          </p:grpSpPr>
          <p:sp>
            <p:nvSpPr>
              <p:cNvPr id="18" name="Rectangle 37">
                <a:extLst>
                  <a:ext uri="{FF2B5EF4-FFF2-40B4-BE49-F238E27FC236}">
                    <a16:creationId xmlns:a16="http://schemas.microsoft.com/office/drawing/2014/main" id="{454E80E6-2507-46B4-A7C7-490427BDDE6C}"/>
                  </a:ext>
                </a:extLst>
              </p:cNvPr>
              <p:cNvSpPr>
                <a:spLocks noChangeArrowheads="1"/>
              </p:cNvSpPr>
              <p:nvPr/>
            </p:nvSpPr>
            <p:spPr bwMode="auto">
              <a:xfrm>
                <a:off x="1764340" y="5013516"/>
                <a:ext cx="2592387" cy="432616"/>
              </a:xfrm>
              <a:prstGeom prst="rect">
                <a:avLst/>
              </a:prstGeom>
              <a:solidFill>
                <a:srgbClr val="00B0F0"/>
              </a:solidFill>
              <a:ln w="12700" cap="sq">
                <a:solidFill>
                  <a:srgbClr val="808080"/>
                </a:solidFill>
                <a:miter lim="800000"/>
                <a:headEnd type="none" w="sm" len="sm"/>
                <a:tailEnd type="none" w="sm" len="sm"/>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fontAlgn="auto" hangingPunct="1">
                  <a:spcBef>
                    <a:spcPct val="0"/>
                  </a:spcBef>
                  <a:spcAft>
                    <a:spcPts val="0"/>
                  </a:spcAft>
                  <a:buClrTx/>
                  <a:buSzTx/>
                  <a:buFontTx/>
                  <a:buNone/>
                  <a:defRPr/>
                </a:pPr>
                <a:r>
                  <a:rPr kumimoji="0" lang="zh-TW" altLang="en-US" b="1" kern="0" dirty="0">
                    <a:solidFill>
                      <a:prstClr val="black"/>
                    </a:solidFill>
                    <a:latin typeface="Times New Roman" panose="02020603050405020304" pitchFamily="18" charset="0"/>
                  </a:rPr>
                  <a:t>公告錄取名單</a:t>
                </a:r>
              </a:p>
            </p:txBody>
          </p:sp>
          <p:sp>
            <p:nvSpPr>
              <p:cNvPr id="19" name="Rectangle 37">
                <a:extLst>
                  <a:ext uri="{FF2B5EF4-FFF2-40B4-BE49-F238E27FC236}">
                    <a16:creationId xmlns:a16="http://schemas.microsoft.com/office/drawing/2014/main" id="{C057FBCE-7037-48D0-9546-929917A599C8}"/>
                  </a:ext>
                </a:extLst>
              </p:cNvPr>
              <p:cNvSpPr>
                <a:spLocks noChangeArrowheads="1"/>
              </p:cNvSpPr>
              <p:nvPr/>
            </p:nvSpPr>
            <p:spPr bwMode="auto">
              <a:xfrm>
                <a:off x="1373815" y="3119657"/>
                <a:ext cx="1398587" cy="432616"/>
              </a:xfrm>
              <a:prstGeom prst="rect">
                <a:avLst/>
              </a:prstGeom>
              <a:solidFill>
                <a:srgbClr val="00B0F0"/>
              </a:solidFill>
              <a:ln w="12700" cap="sq">
                <a:solidFill>
                  <a:srgbClr val="808080"/>
                </a:solidFill>
                <a:miter lim="800000"/>
                <a:headEnd type="none" w="sm" len="sm"/>
                <a:tailEnd type="none" w="sm" len="sm"/>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fontAlgn="auto" hangingPunct="1">
                  <a:spcBef>
                    <a:spcPct val="0"/>
                  </a:spcBef>
                  <a:spcAft>
                    <a:spcPts val="0"/>
                  </a:spcAft>
                  <a:buClrTx/>
                  <a:buSzTx/>
                  <a:buFontTx/>
                  <a:buNone/>
                  <a:defRPr/>
                </a:pPr>
                <a:r>
                  <a:rPr kumimoji="0" lang="en-US" altLang="zh-TW" b="1" kern="0" dirty="0">
                    <a:solidFill>
                      <a:prstClr val="black"/>
                    </a:solidFill>
                    <a:latin typeface="Calibri" panose="020F0502020204030204" pitchFamily="34" charset="0"/>
                  </a:rPr>
                  <a:t>1-7</a:t>
                </a:r>
                <a:r>
                  <a:rPr kumimoji="0" lang="zh-TW" altLang="en-US" b="1" kern="0" dirty="0">
                    <a:solidFill>
                      <a:prstClr val="black"/>
                    </a:solidFill>
                    <a:latin typeface="Calibri" panose="020F0502020204030204" pitchFamily="34" charset="0"/>
                  </a:rPr>
                  <a:t>學群</a:t>
                </a:r>
                <a:endParaRPr kumimoji="0" lang="zh-TW" altLang="en-US" b="1" kern="0" dirty="0">
                  <a:solidFill>
                    <a:prstClr val="black"/>
                  </a:solidFill>
                  <a:latin typeface="Times New Roman" panose="02020603050405020304" pitchFamily="18" charset="0"/>
                </a:endParaRPr>
              </a:p>
            </p:txBody>
          </p:sp>
          <p:sp>
            <p:nvSpPr>
              <p:cNvPr id="20" name="Rectangle 37">
                <a:extLst>
                  <a:ext uri="{FF2B5EF4-FFF2-40B4-BE49-F238E27FC236}">
                    <a16:creationId xmlns:a16="http://schemas.microsoft.com/office/drawing/2014/main" id="{81937321-6026-4DB3-B567-413AFFC96C49}"/>
                  </a:ext>
                </a:extLst>
              </p:cNvPr>
              <p:cNvSpPr>
                <a:spLocks noChangeArrowheads="1"/>
              </p:cNvSpPr>
              <p:nvPr/>
            </p:nvSpPr>
            <p:spPr bwMode="auto">
              <a:xfrm>
                <a:off x="2885115" y="3130549"/>
                <a:ext cx="2141537" cy="434172"/>
              </a:xfrm>
              <a:prstGeom prst="rect">
                <a:avLst/>
              </a:prstGeom>
              <a:solidFill>
                <a:srgbClr val="00B0F0"/>
              </a:solidFill>
              <a:ln w="12700" cap="sq">
                <a:solidFill>
                  <a:srgbClr val="808080"/>
                </a:solidFill>
                <a:miter lim="800000"/>
                <a:headEnd type="none" w="sm" len="sm"/>
                <a:tailEnd type="none" w="sm" len="sm"/>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fontAlgn="auto" hangingPunct="1">
                  <a:spcBef>
                    <a:spcPct val="0"/>
                  </a:spcBef>
                  <a:spcAft>
                    <a:spcPts val="0"/>
                  </a:spcAft>
                  <a:buClrTx/>
                  <a:buSzTx/>
                  <a:buFontTx/>
                  <a:buNone/>
                  <a:defRPr/>
                </a:pPr>
                <a:r>
                  <a:rPr kumimoji="0" lang="zh-TW" altLang="en-US" b="1" kern="0" dirty="0">
                    <a:solidFill>
                      <a:prstClr val="black"/>
                    </a:solidFill>
                    <a:latin typeface="Times New Roman" panose="02020603050405020304" pitchFamily="18" charset="0"/>
                  </a:rPr>
                  <a:t>第</a:t>
                </a:r>
                <a:r>
                  <a:rPr kumimoji="0" lang="en-US" altLang="zh-TW" b="1" kern="0" dirty="0">
                    <a:solidFill>
                      <a:prstClr val="black"/>
                    </a:solidFill>
                    <a:latin typeface="Times New Roman" panose="02020603050405020304" pitchFamily="18" charset="0"/>
                  </a:rPr>
                  <a:t>8</a:t>
                </a:r>
                <a:r>
                  <a:rPr kumimoji="0" lang="zh-TW" altLang="en-US" b="1" kern="0" dirty="0">
                    <a:solidFill>
                      <a:prstClr val="black"/>
                    </a:solidFill>
                    <a:latin typeface="Times New Roman" panose="02020603050405020304" pitchFamily="18" charset="0"/>
                  </a:rPr>
                  <a:t>學群</a:t>
                </a:r>
                <a:r>
                  <a:rPr kumimoji="0" lang="en-US" altLang="zh-TW" b="1" kern="0" dirty="0">
                    <a:solidFill>
                      <a:prstClr val="black"/>
                    </a:solidFill>
                    <a:latin typeface="Times New Roman" panose="02020603050405020304" pitchFamily="18" charset="0"/>
                  </a:rPr>
                  <a:t>(</a:t>
                </a:r>
                <a:r>
                  <a:rPr kumimoji="0" lang="zh-TW" altLang="en-US" b="1" kern="0" dirty="0">
                    <a:solidFill>
                      <a:prstClr val="black"/>
                    </a:solidFill>
                    <a:latin typeface="Times New Roman" panose="02020603050405020304" pitchFamily="18" charset="0"/>
                  </a:rPr>
                  <a:t>醫學系</a:t>
                </a:r>
                <a:r>
                  <a:rPr kumimoji="0" lang="en-US" altLang="zh-TW" b="1" kern="0" dirty="0">
                    <a:solidFill>
                      <a:prstClr val="black"/>
                    </a:solidFill>
                    <a:latin typeface="Times New Roman" panose="02020603050405020304" pitchFamily="18" charset="0"/>
                  </a:rPr>
                  <a:t>)</a:t>
                </a:r>
              </a:p>
            </p:txBody>
          </p:sp>
          <p:sp>
            <p:nvSpPr>
              <p:cNvPr id="21" name="AutoShape 35">
                <a:extLst>
                  <a:ext uri="{FF2B5EF4-FFF2-40B4-BE49-F238E27FC236}">
                    <a16:creationId xmlns:a16="http://schemas.microsoft.com/office/drawing/2014/main" id="{A91ADF73-4FCC-4D33-BBFF-9513633A27E9}"/>
                  </a:ext>
                </a:extLst>
              </p:cNvPr>
              <p:cNvSpPr>
                <a:spLocks noChangeArrowheads="1"/>
              </p:cNvSpPr>
              <p:nvPr/>
            </p:nvSpPr>
            <p:spPr bwMode="auto">
              <a:xfrm>
                <a:off x="1764340" y="3574059"/>
                <a:ext cx="650875" cy="1367874"/>
              </a:xfrm>
              <a:prstGeom prst="downArrow">
                <a:avLst>
                  <a:gd name="adj1" fmla="val 50000"/>
                  <a:gd name="adj2" fmla="val 63055"/>
                </a:avLst>
              </a:prstGeom>
              <a:solidFill>
                <a:sysClr val="window" lastClr="FFFFFF">
                  <a:lumMod val="50000"/>
                </a:sys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kern="0">
                  <a:solidFill>
                    <a:prstClr val="black"/>
                  </a:solidFill>
                  <a:latin typeface="Trebuchet MS" panose="020B0603020202020204"/>
                  <a:ea typeface="微軟正黑體" panose="020B0604030504040204" pitchFamily="34" charset="-120"/>
                </a:endParaRPr>
              </a:p>
            </p:txBody>
          </p:sp>
          <p:sp>
            <p:nvSpPr>
              <p:cNvPr id="22" name="AutoShape 35">
                <a:extLst>
                  <a:ext uri="{FF2B5EF4-FFF2-40B4-BE49-F238E27FC236}">
                    <a16:creationId xmlns:a16="http://schemas.microsoft.com/office/drawing/2014/main" id="{DAD87E4F-948F-4FDB-9322-1464C4491286}"/>
                  </a:ext>
                </a:extLst>
              </p:cNvPr>
              <p:cNvSpPr>
                <a:spLocks noChangeArrowheads="1"/>
              </p:cNvSpPr>
              <p:nvPr/>
            </p:nvSpPr>
            <p:spPr bwMode="auto">
              <a:xfrm>
                <a:off x="3420102" y="3574059"/>
                <a:ext cx="650875" cy="431059"/>
              </a:xfrm>
              <a:prstGeom prst="downArrow">
                <a:avLst>
                  <a:gd name="adj1" fmla="val 50000"/>
                  <a:gd name="adj2" fmla="val 63055"/>
                </a:avLst>
              </a:prstGeom>
              <a:solidFill>
                <a:sysClr val="window" lastClr="FFFFFF">
                  <a:lumMod val="50000"/>
                </a:sys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kern="0">
                  <a:solidFill>
                    <a:prstClr val="black"/>
                  </a:solidFill>
                  <a:latin typeface="Trebuchet MS" panose="020B0603020202020204"/>
                  <a:ea typeface="微軟正黑體" panose="020B0604030504040204" pitchFamily="34" charset="-120"/>
                </a:endParaRPr>
              </a:p>
            </p:txBody>
          </p:sp>
          <p:sp>
            <p:nvSpPr>
              <p:cNvPr id="23" name="Rectangle 37">
                <a:extLst>
                  <a:ext uri="{FF2B5EF4-FFF2-40B4-BE49-F238E27FC236}">
                    <a16:creationId xmlns:a16="http://schemas.microsoft.com/office/drawing/2014/main" id="{2F4E6CF3-B86A-48C1-903A-43F2817A718E}"/>
                  </a:ext>
                </a:extLst>
              </p:cNvPr>
              <p:cNvSpPr>
                <a:spLocks noChangeArrowheads="1"/>
              </p:cNvSpPr>
              <p:nvPr/>
            </p:nvSpPr>
            <p:spPr bwMode="auto">
              <a:xfrm>
                <a:off x="3132765" y="4005117"/>
                <a:ext cx="1182687" cy="432616"/>
              </a:xfrm>
              <a:prstGeom prst="rect">
                <a:avLst/>
              </a:prstGeom>
              <a:solidFill>
                <a:srgbClr val="00B0F0"/>
              </a:solidFill>
              <a:ln w="12700" cap="sq">
                <a:solidFill>
                  <a:srgbClr val="808080"/>
                </a:solidFill>
                <a:miter lim="800000"/>
                <a:headEnd type="none" w="sm" len="sm"/>
                <a:tailEnd type="none" w="sm" len="sm"/>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fontAlgn="auto" hangingPunct="1">
                  <a:spcBef>
                    <a:spcPct val="0"/>
                  </a:spcBef>
                  <a:spcAft>
                    <a:spcPts val="0"/>
                  </a:spcAft>
                  <a:buClrTx/>
                  <a:buSzTx/>
                  <a:buFontTx/>
                  <a:buNone/>
                  <a:defRPr/>
                </a:pPr>
                <a:r>
                  <a:rPr kumimoji="0" lang="zh-TW" altLang="en-US" b="1" kern="0">
                    <a:solidFill>
                      <a:prstClr val="black"/>
                    </a:solidFill>
                    <a:latin typeface="Times New Roman" panose="02020603050405020304" pitchFamily="18" charset="0"/>
                  </a:rPr>
                  <a:t>面試</a:t>
                </a:r>
              </a:p>
            </p:txBody>
          </p:sp>
          <p:sp>
            <p:nvSpPr>
              <p:cNvPr id="24" name="AutoShape 35">
                <a:extLst>
                  <a:ext uri="{FF2B5EF4-FFF2-40B4-BE49-F238E27FC236}">
                    <a16:creationId xmlns:a16="http://schemas.microsoft.com/office/drawing/2014/main" id="{BD9D7BA7-8061-4483-8B03-F1671AF8C840}"/>
                  </a:ext>
                </a:extLst>
              </p:cNvPr>
              <p:cNvSpPr>
                <a:spLocks noChangeArrowheads="1"/>
              </p:cNvSpPr>
              <p:nvPr/>
            </p:nvSpPr>
            <p:spPr bwMode="auto">
              <a:xfrm>
                <a:off x="3420102" y="4507761"/>
                <a:ext cx="650875" cy="505755"/>
              </a:xfrm>
              <a:prstGeom prst="downArrow">
                <a:avLst>
                  <a:gd name="adj1" fmla="val 50000"/>
                  <a:gd name="adj2" fmla="val 63055"/>
                </a:avLst>
              </a:prstGeom>
              <a:solidFill>
                <a:sysClr val="window" lastClr="FFFFFF">
                  <a:lumMod val="50000"/>
                </a:sys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kern="0">
                  <a:solidFill>
                    <a:prstClr val="black"/>
                  </a:solidFill>
                  <a:latin typeface="Trebuchet MS" panose="020B0603020202020204"/>
                  <a:ea typeface="微軟正黑體" panose="020B0604030504040204" pitchFamily="34" charset="-120"/>
                </a:endParaRPr>
              </a:p>
            </p:txBody>
          </p:sp>
        </p:grpSp>
      </p:grpSp>
    </p:spTree>
    <p:extLst>
      <p:ext uri="{BB962C8B-B14F-4D97-AF65-F5344CB8AC3E}">
        <p14:creationId xmlns:p14="http://schemas.microsoft.com/office/powerpoint/2010/main" val="31921915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B7AC69EF-1048-42A4-8D1B-D7035A93795C}" type="slidenum">
              <a:rPr lang="zh-TW" altLang="en-US" sz="1200" smtClean="0">
                <a:solidFill>
                  <a:srgbClr val="898989"/>
                </a:solidFill>
                <a:ea typeface="新細明體" panose="02020500000000000000" pitchFamily="18" charset="-120"/>
              </a:rPr>
              <a:pPr>
                <a:spcBef>
                  <a:spcPct val="0"/>
                </a:spcBef>
                <a:buFontTx/>
                <a:buNone/>
              </a:pPr>
              <a:t>55</a:t>
            </a:fld>
            <a:endParaRPr lang="en-US" altLang="zh-TW" sz="1200" smtClean="0">
              <a:solidFill>
                <a:srgbClr val="898989"/>
              </a:solidFill>
              <a:ea typeface="新細明體" panose="02020500000000000000" pitchFamily="18" charset="-120"/>
            </a:endParaRPr>
          </a:p>
        </p:txBody>
      </p:sp>
      <p:sp>
        <p:nvSpPr>
          <p:cNvPr id="65539" name="標題 1">
            <a:extLst>
              <a:ext uri="{FF2B5EF4-FFF2-40B4-BE49-F238E27FC236}">
                <a16:creationId xmlns:a16="http://schemas.microsoft.com/office/drawing/2014/main" id="{4B41319D-9608-457F-8119-281514C4A53B}"/>
              </a:ext>
            </a:extLst>
          </p:cNvPr>
          <p:cNvSpPr>
            <a:spLocks noGrp="1"/>
          </p:cNvSpPr>
          <p:nvPr>
            <p:ph type="title"/>
          </p:nvPr>
        </p:nvSpPr>
        <p:spPr/>
        <p:txBody>
          <a:bodyPr/>
          <a:lstStyle/>
          <a:p>
            <a:pPr>
              <a:defRPr/>
            </a:pPr>
            <a:r>
              <a:rPr lang="zh-TW" altLang="en-US" b="1" dirty="0">
                <a:solidFill>
                  <a:schemeClr val="accent6">
                    <a:lumMod val="50000"/>
                  </a:schemeClr>
                </a:solidFill>
              </a:rPr>
              <a:t>繁星推薦</a:t>
            </a:r>
            <a:endParaRPr lang="zh-TW" altLang="en-US" dirty="0">
              <a:solidFill>
                <a:schemeClr val="accent6">
                  <a:lumMod val="50000"/>
                </a:schemeClr>
              </a:solidFill>
            </a:endParaRPr>
          </a:p>
        </p:txBody>
      </p:sp>
      <p:sp>
        <p:nvSpPr>
          <p:cNvPr id="65540" name="內容版面配置區 2">
            <a:extLst>
              <a:ext uri="{FF2B5EF4-FFF2-40B4-BE49-F238E27FC236}">
                <a16:creationId xmlns:a16="http://schemas.microsoft.com/office/drawing/2014/main" id="{9E61F68D-8FCB-4614-83FE-B7BE28A8C553}"/>
              </a:ext>
            </a:extLst>
          </p:cNvPr>
          <p:cNvSpPr>
            <a:spLocks noGrp="1"/>
          </p:cNvSpPr>
          <p:nvPr>
            <p:ph idx="1"/>
          </p:nvPr>
        </p:nvSpPr>
        <p:spPr>
          <a:xfrm>
            <a:off x="142875" y="1600200"/>
            <a:ext cx="9001125" cy="4525963"/>
          </a:xfrm>
        </p:spPr>
        <p:txBody>
          <a:bodyPr/>
          <a:lstStyle/>
          <a:p>
            <a:pPr>
              <a:defRPr/>
            </a:pPr>
            <a:r>
              <a:rPr lang="zh-TW" altLang="en-US" b="1" dirty="0">
                <a:latin typeface="標楷體" panose="03000509000000000000" pitchFamily="65" charset="-120"/>
              </a:rPr>
              <a:t>招生推薦資格：</a:t>
            </a:r>
            <a:endParaRPr lang="en-US" altLang="zh-TW" b="1" dirty="0">
              <a:latin typeface="標楷體" panose="03000509000000000000" pitchFamily="65" charset="-120"/>
            </a:endParaRPr>
          </a:p>
          <a:p>
            <a:pPr>
              <a:buFont typeface="Arial" panose="020B0604020202020204" pitchFamily="34" charset="0"/>
              <a:buNone/>
              <a:defRPr/>
            </a:pPr>
            <a:r>
              <a:rPr lang="en-US" altLang="zh-TW" b="1" dirty="0">
                <a:latin typeface="標楷體" panose="03000509000000000000" pitchFamily="65" charset="-120"/>
              </a:rPr>
              <a:t>1.</a:t>
            </a:r>
            <a:r>
              <a:rPr lang="zh-TW" altLang="en-US" b="1" dirty="0">
                <a:latin typeface="標楷體" panose="03000509000000000000" pitchFamily="65" charset="-120"/>
              </a:rPr>
              <a:t>全程就讀同一高中之應屆畢業生。</a:t>
            </a:r>
            <a:endParaRPr lang="en-US" altLang="zh-TW" dirty="0">
              <a:latin typeface="標楷體" panose="03000509000000000000" pitchFamily="65" charset="-120"/>
            </a:endParaRPr>
          </a:p>
          <a:p>
            <a:pPr>
              <a:buFont typeface="Arial" panose="020B0604020202020204" pitchFamily="34" charset="0"/>
              <a:buNone/>
              <a:defRPr/>
            </a:pPr>
            <a:r>
              <a:rPr lang="en-US" altLang="zh-TW" b="1" dirty="0">
                <a:latin typeface="標楷體" panose="03000509000000000000" pitchFamily="65" charset="-120"/>
              </a:rPr>
              <a:t>2.</a:t>
            </a:r>
            <a:r>
              <a:rPr lang="zh-TW" altLang="en-US" b="1" dirty="0">
                <a:latin typeface="標楷體" panose="03000509000000000000" pitchFamily="65" charset="-120"/>
              </a:rPr>
              <a:t>高一、高二、</a:t>
            </a:r>
            <a:r>
              <a:rPr lang="zh-TW" altLang="en-US" b="1" dirty="0">
                <a:solidFill>
                  <a:schemeClr val="accent4">
                    <a:lumMod val="75000"/>
                  </a:schemeClr>
                </a:solidFill>
                <a:latin typeface="標楷體" panose="03000509000000000000" pitchFamily="65" charset="-120"/>
              </a:rPr>
              <a:t>高三上學期「各學期學業成</a:t>
            </a:r>
          </a:p>
          <a:p>
            <a:pPr>
              <a:buFont typeface="Arial" panose="020B0604020202020204" pitchFamily="34" charset="0"/>
              <a:buNone/>
              <a:defRPr/>
            </a:pPr>
            <a:r>
              <a:rPr lang="zh-TW" altLang="en-US" b="1" dirty="0">
                <a:solidFill>
                  <a:schemeClr val="accent4">
                    <a:lumMod val="75000"/>
                  </a:schemeClr>
                </a:solidFill>
                <a:latin typeface="標楷體" panose="03000509000000000000" pitchFamily="65" charset="-120"/>
              </a:rPr>
              <a:t>  績總平均</a:t>
            </a:r>
            <a:r>
              <a:rPr lang="zh-TW" altLang="en-US" b="1" dirty="0">
                <a:latin typeface="標楷體" panose="03000509000000000000" pitchFamily="65" charset="-120"/>
              </a:rPr>
              <a:t>」之平均成績</a:t>
            </a:r>
            <a:r>
              <a:rPr lang="zh-TW" altLang="en-US" b="1" u="sng" dirty="0">
                <a:solidFill>
                  <a:srgbClr val="7030A0"/>
                </a:solidFill>
                <a:latin typeface="標楷體" panose="03000509000000000000" pitchFamily="65" charset="-120"/>
              </a:rPr>
              <a:t>全校排名百分比</a:t>
            </a:r>
            <a:r>
              <a:rPr lang="zh-TW" altLang="en-US" b="1" dirty="0">
                <a:latin typeface="標楷體" panose="03000509000000000000" pitchFamily="65" charset="-120"/>
              </a:rPr>
              <a:t>符合大學規定</a:t>
            </a:r>
            <a:r>
              <a:rPr lang="en-US" altLang="zh-TW" b="1" dirty="0">
                <a:latin typeface="標楷體" panose="03000509000000000000" pitchFamily="65" charset="-120"/>
              </a:rPr>
              <a:t>(</a:t>
            </a:r>
            <a:r>
              <a:rPr lang="en-US" altLang="zh-TW" b="1" dirty="0">
                <a:solidFill>
                  <a:srgbClr val="FF0000"/>
                </a:solidFill>
                <a:latin typeface="標楷體" panose="03000509000000000000" pitchFamily="65" charset="-120"/>
              </a:rPr>
              <a:t>50%</a:t>
            </a:r>
            <a:r>
              <a:rPr lang="zh-TW" altLang="en-US" b="1" dirty="0">
                <a:solidFill>
                  <a:srgbClr val="FF0000"/>
                </a:solidFill>
                <a:latin typeface="標楷體" panose="03000509000000000000" pitchFamily="65" charset="-120"/>
              </a:rPr>
              <a:t>之內</a:t>
            </a:r>
            <a:r>
              <a:rPr lang="en-US" altLang="zh-TW" b="1" dirty="0">
                <a:latin typeface="標楷體" panose="03000509000000000000" pitchFamily="65" charset="-120"/>
              </a:rPr>
              <a:t>)</a:t>
            </a:r>
            <a:r>
              <a:rPr lang="zh-TW" altLang="en-US" b="1" dirty="0">
                <a:latin typeface="標楷體" panose="03000509000000000000" pitchFamily="65" charset="-120"/>
              </a:rPr>
              <a:t>。</a:t>
            </a:r>
            <a:endParaRPr lang="en-US" altLang="zh-TW" b="1" dirty="0">
              <a:latin typeface="標楷體" panose="03000509000000000000" pitchFamily="65" charset="-120"/>
            </a:endParaRPr>
          </a:p>
          <a:p>
            <a:pPr>
              <a:buFont typeface="Arial" panose="020B0604020202020204" pitchFamily="34" charset="0"/>
              <a:buNone/>
              <a:defRPr/>
            </a:pPr>
            <a:r>
              <a:rPr lang="en-US" altLang="zh-TW" b="1" dirty="0">
                <a:latin typeface="標楷體" panose="03000509000000000000" pitchFamily="65" charset="-120"/>
              </a:rPr>
              <a:t>3.</a:t>
            </a:r>
            <a:r>
              <a:rPr lang="zh-TW" altLang="en-US" b="1" dirty="0">
                <a:latin typeface="標楷體" panose="03000509000000000000" pitchFamily="65" charset="-120"/>
              </a:rPr>
              <a:t>學測成績通過校系學測檢定科目標準。</a:t>
            </a:r>
          </a:p>
        </p:txBody>
      </p:sp>
    </p:spTree>
    <p:extLst>
      <p:ext uri="{BB962C8B-B14F-4D97-AF65-F5344CB8AC3E}">
        <p14:creationId xmlns:p14="http://schemas.microsoft.com/office/powerpoint/2010/main" val="744305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5540">
                                            <p:txEl>
                                              <p:pRg st="0" end="0"/>
                                            </p:txEl>
                                          </p:spTgt>
                                        </p:tgtEl>
                                        <p:attrNameLst>
                                          <p:attrName>style.visibility</p:attrName>
                                        </p:attrNameLst>
                                      </p:cBhvr>
                                      <p:to>
                                        <p:strVal val="visible"/>
                                      </p:to>
                                    </p:set>
                                    <p:animEffect transition="in" filter="fade">
                                      <p:cBhvr>
                                        <p:cTn id="7" dur="1000"/>
                                        <p:tgtEl>
                                          <p:spTgt spid="65540">
                                            <p:txEl>
                                              <p:pRg st="0" end="0"/>
                                            </p:txEl>
                                          </p:spTgt>
                                        </p:tgtEl>
                                      </p:cBhvr>
                                    </p:animEffect>
                                    <p:anim calcmode="lin" valueType="num">
                                      <p:cBhvr>
                                        <p:cTn id="8" dur="1000" fill="hold"/>
                                        <p:tgtEl>
                                          <p:spTgt spid="6554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554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5540">
                                            <p:txEl>
                                              <p:pRg st="1" end="1"/>
                                            </p:txEl>
                                          </p:spTgt>
                                        </p:tgtEl>
                                        <p:attrNameLst>
                                          <p:attrName>style.visibility</p:attrName>
                                        </p:attrNameLst>
                                      </p:cBhvr>
                                      <p:to>
                                        <p:strVal val="visible"/>
                                      </p:to>
                                    </p:set>
                                    <p:animEffect transition="in" filter="fade">
                                      <p:cBhvr>
                                        <p:cTn id="14" dur="1000"/>
                                        <p:tgtEl>
                                          <p:spTgt spid="65540">
                                            <p:txEl>
                                              <p:pRg st="1" end="1"/>
                                            </p:txEl>
                                          </p:spTgt>
                                        </p:tgtEl>
                                      </p:cBhvr>
                                    </p:animEffect>
                                    <p:anim calcmode="lin" valueType="num">
                                      <p:cBhvr>
                                        <p:cTn id="15" dur="1000" fill="hold"/>
                                        <p:tgtEl>
                                          <p:spTgt spid="6554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554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5540">
                                            <p:txEl>
                                              <p:pRg st="2" end="2"/>
                                            </p:txEl>
                                          </p:spTgt>
                                        </p:tgtEl>
                                        <p:attrNameLst>
                                          <p:attrName>style.visibility</p:attrName>
                                        </p:attrNameLst>
                                      </p:cBhvr>
                                      <p:to>
                                        <p:strVal val="visible"/>
                                      </p:to>
                                    </p:set>
                                    <p:animEffect transition="in" filter="fade">
                                      <p:cBhvr>
                                        <p:cTn id="21" dur="1000"/>
                                        <p:tgtEl>
                                          <p:spTgt spid="65540">
                                            <p:txEl>
                                              <p:pRg st="2" end="2"/>
                                            </p:txEl>
                                          </p:spTgt>
                                        </p:tgtEl>
                                      </p:cBhvr>
                                    </p:animEffect>
                                    <p:anim calcmode="lin" valueType="num">
                                      <p:cBhvr>
                                        <p:cTn id="22" dur="1000" fill="hold"/>
                                        <p:tgtEl>
                                          <p:spTgt spid="6554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554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5540">
                                            <p:txEl>
                                              <p:pRg st="3" end="3"/>
                                            </p:txEl>
                                          </p:spTgt>
                                        </p:tgtEl>
                                        <p:attrNameLst>
                                          <p:attrName>style.visibility</p:attrName>
                                        </p:attrNameLst>
                                      </p:cBhvr>
                                      <p:to>
                                        <p:strVal val="visible"/>
                                      </p:to>
                                    </p:set>
                                    <p:animEffect transition="in" filter="fade">
                                      <p:cBhvr>
                                        <p:cTn id="28" dur="1000"/>
                                        <p:tgtEl>
                                          <p:spTgt spid="65540">
                                            <p:txEl>
                                              <p:pRg st="3" end="3"/>
                                            </p:txEl>
                                          </p:spTgt>
                                        </p:tgtEl>
                                      </p:cBhvr>
                                    </p:animEffect>
                                    <p:anim calcmode="lin" valueType="num">
                                      <p:cBhvr>
                                        <p:cTn id="29" dur="1000" fill="hold"/>
                                        <p:tgtEl>
                                          <p:spTgt spid="6554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554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5540">
                                            <p:txEl>
                                              <p:pRg st="4" end="4"/>
                                            </p:txEl>
                                          </p:spTgt>
                                        </p:tgtEl>
                                        <p:attrNameLst>
                                          <p:attrName>style.visibility</p:attrName>
                                        </p:attrNameLst>
                                      </p:cBhvr>
                                      <p:to>
                                        <p:strVal val="visible"/>
                                      </p:to>
                                    </p:set>
                                    <p:animEffect transition="in" filter="fade">
                                      <p:cBhvr>
                                        <p:cTn id="35" dur="1000"/>
                                        <p:tgtEl>
                                          <p:spTgt spid="65540">
                                            <p:txEl>
                                              <p:pRg st="4" end="4"/>
                                            </p:txEl>
                                          </p:spTgt>
                                        </p:tgtEl>
                                      </p:cBhvr>
                                    </p:animEffect>
                                    <p:anim calcmode="lin" valueType="num">
                                      <p:cBhvr>
                                        <p:cTn id="36" dur="1000" fill="hold"/>
                                        <p:tgtEl>
                                          <p:spTgt spid="6554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554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88B47C9-C6DA-449B-9F06-01ABE9163EF8}"/>
              </a:ext>
            </a:extLst>
          </p:cNvPr>
          <p:cNvSpPr>
            <a:spLocks noGrp="1"/>
          </p:cNvSpPr>
          <p:nvPr>
            <p:ph type="title"/>
          </p:nvPr>
        </p:nvSpPr>
        <p:spPr/>
        <p:txBody>
          <a:bodyPr/>
          <a:lstStyle/>
          <a:p>
            <a:pPr>
              <a:defRPr/>
            </a:pPr>
            <a:r>
              <a:rPr lang="en-US" altLang="zh-TW" b="1" dirty="0" smtClean="0">
                <a:solidFill>
                  <a:schemeClr val="accent6">
                    <a:lumMod val="50000"/>
                  </a:schemeClr>
                </a:solidFill>
              </a:rPr>
              <a:t>111</a:t>
            </a:r>
            <a:r>
              <a:rPr lang="zh-TW" altLang="en-US" b="1" dirty="0" smtClean="0">
                <a:solidFill>
                  <a:schemeClr val="accent6">
                    <a:lumMod val="50000"/>
                  </a:schemeClr>
                </a:solidFill>
              </a:rPr>
              <a:t>大學</a:t>
            </a:r>
            <a:r>
              <a:rPr lang="zh-TW" altLang="en-US" b="1" dirty="0">
                <a:solidFill>
                  <a:schemeClr val="accent6">
                    <a:lumMod val="50000"/>
                  </a:schemeClr>
                </a:solidFill>
              </a:rPr>
              <a:t>繁星推薦入學招生統計資料</a:t>
            </a:r>
          </a:p>
        </p:txBody>
      </p:sp>
      <p:sp>
        <p:nvSpPr>
          <p:cNvPr id="59395" name="內容版面配置區 2"/>
          <p:cNvSpPr>
            <a:spLocks noGrp="1"/>
          </p:cNvSpPr>
          <p:nvPr>
            <p:ph idx="1"/>
          </p:nvPr>
        </p:nvSpPr>
        <p:spPr/>
        <p:txBody>
          <a:bodyPr/>
          <a:lstStyle/>
          <a:p>
            <a:endParaRPr lang="en-US" altLang="zh-TW" dirty="0" smtClean="0"/>
          </a:p>
          <a:p>
            <a:r>
              <a:rPr lang="zh-TW" altLang="en-US" dirty="0" smtClean="0"/>
              <a:t>招生學校：共 </a:t>
            </a:r>
            <a:r>
              <a:rPr lang="en-US" altLang="zh-TW" dirty="0" smtClean="0"/>
              <a:t>67 </a:t>
            </a:r>
            <a:r>
              <a:rPr lang="zh-TW" altLang="en-US" dirty="0" smtClean="0"/>
              <a:t>所大學校院。</a:t>
            </a:r>
          </a:p>
          <a:p>
            <a:r>
              <a:rPr lang="zh-TW" altLang="en-US" dirty="0" smtClean="0"/>
              <a:t>招生學系</a:t>
            </a:r>
            <a:r>
              <a:rPr lang="en-US" altLang="zh-TW" dirty="0" smtClean="0"/>
              <a:t>(</a:t>
            </a:r>
            <a:r>
              <a:rPr lang="zh-TW" altLang="en-US" dirty="0" smtClean="0"/>
              <a:t>組</a:t>
            </a:r>
            <a:r>
              <a:rPr lang="en-US" altLang="zh-TW" dirty="0" smtClean="0"/>
              <a:t>)</a:t>
            </a:r>
            <a:r>
              <a:rPr lang="zh-TW" altLang="en-US" dirty="0" smtClean="0"/>
              <a:t>總數：</a:t>
            </a:r>
            <a:r>
              <a:rPr lang="en-US" altLang="zh-TW" dirty="0" smtClean="0"/>
              <a:t>1807 </a:t>
            </a:r>
            <a:r>
              <a:rPr lang="zh-TW" altLang="en-US" dirty="0" smtClean="0"/>
              <a:t>校系。</a:t>
            </a:r>
          </a:p>
          <a:p>
            <a:r>
              <a:rPr lang="zh-TW" altLang="en-US" dirty="0" smtClean="0"/>
              <a:t>招生名額總數：</a:t>
            </a:r>
            <a:r>
              <a:rPr lang="en-US" altLang="zh-TW" dirty="0" smtClean="0"/>
              <a:t>16,178 </a:t>
            </a:r>
            <a:r>
              <a:rPr lang="zh-TW" altLang="en-US" dirty="0" smtClean="0"/>
              <a:t>個。</a:t>
            </a:r>
            <a:r>
              <a:rPr lang="en-US" altLang="zh-TW" dirty="0" smtClean="0"/>
              <a:t>【</a:t>
            </a:r>
            <a:r>
              <a:rPr lang="zh-TW" altLang="en-US" dirty="0" smtClean="0"/>
              <a:t>國立：</a:t>
            </a:r>
            <a:r>
              <a:rPr lang="en-US" altLang="zh-TW" dirty="0" smtClean="0"/>
              <a:t>7,045 </a:t>
            </a:r>
            <a:r>
              <a:rPr lang="zh-TW" altLang="en-US" dirty="0" smtClean="0"/>
              <a:t>個，私立：</a:t>
            </a:r>
            <a:r>
              <a:rPr lang="en-US" altLang="zh-TW" dirty="0" smtClean="0"/>
              <a:t>9,133 </a:t>
            </a:r>
            <a:r>
              <a:rPr lang="zh-TW" altLang="en-US" dirty="0" smtClean="0"/>
              <a:t>個</a:t>
            </a:r>
            <a:r>
              <a:rPr lang="en-US" altLang="zh-TW" dirty="0" smtClean="0"/>
              <a:t>】</a:t>
            </a:r>
            <a:r>
              <a:rPr lang="zh-TW" altLang="en-US" dirty="0" smtClean="0"/>
              <a:t>。</a:t>
            </a:r>
            <a:endParaRPr lang="en-US" altLang="zh-TW" dirty="0" smtClean="0"/>
          </a:p>
          <a:p>
            <a:endParaRPr lang="zh-TW" altLang="en-US" dirty="0" smtClean="0"/>
          </a:p>
        </p:txBody>
      </p:sp>
      <p:sp>
        <p:nvSpPr>
          <p:cNvPr id="5939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9447CD3-E188-4B2C-B098-934EDE0711C1}" type="slidenum">
              <a:rPr lang="zh-TW" altLang="en-US" sz="1200" smtClean="0">
                <a:solidFill>
                  <a:srgbClr val="898989"/>
                </a:solidFill>
                <a:ea typeface="新細明體" panose="02020500000000000000" pitchFamily="18" charset="-120"/>
              </a:rPr>
              <a:pPr>
                <a:spcBef>
                  <a:spcPct val="0"/>
                </a:spcBef>
                <a:buFontTx/>
                <a:buNone/>
              </a:pPr>
              <a:t>56</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24455069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441D6D32-9923-4D11-B29F-7EBC37D6BEF5}" type="slidenum">
              <a:rPr lang="zh-TW" altLang="en-US" sz="1200" smtClean="0">
                <a:solidFill>
                  <a:schemeClr val="accent1"/>
                </a:solidFill>
                <a:latin typeface="Times New Roman" panose="02020603050405020304" pitchFamily="18" charset="0"/>
                <a:ea typeface="新細明體" panose="02020500000000000000" pitchFamily="18" charset="-120"/>
              </a:rPr>
              <a:pPr>
                <a:spcBef>
                  <a:spcPct val="0"/>
                </a:spcBef>
                <a:buFontTx/>
                <a:buNone/>
              </a:pPr>
              <a:t>57</a:t>
            </a:fld>
            <a:endParaRPr lang="en-US" altLang="zh-TW" sz="1200" smtClean="0">
              <a:solidFill>
                <a:schemeClr val="accent1"/>
              </a:solidFill>
              <a:latin typeface="Times New Roman" panose="02020603050405020304" pitchFamily="18" charset="0"/>
              <a:ea typeface="新細明體" panose="02020500000000000000" pitchFamily="18" charset="-120"/>
            </a:endParaRPr>
          </a:p>
        </p:txBody>
      </p:sp>
      <p:graphicFrame>
        <p:nvGraphicFramePr>
          <p:cNvPr id="101418" name="Group 42">
            <a:extLst>
              <a:ext uri="{FF2B5EF4-FFF2-40B4-BE49-F238E27FC236}">
                <a16:creationId xmlns:a16="http://schemas.microsoft.com/office/drawing/2014/main" id="{1BF02FDE-9AEB-42B2-9A88-2331C860601A}"/>
              </a:ext>
            </a:extLst>
          </p:cNvPr>
          <p:cNvGraphicFramePr>
            <a:graphicFrameLocks noGrp="1"/>
          </p:cNvGraphicFramePr>
          <p:nvPr/>
        </p:nvGraphicFramePr>
        <p:xfrm>
          <a:off x="258763" y="1514475"/>
          <a:ext cx="8656637" cy="4938713"/>
        </p:xfrm>
        <a:graphic>
          <a:graphicData uri="http://schemas.openxmlformats.org/drawingml/2006/table">
            <a:tbl>
              <a:tblPr/>
              <a:tblGrid>
                <a:gridCol w="1142991">
                  <a:extLst>
                    <a:ext uri="{9D8B030D-6E8A-4147-A177-3AD203B41FA5}">
                      <a16:colId xmlns:a16="http://schemas.microsoft.com/office/drawing/2014/main" val="20000"/>
                    </a:ext>
                  </a:extLst>
                </a:gridCol>
                <a:gridCol w="3040984">
                  <a:extLst>
                    <a:ext uri="{9D8B030D-6E8A-4147-A177-3AD203B41FA5}">
                      <a16:colId xmlns:a16="http://schemas.microsoft.com/office/drawing/2014/main" val="20001"/>
                    </a:ext>
                  </a:extLst>
                </a:gridCol>
                <a:gridCol w="1431052">
                  <a:extLst>
                    <a:ext uri="{9D8B030D-6E8A-4147-A177-3AD203B41FA5}">
                      <a16:colId xmlns:a16="http://schemas.microsoft.com/office/drawing/2014/main" val="20002"/>
                    </a:ext>
                  </a:extLst>
                </a:gridCol>
                <a:gridCol w="3041610">
                  <a:extLst>
                    <a:ext uri="{9D8B030D-6E8A-4147-A177-3AD203B41FA5}">
                      <a16:colId xmlns:a16="http://schemas.microsoft.com/office/drawing/2014/main" val="20003"/>
                    </a:ext>
                  </a:extLst>
                </a:gridCol>
              </a:tblGrid>
              <a:tr h="1277938">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第一類</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文、法、商、社會科學、教育、管理等學系（學程）。</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第五類學群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美術相關學系</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r>
                      <a:b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b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學程</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en-US" altLang="zh-TW"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22375">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第二類</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理、工等學系</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r>
                      <a:b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b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（學程）</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第六類學群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舞蹈相關學系</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r>
                      <a:b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b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學程</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en-US" altLang="zh-TW"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19200">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第三類</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生命科學、農等學系（學程）</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a:ln>
                            <a:noFill/>
                          </a:ln>
                          <a:solidFill>
                            <a:schemeClr val="tx1"/>
                          </a:solidFill>
                          <a:effectLst/>
                          <a:latin typeface="Verdana" panose="020B0604030504040204" pitchFamily="34" charset="0"/>
                          <a:ea typeface="新細明體" panose="02020500000000000000" pitchFamily="18" charset="-120"/>
                        </a:rPr>
                        <a:t>第七類學群</a:t>
                      </a:r>
                      <a:r>
                        <a:rPr kumimoji="1" lang="zh-TW" altLang="en-US" sz="2400" b="0" i="0" u="none" strike="noStrike" cap="none" normalizeH="0" baseline="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體育相關學系</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r>
                      <a:b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b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學程</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a:t>
                      </a:r>
                      <a:r>
                        <a:rPr kumimoji="1" lang="en-US" altLang="zh-TW"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19200">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第四類</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學群</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音樂相關學系</a:t>
                      </a:r>
                      <a: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r>
                      <a:br>
                        <a:rPr kumimoji="1" lang="en-US" altLang="zh-TW"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b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（學程）</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第八類學群</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lvl1pPr algn="l">
                        <a:spcBef>
                          <a:spcPct val="20000"/>
                        </a:spcBef>
                        <a:buClr>
                          <a:schemeClr val="bg2"/>
                        </a:buClr>
                        <a:buSzPct val="75000"/>
                        <a:buFont typeface="Wingdings" panose="05000000000000000000" pitchFamily="2" charset="2"/>
                        <a:defRPr kumimoji="1" sz="2400">
                          <a:solidFill>
                            <a:schemeClr val="tx1"/>
                          </a:solidFill>
                          <a:latin typeface="Verdana" panose="020B0604030504040204" pitchFamily="34" charset="0"/>
                          <a:ea typeface="新細明體" panose="02020500000000000000" pitchFamily="18" charset="-120"/>
                        </a:defRPr>
                      </a:lvl1pPr>
                      <a:lvl2pPr algn="l">
                        <a:spcBef>
                          <a:spcPct val="20000"/>
                        </a:spcBef>
                        <a:buClr>
                          <a:schemeClr val="tx2"/>
                        </a:buClr>
                        <a:buSzPct val="75000"/>
                        <a:buFont typeface="Wingdings" panose="05000000000000000000" pitchFamily="2" charset="2"/>
                        <a:defRPr kumimoji="1" sz="2000">
                          <a:solidFill>
                            <a:schemeClr val="tx1"/>
                          </a:solidFill>
                          <a:latin typeface="Verdana" panose="020B0604030504040204" pitchFamily="34" charset="0"/>
                          <a:ea typeface="新細明體" panose="02020500000000000000" pitchFamily="18" charset="-120"/>
                        </a:defRPr>
                      </a:lvl2pPr>
                      <a:lvl3pPr algn="l">
                        <a:spcBef>
                          <a:spcPct val="20000"/>
                        </a:spcBef>
                        <a:buClr>
                          <a:schemeClr val="accent1"/>
                        </a:buClr>
                        <a:buSzPct val="65000"/>
                        <a:buFont typeface="Wingdings" panose="05000000000000000000" pitchFamily="2" charset="2"/>
                        <a:defRPr kumimoji="1">
                          <a:solidFill>
                            <a:schemeClr val="tx1"/>
                          </a:solidFill>
                          <a:latin typeface="Verdana" panose="020B0604030504040204" pitchFamily="34" charset="0"/>
                          <a:ea typeface="新細明體" panose="02020500000000000000" pitchFamily="18" charset="-120"/>
                        </a:defRPr>
                      </a:lvl3pPr>
                      <a:lvl4pPr algn="l">
                        <a:spcBef>
                          <a:spcPct val="20000"/>
                        </a:spcBef>
                        <a:buClr>
                          <a:schemeClr val="bg2"/>
                        </a:buClr>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4pPr>
                      <a:lvl5pPr algn="l">
                        <a:spcBef>
                          <a:spcPct val="20000"/>
                        </a:spcBef>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5pPr>
                      <a:lvl6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6pPr>
                      <a:lvl7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7pPr>
                      <a:lvl8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8pPr>
                      <a:lvl9pPr fontAlgn="base">
                        <a:spcBef>
                          <a:spcPct val="20000"/>
                        </a:spcBef>
                        <a:spcAft>
                          <a:spcPct val="0"/>
                        </a:spcAft>
                        <a:buClr>
                          <a:schemeClr val="tx2"/>
                        </a:buClr>
                        <a:buSzPct val="80000"/>
                        <a:buFont typeface="Wingdings" panose="05000000000000000000" pitchFamily="2" charset="2"/>
                        <a:defRPr kumimoji="1" sz="1600">
                          <a:solidFill>
                            <a:schemeClr val="tx1"/>
                          </a:solidFill>
                          <a:latin typeface="Verdana" panose="020B0604030504040204" pitchFamily="34"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1" lang="zh-TW" altLang="en-US" sz="2400" b="1"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醫學系</a:t>
                      </a:r>
                      <a:r>
                        <a:rPr kumimoji="1" lang="zh-TW" altLang="en-US" sz="2400" b="0" i="0" u="none" strike="noStrike" cap="none" normalizeH="0" baseline="0" dirty="0">
                          <a:ln>
                            <a:noFill/>
                          </a:ln>
                          <a:solidFill>
                            <a:schemeClr val="tx1"/>
                          </a:solidFill>
                          <a:effectLst/>
                          <a:latin typeface="Verdana" panose="020B0604030504040204" pitchFamily="34" charset="0"/>
                          <a:ea typeface="新細明體" panose="02020500000000000000" pitchFamily="18" charset="-120"/>
                        </a:rPr>
                        <a:t> </a:t>
                      </a:r>
                    </a:p>
                  </a:txBody>
                  <a:tcPr marL="91428" marR="914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8638" name="Rectangle 36">
            <a:extLst>
              <a:ext uri="{FF2B5EF4-FFF2-40B4-BE49-F238E27FC236}">
                <a16:creationId xmlns:a16="http://schemas.microsoft.com/office/drawing/2014/main" id="{219294FC-B0C1-4282-92E6-E15B2F10E299}"/>
              </a:ext>
            </a:extLst>
          </p:cNvPr>
          <p:cNvSpPr>
            <a:spLocks noChangeArrowheads="1"/>
          </p:cNvSpPr>
          <p:nvPr/>
        </p:nvSpPr>
        <p:spPr bwMode="auto">
          <a:xfrm>
            <a:off x="611188" y="260350"/>
            <a:ext cx="77771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eaLnBrk="1" hangingPunct="1">
              <a:spcBef>
                <a:spcPct val="0"/>
              </a:spcBef>
              <a:buFontTx/>
              <a:buNone/>
              <a:defRPr/>
            </a:pPr>
            <a:r>
              <a:rPr lang="zh-TW" altLang="en-US" sz="4000" b="1" dirty="0">
                <a:solidFill>
                  <a:schemeClr val="accent6">
                    <a:lumMod val="50000"/>
                  </a:schemeClr>
                </a:solidFill>
                <a:latin typeface="Times New Roman" panose="02020603050405020304" pitchFamily="18" charset="0"/>
              </a:rPr>
              <a:t>繁星推薦</a:t>
            </a:r>
            <a:r>
              <a:rPr lang="en-US" altLang="zh-TW" sz="4000" b="1" dirty="0">
                <a:solidFill>
                  <a:schemeClr val="accent6">
                    <a:lumMod val="50000"/>
                  </a:schemeClr>
                </a:solidFill>
                <a:latin typeface="Times New Roman" panose="02020603050405020304" pitchFamily="18" charset="0"/>
              </a:rPr>
              <a:t>—</a:t>
            </a:r>
            <a:r>
              <a:rPr lang="zh-TW" altLang="en-US" sz="4000" b="1" dirty="0">
                <a:solidFill>
                  <a:schemeClr val="accent6">
                    <a:lumMod val="50000"/>
                  </a:schemeClr>
                </a:solidFill>
                <a:latin typeface="Times New Roman" panose="02020603050405020304" pitchFamily="18" charset="0"/>
              </a:rPr>
              <a:t>依</a:t>
            </a:r>
            <a:r>
              <a:rPr lang="zh-TW" altLang="en-US" sz="4000" b="1" dirty="0">
                <a:solidFill>
                  <a:schemeClr val="accent4">
                    <a:lumMod val="75000"/>
                  </a:schemeClr>
                </a:solidFill>
                <a:latin typeface="Times New Roman" panose="02020603050405020304" pitchFamily="18" charset="0"/>
              </a:rPr>
              <a:t>學群</a:t>
            </a:r>
            <a:r>
              <a:rPr lang="zh-TW" altLang="en-US" sz="4000" b="1" dirty="0">
                <a:solidFill>
                  <a:schemeClr val="accent6">
                    <a:lumMod val="50000"/>
                  </a:schemeClr>
                </a:solidFill>
                <a:latin typeface="Times New Roman" panose="02020603050405020304" pitchFamily="18" charset="0"/>
              </a:rPr>
              <a:t>推薦</a:t>
            </a:r>
          </a:p>
        </p:txBody>
      </p:sp>
    </p:spTree>
    <p:extLst>
      <p:ext uri="{BB962C8B-B14F-4D97-AF65-F5344CB8AC3E}">
        <p14:creationId xmlns:p14="http://schemas.microsoft.com/office/powerpoint/2010/main" val="24198049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486D64A3-BE0D-4393-A1AB-5B98788291FA}" type="slidenum">
              <a:rPr lang="zh-TW" altLang="en-US" sz="1200" smtClean="0">
                <a:solidFill>
                  <a:srgbClr val="898989"/>
                </a:solidFill>
                <a:ea typeface="新細明體" panose="02020500000000000000" pitchFamily="18" charset="-120"/>
              </a:rPr>
              <a:pPr>
                <a:spcBef>
                  <a:spcPct val="0"/>
                </a:spcBef>
                <a:buFontTx/>
                <a:buNone/>
              </a:pPr>
              <a:t>58</a:t>
            </a:fld>
            <a:endParaRPr lang="en-US" altLang="zh-TW" sz="1200" smtClean="0">
              <a:solidFill>
                <a:srgbClr val="898989"/>
              </a:solidFill>
              <a:ea typeface="新細明體" panose="02020500000000000000" pitchFamily="18" charset="-120"/>
            </a:endParaRPr>
          </a:p>
        </p:txBody>
      </p:sp>
      <p:sp>
        <p:nvSpPr>
          <p:cNvPr id="60419" name="Rectangle 3"/>
          <p:cNvSpPr>
            <a:spLocks noGrp="1"/>
          </p:cNvSpPr>
          <p:nvPr>
            <p:ph type="body" idx="1"/>
          </p:nvPr>
        </p:nvSpPr>
        <p:spPr/>
        <p:txBody>
          <a:bodyPr/>
          <a:lstStyle/>
          <a:p>
            <a:pPr>
              <a:lnSpc>
                <a:spcPct val="90000"/>
              </a:lnSpc>
            </a:pPr>
            <a:r>
              <a:rPr lang="zh-TW" altLang="en-US" dirty="0" smtClean="0">
                <a:latin typeface="標楷體" panose="03000509000000000000" pitchFamily="65" charset="-120"/>
              </a:rPr>
              <a:t>高中端得分學群推薦符合資格之學生至多</a:t>
            </a:r>
            <a:r>
              <a:rPr lang="zh-TW" altLang="en-US" u="sng" dirty="0" smtClean="0">
                <a:solidFill>
                  <a:srgbClr val="002060"/>
                </a:solidFill>
                <a:latin typeface="標楷體" panose="03000509000000000000" pitchFamily="65" charset="-120"/>
              </a:rPr>
              <a:t>每學群各</a:t>
            </a:r>
            <a:r>
              <a:rPr lang="en-US" altLang="zh-TW" u="sng" dirty="0" smtClean="0">
                <a:solidFill>
                  <a:srgbClr val="002060"/>
                </a:solidFill>
                <a:latin typeface="標楷體" panose="03000509000000000000" pitchFamily="65" charset="-120"/>
              </a:rPr>
              <a:t>2</a:t>
            </a:r>
            <a:r>
              <a:rPr lang="zh-TW" altLang="en-US" u="sng" dirty="0" smtClean="0">
                <a:solidFill>
                  <a:srgbClr val="002060"/>
                </a:solidFill>
                <a:latin typeface="標楷體" panose="03000509000000000000" pitchFamily="65" charset="-120"/>
              </a:rPr>
              <a:t>名同學</a:t>
            </a:r>
            <a:r>
              <a:rPr lang="zh-TW" altLang="en-US" dirty="0" smtClean="0">
                <a:latin typeface="標楷體" panose="03000509000000000000" pitchFamily="65" charset="-120"/>
              </a:rPr>
              <a:t>，惟每位同學</a:t>
            </a:r>
            <a:r>
              <a:rPr lang="zh-TW" altLang="en-US" u="sng" dirty="0" smtClean="0">
                <a:solidFill>
                  <a:srgbClr val="FF0000"/>
                </a:solidFill>
                <a:latin typeface="標楷體" panose="03000509000000000000" pitchFamily="65" charset="-120"/>
              </a:rPr>
              <a:t>僅限推薦報名至一所大學之ㄧ個學群。</a:t>
            </a:r>
          </a:p>
          <a:p>
            <a:pPr>
              <a:lnSpc>
                <a:spcPct val="90000"/>
              </a:lnSpc>
              <a:buFont typeface="Arial" panose="020B0604020202020204" pitchFamily="34" charset="0"/>
              <a:buNone/>
            </a:pPr>
            <a:r>
              <a:rPr lang="zh-TW" altLang="en-US" dirty="0" smtClean="0">
                <a:latin typeface="標楷體" panose="03000509000000000000" pitchFamily="65" charset="-120"/>
              </a:rPr>
              <a:t>  並就同一大學之第一至第三類學群、第五學群</a:t>
            </a:r>
            <a:r>
              <a:rPr lang="en-US" altLang="zh-TW" dirty="0" smtClean="0">
                <a:latin typeface="標楷體" panose="03000509000000000000" pitchFamily="65" charset="-120"/>
              </a:rPr>
              <a:t>(</a:t>
            </a:r>
            <a:r>
              <a:rPr lang="zh-TW" altLang="en-US" dirty="0" smtClean="0">
                <a:latin typeface="標楷體" panose="03000509000000000000" pitchFamily="65" charset="-120"/>
              </a:rPr>
              <a:t>美術班</a:t>
            </a:r>
            <a:r>
              <a:rPr lang="en-US" altLang="zh-TW" dirty="0" smtClean="0">
                <a:latin typeface="標楷體" panose="03000509000000000000" pitchFamily="65" charset="-120"/>
              </a:rPr>
              <a:t>)</a:t>
            </a:r>
            <a:r>
              <a:rPr lang="zh-TW" altLang="en-US" dirty="0" smtClean="0">
                <a:latin typeface="標楷體" panose="03000509000000000000" pitchFamily="65" charset="-120"/>
              </a:rPr>
              <a:t>、第八學群各別排定推薦學生之優先順序。</a:t>
            </a:r>
          </a:p>
          <a:p>
            <a:pPr>
              <a:lnSpc>
                <a:spcPct val="90000"/>
              </a:lnSpc>
            </a:pPr>
            <a:r>
              <a:rPr lang="zh-TW" altLang="en-US" dirty="0" smtClean="0">
                <a:solidFill>
                  <a:srgbClr val="0000FF"/>
                </a:solidFill>
                <a:latin typeface="標楷體" panose="03000509000000000000" pitchFamily="65" charset="-120"/>
              </a:rPr>
              <a:t>同一所大學第一到三學群總共可推薦</a:t>
            </a:r>
            <a:r>
              <a:rPr lang="en-US" altLang="zh-TW" dirty="0" smtClean="0">
                <a:solidFill>
                  <a:srgbClr val="0000FF"/>
                </a:solidFill>
                <a:latin typeface="標楷體" panose="03000509000000000000" pitchFamily="65" charset="-120"/>
              </a:rPr>
              <a:t>6</a:t>
            </a:r>
            <a:r>
              <a:rPr lang="zh-TW" altLang="en-US" dirty="0" smtClean="0">
                <a:solidFill>
                  <a:srgbClr val="0000FF"/>
                </a:solidFill>
                <a:latin typeface="標楷體" panose="03000509000000000000" pitchFamily="65" charset="-120"/>
              </a:rPr>
              <a:t>名同學參加，第五學群推薦</a:t>
            </a:r>
            <a:r>
              <a:rPr lang="en-US" altLang="zh-TW" dirty="0" smtClean="0">
                <a:solidFill>
                  <a:srgbClr val="0000FF"/>
                </a:solidFill>
                <a:latin typeface="標楷體" panose="03000509000000000000" pitchFamily="65" charset="-120"/>
              </a:rPr>
              <a:t>2</a:t>
            </a:r>
            <a:r>
              <a:rPr lang="zh-TW" altLang="en-US" dirty="0" smtClean="0">
                <a:solidFill>
                  <a:srgbClr val="0000FF"/>
                </a:solidFill>
                <a:latin typeface="標楷體" panose="03000509000000000000" pitchFamily="65" charset="-120"/>
              </a:rPr>
              <a:t>位美術班同學參加，第八學群推薦</a:t>
            </a:r>
            <a:r>
              <a:rPr lang="en-US" altLang="zh-TW" dirty="0" smtClean="0">
                <a:solidFill>
                  <a:srgbClr val="0000FF"/>
                </a:solidFill>
                <a:latin typeface="標楷體" panose="03000509000000000000" pitchFamily="65" charset="-120"/>
              </a:rPr>
              <a:t>2</a:t>
            </a:r>
            <a:r>
              <a:rPr lang="zh-TW" altLang="en-US" dirty="0" smtClean="0">
                <a:solidFill>
                  <a:srgbClr val="0000FF"/>
                </a:solidFill>
                <a:latin typeface="標楷體" panose="03000509000000000000" pitchFamily="65" charset="-120"/>
              </a:rPr>
              <a:t>名同學參加。</a:t>
            </a:r>
            <a:endParaRPr lang="en-US" altLang="zh-TW" dirty="0" smtClean="0">
              <a:solidFill>
                <a:srgbClr val="0000FF"/>
              </a:solidFill>
              <a:latin typeface="標楷體" panose="03000509000000000000" pitchFamily="65" charset="-120"/>
            </a:endParaRPr>
          </a:p>
        </p:txBody>
      </p:sp>
      <p:sp>
        <p:nvSpPr>
          <p:cNvPr id="67588" name="Rectangle 4">
            <a:extLst>
              <a:ext uri="{FF2B5EF4-FFF2-40B4-BE49-F238E27FC236}">
                <a16:creationId xmlns:a16="http://schemas.microsoft.com/office/drawing/2014/main" id="{8C608AF9-E8C9-465D-A7FD-CC583F980BBE}"/>
              </a:ext>
            </a:extLst>
          </p:cNvPr>
          <p:cNvSpPr>
            <a:spLocks noGrp="1"/>
          </p:cNvSpPr>
          <p:nvPr>
            <p:ph type="title"/>
          </p:nvPr>
        </p:nvSpPr>
        <p:spPr/>
        <p:txBody>
          <a:bodyPr/>
          <a:lstStyle/>
          <a:p>
            <a:pPr>
              <a:defRPr/>
            </a:pPr>
            <a:r>
              <a:rPr lang="zh-TW" altLang="en-US" b="1" dirty="0">
                <a:solidFill>
                  <a:schemeClr val="accent6">
                    <a:lumMod val="50000"/>
                  </a:schemeClr>
                </a:solidFill>
                <a:latin typeface="標楷體" panose="03000509000000000000" pitchFamily="65" charset="-120"/>
              </a:rPr>
              <a:t>繁星推薦</a:t>
            </a:r>
          </a:p>
        </p:txBody>
      </p:sp>
    </p:spTree>
    <p:extLst>
      <p:ext uri="{BB962C8B-B14F-4D97-AF65-F5344CB8AC3E}">
        <p14:creationId xmlns:p14="http://schemas.microsoft.com/office/powerpoint/2010/main" val="19488670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2299" t="11789" r="16316" b="6944"/>
          <a:stretch/>
        </p:blipFill>
        <p:spPr>
          <a:xfrm>
            <a:off x="-61702" y="1027907"/>
            <a:ext cx="9205702" cy="5170811"/>
          </a:xfrm>
          <a:prstGeom prst="rect">
            <a:avLst/>
          </a:prstGeom>
        </p:spPr>
      </p:pic>
    </p:spTree>
    <p:extLst>
      <p:ext uri="{BB962C8B-B14F-4D97-AF65-F5344CB8AC3E}">
        <p14:creationId xmlns:p14="http://schemas.microsoft.com/office/powerpoint/2010/main" val="611015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升學時程與考科</a:t>
            </a:r>
            <a:endParaRPr lang="zh-TW" altLang="en-US" dirty="0"/>
          </a:p>
        </p:txBody>
      </p:sp>
      <p:pic>
        <p:nvPicPr>
          <p:cNvPr id="4" name="內容版面配置區 3"/>
          <p:cNvPicPr>
            <a:picLocks noGrp="1" noChangeAspect="1"/>
          </p:cNvPicPr>
          <p:nvPr>
            <p:ph idx="1"/>
          </p:nvPr>
        </p:nvPicPr>
        <p:blipFill rotWithShape="1">
          <a:blip r:embed="rId2"/>
          <a:srcRect l="1859" t="11918" r="15398" b="4026"/>
          <a:stretch/>
        </p:blipFill>
        <p:spPr>
          <a:xfrm>
            <a:off x="0" y="1632857"/>
            <a:ext cx="9144000" cy="5225143"/>
          </a:xfrm>
          <a:prstGeom prst="rect">
            <a:avLst/>
          </a:prstGeom>
        </p:spPr>
      </p:pic>
      <p:sp>
        <p:nvSpPr>
          <p:cNvPr id="3" name="文字方塊 2"/>
          <p:cNvSpPr txBox="1"/>
          <p:nvPr/>
        </p:nvSpPr>
        <p:spPr>
          <a:xfrm>
            <a:off x="6887817" y="6400800"/>
            <a:ext cx="2335696" cy="369332"/>
          </a:xfrm>
          <a:prstGeom prst="rect">
            <a:avLst/>
          </a:prstGeom>
          <a:noFill/>
        </p:spPr>
        <p:txBody>
          <a:bodyPr wrap="square" rtlCol="0">
            <a:spAutoFit/>
          </a:bodyPr>
          <a:lstStyle/>
          <a:p>
            <a:r>
              <a:rPr lang="zh-TW" altLang="en-US" dirty="0" smtClean="0"/>
              <a:t>東吳大學黃昭明整理</a:t>
            </a:r>
            <a:endParaRPr lang="zh-TW" altLang="en-US" dirty="0"/>
          </a:p>
        </p:txBody>
      </p:sp>
    </p:spTree>
    <p:extLst>
      <p:ext uri="{BB962C8B-B14F-4D97-AF65-F5344CB8AC3E}">
        <p14:creationId xmlns:p14="http://schemas.microsoft.com/office/powerpoint/2010/main" val="14052894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8FC009D-DADD-4EEC-A030-2BE9D5F10DAB}" type="slidenum">
              <a:rPr lang="zh-TW" altLang="en-US" smtClean="0">
                <a:solidFill>
                  <a:srgbClr val="000000"/>
                </a:solidFill>
              </a:rPr>
              <a:pPr>
                <a:defRPr/>
              </a:pPr>
              <a:t>60</a:t>
            </a:fld>
            <a:endParaRPr lang="en-US" altLang="zh-TW">
              <a:solidFill>
                <a:srgbClr val="000000"/>
              </a:solidFill>
            </a:endParaRPr>
          </a:p>
        </p:txBody>
      </p:sp>
      <p:pic>
        <p:nvPicPr>
          <p:cNvPr id="3" name="圖片 2"/>
          <p:cNvPicPr>
            <a:picLocks noChangeAspect="1"/>
          </p:cNvPicPr>
          <p:nvPr/>
        </p:nvPicPr>
        <p:blipFill>
          <a:blip r:embed="rId2"/>
          <a:stretch>
            <a:fillRect/>
          </a:stretch>
        </p:blipFill>
        <p:spPr>
          <a:xfrm>
            <a:off x="0" y="480464"/>
            <a:ext cx="9144000" cy="5875887"/>
          </a:xfrm>
          <a:prstGeom prst="rect">
            <a:avLst/>
          </a:prstGeom>
        </p:spPr>
      </p:pic>
    </p:spTree>
    <p:extLst>
      <p:ext uri="{BB962C8B-B14F-4D97-AF65-F5344CB8AC3E}">
        <p14:creationId xmlns:p14="http://schemas.microsoft.com/office/powerpoint/2010/main" val="23194480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8FC009D-DADD-4EEC-A030-2BE9D5F10DAB}" type="slidenum">
              <a:rPr lang="zh-TW" altLang="en-US" smtClean="0">
                <a:solidFill>
                  <a:srgbClr val="000000"/>
                </a:solidFill>
              </a:rPr>
              <a:pPr>
                <a:defRPr/>
              </a:pPr>
              <a:t>61</a:t>
            </a:fld>
            <a:endParaRPr lang="en-US" altLang="zh-TW">
              <a:solidFill>
                <a:srgbClr val="000000"/>
              </a:solidFill>
            </a:endParaRPr>
          </a:p>
        </p:txBody>
      </p:sp>
      <p:pic>
        <p:nvPicPr>
          <p:cNvPr id="3" name="圖片 2"/>
          <p:cNvPicPr>
            <a:picLocks noChangeAspect="1"/>
          </p:cNvPicPr>
          <p:nvPr/>
        </p:nvPicPr>
        <p:blipFill>
          <a:blip r:embed="rId2"/>
          <a:stretch>
            <a:fillRect/>
          </a:stretch>
        </p:blipFill>
        <p:spPr>
          <a:xfrm>
            <a:off x="0" y="453154"/>
            <a:ext cx="9119034" cy="5903197"/>
          </a:xfrm>
          <a:prstGeom prst="rect">
            <a:avLst/>
          </a:prstGeom>
        </p:spPr>
      </p:pic>
    </p:spTree>
    <p:extLst>
      <p:ext uri="{BB962C8B-B14F-4D97-AF65-F5344CB8AC3E}">
        <p14:creationId xmlns:p14="http://schemas.microsoft.com/office/powerpoint/2010/main" val="5262510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8FC009D-DADD-4EEC-A030-2BE9D5F10DAB}" type="slidenum">
              <a:rPr lang="zh-TW" altLang="en-US" smtClean="0">
                <a:solidFill>
                  <a:srgbClr val="000000"/>
                </a:solidFill>
              </a:rPr>
              <a:pPr>
                <a:defRPr/>
              </a:pPr>
              <a:t>62</a:t>
            </a:fld>
            <a:endParaRPr lang="en-US" altLang="zh-TW">
              <a:solidFill>
                <a:srgbClr val="000000"/>
              </a:solidFill>
            </a:endParaRPr>
          </a:p>
        </p:txBody>
      </p:sp>
      <p:pic>
        <p:nvPicPr>
          <p:cNvPr id="3" name="圖片 2"/>
          <p:cNvPicPr>
            <a:picLocks noChangeAspect="1"/>
          </p:cNvPicPr>
          <p:nvPr/>
        </p:nvPicPr>
        <p:blipFill>
          <a:blip r:embed="rId2"/>
          <a:stretch>
            <a:fillRect/>
          </a:stretch>
        </p:blipFill>
        <p:spPr>
          <a:xfrm>
            <a:off x="0" y="258343"/>
            <a:ext cx="9144000" cy="5993260"/>
          </a:xfrm>
          <a:prstGeom prst="rect">
            <a:avLst/>
          </a:prstGeom>
        </p:spPr>
      </p:pic>
    </p:spTree>
    <p:extLst>
      <p:ext uri="{BB962C8B-B14F-4D97-AF65-F5344CB8AC3E}">
        <p14:creationId xmlns:p14="http://schemas.microsoft.com/office/powerpoint/2010/main" val="22624715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8FC009D-DADD-4EEC-A030-2BE9D5F10DAB}" type="slidenum">
              <a:rPr lang="zh-TW" altLang="en-US" smtClean="0">
                <a:solidFill>
                  <a:srgbClr val="000000"/>
                </a:solidFill>
              </a:rPr>
              <a:pPr>
                <a:defRPr/>
              </a:pPr>
              <a:t>63</a:t>
            </a:fld>
            <a:endParaRPr lang="en-US" altLang="zh-TW">
              <a:solidFill>
                <a:srgbClr val="000000"/>
              </a:solidFill>
            </a:endParaRPr>
          </a:p>
        </p:txBody>
      </p:sp>
      <p:pic>
        <p:nvPicPr>
          <p:cNvPr id="3" name="圖片 2"/>
          <p:cNvPicPr>
            <a:picLocks noChangeAspect="1"/>
          </p:cNvPicPr>
          <p:nvPr/>
        </p:nvPicPr>
        <p:blipFill>
          <a:blip r:embed="rId2"/>
          <a:stretch>
            <a:fillRect/>
          </a:stretch>
        </p:blipFill>
        <p:spPr>
          <a:xfrm>
            <a:off x="0" y="407653"/>
            <a:ext cx="9144000" cy="5948698"/>
          </a:xfrm>
          <a:prstGeom prst="rect">
            <a:avLst/>
          </a:prstGeom>
        </p:spPr>
      </p:pic>
    </p:spTree>
    <p:extLst>
      <p:ext uri="{BB962C8B-B14F-4D97-AF65-F5344CB8AC3E}">
        <p14:creationId xmlns:p14="http://schemas.microsoft.com/office/powerpoint/2010/main" val="6342250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D8FC009D-DADD-4EEC-A030-2BE9D5F10DAB}" type="slidenum">
              <a:rPr lang="zh-TW" altLang="en-US" smtClean="0">
                <a:solidFill>
                  <a:srgbClr val="000000"/>
                </a:solidFill>
              </a:rPr>
              <a:pPr>
                <a:defRPr/>
              </a:pPr>
              <a:t>64</a:t>
            </a:fld>
            <a:endParaRPr lang="en-US" altLang="zh-TW">
              <a:solidFill>
                <a:srgbClr val="000000"/>
              </a:solidFill>
            </a:endParaRPr>
          </a:p>
        </p:txBody>
      </p:sp>
      <p:pic>
        <p:nvPicPr>
          <p:cNvPr id="3" name="圖片 2"/>
          <p:cNvPicPr>
            <a:picLocks noChangeAspect="1"/>
          </p:cNvPicPr>
          <p:nvPr/>
        </p:nvPicPr>
        <p:blipFill>
          <a:blip r:embed="rId2"/>
          <a:stretch>
            <a:fillRect/>
          </a:stretch>
        </p:blipFill>
        <p:spPr>
          <a:xfrm>
            <a:off x="0" y="253572"/>
            <a:ext cx="9144000" cy="6038491"/>
          </a:xfrm>
          <a:prstGeom prst="rect">
            <a:avLst/>
          </a:prstGeom>
        </p:spPr>
      </p:pic>
    </p:spTree>
    <p:extLst>
      <p:ext uri="{BB962C8B-B14F-4D97-AF65-F5344CB8AC3E}">
        <p14:creationId xmlns:p14="http://schemas.microsoft.com/office/powerpoint/2010/main" val="8892953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C3CCF96-80B2-454A-A510-B02F02AB6FA2}" type="slidenum">
              <a:rPr lang="zh-TW" altLang="en-US" sz="1200" smtClean="0">
                <a:solidFill>
                  <a:srgbClr val="898989"/>
                </a:solidFill>
                <a:ea typeface="新細明體" panose="02020500000000000000" pitchFamily="18" charset="-120"/>
              </a:rPr>
              <a:pPr>
                <a:spcBef>
                  <a:spcPct val="0"/>
                </a:spcBef>
                <a:buFontTx/>
                <a:buNone/>
              </a:pPr>
              <a:t>65</a:t>
            </a:fld>
            <a:endParaRPr lang="en-US" altLang="zh-TW" sz="1200" smtClean="0">
              <a:solidFill>
                <a:srgbClr val="898989"/>
              </a:solidFill>
              <a:ea typeface="新細明體" panose="02020500000000000000" pitchFamily="18" charset="-120"/>
            </a:endParaRPr>
          </a:p>
        </p:txBody>
      </p:sp>
      <p:sp>
        <p:nvSpPr>
          <p:cNvPr id="63491" name="Rectangle 3"/>
          <p:cNvSpPr>
            <a:spLocks noGrp="1"/>
          </p:cNvSpPr>
          <p:nvPr>
            <p:ph type="body" idx="1"/>
          </p:nvPr>
        </p:nvSpPr>
        <p:spPr>
          <a:xfrm>
            <a:off x="293688" y="1600200"/>
            <a:ext cx="8393112" cy="4525963"/>
          </a:xfrm>
        </p:spPr>
        <p:txBody>
          <a:bodyPr/>
          <a:lstStyle/>
          <a:p>
            <a:r>
              <a:rPr lang="zh-TW" altLang="en-US" b="1" dirty="0" smtClean="0">
                <a:solidFill>
                  <a:srgbClr val="FF0000"/>
                </a:solidFill>
                <a:latin typeface="標楷體" panose="03000509000000000000" pitchFamily="65" charset="-120"/>
              </a:rPr>
              <a:t>繁星計畫錄取生</a:t>
            </a:r>
            <a:r>
              <a:rPr lang="zh-TW" altLang="zh-TW" b="1" dirty="0" smtClean="0">
                <a:latin typeface="標楷體" panose="03000509000000000000" pitchFamily="65" charset="-120"/>
              </a:rPr>
              <a:t>（確定為大學生者）</a:t>
            </a:r>
            <a:r>
              <a:rPr lang="zh-TW" altLang="en-US" b="1" dirty="0" smtClean="0">
                <a:latin typeface="標楷體" panose="03000509000000000000" pitchFamily="65" charset="-120"/>
              </a:rPr>
              <a:t>無論放棄與否，</a:t>
            </a:r>
            <a:r>
              <a:rPr lang="zh-TW" altLang="en-US" b="1" dirty="0" smtClean="0">
                <a:solidFill>
                  <a:srgbClr val="0000FF"/>
                </a:solidFill>
                <a:latin typeface="標楷體" panose="03000509000000000000" pitchFamily="65" charset="-120"/>
              </a:rPr>
              <a:t>一律不得報名「個人申請」</a:t>
            </a:r>
            <a:r>
              <a:rPr lang="zh-TW" altLang="en-US" b="1" dirty="0" smtClean="0">
                <a:latin typeface="標楷體" panose="03000509000000000000" pitchFamily="65" charset="-120"/>
              </a:rPr>
              <a:t>，不得參加「個人申請」第一階段篩選及</a:t>
            </a:r>
            <a:r>
              <a:rPr lang="zh-TW" altLang="zh-TW" b="1" dirty="0" smtClean="0">
                <a:latin typeface="標楷體" panose="03000509000000000000" pitchFamily="65" charset="-120"/>
              </a:rPr>
              <a:t>「</a:t>
            </a:r>
            <a:r>
              <a:rPr lang="zh-TW" altLang="en-US" b="1" dirty="0" smtClean="0">
                <a:latin typeface="標楷體" panose="03000509000000000000" pitchFamily="65" charset="-120"/>
              </a:rPr>
              <a:t>科技校院申請入學</a:t>
            </a:r>
            <a:r>
              <a:rPr lang="zh-TW" altLang="zh-TW" b="1" dirty="0" smtClean="0">
                <a:latin typeface="標楷體" panose="03000509000000000000" pitchFamily="65" charset="-120"/>
              </a:rPr>
              <a:t>」</a:t>
            </a:r>
            <a:r>
              <a:rPr lang="zh-TW" altLang="en-US" b="1" dirty="0" smtClean="0">
                <a:latin typeface="標楷體" panose="03000509000000000000" pitchFamily="65" charset="-120"/>
              </a:rPr>
              <a:t>第一階段篩選。</a:t>
            </a:r>
            <a:endParaRPr lang="en-US" altLang="zh-TW" b="1" dirty="0" smtClean="0">
              <a:latin typeface="標楷體" panose="03000509000000000000" pitchFamily="65" charset="-120"/>
            </a:endParaRPr>
          </a:p>
          <a:p>
            <a:endParaRPr lang="en-US" altLang="zh-TW" b="1" dirty="0" smtClean="0">
              <a:latin typeface="標楷體" panose="03000509000000000000" pitchFamily="65" charset="-120"/>
            </a:endParaRPr>
          </a:p>
          <a:p>
            <a:endParaRPr lang="en-US" altLang="zh-TW" b="1" dirty="0" smtClean="0">
              <a:latin typeface="標楷體" panose="03000509000000000000" pitchFamily="65" charset="-120"/>
            </a:endParaRPr>
          </a:p>
          <a:p>
            <a:r>
              <a:rPr lang="zh-TW" altLang="en-US" b="1" dirty="0" smtClean="0">
                <a:latin typeface="標楷體" panose="03000509000000000000" pitchFamily="65" charset="-120"/>
              </a:rPr>
              <a:t>錄取生能否轉系，由各大學於</a:t>
            </a:r>
            <a:r>
              <a:rPr lang="zh-TW" altLang="en-US" b="1" dirty="0" smtClean="0">
                <a:solidFill>
                  <a:srgbClr val="0000FF"/>
                </a:solidFill>
                <a:latin typeface="標楷體" panose="03000509000000000000" pitchFamily="65" charset="-120"/>
              </a:rPr>
              <a:t>簡章</a:t>
            </a:r>
            <a:r>
              <a:rPr lang="zh-TW" altLang="en-US" b="1" dirty="0" smtClean="0">
                <a:latin typeface="標楷體" panose="03000509000000000000" pitchFamily="65" charset="-120"/>
              </a:rPr>
              <a:t>中載明。</a:t>
            </a:r>
          </a:p>
          <a:p>
            <a:endParaRPr lang="en-US" altLang="zh-TW" b="1" dirty="0" smtClean="0"/>
          </a:p>
        </p:txBody>
      </p:sp>
      <p:sp>
        <p:nvSpPr>
          <p:cNvPr id="70660" name="標題 1">
            <a:extLst>
              <a:ext uri="{FF2B5EF4-FFF2-40B4-BE49-F238E27FC236}">
                <a16:creationId xmlns:a16="http://schemas.microsoft.com/office/drawing/2014/main" id="{98AB543B-2669-454D-9619-387E4D2DE5FD}"/>
              </a:ext>
            </a:extLst>
          </p:cNvPr>
          <p:cNvSpPr>
            <a:spLocks noGrp="1"/>
          </p:cNvSpPr>
          <p:nvPr>
            <p:ph type="title"/>
          </p:nvPr>
        </p:nvSpPr>
        <p:spPr/>
        <p:txBody>
          <a:bodyPr/>
          <a:lstStyle/>
          <a:p>
            <a:pPr>
              <a:defRPr/>
            </a:pPr>
            <a:r>
              <a:rPr lang="zh-TW" altLang="en-US" b="1" dirty="0">
                <a:solidFill>
                  <a:schemeClr val="accent6">
                    <a:lumMod val="50000"/>
                  </a:schemeClr>
                </a:solidFill>
              </a:rPr>
              <a:t>繁星推薦</a:t>
            </a:r>
          </a:p>
        </p:txBody>
      </p:sp>
      <p:sp>
        <p:nvSpPr>
          <p:cNvPr id="2" name="文字方塊 1"/>
          <p:cNvSpPr txBox="1">
            <a:spLocks noChangeArrowheads="1"/>
          </p:cNvSpPr>
          <p:nvPr/>
        </p:nvSpPr>
        <p:spPr bwMode="auto">
          <a:xfrm>
            <a:off x="6615112" y="3077182"/>
            <a:ext cx="1900238" cy="110648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6600" dirty="0">
                <a:solidFill>
                  <a:schemeClr val="bg1"/>
                </a:solidFill>
                <a:latin typeface="Times New Roman" panose="02020603050405020304" pitchFamily="18" charset="0"/>
              </a:rPr>
              <a:t>重要</a:t>
            </a:r>
          </a:p>
        </p:txBody>
      </p:sp>
    </p:spTree>
    <p:extLst>
      <p:ext uri="{BB962C8B-B14F-4D97-AF65-F5344CB8AC3E}">
        <p14:creationId xmlns:p14="http://schemas.microsoft.com/office/powerpoint/2010/main" val="2283692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1000"/>
                                        <p:tgtEl>
                                          <p:spTgt spid="63491">
                                            <p:txEl>
                                              <p:pRg st="0" end="0"/>
                                            </p:txEl>
                                          </p:spTgt>
                                        </p:tgtEl>
                                      </p:cBhvr>
                                    </p:animEffect>
                                    <p:anim calcmode="lin" valueType="num">
                                      <p:cBhvr>
                                        <p:cTn id="8" dur="10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34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63491">
                                            <p:txEl>
                                              <p:pRg st="3" end="3"/>
                                            </p:txEl>
                                          </p:spTgt>
                                        </p:tgtEl>
                                        <p:attrNameLst>
                                          <p:attrName>style.visibility</p:attrName>
                                        </p:attrNameLst>
                                      </p:cBhvr>
                                      <p:to>
                                        <p:strVal val="visible"/>
                                      </p:to>
                                    </p:set>
                                    <p:anim calcmode="lin" valueType="num">
                                      <p:cBhvr additive="base">
                                        <p:cTn id="18" dur="500" fill="hold"/>
                                        <p:tgtEl>
                                          <p:spTgt spid="63491">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34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標題 2"/>
          <p:cNvSpPr>
            <a:spLocks noGrp="1"/>
          </p:cNvSpPr>
          <p:nvPr>
            <p:ph type="title"/>
          </p:nvPr>
        </p:nvSpPr>
        <p:spPr/>
        <p:txBody>
          <a:bodyPr/>
          <a:lstStyle/>
          <a:p>
            <a:r>
              <a:rPr lang="zh-TW" altLang="en-US" smtClean="0"/>
              <a:t>大學甄選入學委員會</a:t>
            </a:r>
          </a:p>
        </p:txBody>
      </p:sp>
      <p:sp>
        <p:nvSpPr>
          <p:cNvPr id="65540"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B0274178-FB35-4EDD-A43B-529760FAD723}" type="slidenum">
              <a:rPr lang="zh-TW" altLang="en-US" sz="1200" smtClean="0">
                <a:solidFill>
                  <a:srgbClr val="898989"/>
                </a:solidFill>
                <a:ea typeface="新細明體" panose="02020500000000000000" pitchFamily="18" charset="-120"/>
              </a:rPr>
              <a:pPr>
                <a:spcBef>
                  <a:spcPct val="0"/>
                </a:spcBef>
                <a:buFontTx/>
                <a:buNone/>
              </a:pPr>
              <a:t>66</a:t>
            </a:fld>
            <a:endParaRPr lang="en-US" altLang="zh-TW" sz="1200" smtClean="0">
              <a:solidFill>
                <a:srgbClr val="898989"/>
              </a:solidFill>
              <a:ea typeface="新細明體" panose="02020500000000000000" pitchFamily="18" charset="-120"/>
            </a:endParaRPr>
          </a:p>
        </p:txBody>
      </p:sp>
      <p:pic>
        <p:nvPicPr>
          <p:cNvPr id="2" name="圖片 1"/>
          <p:cNvPicPr>
            <a:picLocks noChangeAspect="1"/>
          </p:cNvPicPr>
          <p:nvPr/>
        </p:nvPicPr>
        <p:blipFill rotWithShape="1">
          <a:blip r:embed="rId2"/>
          <a:srcRect l="24901" t="10032" r="25846" b="16566"/>
          <a:stretch/>
        </p:blipFill>
        <p:spPr>
          <a:xfrm>
            <a:off x="3192087" y="1612669"/>
            <a:ext cx="5469775" cy="4585224"/>
          </a:xfrm>
          <a:prstGeom prst="rect">
            <a:avLst/>
          </a:prstGeom>
        </p:spPr>
      </p:pic>
      <p:sp>
        <p:nvSpPr>
          <p:cNvPr id="5" name="圓角矩形 4">
            <a:extLst>
              <a:ext uri="{FF2B5EF4-FFF2-40B4-BE49-F238E27FC236}">
                <a16:creationId xmlns:a16="http://schemas.microsoft.com/office/drawing/2014/main" id="{CB2E2E91-CAFE-4114-8F31-96FD7A5289C7}"/>
              </a:ext>
            </a:extLst>
          </p:cNvPr>
          <p:cNvSpPr/>
          <p:nvPr/>
        </p:nvSpPr>
        <p:spPr>
          <a:xfrm>
            <a:off x="3719021" y="4191407"/>
            <a:ext cx="1958975" cy="6762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4" name="內容版面配置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4098" y="1829445"/>
            <a:ext cx="1409897" cy="1409897"/>
          </a:xfrm>
        </p:spPr>
      </p:pic>
    </p:spTree>
    <p:extLst>
      <p:ext uri="{BB962C8B-B14F-4D97-AF65-F5344CB8AC3E}">
        <p14:creationId xmlns:p14="http://schemas.microsoft.com/office/powerpoint/2010/main" val="2762306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ABE04D3A-24DA-4D38-9D1F-D4EAC1B86079}" type="slidenum">
              <a:rPr lang="zh-TW" altLang="en-US" sz="1200" smtClean="0">
                <a:solidFill>
                  <a:srgbClr val="898989"/>
                </a:solidFill>
                <a:ea typeface="新細明體" panose="02020500000000000000" pitchFamily="18" charset="-120"/>
              </a:rPr>
              <a:pPr>
                <a:spcBef>
                  <a:spcPct val="0"/>
                </a:spcBef>
                <a:buFontTx/>
                <a:buNone/>
              </a:pPr>
              <a:t>67</a:t>
            </a:fld>
            <a:endParaRPr lang="en-US" altLang="zh-TW" sz="1200" smtClean="0">
              <a:solidFill>
                <a:srgbClr val="898989"/>
              </a:solidFill>
              <a:ea typeface="新細明體" panose="02020500000000000000" pitchFamily="18" charset="-120"/>
            </a:endParaRPr>
          </a:p>
        </p:txBody>
      </p:sp>
      <p:pic>
        <p:nvPicPr>
          <p:cNvPr id="2" name="內容版面配置區 1"/>
          <p:cNvPicPr>
            <a:picLocks noGrp="1" noChangeAspect="1"/>
          </p:cNvPicPr>
          <p:nvPr>
            <p:ph idx="1"/>
          </p:nvPr>
        </p:nvPicPr>
        <p:blipFill rotWithShape="1">
          <a:blip r:embed="rId2"/>
          <a:srcRect l="20198" t="9434" r="21022" b="30198"/>
          <a:stretch/>
        </p:blipFill>
        <p:spPr>
          <a:xfrm>
            <a:off x="166255" y="731520"/>
            <a:ext cx="8863892" cy="5120640"/>
          </a:xfrm>
          <a:prstGeom prst="rect">
            <a:avLst/>
          </a:prstGeom>
        </p:spPr>
      </p:pic>
      <p:sp>
        <p:nvSpPr>
          <p:cNvPr id="64516" name="Oval 5">
            <a:extLst>
              <a:ext uri="{FF2B5EF4-FFF2-40B4-BE49-F238E27FC236}">
                <a16:creationId xmlns:a16="http://schemas.microsoft.com/office/drawing/2014/main" id="{1F2D5D6F-EC2A-46B4-90F8-9CC4833B18F1}"/>
              </a:ext>
            </a:extLst>
          </p:cNvPr>
          <p:cNvSpPr>
            <a:spLocks noChangeArrowheads="1"/>
          </p:cNvSpPr>
          <p:nvPr/>
        </p:nvSpPr>
        <p:spPr bwMode="auto">
          <a:xfrm>
            <a:off x="790489" y="2166490"/>
            <a:ext cx="2074862" cy="787400"/>
          </a:xfrm>
          <a:prstGeom prst="ellipse">
            <a:avLst/>
          </a:prstGeom>
          <a:noFill/>
          <a:ln w="57150">
            <a:solidFill>
              <a:schemeClr val="accent1">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eaLnBrk="1" hangingPunct="1">
              <a:spcBef>
                <a:spcPct val="0"/>
              </a:spcBef>
              <a:buFontTx/>
              <a:buNone/>
              <a:defRPr/>
            </a:pPr>
            <a:endParaRPr lang="zh-TW" altLang="en-US" sz="1800">
              <a:latin typeface="Times New Roman" panose="02020603050405020304" pitchFamily="18" charset="0"/>
            </a:endParaRPr>
          </a:p>
        </p:txBody>
      </p:sp>
    </p:spTree>
    <p:extLst>
      <p:ext uri="{BB962C8B-B14F-4D97-AF65-F5344CB8AC3E}">
        <p14:creationId xmlns:p14="http://schemas.microsoft.com/office/powerpoint/2010/main" val="7658573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6"/>
                                        </p:tgtEl>
                                        <p:attrNameLst>
                                          <p:attrName>style.visibility</p:attrName>
                                        </p:attrNameLst>
                                      </p:cBhvr>
                                      <p:to>
                                        <p:strVal val="visible"/>
                                      </p:to>
                                    </p:set>
                                    <p:anim calcmode="lin" valueType="num">
                                      <p:cBhvr additive="base">
                                        <p:cTn id="7" dur="500" fill="hold"/>
                                        <p:tgtEl>
                                          <p:spTgt spid="64516"/>
                                        </p:tgtEl>
                                        <p:attrNameLst>
                                          <p:attrName>ppt_x</p:attrName>
                                        </p:attrNameLst>
                                      </p:cBhvr>
                                      <p:tavLst>
                                        <p:tav tm="0">
                                          <p:val>
                                            <p:strVal val="#ppt_x"/>
                                          </p:val>
                                        </p:tav>
                                        <p:tav tm="100000">
                                          <p:val>
                                            <p:strVal val="#ppt_x"/>
                                          </p:val>
                                        </p:tav>
                                      </p:tavLst>
                                    </p:anim>
                                    <p:anim calcmode="lin" valueType="num">
                                      <p:cBhvr additive="base">
                                        <p:cTn id="8" dur="500" fill="hold"/>
                                        <p:tgtEl>
                                          <p:spTgt spid="645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標題 1"/>
          <p:cNvSpPr>
            <a:spLocks noGrp="1"/>
          </p:cNvSpPr>
          <p:nvPr>
            <p:ph type="title"/>
          </p:nvPr>
        </p:nvSpPr>
        <p:spPr/>
        <p:txBody>
          <a:bodyPr/>
          <a:lstStyle/>
          <a:p>
            <a:endParaRPr lang="zh-TW" altLang="en-US" smtClean="0"/>
          </a:p>
        </p:txBody>
      </p:sp>
      <p:sp>
        <p:nvSpPr>
          <p:cNvPr id="64515" name="內容版面配置區 2"/>
          <p:cNvSpPr>
            <a:spLocks noGrp="1"/>
          </p:cNvSpPr>
          <p:nvPr>
            <p:ph idx="1"/>
          </p:nvPr>
        </p:nvSpPr>
        <p:spPr/>
        <p:txBody>
          <a:bodyPr/>
          <a:lstStyle/>
          <a:p>
            <a:endParaRPr lang="zh-TW" altLang="en-US" smtClean="0"/>
          </a:p>
        </p:txBody>
      </p:sp>
      <p:sp>
        <p:nvSpPr>
          <p:cNvPr id="6451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2D3D4EA1-02FB-41D0-A699-211053451070}" type="slidenum">
              <a:rPr lang="zh-TW" altLang="en-US" sz="1200" smtClean="0">
                <a:solidFill>
                  <a:srgbClr val="898989"/>
                </a:solidFill>
                <a:ea typeface="新細明體" panose="02020500000000000000" pitchFamily="18" charset="-120"/>
              </a:rPr>
              <a:pPr>
                <a:spcBef>
                  <a:spcPct val="0"/>
                </a:spcBef>
                <a:buFontTx/>
                <a:buNone/>
              </a:pPr>
              <a:t>68</a:t>
            </a:fld>
            <a:endParaRPr lang="en-US" altLang="zh-TW" sz="1200" smtClean="0">
              <a:solidFill>
                <a:srgbClr val="898989"/>
              </a:solidFill>
              <a:ea typeface="新細明體" panose="02020500000000000000" pitchFamily="18" charset="-120"/>
            </a:endParaRPr>
          </a:p>
        </p:txBody>
      </p:sp>
      <p:pic>
        <p:nvPicPr>
          <p:cNvPr id="64517" name="圖片 4"/>
          <p:cNvPicPr>
            <a:picLocks noChangeAspect="1"/>
          </p:cNvPicPr>
          <p:nvPr/>
        </p:nvPicPr>
        <p:blipFill>
          <a:blip r:embed="rId2">
            <a:extLst>
              <a:ext uri="{28A0092B-C50C-407E-A947-70E740481C1C}">
                <a14:useLocalDpi xmlns:a14="http://schemas.microsoft.com/office/drawing/2010/main" val="0"/>
              </a:ext>
            </a:extLst>
          </a:blip>
          <a:srcRect l="5154" t="9718" r="33205" b="6805"/>
          <a:stretch>
            <a:fillRect/>
          </a:stretch>
        </p:blipFill>
        <p:spPr bwMode="auto">
          <a:xfrm>
            <a:off x="0" y="0"/>
            <a:ext cx="8945563"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橢圓 5">
            <a:extLst>
              <a:ext uri="{FF2B5EF4-FFF2-40B4-BE49-F238E27FC236}">
                <a16:creationId xmlns:a16="http://schemas.microsoft.com/office/drawing/2014/main" id="{AFB07E80-9CCB-4EEA-933C-9C4793DF7708}"/>
              </a:ext>
            </a:extLst>
          </p:cNvPr>
          <p:cNvSpPr/>
          <p:nvPr/>
        </p:nvSpPr>
        <p:spPr>
          <a:xfrm>
            <a:off x="874713" y="685800"/>
            <a:ext cx="636587" cy="447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文字方塊 6">
            <a:extLst>
              <a:ext uri="{FF2B5EF4-FFF2-40B4-BE49-F238E27FC236}">
                <a16:creationId xmlns:a16="http://schemas.microsoft.com/office/drawing/2014/main" id="{FE800583-093F-401D-A379-379F7D444399}"/>
              </a:ext>
            </a:extLst>
          </p:cNvPr>
          <p:cNvSpPr txBox="1"/>
          <p:nvPr/>
        </p:nvSpPr>
        <p:spPr>
          <a:xfrm>
            <a:off x="1968500" y="636588"/>
            <a:ext cx="1381125" cy="522287"/>
          </a:xfrm>
          <a:prstGeom prst="rect">
            <a:avLst/>
          </a:prstGeom>
          <a:solidFill>
            <a:schemeClr val="bg1">
              <a:lumMod val="95000"/>
            </a:schemeClr>
          </a:solidFill>
          <a:ln w="38100">
            <a:solidFill>
              <a:schemeClr val="accent5">
                <a:lumMod val="40000"/>
                <a:lumOff val="60000"/>
              </a:schemeClr>
            </a:solidFill>
          </a:ln>
        </p:spPr>
        <p:txBody>
          <a:bodyPr>
            <a:spAutoFit/>
          </a:bodyPr>
          <a:lstStyle/>
          <a:p>
            <a:pPr>
              <a:defRPr/>
            </a:pPr>
            <a:r>
              <a:rPr lang="zh-TW" altLang="en-US" sz="2800" dirty="0"/>
              <a:t>前</a:t>
            </a:r>
            <a:r>
              <a:rPr lang="en-US" altLang="zh-TW" sz="2800" dirty="0"/>
              <a:t>20%</a:t>
            </a:r>
            <a:endParaRPr lang="zh-TW" altLang="en-US" sz="2800" dirty="0"/>
          </a:p>
        </p:txBody>
      </p:sp>
      <p:sp>
        <p:nvSpPr>
          <p:cNvPr id="8" name="圓角矩形 7">
            <a:extLst>
              <a:ext uri="{FF2B5EF4-FFF2-40B4-BE49-F238E27FC236}">
                <a16:creationId xmlns:a16="http://schemas.microsoft.com/office/drawing/2014/main" id="{EFF76C4E-93CF-47AB-A259-9588D0969BF8}"/>
              </a:ext>
            </a:extLst>
          </p:cNvPr>
          <p:cNvSpPr/>
          <p:nvPr/>
        </p:nvSpPr>
        <p:spPr>
          <a:xfrm>
            <a:off x="7927975" y="2882900"/>
            <a:ext cx="887413" cy="324326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圓角矩形 8">
            <a:extLst>
              <a:ext uri="{FF2B5EF4-FFF2-40B4-BE49-F238E27FC236}">
                <a16:creationId xmlns:a16="http://schemas.microsoft.com/office/drawing/2014/main" id="{15360CBC-0F7C-410B-9610-42A9D62001A7}"/>
              </a:ext>
            </a:extLst>
          </p:cNvPr>
          <p:cNvSpPr/>
          <p:nvPr/>
        </p:nvSpPr>
        <p:spPr>
          <a:xfrm>
            <a:off x="7927975" y="6180138"/>
            <a:ext cx="887413" cy="541337"/>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463778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圖片 1"/>
          <p:cNvPicPr>
            <a:picLocks noChangeAspect="1"/>
          </p:cNvPicPr>
          <p:nvPr/>
        </p:nvPicPr>
        <p:blipFill>
          <a:blip r:embed="rId2">
            <a:extLst>
              <a:ext uri="{28A0092B-C50C-407E-A947-70E740481C1C}">
                <a14:useLocalDpi xmlns:a14="http://schemas.microsoft.com/office/drawing/2010/main" val="0"/>
              </a:ext>
            </a:extLst>
          </a:blip>
          <a:srcRect l="29691" t="13292" r="39815" b="55762"/>
          <a:stretch>
            <a:fillRect/>
          </a:stretch>
        </p:blipFill>
        <p:spPr bwMode="auto">
          <a:xfrm>
            <a:off x="165100" y="1844675"/>
            <a:ext cx="89789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標題 1">
            <a:extLst>
              <a:ext uri="{FF2B5EF4-FFF2-40B4-BE49-F238E27FC236}">
                <a16:creationId xmlns:a16="http://schemas.microsoft.com/office/drawing/2014/main" id="{635B9B7E-099F-4CA5-8EB1-E188958599AE}"/>
              </a:ext>
            </a:extLst>
          </p:cNvPr>
          <p:cNvSpPr>
            <a:spLocks noGrp="1"/>
          </p:cNvSpPr>
          <p:nvPr>
            <p:ph type="title"/>
          </p:nvPr>
        </p:nvSpPr>
        <p:spPr/>
        <p:txBody>
          <a:bodyPr/>
          <a:lstStyle/>
          <a:p>
            <a:pPr eaLnBrk="1" hangingPunct="1">
              <a:defRPr/>
            </a:pPr>
            <a:r>
              <a:rPr lang="zh-TW" altLang="en-US" b="1" dirty="0">
                <a:solidFill>
                  <a:schemeClr val="accent6">
                    <a:lumMod val="50000"/>
                  </a:schemeClr>
                </a:solidFill>
              </a:rPr>
              <a:t>繁星推薦</a:t>
            </a:r>
            <a:endParaRPr lang="zh-TW" altLang="en-US" dirty="0">
              <a:solidFill>
                <a:schemeClr val="accent6">
                  <a:lumMod val="50000"/>
                </a:schemeClr>
              </a:solidFill>
            </a:endParaRPr>
          </a:p>
        </p:txBody>
      </p:sp>
      <p:sp>
        <p:nvSpPr>
          <p:cNvPr id="6963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0C98DCC6-F6B2-4C0E-BE51-6767CE0BD221}" type="slidenum">
              <a:rPr lang="zh-TW" altLang="en-US" sz="1200" smtClean="0">
                <a:solidFill>
                  <a:srgbClr val="898989"/>
                </a:solidFill>
                <a:ea typeface="新細明體" panose="02020500000000000000" pitchFamily="18" charset="-120"/>
              </a:rPr>
              <a:pPr>
                <a:spcBef>
                  <a:spcPct val="0"/>
                </a:spcBef>
                <a:buFontTx/>
                <a:buNone/>
              </a:pPr>
              <a:t>69</a:t>
            </a:fld>
            <a:endParaRPr lang="en-US" altLang="zh-TW" sz="1200" smtClean="0">
              <a:solidFill>
                <a:srgbClr val="898989"/>
              </a:solidFill>
              <a:ea typeface="新細明體" panose="02020500000000000000" pitchFamily="18" charset="-120"/>
            </a:endParaRPr>
          </a:p>
        </p:txBody>
      </p:sp>
      <p:pic>
        <p:nvPicPr>
          <p:cNvPr id="69637"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67225" y="1123950"/>
            <a:ext cx="4676775"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D712297F-19BB-4976-B3FE-32168014D969}"/>
              </a:ext>
            </a:extLst>
          </p:cNvPr>
          <p:cNvSpPr/>
          <p:nvPr/>
        </p:nvSpPr>
        <p:spPr>
          <a:xfrm>
            <a:off x="2801938" y="1976438"/>
            <a:ext cx="1852612" cy="329088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pic>
        <p:nvPicPr>
          <p:cNvPr id="69639" name="圖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54550" y="1976438"/>
            <a:ext cx="4489450" cy="329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橢圓 1">
            <a:extLst>
              <a:ext uri="{FF2B5EF4-FFF2-40B4-BE49-F238E27FC236}">
                <a16:creationId xmlns:a16="http://schemas.microsoft.com/office/drawing/2014/main" id="{C15DCB55-7991-40E7-9AC2-377DF269B82B}"/>
              </a:ext>
            </a:extLst>
          </p:cNvPr>
          <p:cNvSpPr/>
          <p:nvPr/>
        </p:nvSpPr>
        <p:spPr>
          <a:xfrm>
            <a:off x="2565400" y="3429000"/>
            <a:ext cx="2325688" cy="852488"/>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385301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重要考試日程</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3261713998"/>
              </p:ext>
            </p:extLst>
          </p:nvPr>
        </p:nvGraphicFramePr>
        <p:xfrm>
          <a:off x="339347" y="1590734"/>
          <a:ext cx="8465305" cy="4992946"/>
        </p:xfrm>
        <a:graphic>
          <a:graphicData uri="http://schemas.openxmlformats.org/drawingml/2006/table">
            <a:tbl>
              <a:tblPr firstRow="1" bandRow="1">
                <a:tableStyleId>{8799B23B-EC83-4686-B30A-512413B5E67A}</a:tableStyleId>
              </a:tblPr>
              <a:tblGrid>
                <a:gridCol w="1820665">
                  <a:extLst>
                    <a:ext uri="{9D8B030D-6E8A-4147-A177-3AD203B41FA5}">
                      <a16:colId xmlns:a16="http://schemas.microsoft.com/office/drawing/2014/main" val="2568182251"/>
                    </a:ext>
                  </a:extLst>
                </a:gridCol>
                <a:gridCol w="1178560">
                  <a:extLst>
                    <a:ext uri="{9D8B030D-6E8A-4147-A177-3AD203B41FA5}">
                      <a16:colId xmlns:a16="http://schemas.microsoft.com/office/drawing/2014/main" val="565768314"/>
                    </a:ext>
                  </a:extLst>
                </a:gridCol>
                <a:gridCol w="2580640">
                  <a:extLst>
                    <a:ext uri="{9D8B030D-6E8A-4147-A177-3AD203B41FA5}">
                      <a16:colId xmlns:a16="http://schemas.microsoft.com/office/drawing/2014/main" val="3540621367"/>
                    </a:ext>
                  </a:extLst>
                </a:gridCol>
                <a:gridCol w="2885440">
                  <a:extLst>
                    <a:ext uri="{9D8B030D-6E8A-4147-A177-3AD203B41FA5}">
                      <a16:colId xmlns:a16="http://schemas.microsoft.com/office/drawing/2014/main" val="3340372146"/>
                    </a:ext>
                  </a:extLst>
                </a:gridCol>
              </a:tblGrid>
              <a:tr h="463293">
                <a:tc>
                  <a:txBody>
                    <a:bodyPr/>
                    <a:lstStyle/>
                    <a:p>
                      <a:r>
                        <a:rPr lang="zh-TW" altLang="en-US" sz="2400" dirty="0" smtClean="0"/>
                        <a:t>項目</a:t>
                      </a:r>
                      <a:endParaRPr lang="zh-TW" altLang="en-US" sz="2400" dirty="0"/>
                    </a:p>
                  </a:txBody>
                  <a:tcPr/>
                </a:tc>
                <a:tc>
                  <a:txBody>
                    <a:bodyPr/>
                    <a:lstStyle/>
                    <a:p>
                      <a:endParaRPr lang="zh-TW" altLang="en-US" sz="2400" dirty="0"/>
                    </a:p>
                  </a:txBody>
                  <a:tcPr/>
                </a:tc>
                <a:tc>
                  <a:txBody>
                    <a:bodyPr/>
                    <a:lstStyle/>
                    <a:p>
                      <a:r>
                        <a:rPr lang="zh-TW" altLang="en-US" sz="2400" dirty="0" smtClean="0"/>
                        <a:t>報名日期</a:t>
                      </a:r>
                      <a:endParaRPr lang="zh-TW" altLang="en-US" sz="2400" dirty="0"/>
                    </a:p>
                  </a:txBody>
                  <a:tcPr/>
                </a:tc>
                <a:tc>
                  <a:txBody>
                    <a:bodyPr/>
                    <a:lstStyle/>
                    <a:p>
                      <a:r>
                        <a:rPr lang="zh-TW" altLang="en-US" sz="2400" dirty="0" smtClean="0"/>
                        <a:t>考試日期</a:t>
                      </a:r>
                      <a:endParaRPr lang="zh-TW" altLang="en-US" sz="2400" dirty="0"/>
                    </a:p>
                  </a:txBody>
                  <a:tcPr/>
                </a:tc>
                <a:extLst>
                  <a:ext uri="{0D108BD9-81ED-4DB2-BD59-A6C34878D82A}">
                    <a16:rowId xmlns:a16="http://schemas.microsoft.com/office/drawing/2014/main" val="4252661532"/>
                  </a:ext>
                </a:extLst>
              </a:tr>
              <a:tr h="706479">
                <a:tc rowSpan="2">
                  <a:txBody>
                    <a:bodyPr/>
                    <a:lstStyle/>
                    <a:p>
                      <a:r>
                        <a:rPr lang="zh-TW" altLang="en-US" sz="2600" dirty="0" smtClean="0"/>
                        <a:t>高中英語</a:t>
                      </a:r>
                      <a:endParaRPr lang="en-US" altLang="zh-TW" sz="2600" dirty="0" smtClean="0"/>
                    </a:p>
                    <a:p>
                      <a:r>
                        <a:rPr lang="zh-TW" altLang="en-US" sz="2600" dirty="0" smtClean="0"/>
                        <a:t>聽力測驗</a:t>
                      </a:r>
                      <a:endParaRPr lang="zh-TW" altLang="en-US" sz="2600" dirty="0"/>
                    </a:p>
                  </a:txBody>
                  <a:tcPr/>
                </a:tc>
                <a:tc>
                  <a:txBody>
                    <a:bodyPr/>
                    <a:lstStyle/>
                    <a:p>
                      <a:r>
                        <a:rPr lang="zh-TW" altLang="en-US" sz="2600" dirty="0" smtClean="0"/>
                        <a:t>第一次</a:t>
                      </a:r>
                      <a:endParaRPr lang="zh-TW" altLang="en-US" sz="2600" dirty="0"/>
                    </a:p>
                  </a:txBody>
                  <a:tcPr/>
                </a:tc>
                <a:tc>
                  <a:txBody>
                    <a:bodyPr/>
                    <a:lstStyle/>
                    <a:p>
                      <a:r>
                        <a:rPr lang="en-US" altLang="zh-TW" sz="2600" dirty="0" smtClean="0"/>
                        <a:t>111.9/7</a:t>
                      </a:r>
                      <a:r>
                        <a:rPr lang="zh-TW" altLang="en-US" sz="2600" dirty="0" smtClean="0"/>
                        <a:t>～</a:t>
                      </a:r>
                      <a:r>
                        <a:rPr lang="en-US" altLang="zh-TW" sz="2600" dirty="0" smtClean="0"/>
                        <a:t>9/14</a:t>
                      </a:r>
                      <a:endParaRPr lang="zh-TW" altLang="en-US" sz="2600" dirty="0"/>
                    </a:p>
                  </a:txBody>
                  <a:tcPr/>
                </a:tc>
                <a:tc>
                  <a:txBody>
                    <a:bodyPr/>
                    <a:lstStyle/>
                    <a:p>
                      <a:r>
                        <a:rPr lang="en-US" altLang="zh-TW" sz="2600" dirty="0" smtClean="0"/>
                        <a:t>111.10.22</a:t>
                      </a:r>
                      <a:endParaRPr lang="zh-TW" altLang="en-US" sz="2600" dirty="0"/>
                    </a:p>
                  </a:txBody>
                  <a:tcPr/>
                </a:tc>
                <a:extLst>
                  <a:ext uri="{0D108BD9-81ED-4DB2-BD59-A6C34878D82A}">
                    <a16:rowId xmlns:a16="http://schemas.microsoft.com/office/drawing/2014/main" val="1696533064"/>
                  </a:ext>
                </a:extLst>
              </a:tr>
              <a:tr h="602281">
                <a:tc vMerge="1">
                  <a:txBody>
                    <a:bodyPr/>
                    <a:lstStyle/>
                    <a:p>
                      <a:endParaRPr lang="zh-TW" altLang="en-US"/>
                    </a:p>
                  </a:txBody>
                  <a:tcPr/>
                </a:tc>
                <a:tc>
                  <a:txBody>
                    <a:bodyPr/>
                    <a:lstStyle/>
                    <a:p>
                      <a:r>
                        <a:rPr lang="zh-TW" altLang="en-US" sz="2600" dirty="0" smtClean="0"/>
                        <a:t>第二次</a:t>
                      </a:r>
                      <a:endParaRPr lang="zh-TW" altLang="en-US" sz="2600" dirty="0"/>
                    </a:p>
                  </a:txBody>
                  <a:tcPr/>
                </a:tc>
                <a:tc>
                  <a:txBody>
                    <a:bodyPr/>
                    <a:lstStyle/>
                    <a:p>
                      <a:r>
                        <a:rPr lang="en-US" altLang="zh-TW" sz="2600" dirty="0" smtClean="0"/>
                        <a:t>111.11/9</a:t>
                      </a:r>
                      <a:r>
                        <a:rPr lang="zh-TW" altLang="en-US" sz="2600" dirty="0" smtClean="0"/>
                        <a:t>～</a:t>
                      </a:r>
                      <a:r>
                        <a:rPr lang="en-US" altLang="zh-TW" sz="2600" dirty="0" smtClean="0"/>
                        <a:t>11/15</a:t>
                      </a:r>
                    </a:p>
                  </a:txBody>
                  <a:tcPr/>
                </a:tc>
                <a:tc>
                  <a:txBody>
                    <a:bodyPr/>
                    <a:lstStyle/>
                    <a:p>
                      <a:r>
                        <a:rPr lang="en-US" altLang="zh-TW" sz="2600" dirty="0" smtClean="0"/>
                        <a:t>111.12.10</a:t>
                      </a:r>
                    </a:p>
                  </a:txBody>
                  <a:tcPr/>
                </a:tc>
                <a:extLst>
                  <a:ext uri="{0D108BD9-81ED-4DB2-BD59-A6C34878D82A}">
                    <a16:rowId xmlns:a16="http://schemas.microsoft.com/office/drawing/2014/main" val="2792227155"/>
                  </a:ext>
                </a:extLst>
              </a:tr>
              <a:tr h="1204561">
                <a:tc>
                  <a:txBody>
                    <a:bodyPr/>
                    <a:lstStyle/>
                    <a:p>
                      <a:endParaRPr lang="en-US" altLang="zh-TW" sz="2600" dirty="0" smtClean="0"/>
                    </a:p>
                    <a:p>
                      <a:r>
                        <a:rPr lang="zh-TW" altLang="en-US" sz="2600" dirty="0" smtClean="0"/>
                        <a:t>學科能力測驗</a:t>
                      </a:r>
                      <a:endParaRPr lang="zh-TW" altLang="en-US" sz="2600" dirty="0"/>
                    </a:p>
                  </a:txBody>
                  <a:tcPr/>
                </a:tc>
                <a:tc>
                  <a:txBody>
                    <a:bodyPr/>
                    <a:lstStyle/>
                    <a:p>
                      <a:endParaRPr lang="zh-TW" altLang="en-US" sz="2600" dirty="0"/>
                    </a:p>
                  </a:txBody>
                  <a:tcPr/>
                </a:tc>
                <a:tc>
                  <a:txBody>
                    <a:bodyPr/>
                    <a:lstStyle/>
                    <a:p>
                      <a:endParaRPr lang="en-US" altLang="zh-TW" sz="2600" dirty="0" smtClean="0"/>
                    </a:p>
                    <a:p>
                      <a:r>
                        <a:rPr lang="en-US" altLang="zh-TW" sz="2600" dirty="0" smtClean="0"/>
                        <a:t>111.11/1</a:t>
                      </a:r>
                      <a:r>
                        <a:rPr lang="zh-TW" altLang="en-US" sz="2600" dirty="0" smtClean="0"/>
                        <a:t>～</a:t>
                      </a:r>
                      <a:r>
                        <a:rPr lang="en-US" altLang="zh-TW" sz="2600" dirty="0" smtClean="0"/>
                        <a:t>11/15</a:t>
                      </a:r>
                    </a:p>
                  </a:txBody>
                  <a:tcPr/>
                </a:tc>
                <a:tc>
                  <a:txBody>
                    <a:bodyPr/>
                    <a:lstStyle/>
                    <a:p>
                      <a:endParaRPr lang="en-US" altLang="zh-TW" sz="2600" dirty="0" smtClean="0"/>
                    </a:p>
                    <a:p>
                      <a:r>
                        <a:rPr lang="en-US" altLang="zh-TW" sz="2600" dirty="0" smtClean="0"/>
                        <a:t>112.1.13</a:t>
                      </a:r>
                      <a:r>
                        <a:rPr lang="zh-TW" altLang="en-US" sz="2600" dirty="0" smtClean="0"/>
                        <a:t>～</a:t>
                      </a:r>
                      <a:r>
                        <a:rPr lang="en-US" altLang="zh-TW" sz="2600" dirty="0" smtClean="0"/>
                        <a:t>112.1.15</a:t>
                      </a:r>
                    </a:p>
                  </a:txBody>
                  <a:tcPr/>
                </a:tc>
                <a:extLst>
                  <a:ext uri="{0D108BD9-81ED-4DB2-BD59-A6C34878D82A}">
                    <a16:rowId xmlns:a16="http://schemas.microsoft.com/office/drawing/2014/main" val="916240321"/>
                  </a:ext>
                </a:extLst>
              </a:tr>
              <a:tr h="1204561">
                <a:tc>
                  <a:txBody>
                    <a:bodyPr/>
                    <a:lstStyle/>
                    <a:p>
                      <a:endParaRPr lang="en-US" altLang="zh-TW" sz="2600" dirty="0" smtClean="0"/>
                    </a:p>
                    <a:p>
                      <a:r>
                        <a:rPr lang="zh-TW" altLang="en-US" sz="2600" dirty="0" smtClean="0"/>
                        <a:t>術科考試</a:t>
                      </a:r>
                      <a:endParaRPr lang="zh-TW" altLang="en-US" sz="2600" dirty="0"/>
                    </a:p>
                  </a:txBody>
                  <a:tcPr/>
                </a:tc>
                <a:tc>
                  <a:txBody>
                    <a:bodyPr/>
                    <a:lstStyle/>
                    <a:p>
                      <a:endParaRPr lang="zh-TW" altLang="en-US" sz="2600" dirty="0"/>
                    </a:p>
                  </a:txBody>
                  <a:tcPr/>
                </a:tc>
                <a:tc>
                  <a:txBody>
                    <a:bodyPr/>
                    <a:lstStyle/>
                    <a:p>
                      <a:endParaRPr lang="en-US" altLang="zh-TW" sz="2600" dirty="0" smtClean="0"/>
                    </a:p>
                    <a:p>
                      <a:r>
                        <a:rPr lang="en-US" altLang="zh-TW" sz="2600" dirty="0" smtClean="0"/>
                        <a:t>111.11/1</a:t>
                      </a:r>
                      <a:r>
                        <a:rPr lang="zh-TW" altLang="en-US" sz="2600" dirty="0" smtClean="0"/>
                        <a:t>～</a:t>
                      </a:r>
                      <a:r>
                        <a:rPr lang="en-US" altLang="zh-TW" sz="2600" dirty="0" smtClean="0"/>
                        <a:t>11/15</a:t>
                      </a:r>
                      <a:endParaRPr lang="zh-TW" altLang="en-US" sz="2600" dirty="0">
                        <a:solidFill>
                          <a:sysClr val="windowText" lastClr="000000"/>
                        </a:solidFill>
                      </a:endParaRPr>
                    </a:p>
                  </a:txBody>
                  <a:tcPr/>
                </a:tc>
                <a:tc>
                  <a:txBody>
                    <a:bodyPr/>
                    <a:lstStyle/>
                    <a:p>
                      <a:r>
                        <a:rPr lang="zh-TW" altLang="en-US" sz="2600" dirty="0" smtClean="0"/>
                        <a:t>音樂：</a:t>
                      </a:r>
                      <a:r>
                        <a:rPr lang="en-US" altLang="zh-TW" sz="2600" dirty="0" smtClean="0"/>
                        <a:t>112.2/1-2/4</a:t>
                      </a:r>
                    </a:p>
                    <a:p>
                      <a:r>
                        <a:rPr lang="zh-TW" altLang="en-US" sz="2600" dirty="0" smtClean="0"/>
                        <a:t>美術：</a:t>
                      </a:r>
                      <a:r>
                        <a:rPr lang="en-US" altLang="zh-TW" sz="2600" dirty="0" smtClean="0"/>
                        <a:t>112.2/5-2/6</a:t>
                      </a:r>
                    </a:p>
                    <a:p>
                      <a:r>
                        <a:rPr lang="zh-TW" altLang="en-US" sz="2600" dirty="0" smtClean="0"/>
                        <a:t>體育：</a:t>
                      </a:r>
                      <a:r>
                        <a:rPr lang="en-US" altLang="zh-TW" sz="2600" dirty="0" smtClean="0"/>
                        <a:t>112.2/7-2/9</a:t>
                      </a:r>
                      <a:endParaRPr lang="zh-TW" altLang="en-US" sz="2600" dirty="0">
                        <a:solidFill>
                          <a:sysClr val="windowText" lastClr="000000"/>
                        </a:solidFill>
                      </a:endParaRPr>
                    </a:p>
                  </a:txBody>
                  <a:tcPr/>
                </a:tc>
                <a:extLst>
                  <a:ext uri="{0D108BD9-81ED-4DB2-BD59-A6C34878D82A}">
                    <a16:rowId xmlns:a16="http://schemas.microsoft.com/office/drawing/2014/main" val="2065943624"/>
                  </a:ext>
                </a:extLst>
              </a:tr>
              <a:tr h="660573">
                <a:tc>
                  <a:txBody>
                    <a:bodyPr/>
                    <a:lstStyle/>
                    <a:p>
                      <a:r>
                        <a:rPr lang="zh-TW" altLang="en-US" sz="2600" dirty="0" smtClean="0"/>
                        <a:t>分科測驗</a:t>
                      </a:r>
                      <a:endParaRPr lang="zh-TW" altLang="en-US" sz="2600" dirty="0"/>
                    </a:p>
                  </a:txBody>
                  <a:tcPr/>
                </a:tc>
                <a:tc>
                  <a:txBody>
                    <a:bodyPr/>
                    <a:lstStyle/>
                    <a:p>
                      <a:endParaRPr lang="zh-TW" altLang="en-US" sz="2600" dirty="0"/>
                    </a:p>
                  </a:txBody>
                  <a:tcPr/>
                </a:tc>
                <a:tc>
                  <a:txBody>
                    <a:bodyPr/>
                    <a:lstStyle/>
                    <a:p>
                      <a:r>
                        <a:rPr lang="en-US" altLang="zh-TW" sz="2600" dirty="0" smtClean="0"/>
                        <a:t>111.6/8-6/19</a:t>
                      </a:r>
                      <a:endParaRPr lang="zh-TW" altLang="en-US" sz="2600" dirty="0"/>
                    </a:p>
                  </a:txBody>
                  <a:tcPr/>
                </a:tc>
                <a:tc>
                  <a:txBody>
                    <a:bodyPr/>
                    <a:lstStyle/>
                    <a:p>
                      <a:r>
                        <a:rPr lang="en-US" altLang="zh-TW" sz="2800" dirty="0" smtClean="0"/>
                        <a:t>111.7/12-7/123</a:t>
                      </a:r>
                      <a:endParaRPr lang="zh-TW" altLang="en-US" sz="2600" dirty="0"/>
                    </a:p>
                  </a:txBody>
                  <a:tcPr/>
                </a:tc>
                <a:extLst>
                  <a:ext uri="{0D108BD9-81ED-4DB2-BD59-A6C34878D82A}">
                    <a16:rowId xmlns:a16="http://schemas.microsoft.com/office/drawing/2014/main" val="1971497628"/>
                  </a:ext>
                </a:extLst>
              </a:tr>
            </a:tbl>
          </a:graphicData>
        </a:graphic>
      </p:graphicFrame>
    </p:spTree>
    <p:extLst>
      <p:ext uri="{BB962C8B-B14F-4D97-AF65-F5344CB8AC3E}">
        <p14:creationId xmlns:p14="http://schemas.microsoft.com/office/powerpoint/2010/main" val="5771788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B81E6FC-3101-475C-B218-8BBDD138FADF}" type="slidenum">
              <a:rPr lang="zh-TW" altLang="en-US" sz="1200" smtClean="0">
                <a:solidFill>
                  <a:srgbClr val="898989"/>
                </a:solidFill>
                <a:ea typeface="新細明體" panose="02020500000000000000" pitchFamily="18" charset="-120"/>
              </a:rPr>
              <a:pPr>
                <a:spcBef>
                  <a:spcPct val="0"/>
                </a:spcBef>
                <a:buFontTx/>
                <a:buNone/>
              </a:pPr>
              <a:t>70</a:t>
            </a:fld>
            <a:endParaRPr lang="en-US" altLang="zh-TW" sz="1200" smtClean="0">
              <a:solidFill>
                <a:srgbClr val="898989"/>
              </a:solidFill>
              <a:ea typeface="新細明體" panose="02020500000000000000" pitchFamily="18" charset="-120"/>
            </a:endParaRPr>
          </a:p>
        </p:txBody>
      </p:sp>
      <p:sp>
        <p:nvSpPr>
          <p:cNvPr id="74755" name="Rectangle 279">
            <a:extLst>
              <a:ext uri="{FF2B5EF4-FFF2-40B4-BE49-F238E27FC236}">
                <a16:creationId xmlns:a16="http://schemas.microsoft.com/office/drawing/2014/main" id="{332981E8-70B2-439C-B19D-91BD2931E8DF}"/>
              </a:ext>
            </a:extLst>
          </p:cNvPr>
          <p:cNvSpPr>
            <a:spLocks noGrp="1"/>
          </p:cNvSpPr>
          <p:nvPr>
            <p:ph type="title" idx="4294967295"/>
          </p:nvPr>
        </p:nvSpPr>
        <p:spPr>
          <a:xfrm>
            <a:off x="457200" y="0"/>
            <a:ext cx="8229600" cy="1139825"/>
          </a:xfrm>
        </p:spPr>
        <p:txBody>
          <a:bodyPr/>
          <a:lstStyle/>
          <a:p>
            <a:pPr eaLnBrk="1" hangingPunct="1">
              <a:defRPr/>
            </a:pPr>
            <a:r>
              <a:rPr lang="en-US" altLang="zh-TW" b="1" dirty="0">
                <a:solidFill>
                  <a:schemeClr val="accent6">
                    <a:lumMod val="50000"/>
                  </a:schemeClr>
                </a:solidFill>
                <a:latin typeface="標楷體" panose="03000509000000000000" pitchFamily="65" charset="-120"/>
              </a:rPr>
              <a:t>111</a:t>
            </a:r>
            <a:r>
              <a:rPr lang="zh-TW" altLang="en-US" b="1" dirty="0">
                <a:solidFill>
                  <a:schemeClr val="accent6">
                    <a:lumMod val="50000"/>
                  </a:schemeClr>
                </a:solidFill>
                <a:latin typeface="標楷體" panose="03000509000000000000" pitchFamily="65" charset="-120"/>
              </a:rPr>
              <a:t>學年度學科能力測驗五標</a:t>
            </a:r>
          </a:p>
        </p:txBody>
      </p:sp>
      <p:pic>
        <p:nvPicPr>
          <p:cNvPr id="67588" name="圖片 1"/>
          <p:cNvPicPr>
            <a:picLocks noChangeAspect="1"/>
          </p:cNvPicPr>
          <p:nvPr/>
        </p:nvPicPr>
        <p:blipFill>
          <a:blip r:embed="rId3">
            <a:extLst>
              <a:ext uri="{28A0092B-C50C-407E-A947-70E740481C1C}">
                <a14:useLocalDpi xmlns:a14="http://schemas.microsoft.com/office/drawing/2010/main" val="0"/>
              </a:ext>
            </a:extLst>
          </a:blip>
          <a:srcRect l="33556" t="28560" r="34512" b="45776"/>
          <a:stretch>
            <a:fillRect/>
          </a:stretch>
        </p:blipFill>
        <p:spPr bwMode="auto">
          <a:xfrm>
            <a:off x="65087" y="1168400"/>
            <a:ext cx="9013825"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矩形 2"/>
          <p:cNvSpPr>
            <a:spLocks noChangeArrowheads="1"/>
          </p:cNvSpPr>
          <p:nvPr/>
        </p:nvSpPr>
        <p:spPr bwMode="auto">
          <a:xfrm>
            <a:off x="546100" y="5243513"/>
            <a:ext cx="4572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1800">
                <a:latin typeface="標楷體" panose="03000509000000000000" pitchFamily="65" charset="-120"/>
              </a:rPr>
              <a:t>頂標：成績位於第</a:t>
            </a:r>
            <a:r>
              <a:rPr lang="en-US" altLang="zh-TW" sz="1800">
                <a:latin typeface="標楷體" panose="03000509000000000000" pitchFamily="65" charset="-120"/>
              </a:rPr>
              <a:t>88</a:t>
            </a:r>
            <a:r>
              <a:rPr lang="zh-TW" altLang="en-US" sz="1800">
                <a:latin typeface="標楷體" panose="03000509000000000000" pitchFamily="65" charset="-120"/>
              </a:rPr>
              <a:t>百分位數之考生級分</a:t>
            </a:r>
          </a:p>
          <a:p>
            <a:pPr>
              <a:spcBef>
                <a:spcPct val="0"/>
              </a:spcBef>
              <a:buFontTx/>
              <a:buNone/>
            </a:pPr>
            <a:r>
              <a:rPr lang="zh-TW" altLang="en-US" sz="1800">
                <a:latin typeface="標楷體" panose="03000509000000000000" pitchFamily="65" charset="-120"/>
              </a:rPr>
              <a:t>前標：成績位於第</a:t>
            </a:r>
            <a:r>
              <a:rPr lang="en-US" altLang="zh-TW" sz="1800">
                <a:latin typeface="標楷體" panose="03000509000000000000" pitchFamily="65" charset="-120"/>
              </a:rPr>
              <a:t>75</a:t>
            </a:r>
            <a:r>
              <a:rPr lang="zh-TW" altLang="en-US" sz="1800">
                <a:latin typeface="標楷體" panose="03000509000000000000" pitchFamily="65" charset="-120"/>
              </a:rPr>
              <a:t>百分位數之考生級分</a:t>
            </a:r>
          </a:p>
          <a:p>
            <a:pPr>
              <a:spcBef>
                <a:spcPct val="0"/>
              </a:spcBef>
              <a:buFontTx/>
              <a:buNone/>
            </a:pPr>
            <a:r>
              <a:rPr lang="zh-TW" altLang="en-US" sz="1800">
                <a:latin typeface="標楷體" panose="03000509000000000000" pitchFamily="65" charset="-120"/>
              </a:rPr>
              <a:t>均標：成績位於第</a:t>
            </a:r>
            <a:r>
              <a:rPr lang="en-US" altLang="zh-TW" sz="1800">
                <a:latin typeface="標楷體" panose="03000509000000000000" pitchFamily="65" charset="-120"/>
              </a:rPr>
              <a:t>50</a:t>
            </a:r>
            <a:r>
              <a:rPr lang="zh-TW" altLang="en-US" sz="1800">
                <a:latin typeface="標楷體" panose="03000509000000000000" pitchFamily="65" charset="-120"/>
              </a:rPr>
              <a:t>百分位數之考生級分</a:t>
            </a:r>
          </a:p>
          <a:p>
            <a:pPr>
              <a:spcBef>
                <a:spcPct val="0"/>
              </a:spcBef>
              <a:buFontTx/>
              <a:buNone/>
            </a:pPr>
            <a:r>
              <a:rPr lang="zh-TW" altLang="en-US" sz="1800">
                <a:latin typeface="標楷體" panose="03000509000000000000" pitchFamily="65" charset="-120"/>
              </a:rPr>
              <a:t>後標：成績位於第</a:t>
            </a:r>
            <a:r>
              <a:rPr lang="en-US" altLang="zh-TW" sz="1800">
                <a:latin typeface="標楷體" panose="03000509000000000000" pitchFamily="65" charset="-120"/>
              </a:rPr>
              <a:t>25</a:t>
            </a:r>
            <a:r>
              <a:rPr lang="zh-TW" altLang="en-US" sz="1800">
                <a:latin typeface="標楷體" panose="03000509000000000000" pitchFamily="65" charset="-120"/>
              </a:rPr>
              <a:t>百分位數之考生級分</a:t>
            </a:r>
          </a:p>
          <a:p>
            <a:pPr>
              <a:spcBef>
                <a:spcPct val="0"/>
              </a:spcBef>
              <a:buFontTx/>
              <a:buNone/>
            </a:pPr>
            <a:r>
              <a:rPr lang="zh-TW" altLang="en-US" sz="1800">
                <a:latin typeface="標楷體" panose="03000509000000000000" pitchFamily="65" charset="-120"/>
              </a:rPr>
              <a:t>底標：成績位於第</a:t>
            </a:r>
            <a:r>
              <a:rPr lang="en-US" altLang="zh-TW" sz="1800">
                <a:latin typeface="標楷體" panose="03000509000000000000" pitchFamily="65" charset="-120"/>
              </a:rPr>
              <a:t>12</a:t>
            </a:r>
            <a:r>
              <a:rPr lang="zh-TW" altLang="en-US" sz="1800">
                <a:latin typeface="標楷體" panose="03000509000000000000" pitchFamily="65" charset="-120"/>
              </a:rPr>
              <a:t>百分位數之考生級分</a:t>
            </a:r>
          </a:p>
        </p:txBody>
      </p:sp>
    </p:spTree>
    <p:extLst>
      <p:ext uri="{BB962C8B-B14F-4D97-AF65-F5344CB8AC3E}">
        <p14:creationId xmlns:p14="http://schemas.microsoft.com/office/powerpoint/2010/main" val="7969497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內容版面配置區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8510" t="13290" r="28528" b="56464"/>
          <a:stretch>
            <a:fillRect/>
          </a:stretch>
        </p:blipFill>
        <p:spPr>
          <a:xfrm>
            <a:off x="0" y="2017713"/>
            <a:ext cx="9155113" cy="3625850"/>
          </a:xfrm>
        </p:spPr>
      </p:pic>
      <p:sp>
        <p:nvSpPr>
          <p:cNvPr id="77827" name="標題 1">
            <a:extLst>
              <a:ext uri="{FF2B5EF4-FFF2-40B4-BE49-F238E27FC236}">
                <a16:creationId xmlns:a16="http://schemas.microsoft.com/office/drawing/2014/main" id="{60DB980B-3B72-4835-968D-613D593B94A3}"/>
              </a:ext>
            </a:extLst>
          </p:cNvPr>
          <p:cNvSpPr>
            <a:spLocks noGrp="1"/>
          </p:cNvSpPr>
          <p:nvPr>
            <p:ph type="title"/>
          </p:nvPr>
        </p:nvSpPr>
        <p:spPr/>
        <p:txBody>
          <a:bodyPr/>
          <a:lstStyle/>
          <a:p>
            <a:pPr>
              <a:defRPr/>
            </a:pPr>
            <a:r>
              <a:rPr lang="zh-TW" altLang="en-US" b="1" dirty="0">
                <a:solidFill>
                  <a:schemeClr val="accent6">
                    <a:lumMod val="50000"/>
                  </a:schemeClr>
                </a:solidFill>
              </a:rPr>
              <a:t>繁星推薦</a:t>
            </a:r>
            <a:endParaRPr lang="zh-TW" altLang="en-US" dirty="0">
              <a:solidFill>
                <a:schemeClr val="accent6">
                  <a:lumMod val="50000"/>
                </a:schemeClr>
              </a:solidFill>
            </a:endParaRPr>
          </a:p>
        </p:txBody>
      </p:sp>
      <p:sp>
        <p:nvSpPr>
          <p:cNvPr id="7066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13ED03E3-3E55-48E7-B704-4C34C3647675}" type="slidenum">
              <a:rPr lang="zh-TW" altLang="en-US" sz="1200" smtClean="0">
                <a:solidFill>
                  <a:srgbClr val="898989"/>
                </a:solidFill>
                <a:ea typeface="新細明體" panose="02020500000000000000" pitchFamily="18" charset="-120"/>
              </a:rPr>
              <a:pPr>
                <a:spcBef>
                  <a:spcPct val="0"/>
                </a:spcBef>
                <a:buFontTx/>
                <a:buNone/>
              </a:pPr>
              <a:t>71</a:t>
            </a:fld>
            <a:endParaRPr lang="en-US" altLang="zh-TW" sz="1200" smtClean="0">
              <a:solidFill>
                <a:srgbClr val="898989"/>
              </a:solidFill>
              <a:ea typeface="新細明體" panose="02020500000000000000" pitchFamily="18" charset="-120"/>
            </a:endParaRPr>
          </a:p>
        </p:txBody>
      </p:sp>
      <p:pic>
        <p:nvPicPr>
          <p:cNvPr id="70661" name="圖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8338" y="1304925"/>
            <a:ext cx="4676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F099C0A9-7806-4BE3-B4BA-F57829FCDBDA}"/>
              </a:ext>
            </a:extLst>
          </p:cNvPr>
          <p:cNvSpPr/>
          <p:nvPr/>
        </p:nvSpPr>
        <p:spPr>
          <a:xfrm>
            <a:off x="1936750" y="2130425"/>
            <a:ext cx="3000375" cy="2347913"/>
          </a:xfrm>
          <a:prstGeom prst="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8" name="矩形 7">
            <a:extLst>
              <a:ext uri="{FF2B5EF4-FFF2-40B4-BE49-F238E27FC236}">
                <a16:creationId xmlns:a16="http://schemas.microsoft.com/office/drawing/2014/main" id="{EE95F30A-41FD-4AE6-B699-CB48FD9DB357}"/>
              </a:ext>
            </a:extLst>
          </p:cNvPr>
          <p:cNvSpPr/>
          <p:nvPr/>
        </p:nvSpPr>
        <p:spPr>
          <a:xfrm>
            <a:off x="4937125" y="2130425"/>
            <a:ext cx="3103563" cy="23383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
        <p:nvSpPr>
          <p:cNvPr id="9" name="矩形 8">
            <a:extLst>
              <a:ext uri="{FF2B5EF4-FFF2-40B4-BE49-F238E27FC236}">
                <a16:creationId xmlns:a16="http://schemas.microsoft.com/office/drawing/2014/main" id="{32884AEF-6B1F-4A49-8B2C-039ECF82BE9D}"/>
              </a:ext>
            </a:extLst>
          </p:cNvPr>
          <p:cNvSpPr/>
          <p:nvPr/>
        </p:nvSpPr>
        <p:spPr>
          <a:xfrm>
            <a:off x="8040688" y="2386013"/>
            <a:ext cx="1023937" cy="685800"/>
          </a:xfrm>
          <a:prstGeom prst="rect">
            <a:avLst/>
          </a:prstGeom>
          <a:noFill/>
          <a:ln w="444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TW" altLang="en-US"/>
          </a:p>
        </p:txBody>
      </p:sp>
    </p:spTree>
    <p:extLst>
      <p:ext uri="{BB962C8B-B14F-4D97-AF65-F5344CB8AC3E}">
        <p14:creationId xmlns:p14="http://schemas.microsoft.com/office/powerpoint/2010/main" val="30630574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p:txBody>
          <a:bodyPr/>
          <a:lstStyle/>
          <a:p>
            <a:r>
              <a:rPr lang="zh-TW" altLang="en-US" dirty="0" smtClean="0"/>
              <a:t>國立中正大學</a:t>
            </a:r>
            <a:r>
              <a:rPr lang="en-US" altLang="zh-TW" dirty="0" smtClean="0"/>
              <a:t>(</a:t>
            </a:r>
            <a:r>
              <a:rPr lang="zh-TW" altLang="en-US" dirty="0" smtClean="0"/>
              <a:t>歷年資料</a:t>
            </a:r>
            <a:r>
              <a:rPr lang="en-US" altLang="zh-TW" dirty="0" smtClean="0"/>
              <a:t>110)</a:t>
            </a:r>
            <a:endParaRPr lang="zh-TW" altLang="en-US" dirty="0" smtClean="0"/>
          </a:p>
        </p:txBody>
      </p:sp>
      <p:pic>
        <p:nvPicPr>
          <p:cNvPr id="72707" name="內容版面配置區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2383" t="21887" r="56754" b="41438"/>
          <a:stretch>
            <a:fillRect/>
          </a:stretch>
        </p:blipFill>
        <p:spPr>
          <a:xfrm>
            <a:off x="0" y="1371600"/>
            <a:ext cx="5164138" cy="5105400"/>
          </a:xfrm>
        </p:spPr>
      </p:pic>
      <p:sp>
        <p:nvSpPr>
          <p:cNvPr id="7270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DAA37312-1CB3-46FF-AB33-AE3D3F6AEF54}" type="slidenum">
              <a:rPr lang="zh-TW" altLang="en-US" sz="1200" smtClean="0">
                <a:solidFill>
                  <a:srgbClr val="898989"/>
                </a:solidFill>
                <a:ea typeface="新細明體" panose="02020500000000000000" pitchFamily="18" charset="-120"/>
              </a:rPr>
              <a:pPr>
                <a:spcBef>
                  <a:spcPct val="0"/>
                </a:spcBef>
                <a:buFontTx/>
                <a:buNone/>
              </a:pPr>
              <a:t>72</a:t>
            </a:fld>
            <a:endParaRPr lang="en-US" altLang="zh-TW" sz="1200" smtClean="0">
              <a:solidFill>
                <a:srgbClr val="898989"/>
              </a:solidFill>
              <a:ea typeface="新細明體" panose="02020500000000000000" pitchFamily="18" charset="-120"/>
            </a:endParaRPr>
          </a:p>
        </p:txBody>
      </p:sp>
      <p:pic>
        <p:nvPicPr>
          <p:cNvPr id="72709" name="內容版面配置區 4"/>
          <p:cNvPicPr>
            <a:picLocks noChangeAspect="1"/>
          </p:cNvPicPr>
          <p:nvPr/>
        </p:nvPicPr>
        <p:blipFill>
          <a:blip r:embed="rId2">
            <a:extLst>
              <a:ext uri="{28A0092B-C50C-407E-A947-70E740481C1C}">
                <a14:useLocalDpi xmlns:a14="http://schemas.microsoft.com/office/drawing/2010/main" val="0"/>
              </a:ext>
            </a:extLst>
          </a:blip>
          <a:srcRect l="60724" t="21741" r="23436" b="41438"/>
          <a:stretch>
            <a:fillRect/>
          </a:stretch>
        </p:blipFill>
        <p:spPr bwMode="auto">
          <a:xfrm>
            <a:off x="5084763" y="1355725"/>
            <a:ext cx="3916362"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8CF1947B-3F5C-4E0F-93B4-C7E614A13DB7}"/>
              </a:ext>
            </a:extLst>
          </p:cNvPr>
          <p:cNvSpPr/>
          <p:nvPr/>
        </p:nvSpPr>
        <p:spPr>
          <a:xfrm>
            <a:off x="6918325" y="2325688"/>
            <a:ext cx="701675" cy="4151312"/>
          </a:xfrm>
          <a:prstGeom prst="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 name="文字方塊 1"/>
          <p:cNvSpPr txBox="1"/>
          <p:nvPr/>
        </p:nvSpPr>
        <p:spPr>
          <a:xfrm>
            <a:off x="5972112" y="180460"/>
            <a:ext cx="3029076"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TW" altLang="en-US" dirty="0" smtClean="0"/>
              <a:t>參</a:t>
            </a:r>
            <a:r>
              <a:rPr lang="en-US" altLang="zh-TW" dirty="0" smtClean="0"/>
              <a:t>《</a:t>
            </a:r>
            <a:r>
              <a:rPr lang="zh-TW" altLang="en-US" dirty="0" smtClean="0"/>
              <a:t>關鍵報告</a:t>
            </a:r>
            <a:r>
              <a:rPr lang="en-US" altLang="zh-TW" dirty="0" smtClean="0"/>
              <a:t>》p.89-p.160</a:t>
            </a:r>
            <a:endParaRPr lang="zh-TW" altLang="en-US" dirty="0"/>
          </a:p>
        </p:txBody>
      </p:sp>
    </p:spTree>
    <p:extLst>
      <p:ext uri="{BB962C8B-B14F-4D97-AF65-F5344CB8AC3E}">
        <p14:creationId xmlns:p14="http://schemas.microsoft.com/office/powerpoint/2010/main" val="15472140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73730" name="標題 1"/>
          <p:cNvSpPr>
            <a:spLocks noGrp="1"/>
          </p:cNvSpPr>
          <p:nvPr>
            <p:ph type="ctrTitle"/>
          </p:nvPr>
        </p:nvSpPr>
        <p:spPr/>
        <p:txBody>
          <a:bodyPr/>
          <a:lstStyle/>
          <a:p>
            <a:r>
              <a:rPr lang="zh-TW" altLang="en-US" sz="6600" smtClean="0">
                <a:solidFill>
                  <a:srgbClr val="002060"/>
                </a:solidFill>
                <a:latin typeface="標楷體" panose="03000509000000000000" pitchFamily="65" charset="-120"/>
              </a:rPr>
              <a:t>申請入學</a:t>
            </a:r>
            <a:endParaRPr lang="zh-TW" altLang="en-US" sz="6600" smtClean="0"/>
          </a:p>
        </p:txBody>
      </p:sp>
      <p:sp>
        <p:nvSpPr>
          <p:cNvPr id="73731"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5360F1FD-F779-43F1-8676-47355ADC6AC2}" type="slidenum">
              <a:rPr lang="zh-TW" altLang="en-US" sz="1200" smtClean="0">
                <a:solidFill>
                  <a:srgbClr val="898989"/>
                </a:solidFill>
                <a:ea typeface="新細明體" panose="02020500000000000000" pitchFamily="18" charset="-120"/>
              </a:rPr>
              <a:pPr>
                <a:spcBef>
                  <a:spcPct val="0"/>
                </a:spcBef>
                <a:buFontTx/>
                <a:buNone/>
              </a:pPr>
              <a:t>73</a:t>
            </a:fld>
            <a:endParaRPr lang="en-US" altLang="zh-TW" sz="1200" smtClean="0">
              <a:solidFill>
                <a:srgbClr val="898989"/>
              </a:solidFill>
              <a:ea typeface="新細明體" panose="02020500000000000000" pitchFamily="18" charset="-120"/>
            </a:endParaRPr>
          </a:p>
        </p:txBody>
      </p:sp>
      <p:sp>
        <p:nvSpPr>
          <p:cNvPr id="4" name="副標題 3">
            <a:extLst>
              <a:ext uri="{FF2B5EF4-FFF2-40B4-BE49-F238E27FC236}">
                <a16:creationId xmlns:a16="http://schemas.microsoft.com/office/drawing/2014/main" id="{653233B2-75A4-4216-A0E3-550E3B69787F}"/>
              </a:ext>
            </a:extLst>
          </p:cNvPr>
          <p:cNvSpPr>
            <a:spLocks noGrp="1"/>
          </p:cNvSpPr>
          <p:nvPr>
            <p:ph type="subTitle" idx="1"/>
          </p:nvPr>
        </p:nvSpPr>
        <p:spPr/>
        <p:txBody>
          <a:bodyPr/>
          <a:lstStyle/>
          <a:p>
            <a:pPr>
              <a:defRPr/>
            </a:pPr>
            <a:endParaRPr lang="zh-TW" altLang="en-US"/>
          </a:p>
        </p:txBody>
      </p:sp>
    </p:spTree>
    <p:extLst>
      <p:ext uri="{BB962C8B-B14F-4D97-AF65-F5344CB8AC3E}">
        <p14:creationId xmlns:p14="http://schemas.microsoft.com/office/powerpoint/2010/main" val="24325120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個申重要時程</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rotWithShape="1">
          <a:blip r:embed="rId2"/>
          <a:srcRect l="3385" t="11743" r="14872" b="4293"/>
          <a:stretch/>
        </p:blipFill>
        <p:spPr>
          <a:xfrm>
            <a:off x="0" y="1480842"/>
            <a:ext cx="9084039" cy="5248557"/>
          </a:xfrm>
          <a:prstGeom prst="rect">
            <a:avLst/>
          </a:prstGeom>
        </p:spPr>
      </p:pic>
      <p:sp>
        <p:nvSpPr>
          <p:cNvPr id="5" name="矩形 4"/>
          <p:cNvSpPr/>
          <p:nvPr/>
        </p:nvSpPr>
        <p:spPr>
          <a:xfrm>
            <a:off x="331773" y="4199766"/>
            <a:ext cx="8512822" cy="4126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225228" y="6105552"/>
            <a:ext cx="8512822" cy="4126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671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個申重要時程</a:t>
            </a:r>
            <a:endParaRPr lang="zh-TW" altLang="en-US" dirty="0"/>
          </a:p>
        </p:txBody>
      </p:sp>
      <p:pic>
        <p:nvPicPr>
          <p:cNvPr id="7" name="內容版面配置區 6"/>
          <p:cNvPicPr>
            <a:picLocks noGrp="1" noChangeAspect="1"/>
          </p:cNvPicPr>
          <p:nvPr>
            <p:ph idx="1"/>
          </p:nvPr>
        </p:nvPicPr>
        <p:blipFill rotWithShape="1">
          <a:blip r:embed="rId2"/>
          <a:srcRect l="2509" t="11542" r="14539" b="3842"/>
          <a:stretch/>
        </p:blipFill>
        <p:spPr>
          <a:xfrm>
            <a:off x="0" y="1432291"/>
            <a:ext cx="9096601" cy="5219363"/>
          </a:xfrm>
          <a:prstGeom prst="rect">
            <a:avLst/>
          </a:prstGeom>
        </p:spPr>
      </p:pic>
    </p:spTree>
    <p:extLst>
      <p:ext uri="{BB962C8B-B14F-4D97-AF65-F5344CB8AC3E}">
        <p14:creationId xmlns:p14="http://schemas.microsoft.com/office/powerpoint/2010/main" val="60659905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3"/>
          <a:srcRect l="20257" t="9488" r="21289" b="29876"/>
          <a:stretch/>
        </p:blipFill>
        <p:spPr>
          <a:xfrm>
            <a:off x="0" y="491992"/>
            <a:ext cx="9144000" cy="5335536"/>
          </a:xfrm>
          <a:prstGeom prst="rect">
            <a:avLst/>
          </a:prstGeom>
        </p:spPr>
      </p:pic>
      <p:sp>
        <p:nvSpPr>
          <p:cNvPr id="2" name="橢圓 1">
            <a:extLst>
              <a:ext uri="{FF2B5EF4-FFF2-40B4-BE49-F238E27FC236}">
                <a16:creationId xmlns:a16="http://schemas.microsoft.com/office/drawing/2014/main" id="{1E0D9D83-7280-4708-9F39-1BD35DB1C151}"/>
              </a:ext>
            </a:extLst>
          </p:cNvPr>
          <p:cNvSpPr/>
          <p:nvPr/>
        </p:nvSpPr>
        <p:spPr>
          <a:xfrm>
            <a:off x="-96377" y="2060835"/>
            <a:ext cx="1081088" cy="75406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17950960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投影片編號版面配置區 3">
            <a:extLst>
              <a:ext uri="{FF2B5EF4-FFF2-40B4-BE49-F238E27FC236}">
                <a16:creationId xmlns:a16="http://schemas.microsoft.com/office/drawing/2014/main" id="{AE5AE31A-E36D-4D81-AD62-3D06FBE01CD3}"/>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defRPr/>
            </a:pPr>
            <a:fld id="{2B135D21-2AA8-4490-8CE0-7AF27AACB756}" type="slidenum">
              <a:rPr lang="zh-TW" altLang="en-US" sz="1000" smtClean="0">
                <a:solidFill>
                  <a:schemeClr val="bg1">
                    <a:lumMod val="50000"/>
                  </a:schemeClr>
                </a:solidFill>
                <a:latin typeface="Times New Roman" panose="02020603050405020304" pitchFamily="18" charset="0"/>
                <a:ea typeface="新細明體" panose="02020500000000000000" pitchFamily="18" charset="-120"/>
              </a:rPr>
              <a:pPr>
                <a:spcBef>
                  <a:spcPct val="0"/>
                </a:spcBef>
                <a:buFontTx/>
                <a:buNone/>
                <a:defRPr/>
              </a:pPr>
              <a:t>77</a:t>
            </a:fld>
            <a:endParaRPr lang="en-US" altLang="zh-TW" sz="1000">
              <a:solidFill>
                <a:schemeClr val="bg1">
                  <a:lumMod val="50000"/>
                </a:schemeClr>
              </a:solidFill>
              <a:latin typeface="Times New Roman" panose="02020603050405020304" pitchFamily="18" charset="0"/>
              <a:ea typeface="新細明體" panose="02020500000000000000" pitchFamily="18" charset="-120"/>
            </a:endParaRPr>
          </a:p>
        </p:txBody>
      </p:sp>
      <p:grpSp>
        <p:nvGrpSpPr>
          <p:cNvPr id="76803" name="群組 3"/>
          <p:cNvGrpSpPr>
            <a:grpSpLocks/>
          </p:cNvGrpSpPr>
          <p:nvPr/>
        </p:nvGrpSpPr>
        <p:grpSpPr bwMode="auto">
          <a:xfrm>
            <a:off x="1803400" y="571500"/>
            <a:ext cx="5473700" cy="5529263"/>
            <a:chOff x="2171700" y="412433"/>
            <a:chExt cx="5473700" cy="5529262"/>
          </a:xfrm>
        </p:grpSpPr>
        <p:sp>
          <p:nvSpPr>
            <p:cNvPr id="328710" name="Rectangle 6">
              <a:extLst>
                <a:ext uri="{FF2B5EF4-FFF2-40B4-BE49-F238E27FC236}">
                  <a16:creationId xmlns:a16="http://schemas.microsoft.com/office/drawing/2014/main" id="{CFBCE8FC-B7BA-4529-8D4F-DCC12C3647A2}"/>
                </a:ext>
              </a:extLst>
            </p:cNvPr>
            <p:cNvSpPr>
              <a:spLocks noChangeArrowheads="1"/>
            </p:cNvSpPr>
            <p:nvPr/>
          </p:nvSpPr>
          <p:spPr bwMode="auto">
            <a:xfrm>
              <a:off x="3840163" y="5413057"/>
              <a:ext cx="2341562" cy="528638"/>
            </a:xfrm>
            <a:prstGeom prst="rect">
              <a:avLst/>
            </a:prstGeom>
            <a:solidFill>
              <a:schemeClr val="accent6">
                <a:lumMod val="60000"/>
                <a:lumOff val="40000"/>
              </a:schemeClr>
            </a:solidFill>
            <a:ln w="12700" cap="sq">
              <a:solidFill>
                <a:srgbClr val="969696"/>
              </a:solidFill>
              <a:miter lim="800000"/>
              <a:headEnd type="none" w="sm" len="sm"/>
              <a:tailEnd type="none" w="sm" len="sm"/>
            </a:ln>
            <a:effectLst/>
          </p:spPr>
          <p:txBody>
            <a:bodyPr wrap="none" anchor="ctr"/>
            <a:lstStyle/>
            <a:p>
              <a:pPr algn="ctr" eaLnBrk="1" fontAlgn="auto" hangingPunct="1">
                <a:spcBef>
                  <a:spcPts val="0"/>
                </a:spcBef>
                <a:spcAft>
                  <a:spcPts val="0"/>
                </a:spcAft>
                <a:defRPr/>
              </a:pPr>
              <a:r>
                <a:rPr kumimoji="0" lang="zh-TW" altLang="en-US" sz="2800" b="1" dirty="0">
                  <a:latin typeface="+mn-lt"/>
                </a:rPr>
                <a:t>統一分發</a:t>
              </a:r>
            </a:p>
          </p:txBody>
        </p:sp>
        <p:sp>
          <p:nvSpPr>
            <p:cNvPr id="328712" name="Rectangle 8">
              <a:extLst>
                <a:ext uri="{FF2B5EF4-FFF2-40B4-BE49-F238E27FC236}">
                  <a16:creationId xmlns:a16="http://schemas.microsoft.com/office/drawing/2014/main" id="{860E6F02-6ECE-4471-943E-82E6CAA1992F}"/>
                </a:ext>
              </a:extLst>
            </p:cNvPr>
            <p:cNvSpPr>
              <a:spLocks noChangeArrowheads="1"/>
            </p:cNvSpPr>
            <p:nvPr/>
          </p:nvSpPr>
          <p:spPr bwMode="auto">
            <a:xfrm>
              <a:off x="3870325" y="2577783"/>
              <a:ext cx="2281238" cy="434975"/>
            </a:xfrm>
            <a:prstGeom prst="rect">
              <a:avLst/>
            </a:prstGeom>
            <a:solidFill>
              <a:schemeClr val="accent6">
                <a:lumMod val="60000"/>
                <a:lumOff val="40000"/>
              </a:schemeClr>
            </a:solidFill>
            <a:ln w="12700" cap="sq">
              <a:solidFill>
                <a:schemeClr val="accent6">
                  <a:lumMod val="40000"/>
                  <a:lumOff val="60000"/>
                </a:schemeClr>
              </a:solidFill>
              <a:miter lim="800000"/>
              <a:headEnd type="none" w="sm" len="sm"/>
              <a:tailEnd type="none" w="sm" len="sm"/>
            </a:ln>
            <a:effectLst/>
          </p:spPr>
          <p:txBody>
            <a:bodyPr wrap="none" anchor="ctr"/>
            <a:lstStyle/>
            <a:p>
              <a:pPr algn="ctr" eaLnBrk="1" fontAlgn="auto" hangingPunct="1">
                <a:spcBef>
                  <a:spcPts val="0"/>
                </a:spcBef>
                <a:spcAft>
                  <a:spcPts val="0"/>
                </a:spcAft>
                <a:defRPr/>
              </a:pPr>
              <a:r>
                <a:rPr kumimoji="0" lang="zh-TW" altLang="en-US" sz="2800" b="1" dirty="0">
                  <a:latin typeface="+mn-lt"/>
                </a:rPr>
                <a:t>第一階段篩選</a:t>
              </a:r>
              <a:endParaRPr kumimoji="0" lang="zh-TW" altLang="en-US" sz="2800" b="1" dirty="0"/>
            </a:p>
          </p:txBody>
        </p:sp>
        <p:sp>
          <p:nvSpPr>
            <p:cNvPr id="328713" name="Rectangle 9">
              <a:extLst>
                <a:ext uri="{FF2B5EF4-FFF2-40B4-BE49-F238E27FC236}">
                  <a16:creationId xmlns:a16="http://schemas.microsoft.com/office/drawing/2014/main" id="{679B9DBF-13D8-4D95-BB28-27AE8C697F86}"/>
                </a:ext>
              </a:extLst>
            </p:cNvPr>
            <p:cNvSpPr>
              <a:spLocks noChangeArrowheads="1"/>
            </p:cNvSpPr>
            <p:nvPr/>
          </p:nvSpPr>
          <p:spPr bwMode="auto">
            <a:xfrm>
              <a:off x="3862388" y="3384232"/>
              <a:ext cx="2297112" cy="414338"/>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p>
              <a:pPr algn="ctr" eaLnBrk="1" fontAlgn="auto" hangingPunct="1">
                <a:spcBef>
                  <a:spcPts val="0"/>
                </a:spcBef>
                <a:spcAft>
                  <a:spcPts val="0"/>
                </a:spcAft>
                <a:defRPr/>
              </a:pPr>
              <a:r>
                <a:rPr kumimoji="0" lang="zh-TW" altLang="en-US" sz="2800" b="1" dirty="0">
                  <a:latin typeface="+mn-lt"/>
                </a:rPr>
                <a:t>指定項目甄試</a:t>
              </a:r>
              <a:endParaRPr kumimoji="0" lang="zh-TW" altLang="en-US" sz="2800" b="1" dirty="0"/>
            </a:p>
          </p:txBody>
        </p:sp>
        <p:sp>
          <p:nvSpPr>
            <p:cNvPr id="23" name="AutoShape 35">
              <a:extLst>
                <a:ext uri="{FF2B5EF4-FFF2-40B4-BE49-F238E27FC236}">
                  <a16:creationId xmlns:a16="http://schemas.microsoft.com/office/drawing/2014/main" id="{A90B543B-AA69-421B-95B8-2FF2629BCAA9}"/>
                </a:ext>
              </a:extLst>
            </p:cNvPr>
            <p:cNvSpPr>
              <a:spLocks noChangeArrowheads="1"/>
            </p:cNvSpPr>
            <p:nvPr/>
          </p:nvSpPr>
          <p:spPr bwMode="auto">
            <a:xfrm>
              <a:off x="4684713" y="2239646"/>
              <a:ext cx="652462" cy="360362"/>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a:latin typeface="+mn-lt"/>
                <a:ea typeface="+mn-ea"/>
              </a:endParaRPr>
            </a:p>
          </p:txBody>
        </p:sp>
        <p:sp>
          <p:nvSpPr>
            <p:cNvPr id="24" name="AutoShape 35">
              <a:extLst>
                <a:ext uri="{FF2B5EF4-FFF2-40B4-BE49-F238E27FC236}">
                  <a16:creationId xmlns:a16="http://schemas.microsoft.com/office/drawing/2014/main" id="{9B3EE801-6165-4CD3-8151-F85EA9B31868}"/>
                </a:ext>
              </a:extLst>
            </p:cNvPr>
            <p:cNvSpPr>
              <a:spLocks noChangeArrowheads="1"/>
            </p:cNvSpPr>
            <p:nvPr/>
          </p:nvSpPr>
          <p:spPr bwMode="auto">
            <a:xfrm>
              <a:off x="4684713" y="3039746"/>
              <a:ext cx="652462" cy="360362"/>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a:latin typeface="+mn-lt"/>
                <a:ea typeface="+mn-ea"/>
              </a:endParaRPr>
            </a:p>
          </p:txBody>
        </p:sp>
        <p:sp>
          <p:nvSpPr>
            <p:cNvPr id="25" name="AutoShape 35">
              <a:extLst>
                <a:ext uri="{FF2B5EF4-FFF2-40B4-BE49-F238E27FC236}">
                  <a16:creationId xmlns:a16="http://schemas.microsoft.com/office/drawing/2014/main" id="{61B1BDBF-6CAF-4D23-BBBF-6ED2416EEA91}"/>
                </a:ext>
              </a:extLst>
            </p:cNvPr>
            <p:cNvSpPr>
              <a:spLocks noChangeArrowheads="1"/>
            </p:cNvSpPr>
            <p:nvPr/>
          </p:nvSpPr>
          <p:spPr bwMode="auto">
            <a:xfrm>
              <a:off x="4684713" y="4986020"/>
              <a:ext cx="652462" cy="360362"/>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a:latin typeface="+mn-lt"/>
                <a:ea typeface="+mn-ea"/>
              </a:endParaRPr>
            </a:p>
          </p:txBody>
        </p:sp>
        <p:sp>
          <p:nvSpPr>
            <p:cNvPr id="31" name="Rectangle 37">
              <a:extLst>
                <a:ext uri="{FF2B5EF4-FFF2-40B4-BE49-F238E27FC236}">
                  <a16:creationId xmlns:a16="http://schemas.microsoft.com/office/drawing/2014/main" id="{5C9A8EC8-2316-4CEC-8687-EDF8E6A5D9A6}"/>
                </a:ext>
              </a:extLst>
            </p:cNvPr>
            <p:cNvSpPr>
              <a:spLocks noChangeArrowheads="1"/>
            </p:cNvSpPr>
            <p:nvPr/>
          </p:nvSpPr>
          <p:spPr bwMode="auto">
            <a:xfrm>
              <a:off x="4038600" y="1812608"/>
              <a:ext cx="1943100" cy="404813"/>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p>
              <a:pPr algn="ctr" eaLnBrk="1" fontAlgn="auto" hangingPunct="1">
                <a:spcBef>
                  <a:spcPts val="0"/>
                </a:spcBef>
                <a:spcAft>
                  <a:spcPts val="0"/>
                </a:spcAft>
                <a:defRPr/>
              </a:pPr>
              <a:r>
                <a:rPr kumimoji="0" lang="zh-TW" altLang="en-US" sz="2800" b="1" dirty="0">
                  <a:latin typeface="+mn-lt"/>
                </a:rPr>
                <a:t>報名</a:t>
              </a:r>
              <a:endParaRPr kumimoji="0" lang="zh-TW" altLang="en-US" sz="2800" b="1" dirty="0"/>
            </a:p>
          </p:txBody>
        </p:sp>
        <p:sp>
          <p:nvSpPr>
            <p:cNvPr id="33" name="AutoShape 35">
              <a:extLst>
                <a:ext uri="{FF2B5EF4-FFF2-40B4-BE49-F238E27FC236}">
                  <a16:creationId xmlns:a16="http://schemas.microsoft.com/office/drawing/2014/main" id="{D6976581-A6DD-4E36-B903-C438FE2C975A}"/>
                </a:ext>
              </a:extLst>
            </p:cNvPr>
            <p:cNvSpPr>
              <a:spLocks noChangeArrowheads="1"/>
            </p:cNvSpPr>
            <p:nvPr/>
          </p:nvSpPr>
          <p:spPr bwMode="auto">
            <a:xfrm>
              <a:off x="4676775" y="1425258"/>
              <a:ext cx="652463"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a:latin typeface="+mn-lt"/>
                <a:ea typeface="+mn-ea"/>
              </a:endParaRPr>
            </a:p>
          </p:txBody>
        </p:sp>
        <p:sp>
          <p:nvSpPr>
            <p:cNvPr id="76816" name="Rectangle 4"/>
            <p:cNvSpPr>
              <a:spLocks noChangeArrowheads="1"/>
            </p:cNvSpPr>
            <p:nvPr/>
          </p:nvSpPr>
          <p:spPr bwMode="auto">
            <a:xfrm>
              <a:off x="2171700" y="412433"/>
              <a:ext cx="5473700" cy="993775"/>
            </a:xfrm>
            <a:prstGeom prst="rect">
              <a:avLst/>
            </a:prstGeom>
            <a:solidFill>
              <a:srgbClr val="002060"/>
            </a:solidFill>
            <a:ln w="12700" cap="sq">
              <a:solidFill>
                <a:srgbClr val="969696"/>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kumimoji="0" lang="zh-TW" altLang="en-US" sz="2800" b="1">
                  <a:solidFill>
                    <a:srgbClr val="FFFFFF"/>
                  </a:solidFill>
                  <a:latin typeface="Times New Roman" panose="02020603050405020304" pitchFamily="18" charset="0"/>
                </a:rPr>
                <a:t>高中英語聽力測驗</a:t>
              </a:r>
              <a:r>
                <a:rPr kumimoji="0" lang="zh-TW" altLang="en-US" sz="2800" b="1">
                  <a:solidFill>
                    <a:srgbClr val="FFFFFF"/>
                  </a:solidFill>
                  <a:latin typeface="新細明體" panose="02020500000000000000" pitchFamily="18" charset="-120"/>
                  <a:ea typeface="新細明體" panose="02020500000000000000" pitchFamily="18" charset="-120"/>
                </a:rPr>
                <a:t>、</a:t>
              </a:r>
              <a:r>
                <a:rPr kumimoji="0" lang="zh-TW" altLang="en-US" sz="2800" b="1">
                  <a:solidFill>
                    <a:srgbClr val="FFFFFF"/>
                  </a:solidFill>
                  <a:latin typeface="Times New Roman" panose="02020603050405020304" pitchFamily="18" charset="0"/>
                </a:rPr>
                <a:t>學科能力測驗</a:t>
              </a:r>
              <a:endParaRPr kumimoji="0" lang="en-US" altLang="zh-TW" sz="2800" b="1">
                <a:solidFill>
                  <a:srgbClr val="FFFFFF"/>
                </a:solidFill>
                <a:latin typeface="Times New Roman" panose="02020603050405020304" pitchFamily="18" charset="0"/>
              </a:endParaRPr>
            </a:p>
            <a:p>
              <a:pPr algn="ctr" eaLnBrk="1" hangingPunct="1">
                <a:spcBef>
                  <a:spcPct val="0"/>
                </a:spcBef>
                <a:buFontTx/>
                <a:buNone/>
              </a:pPr>
              <a:r>
                <a:rPr kumimoji="0" lang="zh-TW" altLang="en-US" sz="2800" b="1">
                  <a:solidFill>
                    <a:srgbClr val="FFFFFF"/>
                  </a:solidFill>
                  <a:latin typeface="Times New Roman" panose="02020603050405020304" pitchFamily="18" charset="0"/>
                </a:rPr>
                <a:t>術科考試</a:t>
              </a:r>
              <a:endParaRPr kumimoji="0" lang="en-US" altLang="zh-TW" sz="2800" b="1">
                <a:solidFill>
                  <a:srgbClr val="FFFFFF"/>
                </a:solidFill>
                <a:latin typeface="Times New Roman" panose="02020603050405020304" pitchFamily="18" charset="0"/>
              </a:endParaRPr>
            </a:p>
          </p:txBody>
        </p:sp>
        <p:sp>
          <p:nvSpPr>
            <p:cNvPr id="2" name="AutoShape 35">
              <a:extLst>
                <a:ext uri="{FF2B5EF4-FFF2-40B4-BE49-F238E27FC236}">
                  <a16:creationId xmlns:a16="http://schemas.microsoft.com/office/drawing/2014/main" id="{61334C92-96A7-4375-819E-138060B99CAA}"/>
                </a:ext>
              </a:extLst>
            </p:cNvPr>
            <p:cNvSpPr>
              <a:spLocks noChangeArrowheads="1"/>
            </p:cNvSpPr>
            <p:nvPr/>
          </p:nvSpPr>
          <p:spPr bwMode="auto">
            <a:xfrm>
              <a:off x="4684713" y="3901757"/>
              <a:ext cx="652462" cy="360363"/>
            </a:xfrm>
            <a:prstGeom prst="downArrow">
              <a:avLst>
                <a:gd name="adj1" fmla="val 50000"/>
                <a:gd name="adj2" fmla="val 63055"/>
              </a:avLst>
            </a:prstGeom>
            <a:solidFill>
              <a:schemeClr val="tx1">
                <a:lumMod val="50000"/>
                <a:lumOff val="50000"/>
              </a:schemeClr>
            </a:solidFill>
            <a:ln w="12700" cap="sq">
              <a:solidFill>
                <a:srgbClr val="333333"/>
              </a:solidFill>
              <a:miter lim="800000"/>
              <a:headEnd type="none" w="sm" len="sm"/>
              <a:tailEnd type="none" w="sm" len="sm"/>
            </a:ln>
            <a:effectLst/>
          </p:spPr>
          <p:txBody>
            <a:bodyPr vert="eaVert" wrap="none" anchor="ctr"/>
            <a:lstStyle/>
            <a:p>
              <a:pPr eaLnBrk="1" fontAlgn="auto" hangingPunct="1">
                <a:spcBef>
                  <a:spcPts val="0"/>
                </a:spcBef>
                <a:spcAft>
                  <a:spcPts val="0"/>
                </a:spcAft>
                <a:defRPr/>
              </a:pPr>
              <a:endParaRPr kumimoji="0" lang="zh-TW" altLang="en-US">
                <a:latin typeface="+mn-lt"/>
                <a:ea typeface="+mn-ea"/>
              </a:endParaRPr>
            </a:p>
          </p:txBody>
        </p:sp>
        <p:sp>
          <p:nvSpPr>
            <p:cNvPr id="3" name="Rectangle 9">
              <a:extLst>
                <a:ext uri="{FF2B5EF4-FFF2-40B4-BE49-F238E27FC236}">
                  <a16:creationId xmlns:a16="http://schemas.microsoft.com/office/drawing/2014/main" id="{5B826CCF-62BA-48E3-A0AD-55B54AD4DE50}"/>
                </a:ext>
              </a:extLst>
            </p:cNvPr>
            <p:cNvSpPr>
              <a:spLocks noChangeArrowheads="1"/>
            </p:cNvSpPr>
            <p:nvPr/>
          </p:nvSpPr>
          <p:spPr bwMode="auto">
            <a:xfrm>
              <a:off x="3803650" y="4360545"/>
              <a:ext cx="2414588" cy="528637"/>
            </a:xfrm>
            <a:prstGeom prst="rect">
              <a:avLst/>
            </a:prstGeom>
            <a:solidFill>
              <a:schemeClr val="accent6">
                <a:lumMod val="60000"/>
                <a:lumOff val="40000"/>
              </a:schemeClr>
            </a:solidFill>
            <a:ln w="12700" cap="sq">
              <a:solidFill>
                <a:srgbClr val="808080"/>
              </a:solidFill>
              <a:miter lim="800000"/>
              <a:headEnd type="none" w="sm" len="sm"/>
              <a:tailEnd type="none" w="sm" len="sm"/>
            </a:ln>
            <a:effectLst/>
          </p:spPr>
          <p:txBody>
            <a:bodyPr wrap="none" anchor="ctr"/>
            <a:lstStyle>
              <a:lvl1pPr algn="l"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algn="l"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algn="ctr" eaLnBrk="1" hangingPunct="1">
                <a:defRPr/>
              </a:pPr>
              <a:r>
                <a:rPr kumimoji="0" lang="zh-TW" altLang="en-US" sz="2800" b="1" dirty="0">
                  <a:ea typeface="標楷體" panose="03000509000000000000" pitchFamily="65" charset="-120"/>
                </a:rPr>
                <a:t>上網登記志願序</a:t>
              </a:r>
            </a:p>
          </p:txBody>
        </p:sp>
      </p:grpSp>
      <p:sp>
        <p:nvSpPr>
          <p:cNvPr id="4" name="文字方塊 3"/>
          <p:cNvSpPr txBox="1">
            <a:spLocks noChangeArrowheads="1"/>
          </p:cNvSpPr>
          <p:nvPr/>
        </p:nvSpPr>
        <p:spPr bwMode="auto">
          <a:xfrm>
            <a:off x="5849938" y="3005138"/>
            <a:ext cx="25479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r>
              <a:rPr lang="zh-TW" altLang="en-US" sz="2800">
                <a:solidFill>
                  <a:srgbClr val="FF0000"/>
                </a:solidFill>
                <a:latin typeface="Times New Roman" panose="02020603050405020304" pitchFamily="18" charset="0"/>
              </a:rPr>
              <a:t>檢定</a:t>
            </a:r>
            <a:r>
              <a:rPr lang="en-US" altLang="zh-TW" sz="2800">
                <a:solidFill>
                  <a:srgbClr val="FF0000"/>
                </a:solidFill>
                <a:latin typeface="Times New Roman" panose="02020603050405020304" pitchFamily="18" charset="0"/>
              </a:rPr>
              <a:t>/</a:t>
            </a:r>
            <a:r>
              <a:rPr lang="zh-TW" altLang="en-US" sz="2800">
                <a:solidFill>
                  <a:srgbClr val="FF0000"/>
                </a:solidFill>
                <a:latin typeface="Times New Roman" panose="02020603050405020304" pitchFamily="18" charset="0"/>
              </a:rPr>
              <a:t>篩選倍率</a:t>
            </a:r>
          </a:p>
        </p:txBody>
      </p:sp>
      <p:sp>
        <p:nvSpPr>
          <p:cNvPr id="16" name="文字方塊 15"/>
          <p:cNvSpPr txBox="1">
            <a:spLocks noChangeArrowheads="1"/>
          </p:cNvSpPr>
          <p:nvPr/>
        </p:nvSpPr>
        <p:spPr bwMode="auto">
          <a:xfrm>
            <a:off x="814388" y="3471863"/>
            <a:ext cx="25479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a:spcBef>
                <a:spcPct val="0"/>
              </a:spcBef>
              <a:buFontTx/>
              <a:buNone/>
            </a:pPr>
            <a:r>
              <a:rPr lang="zh-TW" altLang="en-US" sz="2800">
                <a:solidFill>
                  <a:srgbClr val="FF0000"/>
                </a:solidFill>
                <a:latin typeface="Times New Roman" panose="02020603050405020304" pitchFamily="18" charset="0"/>
              </a:rPr>
              <a:t>二階</a:t>
            </a:r>
            <a:endParaRPr lang="en-US" altLang="zh-TW" sz="2800">
              <a:solidFill>
                <a:srgbClr val="FF0000"/>
              </a:solidFill>
              <a:latin typeface="Times New Roman" panose="02020603050405020304" pitchFamily="18" charset="0"/>
            </a:endParaRPr>
          </a:p>
          <a:p>
            <a:pPr algn="ctr">
              <a:spcBef>
                <a:spcPct val="0"/>
              </a:spcBef>
              <a:buFontTx/>
              <a:buNone/>
            </a:pPr>
            <a:r>
              <a:rPr lang="zh-TW" altLang="en-US" sz="2800">
                <a:solidFill>
                  <a:srgbClr val="FF0000"/>
                </a:solidFill>
                <a:latin typeface="Times New Roman" panose="02020603050405020304" pitchFamily="18" charset="0"/>
              </a:rPr>
              <a:t>各校自訂項目</a:t>
            </a:r>
          </a:p>
        </p:txBody>
      </p:sp>
      <p:sp>
        <p:nvSpPr>
          <p:cNvPr id="17" name="文字方塊 16">
            <a:extLst>
              <a:ext uri="{FF2B5EF4-FFF2-40B4-BE49-F238E27FC236}">
                <a16:creationId xmlns:a16="http://schemas.microsoft.com/office/drawing/2014/main" id="{F4EAFD29-F448-4224-8B22-0B9C94758C79}"/>
              </a:ext>
            </a:extLst>
          </p:cNvPr>
          <p:cNvSpPr txBox="1"/>
          <p:nvPr/>
        </p:nvSpPr>
        <p:spPr>
          <a:xfrm>
            <a:off x="6138863" y="4491038"/>
            <a:ext cx="2547937" cy="1385887"/>
          </a:xfrm>
          <a:prstGeom prst="rect">
            <a:avLst/>
          </a:prstGeom>
          <a:solidFill>
            <a:schemeClr val="accent1">
              <a:lumMod val="20000"/>
              <a:lumOff val="80000"/>
            </a:schemeClr>
          </a:solidFill>
          <a:ln w="19050">
            <a:solidFill>
              <a:schemeClr val="accent6">
                <a:lumMod val="50000"/>
              </a:schemeClr>
            </a:solidFill>
          </a:ln>
        </p:spPr>
        <p:txBody>
          <a:bodyPr>
            <a:spAutoFit/>
          </a:bodyPr>
          <a:lstStyle/>
          <a:p>
            <a:pPr algn="ctr">
              <a:defRPr/>
            </a:pPr>
            <a:r>
              <a:rPr lang="zh-TW" altLang="en-US" sz="2800" dirty="0">
                <a:solidFill>
                  <a:srgbClr val="FF0000"/>
                </a:solidFill>
              </a:rPr>
              <a:t>重要</a:t>
            </a:r>
            <a:r>
              <a:rPr lang="en-US" altLang="zh-TW" sz="2800" dirty="0">
                <a:solidFill>
                  <a:srgbClr val="FF0000"/>
                </a:solidFill>
              </a:rPr>
              <a:t>!!!</a:t>
            </a:r>
            <a:br>
              <a:rPr lang="en-US" altLang="zh-TW" sz="2800" dirty="0">
                <a:solidFill>
                  <a:srgbClr val="FF0000"/>
                </a:solidFill>
              </a:rPr>
            </a:br>
            <a:r>
              <a:rPr lang="zh-TW" altLang="en-US" sz="2800" dirty="0">
                <a:solidFill>
                  <a:srgbClr val="FF0000"/>
                </a:solidFill>
              </a:rPr>
              <a:t>依照自己想就讀的程度排序</a:t>
            </a:r>
          </a:p>
        </p:txBody>
      </p:sp>
      <p:sp>
        <p:nvSpPr>
          <p:cNvPr id="18" name="文字方塊 17">
            <a:extLst>
              <a:ext uri="{FF2B5EF4-FFF2-40B4-BE49-F238E27FC236}">
                <a16:creationId xmlns:a16="http://schemas.microsoft.com/office/drawing/2014/main" id="{002183D7-2F32-46FC-894D-8E9CD1A380A0}"/>
              </a:ext>
            </a:extLst>
          </p:cNvPr>
          <p:cNvSpPr txBox="1"/>
          <p:nvPr/>
        </p:nvSpPr>
        <p:spPr>
          <a:xfrm>
            <a:off x="128588" y="2392363"/>
            <a:ext cx="2547937" cy="954087"/>
          </a:xfrm>
          <a:prstGeom prst="rect">
            <a:avLst/>
          </a:prstGeom>
          <a:solidFill>
            <a:schemeClr val="accent3">
              <a:lumMod val="40000"/>
              <a:lumOff val="60000"/>
            </a:schemeClr>
          </a:solidFill>
          <a:ln w="19050">
            <a:solidFill>
              <a:schemeClr val="accent6">
                <a:lumMod val="50000"/>
              </a:schemeClr>
            </a:solidFill>
          </a:ln>
        </p:spPr>
        <p:txBody>
          <a:bodyPr>
            <a:spAutoFit/>
          </a:bodyPr>
          <a:lstStyle/>
          <a:p>
            <a:pPr algn="ctr">
              <a:defRPr/>
            </a:pPr>
            <a:r>
              <a:rPr lang="zh-TW" altLang="en-US" sz="2800" dirty="0">
                <a:solidFill>
                  <a:srgbClr val="FF0000"/>
                </a:solidFill>
              </a:rPr>
              <a:t>審查資料佔</a:t>
            </a:r>
            <a:r>
              <a:rPr lang="en-US" altLang="zh-TW" sz="2800" dirty="0">
                <a:solidFill>
                  <a:srgbClr val="FF0000"/>
                </a:solidFill>
              </a:rPr>
              <a:t/>
            </a:r>
            <a:br>
              <a:rPr lang="en-US" altLang="zh-TW" sz="2800" dirty="0">
                <a:solidFill>
                  <a:srgbClr val="FF0000"/>
                </a:solidFill>
              </a:rPr>
            </a:br>
            <a:r>
              <a:rPr lang="zh-TW" altLang="en-US" sz="2800" dirty="0">
                <a:solidFill>
                  <a:srgbClr val="FF0000"/>
                </a:solidFill>
              </a:rPr>
              <a:t>總分</a:t>
            </a:r>
            <a:r>
              <a:rPr lang="en-US" altLang="zh-TW" sz="2800" dirty="0">
                <a:solidFill>
                  <a:srgbClr val="FF0000"/>
                </a:solidFill>
              </a:rPr>
              <a:t>20%</a:t>
            </a:r>
            <a:r>
              <a:rPr lang="zh-TW" altLang="en-US" sz="2800" dirty="0">
                <a:solidFill>
                  <a:srgbClr val="FF0000"/>
                </a:solidFill>
              </a:rPr>
              <a:t>以上</a:t>
            </a:r>
          </a:p>
        </p:txBody>
      </p:sp>
    </p:spTree>
    <p:extLst>
      <p:ext uri="{BB962C8B-B14F-4D97-AF65-F5344CB8AC3E}">
        <p14:creationId xmlns:p14="http://schemas.microsoft.com/office/powerpoint/2010/main" val="4201522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animBg="1"/>
      <p:bldP spid="1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1F81CCB-791B-42B6-9322-92913E95D8DD}" type="slidenum">
              <a:rPr lang="zh-TW" altLang="en-US" sz="1200" smtClean="0">
                <a:solidFill>
                  <a:srgbClr val="898989"/>
                </a:solidFill>
                <a:ea typeface="新細明體" panose="02020500000000000000" pitchFamily="18" charset="-120"/>
              </a:rPr>
              <a:pPr>
                <a:spcBef>
                  <a:spcPct val="0"/>
                </a:spcBef>
                <a:buFontTx/>
                <a:buNone/>
              </a:pPr>
              <a:t>78</a:t>
            </a:fld>
            <a:endParaRPr lang="en-US" altLang="zh-TW" sz="1200" smtClean="0">
              <a:solidFill>
                <a:srgbClr val="898989"/>
              </a:solidFill>
              <a:ea typeface="新細明體" panose="02020500000000000000" pitchFamily="18" charset="-120"/>
            </a:endParaRPr>
          </a:p>
        </p:txBody>
      </p:sp>
      <p:sp>
        <p:nvSpPr>
          <p:cNvPr id="84995" name="Rectangle 2">
            <a:extLst>
              <a:ext uri="{FF2B5EF4-FFF2-40B4-BE49-F238E27FC236}">
                <a16:creationId xmlns:a16="http://schemas.microsoft.com/office/drawing/2014/main" id="{96FAFDBE-016D-4B3C-A095-1EE8E8370C39}"/>
              </a:ext>
            </a:extLst>
          </p:cNvPr>
          <p:cNvSpPr>
            <a:spLocks noGrp="1"/>
          </p:cNvSpPr>
          <p:nvPr>
            <p:ph type="title" idx="4294967295"/>
          </p:nvPr>
        </p:nvSpPr>
        <p:spPr/>
        <p:txBody>
          <a:bodyPr/>
          <a:lstStyle/>
          <a:p>
            <a:pPr>
              <a:defRPr/>
            </a:pPr>
            <a:r>
              <a:rPr lang="zh-TW" altLang="en-US" b="1" dirty="0">
                <a:solidFill>
                  <a:schemeClr val="accent6">
                    <a:lumMod val="50000"/>
                  </a:schemeClr>
                </a:solidFill>
                <a:latin typeface="標楷體" panose="03000509000000000000" pitchFamily="65" charset="-120"/>
              </a:rPr>
              <a:t>申請入學</a:t>
            </a:r>
          </a:p>
        </p:txBody>
      </p:sp>
      <p:sp>
        <p:nvSpPr>
          <p:cNvPr id="77828" name="Rectangle 3"/>
          <p:cNvSpPr>
            <a:spLocks noGrp="1"/>
          </p:cNvSpPr>
          <p:nvPr>
            <p:ph type="body" idx="4294967295"/>
          </p:nvPr>
        </p:nvSpPr>
        <p:spPr/>
        <p:txBody>
          <a:bodyPr/>
          <a:lstStyle/>
          <a:p>
            <a:pPr>
              <a:buClr>
                <a:srgbClr val="000000"/>
              </a:buClr>
            </a:pPr>
            <a:r>
              <a:rPr lang="zh-TW" altLang="en-US" b="1" dirty="0" smtClean="0">
                <a:latin typeface="標楷體" panose="03000509000000000000" pitchFamily="65" charset="-120"/>
              </a:rPr>
              <a:t>參加個人申請之每一考生，申請校系數</a:t>
            </a:r>
          </a:p>
          <a:p>
            <a:pPr>
              <a:buClr>
                <a:srgbClr val="000000"/>
              </a:buClr>
              <a:buFont typeface="Arial" panose="020B0604020202020204" pitchFamily="34" charset="0"/>
              <a:buNone/>
            </a:pPr>
            <a:r>
              <a:rPr lang="zh-TW" altLang="en-US" b="1" dirty="0" smtClean="0">
                <a:latin typeface="標楷體" panose="03000509000000000000" pitchFamily="65" charset="-120"/>
              </a:rPr>
              <a:t>   </a:t>
            </a:r>
            <a:r>
              <a:rPr lang="zh-TW" altLang="en-US" b="1" dirty="0" smtClean="0">
                <a:solidFill>
                  <a:srgbClr val="FF0000"/>
                </a:solidFill>
                <a:latin typeface="標楷體" panose="03000509000000000000" pitchFamily="65" charset="-120"/>
              </a:rPr>
              <a:t>大學以六校系</a:t>
            </a:r>
            <a:r>
              <a:rPr lang="en-US" altLang="zh-TW" b="1" dirty="0" smtClean="0">
                <a:solidFill>
                  <a:srgbClr val="FF0000"/>
                </a:solidFill>
                <a:latin typeface="標楷體" panose="03000509000000000000" pitchFamily="65" charset="-120"/>
              </a:rPr>
              <a:t>(</a:t>
            </a:r>
            <a:r>
              <a:rPr lang="zh-TW" altLang="en-US" b="1" dirty="0" smtClean="0">
                <a:solidFill>
                  <a:srgbClr val="FF0000"/>
                </a:solidFill>
                <a:latin typeface="標楷體" panose="03000509000000000000" pitchFamily="65" charset="-120"/>
              </a:rPr>
              <a:t>含</a:t>
            </a:r>
            <a:r>
              <a:rPr lang="en-US" altLang="zh-TW" b="1" dirty="0" smtClean="0">
                <a:solidFill>
                  <a:srgbClr val="FF0000"/>
                </a:solidFill>
                <a:latin typeface="標楷體" panose="03000509000000000000" pitchFamily="65" charset="-120"/>
              </a:rPr>
              <a:t>)</a:t>
            </a:r>
            <a:r>
              <a:rPr lang="zh-TW" altLang="en-US" b="1" dirty="0" smtClean="0">
                <a:solidFill>
                  <a:srgbClr val="FF0000"/>
                </a:solidFill>
                <a:latin typeface="標楷體" panose="03000509000000000000" pitchFamily="65" charset="-120"/>
              </a:rPr>
              <a:t>為限</a:t>
            </a:r>
            <a:r>
              <a:rPr lang="zh-TW" altLang="en-US" b="1" dirty="0" smtClean="0">
                <a:latin typeface="標楷體" panose="03000509000000000000" pitchFamily="65" charset="-120"/>
              </a:rPr>
              <a:t>。</a:t>
            </a:r>
            <a:endParaRPr lang="zh-TW" altLang="en-US" b="1" dirty="0" smtClean="0">
              <a:solidFill>
                <a:srgbClr val="FF0000"/>
              </a:solidFill>
              <a:latin typeface="標楷體" panose="03000509000000000000" pitchFamily="65" charset="-120"/>
            </a:endParaRPr>
          </a:p>
          <a:p>
            <a:pPr>
              <a:buClr>
                <a:srgbClr val="000000"/>
              </a:buClr>
              <a:buFont typeface="Arial" panose="020B0604020202020204" pitchFamily="34" charset="0"/>
              <a:buNone/>
            </a:pPr>
            <a:r>
              <a:rPr lang="zh-TW" altLang="en-US" b="1" dirty="0" smtClean="0">
                <a:solidFill>
                  <a:srgbClr val="FF0000"/>
                </a:solidFill>
                <a:latin typeface="標楷體" panose="03000509000000000000" pitchFamily="65" charset="-120"/>
              </a:rPr>
              <a:t>   </a:t>
            </a:r>
            <a:r>
              <a:rPr lang="zh-TW" altLang="en-US" b="1" dirty="0" smtClean="0">
                <a:solidFill>
                  <a:srgbClr val="070179"/>
                </a:solidFill>
                <a:latin typeface="標楷體" panose="03000509000000000000" pitchFamily="65" charset="-120"/>
              </a:rPr>
              <a:t>科技大學</a:t>
            </a:r>
            <a:r>
              <a:rPr lang="zh-TW" altLang="en-US" b="1" dirty="0" smtClean="0">
                <a:solidFill>
                  <a:srgbClr val="070179"/>
                </a:solidFill>
                <a:latin typeface="標楷體" panose="03000509000000000000" pitchFamily="65" charset="-120"/>
              </a:rPr>
              <a:t>以六校</a:t>
            </a:r>
            <a:r>
              <a:rPr lang="zh-TW" altLang="en-US" b="1" dirty="0" smtClean="0">
                <a:solidFill>
                  <a:srgbClr val="070179"/>
                </a:solidFill>
                <a:latin typeface="標楷體" panose="03000509000000000000" pitchFamily="65" charset="-120"/>
              </a:rPr>
              <a:t>系</a:t>
            </a:r>
            <a:r>
              <a:rPr lang="en-US" altLang="zh-TW" b="1" dirty="0" smtClean="0">
                <a:solidFill>
                  <a:srgbClr val="070179"/>
                </a:solidFill>
                <a:latin typeface="標楷體" panose="03000509000000000000" pitchFamily="65" charset="-120"/>
              </a:rPr>
              <a:t>(</a:t>
            </a:r>
            <a:r>
              <a:rPr lang="zh-TW" altLang="en-US" b="1" dirty="0" smtClean="0">
                <a:solidFill>
                  <a:srgbClr val="070179"/>
                </a:solidFill>
                <a:latin typeface="標楷體" panose="03000509000000000000" pitchFamily="65" charset="-120"/>
              </a:rPr>
              <a:t>含</a:t>
            </a:r>
            <a:r>
              <a:rPr lang="en-US" altLang="zh-TW" b="1" dirty="0" smtClean="0">
                <a:solidFill>
                  <a:srgbClr val="070179"/>
                </a:solidFill>
                <a:latin typeface="標楷體" panose="03000509000000000000" pitchFamily="65" charset="-120"/>
              </a:rPr>
              <a:t>)</a:t>
            </a:r>
            <a:r>
              <a:rPr lang="zh-TW" altLang="en-US" b="1" dirty="0" smtClean="0">
                <a:solidFill>
                  <a:srgbClr val="070179"/>
                </a:solidFill>
                <a:latin typeface="標楷體" panose="03000509000000000000" pitchFamily="65" charset="-120"/>
              </a:rPr>
              <a:t>為限。</a:t>
            </a:r>
            <a:endParaRPr lang="en-US" altLang="zh-TW" b="1" dirty="0" smtClean="0">
              <a:solidFill>
                <a:srgbClr val="070179"/>
              </a:solidFill>
              <a:latin typeface="標楷體" panose="03000509000000000000" pitchFamily="65" charset="-120"/>
            </a:endParaRPr>
          </a:p>
          <a:p>
            <a:pPr>
              <a:buClr>
                <a:srgbClr val="000000"/>
              </a:buClr>
              <a:buFont typeface="Arial" panose="020B0604020202020204" pitchFamily="34" charset="0"/>
              <a:buNone/>
            </a:pPr>
            <a:endParaRPr lang="zh-TW" altLang="en-US" b="1" dirty="0" smtClean="0">
              <a:solidFill>
                <a:srgbClr val="070179"/>
              </a:solidFill>
              <a:latin typeface="標楷體" panose="03000509000000000000" pitchFamily="65" charset="-120"/>
            </a:endParaRPr>
          </a:p>
          <a:p>
            <a:pPr>
              <a:buClr>
                <a:srgbClr val="000000"/>
              </a:buClr>
            </a:pPr>
            <a:r>
              <a:rPr lang="zh-TW" altLang="en-US" b="1" dirty="0" smtClean="0">
                <a:solidFill>
                  <a:srgbClr val="006600"/>
                </a:solidFill>
                <a:latin typeface="標楷體" panose="03000509000000000000" pitchFamily="65" charset="-120"/>
              </a:rPr>
              <a:t>大學得限制考生僅能申請該校一學系</a:t>
            </a:r>
            <a:r>
              <a:rPr lang="en-US" altLang="zh-TW" b="1" dirty="0" smtClean="0">
                <a:solidFill>
                  <a:srgbClr val="006600"/>
                </a:solidFill>
                <a:latin typeface="標楷體" panose="03000509000000000000" pitchFamily="65" charset="-120"/>
              </a:rPr>
              <a:t>(</a:t>
            </a:r>
            <a:r>
              <a:rPr lang="zh-TW" altLang="en-US" b="1" dirty="0" smtClean="0">
                <a:solidFill>
                  <a:srgbClr val="006600"/>
                </a:solidFill>
                <a:latin typeface="標楷體" panose="03000509000000000000" pitchFamily="65" charset="-120"/>
              </a:rPr>
              <a:t>組</a:t>
            </a:r>
            <a:r>
              <a:rPr lang="en-US" altLang="zh-TW" b="1" dirty="0" smtClean="0">
                <a:solidFill>
                  <a:srgbClr val="006600"/>
                </a:solidFill>
                <a:latin typeface="標楷體" panose="03000509000000000000" pitchFamily="65" charset="-120"/>
              </a:rPr>
              <a:t>)</a:t>
            </a:r>
            <a:r>
              <a:rPr lang="zh-TW" altLang="en-US" b="1" dirty="0" smtClean="0">
                <a:latin typeface="標楷體" panose="03000509000000000000" pitchFamily="65" charset="-120"/>
              </a:rPr>
              <a:t>，違者取消考生報名該大學所有校系（組）之申請，請參閱個人申請招生簡章首頁「招生學校暨個人申請選填學系（組）限制一覽表」。</a:t>
            </a:r>
          </a:p>
        </p:txBody>
      </p:sp>
      <p:sp>
        <p:nvSpPr>
          <p:cNvPr id="2" name="矩形 1"/>
          <p:cNvSpPr/>
          <p:nvPr/>
        </p:nvSpPr>
        <p:spPr>
          <a:xfrm>
            <a:off x="995321" y="2314321"/>
            <a:ext cx="4919957" cy="1108609"/>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322409" y="2314321"/>
            <a:ext cx="2192941" cy="1200329"/>
          </a:xfrm>
          <a:prstGeom prst="rect">
            <a:avLst/>
          </a:prstGeom>
          <a:solidFill>
            <a:schemeClr val="accent6">
              <a:lumMod val="40000"/>
              <a:lumOff val="60000"/>
            </a:schemeClr>
          </a:solidFill>
        </p:spPr>
        <p:txBody>
          <a:bodyPr wrap="square" rtlCol="0">
            <a:spAutoFit/>
          </a:bodyPr>
          <a:lstStyle/>
          <a:p>
            <a:pPr algn="ctr"/>
            <a:r>
              <a:rPr lang="zh-TW" altLang="en-US" sz="3600" dirty="0" smtClean="0"/>
              <a:t>志願無</a:t>
            </a:r>
            <a:endParaRPr lang="en-US" altLang="zh-TW" sz="3600" dirty="0" smtClean="0"/>
          </a:p>
          <a:p>
            <a:pPr algn="ctr"/>
            <a:r>
              <a:rPr lang="zh-TW" altLang="en-US" sz="3600" dirty="0" smtClean="0"/>
              <a:t>比序問題</a:t>
            </a:r>
            <a:endParaRPr lang="zh-TW" altLang="en-US" sz="3600" dirty="0"/>
          </a:p>
        </p:txBody>
      </p:sp>
    </p:spTree>
    <p:extLst>
      <p:ext uri="{BB962C8B-B14F-4D97-AF65-F5344CB8AC3E}">
        <p14:creationId xmlns:p14="http://schemas.microsoft.com/office/powerpoint/2010/main" val="246657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標題 2"/>
          <p:cNvSpPr>
            <a:spLocks noGrp="1"/>
          </p:cNvSpPr>
          <p:nvPr>
            <p:ph type="title"/>
          </p:nvPr>
        </p:nvSpPr>
        <p:spPr/>
        <p:txBody>
          <a:bodyPr/>
          <a:lstStyle/>
          <a:p>
            <a:r>
              <a:rPr lang="zh-TW" altLang="en-US" b="1" smtClean="0">
                <a:latin typeface="標楷體" panose="03000509000000000000" pitchFamily="65" charset="-120"/>
              </a:rPr>
              <a:t>招生學校暨個人申請選填學系</a:t>
            </a:r>
            <a:r>
              <a:rPr lang="en-US" altLang="zh-TW" b="1" smtClean="0">
                <a:latin typeface="標楷體" panose="03000509000000000000" pitchFamily="65" charset="-120"/>
              </a:rPr>
              <a:t/>
            </a:r>
            <a:br>
              <a:rPr lang="en-US" altLang="zh-TW" b="1" smtClean="0">
                <a:latin typeface="標楷體" panose="03000509000000000000" pitchFamily="65" charset="-120"/>
              </a:rPr>
            </a:br>
            <a:r>
              <a:rPr lang="zh-TW" altLang="en-US" b="1" smtClean="0">
                <a:latin typeface="標楷體" panose="03000509000000000000" pitchFamily="65" charset="-120"/>
              </a:rPr>
              <a:t>（組）限制一覽表</a:t>
            </a:r>
            <a:endParaRPr lang="zh-TW" altLang="en-US" smtClean="0"/>
          </a:p>
        </p:txBody>
      </p:sp>
      <p:sp>
        <p:nvSpPr>
          <p:cNvPr id="78851" name="內容版面配置區 3"/>
          <p:cNvSpPr>
            <a:spLocks noGrp="1"/>
          </p:cNvSpPr>
          <p:nvPr>
            <p:ph idx="1"/>
          </p:nvPr>
        </p:nvSpPr>
        <p:spPr/>
        <p:txBody>
          <a:bodyPr/>
          <a:lstStyle/>
          <a:p>
            <a:endParaRPr lang="zh-TW" altLang="en-US" smtClean="0"/>
          </a:p>
        </p:txBody>
      </p:sp>
      <p:sp>
        <p:nvSpPr>
          <p:cNvPr id="78852" name="投影片編號版面配置區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3DCAF261-91E4-4CD6-9A6B-8A6E50BB31C5}" type="slidenum">
              <a:rPr lang="zh-TW" altLang="en-US" sz="1200" smtClean="0">
                <a:solidFill>
                  <a:srgbClr val="898989"/>
                </a:solidFill>
                <a:ea typeface="新細明體" panose="02020500000000000000" pitchFamily="18" charset="-120"/>
              </a:rPr>
              <a:pPr>
                <a:spcBef>
                  <a:spcPct val="0"/>
                </a:spcBef>
                <a:buFontTx/>
                <a:buNone/>
              </a:pPr>
              <a:t>79</a:t>
            </a:fld>
            <a:endParaRPr lang="en-US" altLang="zh-TW" sz="1200" smtClean="0">
              <a:solidFill>
                <a:srgbClr val="898989"/>
              </a:solidFill>
              <a:ea typeface="新細明體" panose="02020500000000000000" pitchFamily="18" charset="-120"/>
            </a:endParaRPr>
          </a:p>
        </p:txBody>
      </p:sp>
      <p:pic>
        <p:nvPicPr>
          <p:cNvPr id="78853" name="圖片 4"/>
          <p:cNvPicPr>
            <a:picLocks noChangeAspect="1"/>
          </p:cNvPicPr>
          <p:nvPr/>
        </p:nvPicPr>
        <p:blipFill>
          <a:blip r:embed="rId2">
            <a:extLst>
              <a:ext uri="{28A0092B-C50C-407E-A947-70E740481C1C}">
                <a14:useLocalDpi xmlns:a14="http://schemas.microsoft.com/office/drawing/2010/main" val="0"/>
              </a:ext>
            </a:extLst>
          </a:blip>
          <a:srcRect l="13593" t="21783" r="14507" b="4852"/>
          <a:stretch>
            <a:fillRect/>
          </a:stretch>
        </p:blipFill>
        <p:spPr bwMode="auto">
          <a:xfrm>
            <a:off x="130175" y="1600200"/>
            <a:ext cx="9013825" cy="517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071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6"/>
            <a:ext cx="7886700" cy="519457"/>
          </a:xfrm>
          <a:noFill/>
        </p:spPr>
        <p:txBody>
          <a:bodyPr>
            <a:noAutofit/>
          </a:bodyPr>
          <a:lstStyle/>
          <a:p>
            <a:r>
              <a:rPr lang="zh-TW" altLang="en-US" dirty="0" smtClean="0">
                <a:solidFill>
                  <a:srgbClr val="002060"/>
                </a:solidFill>
              </a:rPr>
              <a:t>重要時程</a:t>
            </a:r>
            <a:endParaRPr lang="zh-TW" altLang="en-US" dirty="0">
              <a:solidFill>
                <a:srgbClr val="002060"/>
              </a:solidFill>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151556833"/>
              </p:ext>
            </p:extLst>
          </p:nvPr>
        </p:nvGraphicFramePr>
        <p:xfrm>
          <a:off x="288234" y="1027907"/>
          <a:ext cx="8567532" cy="5541996"/>
        </p:xfrm>
        <a:graphic>
          <a:graphicData uri="http://schemas.openxmlformats.org/drawingml/2006/table">
            <a:tbl>
              <a:tblPr firstRow="1" bandRow="1">
                <a:tableStyleId>{5C22544A-7EE6-4342-B048-85BDC9FD1C3A}</a:tableStyleId>
              </a:tblPr>
              <a:tblGrid>
                <a:gridCol w="1688918">
                  <a:extLst>
                    <a:ext uri="{9D8B030D-6E8A-4147-A177-3AD203B41FA5}">
                      <a16:colId xmlns:a16="http://schemas.microsoft.com/office/drawing/2014/main" val="20000"/>
                    </a:ext>
                  </a:extLst>
                </a:gridCol>
                <a:gridCol w="3625599">
                  <a:extLst>
                    <a:ext uri="{9D8B030D-6E8A-4147-A177-3AD203B41FA5}">
                      <a16:colId xmlns:a16="http://schemas.microsoft.com/office/drawing/2014/main" val="20001"/>
                    </a:ext>
                  </a:extLst>
                </a:gridCol>
                <a:gridCol w="3253015">
                  <a:extLst>
                    <a:ext uri="{9D8B030D-6E8A-4147-A177-3AD203B41FA5}">
                      <a16:colId xmlns:a16="http://schemas.microsoft.com/office/drawing/2014/main" val="20002"/>
                    </a:ext>
                  </a:extLst>
                </a:gridCol>
              </a:tblGrid>
              <a:tr h="361504">
                <a:tc>
                  <a:txBody>
                    <a:bodyPr/>
                    <a:lstStyle/>
                    <a:p>
                      <a:r>
                        <a:rPr lang="zh-TW" altLang="en-US" sz="2000" dirty="0" smtClean="0"/>
                        <a:t>招生管道</a:t>
                      </a:r>
                      <a:endParaRPr lang="zh-TW" altLang="en-US" sz="2000" dirty="0"/>
                    </a:p>
                  </a:txBody>
                  <a:tcPr marL="77310" marR="77310" marT="34290" marB="34290"/>
                </a:tc>
                <a:tc>
                  <a:txBody>
                    <a:bodyPr/>
                    <a:lstStyle/>
                    <a:p>
                      <a:r>
                        <a:rPr lang="zh-TW" altLang="en-US" sz="2000" dirty="0" smtClean="0"/>
                        <a:t>項目</a:t>
                      </a:r>
                      <a:endParaRPr lang="zh-TW" altLang="en-US" sz="2000" dirty="0"/>
                    </a:p>
                  </a:txBody>
                  <a:tcPr marL="77310" marR="77310" marT="34290" marB="34290"/>
                </a:tc>
                <a:tc>
                  <a:txBody>
                    <a:bodyPr/>
                    <a:lstStyle/>
                    <a:p>
                      <a:r>
                        <a:rPr lang="zh-TW" altLang="en-US" sz="2000" dirty="0" smtClean="0"/>
                        <a:t>日期</a:t>
                      </a:r>
                      <a:endParaRPr lang="zh-TW" altLang="en-US" sz="2000" dirty="0"/>
                    </a:p>
                  </a:txBody>
                  <a:tcPr marL="77310" marR="77310" marT="34290" marB="34290"/>
                </a:tc>
                <a:extLst>
                  <a:ext uri="{0D108BD9-81ED-4DB2-BD59-A6C34878D82A}">
                    <a16:rowId xmlns:a16="http://schemas.microsoft.com/office/drawing/2014/main" val="10000"/>
                  </a:ext>
                </a:extLst>
              </a:tr>
              <a:tr h="361504">
                <a:tc>
                  <a:txBody>
                    <a:bodyPr/>
                    <a:lstStyle/>
                    <a:p>
                      <a:r>
                        <a:rPr lang="zh-TW" altLang="en-US" sz="2000" dirty="0" smtClean="0"/>
                        <a:t>特殊選才</a:t>
                      </a:r>
                      <a:endParaRPr lang="zh-TW" altLang="en-US" sz="2000" dirty="0"/>
                    </a:p>
                  </a:txBody>
                  <a:tcPr marL="77310" marR="77310" marT="34290" marB="34290"/>
                </a:tc>
                <a:tc>
                  <a:txBody>
                    <a:bodyPr/>
                    <a:lstStyle/>
                    <a:p>
                      <a:r>
                        <a:rPr lang="zh-TW" altLang="en-US" sz="2000" dirty="0" smtClean="0"/>
                        <a:t>報名</a:t>
                      </a:r>
                      <a:endParaRPr lang="zh-TW" altLang="en-US" sz="2000" dirty="0"/>
                    </a:p>
                  </a:txBody>
                  <a:tcPr marL="77310" marR="77310" marT="34290" marB="34290"/>
                </a:tc>
                <a:tc>
                  <a:txBody>
                    <a:bodyPr/>
                    <a:lstStyle/>
                    <a:p>
                      <a:r>
                        <a:rPr lang="en-US" altLang="zh-TW" sz="2000" dirty="0" smtClean="0"/>
                        <a:t>111.10-11</a:t>
                      </a:r>
                      <a:r>
                        <a:rPr lang="zh-TW" altLang="en-US" sz="2000" dirty="0" smtClean="0"/>
                        <a:t>月</a:t>
                      </a:r>
                      <a:endParaRPr lang="zh-TW" altLang="en-US" sz="2000" dirty="0"/>
                    </a:p>
                  </a:txBody>
                  <a:tcPr marL="77310" marR="77310" marT="34290" marB="34290"/>
                </a:tc>
                <a:extLst>
                  <a:ext uri="{0D108BD9-81ED-4DB2-BD59-A6C34878D82A}">
                    <a16:rowId xmlns:a16="http://schemas.microsoft.com/office/drawing/2014/main" val="10001"/>
                  </a:ext>
                </a:extLst>
              </a:tr>
              <a:tr h="361504">
                <a:tc>
                  <a:txBody>
                    <a:bodyPr/>
                    <a:lstStyle/>
                    <a:p>
                      <a:endParaRPr lang="zh-TW" altLang="en-US" sz="2000" dirty="0"/>
                    </a:p>
                  </a:txBody>
                  <a:tcPr marL="77310" marR="77310" marT="34290" marB="34290"/>
                </a:tc>
                <a:tc>
                  <a:txBody>
                    <a:bodyPr/>
                    <a:lstStyle/>
                    <a:p>
                      <a:r>
                        <a:rPr lang="zh-TW" altLang="en-US" sz="2000" dirty="0" smtClean="0"/>
                        <a:t>各校辦理考試</a:t>
                      </a:r>
                      <a:endParaRPr lang="zh-TW" altLang="en-US" sz="2000" dirty="0"/>
                    </a:p>
                  </a:txBody>
                  <a:tcPr marL="77310" marR="77310" marT="34290" marB="34290"/>
                </a:tc>
                <a:tc>
                  <a:txBody>
                    <a:bodyPr/>
                    <a:lstStyle/>
                    <a:p>
                      <a:r>
                        <a:rPr lang="en-US" altLang="zh-TW" sz="2000" dirty="0" smtClean="0"/>
                        <a:t>110.11-12</a:t>
                      </a:r>
                      <a:r>
                        <a:rPr lang="zh-TW" altLang="en-US" sz="2000" dirty="0" smtClean="0"/>
                        <a:t>月</a:t>
                      </a:r>
                      <a:endParaRPr lang="zh-TW" altLang="en-US" sz="2000" dirty="0"/>
                    </a:p>
                  </a:txBody>
                  <a:tcPr marL="77310" marR="77310" marT="34290" marB="34290"/>
                </a:tc>
                <a:extLst>
                  <a:ext uri="{0D108BD9-81ED-4DB2-BD59-A6C34878D82A}">
                    <a16:rowId xmlns:a16="http://schemas.microsoft.com/office/drawing/2014/main" val="10002"/>
                  </a:ext>
                </a:extLst>
              </a:tr>
              <a:tr h="361504">
                <a:tc>
                  <a:txBody>
                    <a:bodyPr/>
                    <a:lstStyle/>
                    <a:p>
                      <a:endParaRPr lang="zh-TW" altLang="en-US" sz="2000" dirty="0"/>
                    </a:p>
                  </a:txBody>
                  <a:tcPr marL="77310" marR="77310" marT="34290" marB="34290"/>
                </a:tc>
                <a:tc>
                  <a:txBody>
                    <a:bodyPr/>
                    <a:lstStyle/>
                    <a:p>
                      <a:r>
                        <a:rPr lang="zh-TW" altLang="en-US" sz="2000" dirty="0" smtClean="0"/>
                        <a:t>各校公告放榜</a:t>
                      </a:r>
                      <a:endParaRPr lang="zh-TW" altLang="en-US" sz="2000" dirty="0"/>
                    </a:p>
                  </a:txBody>
                  <a:tcPr marL="77310" marR="77310" marT="34290" marB="34290"/>
                </a:tc>
                <a:tc>
                  <a:txBody>
                    <a:bodyPr/>
                    <a:lstStyle/>
                    <a:p>
                      <a:r>
                        <a:rPr lang="en-US" altLang="zh-TW" sz="2000" dirty="0" smtClean="0"/>
                        <a:t>111.12</a:t>
                      </a:r>
                      <a:r>
                        <a:rPr lang="zh-TW" altLang="en-US" sz="2000" dirty="0" smtClean="0"/>
                        <a:t>月下旬</a:t>
                      </a:r>
                      <a:r>
                        <a:rPr lang="en-US" altLang="zh-TW" sz="2000" dirty="0" smtClean="0"/>
                        <a:t>-112.1</a:t>
                      </a:r>
                      <a:r>
                        <a:rPr lang="zh-TW" altLang="en-US" sz="2000" dirty="0" smtClean="0"/>
                        <a:t>月</a:t>
                      </a:r>
                      <a:endParaRPr lang="zh-TW" altLang="en-US" sz="2000" dirty="0"/>
                    </a:p>
                  </a:txBody>
                  <a:tcPr marL="77310" marR="77310" marT="34290" marB="34290"/>
                </a:tc>
                <a:extLst>
                  <a:ext uri="{0D108BD9-81ED-4DB2-BD59-A6C34878D82A}">
                    <a16:rowId xmlns:a16="http://schemas.microsoft.com/office/drawing/2014/main" val="10003"/>
                  </a:ext>
                </a:extLst>
              </a:tr>
              <a:tr h="361504">
                <a:tc>
                  <a:txBody>
                    <a:bodyPr/>
                    <a:lstStyle/>
                    <a:p>
                      <a:r>
                        <a:rPr lang="zh-TW" altLang="en-US" sz="2000" dirty="0" smtClean="0"/>
                        <a:t>繁星推薦</a:t>
                      </a:r>
                      <a:endParaRPr lang="zh-TW" altLang="en-US" sz="2000" dirty="0"/>
                    </a:p>
                  </a:txBody>
                  <a:tcPr marL="77310" marR="77310" marT="34290" marB="34290"/>
                </a:tc>
                <a:tc>
                  <a:txBody>
                    <a:bodyPr/>
                    <a:lstStyle/>
                    <a:p>
                      <a:r>
                        <a:rPr lang="zh-TW" altLang="en-US" sz="2000" dirty="0" smtClean="0"/>
                        <a:t>學校集體報名</a:t>
                      </a:r>
                      <a:endParaRPr lang="zh-TW" altLang="en-US" sz="2000" dirty="0"/>
                    </a:p>
                  </a:txBody>
                  <a:tcPr marL="77310" marR="77310" marT="34290" marB="34290"/>
                </a:tc>
                <a:tc>
                  <a:txBody>
                    <a:bodyPr/>
                    <a:lstStyle/>
                    <a:p>
                      <a:r>
                        <a:rPr lang="en-US" altLang="zh-TW" sz="2000" dirty="0" smtClean="0"/>
                        <a:t>111.3/14-3/15</a:t>
                      </a:r>
                      <a:endParaRPr lang="zh-TW" altLang="en-US" sz="2000" dirty="0"/>
                    </a:p>
                  </a:txBody>
                  <a:tcPr marL="77310" marR="77310" marT="34290" marB="34290"/>
                </a:tc>
                <a:extLst>
                  <a:ext uri="{0D108BD9-81ED-4DB2-BD59-A6C34878D82A}">
                    <a16:rowId xmlns:a16="http://schemas.microsoft.com/office/drawing/2014/main" val="10004"/>
                  </a:ext>
                </a:extLst>
              </a:tr>
              <a:tr h="361504">
                <a:tc>
                  <a:txBody>
                    <a:bodyPr/>
                    <a:lstStyle/>
                    <a:p>
                      <a:endParaRPr lang="zh-TW" altLang="en-US" sz="2000"/>
                    </a:p>
                  </a:txBody>
                  <a:tcPr marL="77310" marR="77310" marT="34290" marB="34290"/>
                </a:tc>
                <a:tc>
                  <a:txBody>
                    <a:bodyPr/>
                    <a:lstStyle/>
                    <a:p>
                      <a:r>
                        <a:rPr lang="zh-TW" altLang="en-US" sz="2000" dirty="0" smtClean="0"/>
                        <a:t>公告</a:t>
                      </a:r>
                      <a:r>
                        <a:rPr lang="en-US" altLang="zh-TW" sz="2000" dirty="0" smtClean="0"/>
                        <a:t>1-7</a:t>
                      </a:r>
                      <a:r>
                        <a:rPr lang="zh-TW" altLang="en-US" sz="2000" dirty="0" smtClean="0"/>
                        <a:t>類學群錄取名單</a:t>
                      </a:r>
                      <a:endParaRPr lang="zh-TW" altLang="en-US" sz="2000" dirty="0"/>
                    </a:p>
                  </a:txBody>
                  <a:tcPr marL="77310" marR="77310" marT="34290" marB="34290"/>
                </a:tc>
                <a:tc>
                  <a:txBody>
                    <a:bodyPr/>
                    <a:lstStyle/>
                    <a:p>
                      <a:r>
                        <a:rPr lang="en-US" altLang="zh-TW" sz="2000" dirty="0" smtClean="0"/>
                        <a:t>3/21</a:t>
                      </a:r>
                      <a:endParaRPr lang="zh-TW" altLang="en-US" sz="2000" dirty="0"/>
                    </a:p>
                  </a:txBody>
                  <a:tcPr marL="77310" marR="77310" marT="34290" marB="34290"/>
                </a:tc>
                <a:extLst>
                  <a:ext uri="{0D108BD9-81ED-4DB2-BD59-A6C34878D82A}">
                    <a16:rowId xmlns:a16="http://schemas.microsoft.com/office/drawing/2014/main" val="10005"/>
                  </a:ext>
                </a:extLst>
              </a:tr>
              <a:tr h="647344">
                <a:tc>
                  <a:txBody>
                    <a:bodyPr/>
                    <a:lstStyle/>
                    <a:p>
                      <a:endParaRPr lang="zh-TW" altLang="en-US" sz="2000" dirty="0"/>
                    </a:p>
                  </a:txBody>
                  <a:tcPr marL="77310" marR="77310" marT="34290" marB="34290"/>
                </a:tc>
                <a:tc>
                  <a:txBody>
                    <a:bodyPr/>
                    <a:lstStyle/>
                    <a:p>
                      <a:r>
                        <a:rPr lang="zh-TW" altLang="en-US" sz="2000" dirty="0" smtClean="0"/>
                        <a:t>公告第</a:t>
                      </a:r>
                      <a:r>
                        <a:rPr lang="en-US" altLang="zh-TW" sz="2000" dirty="0" smtClean="0"/>
                        <a:t>8</a:t>
                      </a:r>
                      <a:r>
                        <a:rPr lang="zh-TW" altLang="en-US" sz="2000" dirty="0" smtClean="0"/>
                        <a:t>類學群錄取名單</a:t>
                      </a:r>
                    </a:p>
                    <a:p>
                      <a:r>
                        <a:rPr lang="en-US" altLang="zh-TW" sz="2000" dirty="0" smtClean="0"/>
                        <a:t>(</a:t>
                      </a:r>
                      <a:r>
                        <a:rPr lang="zh-TW" altLang="en-US" sz="2000" dirty="0" smtClean="0"/>
                        <a:t>醫學系</a:t>
                      </a:r>
                      <a:r>
                        <a:rPr lang="zh-TW" altLang="en-US" sz="2000" dirty="0" smtClean="0">
                          <a:latin typeface="新細明體" panose="02020500000000000000" pitchFamily="18" charset="-120"/>
                          <a:ea typeface="新細明體" panose="02020500000000000000" pitchFamily="18" charset="-120"/>
                        </a:rPr>
                        <a:t>、</a:t>
                      </a:r>
                      <a:r>
                        <a:rPr lang="zh-TW" altLang="en-US" sz="2000" dirty="0" smtClean="0"/>
                        <a:t>牙醫學系</a:t>
                      </a:r>
                      <a:r>
                        <a:rPr lang="en-US" altLang="zh-TW" sz="2000" dirty="0" smtClean="0"/>
                        <a:t>)</a:t>
                      </a:r>
                      <a:endParaRPr lang="zh-TW" altLang="en-US" sz="2000" dirty="0"/>
                    </a:p>
                  </a:txBody>
                  <a:tcPr marL="77310" marR="77310" marT="34290" marB="34290"/>
                </a:tc>
                <a:tc>
                  <a:txBody>
                    <a:bodyPr/>
                    <a:lstStyle/>
                    <a:p>
                      <a:r>
                        <a:rPr lang="en-US" altLang="zh-TW" sz="2000" dirty="0" smtClean="0"/>
                        <a:t>6/5</a:t>
                      </a:r>
                      <a:endParaRPr lang="zh-TW" altLang="en-US" sz="2000" dirty="0"/>
                    </a:p>
                  </a:txBody>
                  <a:tcPr marL="77310" marR="77310" marT="34290" marB="34290"/>
                </a:tc>
                <a:extLst>
                  <a:ext uri="{0D108BD9-81ED-4DB2-BD59-A6C34878D82A}">
                    <a16:rowId xmlns:a16="http://schemas.microsoft.com/office/drawing/2014/main" val="10006"/>
                  </a:ext>
                </a:extLst>
              </a:tr>
              <a:tr h="361504">
                <a:tc>
                  <a:txBody>
                    <a:bodyPr/>
                    <a:lstStyle/>
                    <a:p>
                      <a:r>
                        <a:rPr lang="zh-TW" altLang="en-US" sz="2000" dirty="0" smtClean="0"/>
                        <a:t>申請入學</a:t>
                      </a:r>
                      <a:endParaRPr lang="zh-TW" altLang="en-US" sz="2000" dirty="0"/>
                    </a:p>
                  </a:txBody>
                  <a:tcPr marL="77310" marR="77310" marT="34290" marB="34290"/>
                </a:tc>
                <a:tc>
                  <a:txBody>
                    <a:bodyPr/>
                    <a:lstStyle/>
                    <a:p>
                      <a:r>
                        <a:rPr lang="zh-TW" altLang="en-US" sz="2000" dirty="0" smtClean="0"/>
                        <a:t>學校集體報名</a:t>
                      </a:r>
                      <a:endParaRPr lang="zh-TW" altLang="en-US" sz="2000" dirty="0"/>
                    </a:p>
                  </a:txBody>
                  <a:tcPr marL="77310" marR="77310" marT="34290" marB="34290"/>
                </a:tc>
                <a:tc>
                  <a:txBody>
                    <a:bodyPr/>
                    <a:lstStyle/>
                    <a:p>
                      <a:r>
                        <a:rPr lang="en-US" altLang="zh-TW" sz="2000" dirty="0" smtClean="0"/>
                        <a:t>3/23-3/24</a:t>
                      </a:r>
                      <a:endParaRPr lang="zh-TW" altLang="en-US" sz="2000" dirty="0"/>
                    </a:p>
                  </a:txBody>
                  <a:tcPr marL="77310" marR="77310" marT="34290" marB="34290"/>
                </a:tc>
                <a:extLst>
                  <a:ext uri="{0D108BD9-81ED-4DB2-BD59-A6C34878D82A}">
                    <a16:rowId xmlns:a16="http://schemas.microsoft.com/office/drawing/2014/main" val="10007"/>
                  </a:ext>
                </a:extLst>
              </a:tr>
              <a:tr h="361504">
                <a:tc>
                  <a:txBody>
                    <a:bodyPr/>
                    <a:lstStyle/>
                    <a:p>
                      <a:endParaRPr lang="zh-TW" altLang="en-US" sz="2000"/>
                    </a:p>
                  </a:txBody>
                  <a:tcPr marL="77310" marR="77310" marT="34290" marB="34290"/>
                </a:tc>
                <a:tc>
                  <a:txBody>
                    <a:bodyPr/>
                    <a:lstStyle/>
                    <a:p>
                      <a:r>
                        <a:rPr lang="zh-TW" altLang="en-US" sz="2000" dirty="0" smtClean="0"/>
                        <a:t>公告第一階段篩選結果</a:t>
                      </a:r>
                      <a:endParaRPr lang="zh-TW" altLang="en-US" sz="2000" dirty="0"/>
                    </a:p>
                  </a:txBody>
                  <a:tcPr marL="77310" marR="77310" marT="34290" marB="34290"/>
                </a:tc>
                <a:tc>
                  <a:txBody>
                    <a:bodyPr/>
                    <a:lstStyle/>
                    <a:p>
                      <a:r>
                        <a:rPr lang="en-US" altLang="zh-TW" sz="2000" dirty="0" smtClean="0"/>
                        <a:t>3/30</a:t>
                      </a:r>
                      <a:endParaRPr lang="zh-TW" altLang="en-US" sz="2000" dirty="0"/>
                    </a:p>
                  </a:txBody>
                  <a:tcPr marL="77310" marR="77310" marT="34290" marB="34290"/>
                </a:tc>
                <a:extLst>
                  <a:ext uri="{0D108BD9-81ED-4DB2-BD59-A6C34878D82A}">
                    <a16:rowId xmlns:a16="http://schemas.microsoft.com/office/drawing/2014/main" val="10008"/>
                  </a:ext>
                </a:extLst>
              </a:tr>
              <a:tr h="361504">
                <a:tc>
                  <a:txBody>
                    <a:bodyPr/>
                    <a:lstStyle/>
                    <a:p>
                      <a:endParaRPr lang="zh-TW" altLang="en-US" sz="2000"/>
                    </a:p>
                  </a:txBody>
                  <a:tcPr marL="77310" marR="77310" marT="34290" marB="34290"/>
                </a:tc>
                <a:tc>
                  <a:txBody>
                    <a:bodyPr/>
                    <a:lstStyle/>
                    <a:p>
                      <a:r>
                        <a:rPr lang="zh-TW" altLang="en-US" sz="2000" dirty="0" smtClean="0"/>
                        <a:t>各大學第二階段指定項目甄試</a:t>
                      </a:r>
                      <a:endParaRPr lang="zh-TW" altLang="en-US" sz="2000" dirty="0"/>
                    </a:p>
                  </a:txBody>
                  <a:tcPr marL="77310" marR="77310" marT="34290" marB="34290"/>
                </a:tc>
                <a:tc>
                  <a:txBody>
                    <a:bodyPr/>
                    <a:lstStyle/>
                    <a:p>
                      <a:r>
                        <a:rPr lang="en-US" altLang="zh-TW" sz="2000" dirty="0" smtClean="0"/>
                        <a:t>5/18-6/4</a:t>
                      </a:r>
                      <a:endParaRPr lang="zh-TW" altLang="en-US" sz="2000" dirty="0"/>
                    </a:p>
                  </a:txBody>
                  <a:tcPr marL="77310" marR="77310" marT="34290" marB="34290"/>
                </a:tc>
                <a:extLst>
                  <a:ext uri="{0D108BD9-81ED-4DB2-BD59-A6C34878D82A}">
                    <a16:rowId xmlns:a16="http://schemas.microsoft.com/office/drawing/2014/main" val="10009"/>
                  </a:ext>
                </a:extLst>
              </a:tr>
              <a:tr h="361504">
                <a:tc>
                  <a:txBody>
                    <a:bodyPr/>
                    <a:lstStyle/>
                    <a:p>
                      <a:endParaRPr lang="zh-TW" altLang="en-US" sz="2000" dirty="0"/>
                    </a:p>
                  </a:txBody>
                  <a:tcPr marL="77310" marR="77310" marT="34290" marB="34290"/>
                </a:tc>
                <a:tc>
                  <a:txBody>
                    <a:bodyPr/>
                    <a:lstStyle/>
                    <a:p>
                      <a:r>
                        <a:rPr lang="zh-TW" altLang="en-US" sz="2000" dirty="0" smtClean="0"/>
                        <a:t>正備取生上網登記就讀志願序</a:t>
                      </a:r>
                      <a:endParaRPr lang="zh-TW" altLang="en-US" sz="2000" dirty="0"/>
                    </a:p>
                  </a:txBody>
                  <a:tcPr marL="77310" marR="77310" marT="34290" marB="34290"/>
                </a:tc>
                <a:tc>
                  <a:txBody>
                    <a:bodyPr/>
                    <a:lstStyle/>
                    <a:p>
                      <a:r>
                        <a:rPr lang="en-US" altLang="zh-TW" sz="2000" dirty="0" smtClean="0"/>
                        <a:t>6/8-6/9</a:t>
                      </a:r>
                      <a:endParaRPr lang="zh-TW" altLang="en-US" sz="2000" dirty="0"/>
                    </a:p>
                  </a:txBody>
                  <a:tcPr marL="77310" marR="77310" marT="34290" marB="34290"/>
                </a:tc>
                <a:extLst>
                  <a:ext uri="{0D108BD9-81ED-4DB2-BD59-A6C34878D82A}">
                    <a16:rowId xmlns:a16="http://schemas.microsoft.com/office/drawing/2014/main" val="10010"/>
                  </a:ext>
                </a:extLst>
              </a:tr>
              <a:tr h="361504">
                <a:tc>
                  <a:txBody>
                    <a:bodyPr/>
                    <a:lstStyle/>
                    <a:p>
                      <a:endParaRPr lang="zh-TW" altLang="en-US" sz="2000"/>
                    </a:p>
                  </a:txBody>
                  <a:tcPr marL="77310" marR="77310" marT="34290" marB="34290"/>
                </a:tc>
                <a:tc>
                  <a:txBody>
                    <a:bodyPr/>
                    <a:lstStyle/>
                    <a:p>
                      <a:r>
                        <a:rPr lang="zh-TW" altLang="en-US" sz="2000" dirty="0" smtClean="0"/>
                        <a:t>甄選會公告統一分發結果</a:t>
                      </a:r>
                      <a:endParaRPr lang="zh-TW" altLang="en-US" sz="2000" dirty="0"/>
                    </a:p>
                  </a:txBody>
                  <a:tcPr marL="77310" marR="77310" marT="34290" marB="34290"/>
                </a:tc>
                <a:tc>
                  <a:txBody>
                    <a:bodyPr/>
                    <a:lstStyle/>
                    <a:p>
                      <a:r>
                        <a:rPr lang="en-US" altLang="zh-TW" sz="2000" dirty="0" smtClean="0"/>
                        <a:t>6/14</a:t>
                      </a:r>
                      <a:endParaRPr lang="zh-TW" altLang="en-US" sz="2000" dirty="0"/>
                    </a:p>
                  </a:txBody>
                  <a:tcPr marL="77310" marR="77310" marT="34290" marB="34290"/>
                </a:tc>
                <a:extLst>
                  <a:ext uri="{0D108BD9-81ED-4DB2-BD59-A6C34878D82A}">
                    <a16:rowId xmlns:a16="http://schemas.microsoft.com/office/drawing/2014/main" val="10011"/>
                  </a:ext>
                </a:extLst>
              </a:tr>
              <a:tr h="378318">
                <a:tc>
                  <a:txBody>
                    <a:bodyPr/>
                    <a:lstStyle/>
                    <a:p>
                      <a:r>
                        <a:rPr lang="zh-TW" altLang="en-US" sz="2000" dirty="0" smtClean="0"/>
                        <a:t>分發入學 </a:t>
                      </a:r>
                      <a:endParaRPr lang="zh-TW" altLang="en-US" sz="2000" dirty="0"/>
                    </a:p>
                  </a:txBody>
                  <a:tcPr marL="77310" marR="77310" marT="34290" marB="34290"/>
                </a:tc>
                <a:tc>
                  <a:txBody>
                    <a:bodyPr/>
                    <a:lstStyle/>
                    <a:p>
                      <a:r>
                        <a:rPr lang="zh-TW" altLang="en-US" sz="2000" dirty="0" smtClean="0"/>
                        <a:t>網路登記分發志願</a:t>
                      </a:r>
                      <a:endParaRPr lang="zh-TW" altLang="en-US" sz="2000" dirty="0"/>
                    </a:p>
                  </a:txBody>
                  <a:tcPr marL="77310" marR="77310" marT="34290" marB="34290"/>
                </a:tc>
                <a:tc>
                  <a:txBody>
                    <a:bodyPr/>
                    <a:lstStyle/>
                    <a:p>
                      <a:r>
                        <a:rPr lang="en-US" altLang="zh-TW" sz="2000" dirty="0" smtClean="0"/>
                        <a:t>8/1-8/4</a:t>
                      </a:r>
                      <a:endParaRPr lang="zh-TW" altLang="en-US" sz="2000" dirty="0"/>
                    </a:p>
                  </a:txBody>
                  <a:tcPr marL="77310" marR="77310" marT="34290" marB="34290"/>
                </a:tc>
                <a:extLst>
                  <a:ext uri="{0D108BD9-81ED-4DB2-BD59-A6C34878D82A}">
                    <a16:rowId xmlns:a16="http://schemas.microsoft.com/office/drawing/2014/main" val="10012"/>
                  </a:ext>
                </a:extLst>
              </a:tr>
              <a:tr h="378318">
                <a:tc>
                  <a:txBody>
                    <a:bodyPr/>
                    <a:lstStyle/>
                    <a:p>
                      <a:endParaRPr lang="zh-TW" altLang="en-US" sz="2000"/>
                    </a:p>
                  </a:txBody>
                  <a:tcPr marL="77310" marR="77310" marT="34290" marB="34290"/>
                </a:tc>
                <a:tc>
                  <a:txBody>
                    <a:bodyPr/>
                    <a:lstStyle/>
                    <a:p>
                      <a:r>
                        <a:rPr lang="zh-TW" altLang="en-US" sz="2000" dirty="0" smtClean="0"/>
                        <a:t>分發入學錄取公告</a:t>
                      </a:r>
                      <a:endParaRPr lang="zh-TW" altLang="en-US" sz="2000" dirty="0"/>
                    </a:p>
                  </a:txBody>
                  <a:tcPr marL="77310" marR="77310" marT="34290" marB="34290"/>
                </a:tc>
                <a:tc>
                  <a:txBody>
                    <a:bodyPr/>
                    <a:lstStyle/>
                    <a:p>
                      <a:r>
                        <a:rPr lang="en-US" altLang="zh-TW" sz="2000" dirty="0" smtClean="0"/>
                        <a:t>8/15</a:t>
                      </a:r>
                      <a:endParaRPr lang="zh-TW" altLang="en-US" sz="2000" dirty="0"/>
                    </a:p>
                  </a:txBody>
                  <a:tcPr marL="77310" marR="77310" marT="34290" marB="34290"/>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08642783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06597193-B5A0-497F-B474-A38AD304A818}"/>
              </a:ext>
            </a:extLst>
          </p:cNvPr>
          <p:cNvSpPr>
            <a:spLocks noGrp="1"/>
          </p:cNvSpPr>
          <p:nvPr>
            <p:ph type="title"/>
          </p:nvPr>
        </p:nvSpPr>
        <p:spPr/>
        <p:txBody>
          <a:bodyPr/>
          <a:lstStyle/>
          <a:p>
            <a:pPr algn="ctr">
              <a:defRPr/>
            </a:pPr>
            <a:r>
              <a:rPr lang="zh-TW" altLang="en-US" dirty="0">
                <a:solidFill>
                  <a:srgbClr val="002060"/>
                </a:solidFill>
                <a:latin typeface="標楷體" panose="03000509000000000000" pitchFamily="65" charset="-120"/>
              </a:rPr>
              <a:t>申請入學</a:t>
            </a:r>
            <a:r>
              <a:rPr lang="zh-TW" altLang="en-US" dirty="0"/>
              <a:t/>
            </a:r>
            <a:br>
              <a:rPr lang="zh-TW" altLang="en-US" dirty="0"/>
            </a:br>
            <a:endParaRPr lang="zh-TW" altLang="en-US" dirty="0">
              <a:solidFill>
                <a:schemeClr val="accent2">
                  <a:lumMod val="75000"/>
                </a:schemeClr>
              </a:solidFill>
            </a:endParaRPr>
          </a:p>
        </p:txBody>
      </p:sp>
      <p:sp>
        <p:nvSpPr>
          <p:cNvPr id="8" name="文字版面配置區 7">
            <a:extLst>
              <a:ext uri="{FF2B5EF4-FFF2-40B4-BE49-F238E27FC236}">
                <a16:creationId xmlns:a16="http://schemas.microsoft.com/office/drawing/2014/main" id="{1E46221D-EFC8-4B03-987D-4C52A5360514}"/>
              </a:ext>
            </a:extLst>
          </p:cNvPr>
          <p:cNvSpPr>
            <a:spLocks noGrp="1"/>
          </p:cNvSpPr>
          <p:nvPr>
            <p:ph type="body" idx="1"/>
          </p:nvPr>
        </p:nvSpPr>
        <p:spPr/>
        <p:txBody>
          <a:bodyPr/>
          <a:lstStyle/>
          <a:p>
            <a:pPr>
              <a:defRPr/>
            </a:pPr>
            <a:r>
              <a:rPr lang="zh-TW" altLang="en-US" sz="6600" dirty="0">
                <a:solidFill>
                  <a:schemeClr val="accent2">
                    <a:lumMod val="75000"/>
                  </a:schemeClr>
                </a:solidFill>
              </a:rPr>
              <a:t>第一階段</a:t>
            </a:r>
          </a:p>
          <a:p>
            <a:pPr>
              <a:defRPr/>
            </a:pPr>
            <a:endParaRPr lang="zh-TW" altLang="en-US" sz="6600" dirty="0"/>
          </a:p>
        </p:txBody>
      </p:sp>
      <p:sp>
        <p:nvSpPr>
          <p:cNvPr id="79876"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CFE22D5B-E17A-47E7-AE09-34B40DE0710E}" type="slidenum">
              <a:rPr lang="zh-TW" altLang="en-US" sz="1200" smtClean="0">
                <a:solidFill>
                  <a:srgbClr val="898989"/>
                </a:solidFill>
                <a:ea typeface="新細明體" panose="02020500000000000000" pitchFamily="18" charset="-120"/>
              </a:rPr>
              <a:pPr>
                <a:spcBef>
                  <a:spcPct val="0"/>
                </a:spcBef>
                <a:buFontTx/>
                <a:buNone/>
              </a:pPr>
              <a:t>80</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266991510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A9DB0BA-4CA3-49E1-BAE3-C06AFF67A673}"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81</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87043" name="Rectangle 37">
            <a:extLst>
              <a:ext uri="{FF2B5EF4-FFF2-40B4-BE49-F238E27FC236}">
                <a16:creationId xmlns:a16="http://schemas.microsoft.com/office/drawing/2014/main" id="{1B90032C-3C9A-4703-B84F-1139FCDB55D3}"/>
              </a:ext>
            </a:extLst>
          </p:cNvPr>
          <p:cNvSpPr>
            <a:spLocks noGrp="1"/>
          </p:cNvSpPr>
          <p:nvPr>
            <p:ph type="title" idx="4294967295"/>
          </p:nvPr>
        </p:nvSpPr>
        <p:spPr>
          <a:xfrm>
            <a:off x="598488" y="152400"/>
            <a:ext cx="8229600" cy="1139825"/>
          </a:xfrm>
        </p:spPr>
        <p:txBody>
          <a:bodyPr/>
          <a:lstStyle/>
          <a:p>
            <a:pPr eaLnBrk="1" hangingPunct="1">
              <a:defRPr/>
            </a:pPr>
            <a:r>
              <a:rPr lang="zh-TW" altLang="en-US" sz="4000" b="1" dirty="0">
                <a:solidFill>
                  <a:schemeClr val="accent6">
                    <a:lumMod val="50000"/>
                  </a:schemeClr>
                </a:solidFill>
                <a:latin typeface="標楷體" panose="03000509000000000000" pitchFamily="65" charset="-120"/>
              </a:rPr>
              <a:t>第一階段先檢定再篩選</a:t>
            </a:r>
          </a:p>
        </p:txBody>
      </p:sp>
      <p:sp>
        <p:nvSpPr>
          <p:cNvPr id="87094" name="Oval 55"/>
          <p:cNvSpPr>
            <a:spLocks noChangeArrowheads="1"/>
          </p:cNvSpPr>
          <p:nvPr/>
        </p:nvSpPr>
        <p:spPr bwMode="auto">
          <a:xfrm>
            <a:off x="6388100" y="2790825"/>
            <a:ext cx="1009650" cy="2195513"/>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endParaRPr lang="zh-TW" altLang="en-US" sz="2400">
              <a:latin typeface="Times New Roman" panose="02020603050405020304" pitchFamily="18" charset="0"/>
              <a:ea typeface="新細明體" panose="02020500000000000000" pitchFamily="18" charset="-120"/>
            </a:endParaRPr>
          </a:p>
        </p:txBody>
      </p:sp>
      <p:sp>
        <p:nvSpPr>
          <p:cNvPr id="3" name="文字方塊 2">
            <a:extLst>
              <a:ext uri="{FF2B5EF4-FFF2-40B4-BE49-F238E27FC236}">
                <a16:creationId xmlns:a16="http://schemas.microsoft.com/office/drawing/2014/main" id="{AA7FB74D-9CAD-4916-B962-3675E2A9CBEE}"/>
              </a:ext>
            </a:extLst>
          </p:cNvPr>
          <p:cNvSpPr txBox="1"/>
          <p:nvPr/>
        </p:nvSpPr>
        <p:spPr>
          <a:xfrm>
            <a:off x="585788" y="1069975"/>
            <a:ext cx="2697162" cy="70802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altLang="zh-TW" sz="4000" dirty="0">
                <a:latin typeface="標楷體" panose="03000509000000000000" pitchFamily="65" charset="-120"/>
                <a:ea typeface="標楷體" panose="03000509000000000000" pitchFamily="65" charset="-120"/>
              </a:rPr>
              <a:t>1.</a:t>
            </a:r>
            <a:r>
              <a:rPr lang="zh-TW" altLang="en-US" sz="4000" dirty="0">
                <a:latin typeface="標楷體" panose="03000509000000000000" pitchFamily="65" charset="-120"/>
                <a:ea typeface="標楷體" panose="03000509000000000000" pitchFamily="65" charset="-120"/>
              </a:rPr>
              <a:t>先檢定</a:t>
            </a:r>
          </a:p>
        </p:txBody>
      </p:sp>
      <p:graphicFrame>
        <p:nvGraphicFramePr>
          <p:cNvPr id="8" name="表格 7">
            <a:extLst>
              <a:ext uri="{FF2B5EF4-FFF2-40B4-BE49-F238E27FC236}">
                <a16:creationId xmlns:a16="http://schemas.microsoft.com/office/drawing/2014/main" id="{15EA3601-7F40-43B2-95E3-D8FF9D90980B}"/>
              </a:ext>
            </a:extLst>
          </p:cNvPr>
          <p:cNvGraphicFramePr>
            <a:graphicFrameLocks noGrp="1"/>
          </p:cNvGraphicFramePr>
          <p:nvPr/>
        </p:nvGraphicFramePr>
        <p:xfrm>
          <a:off x="585788" y="1874838"/>
          <a:ext cx="8101011" cy="4694238"/>
        </p:xfrm>
        <a:graphic>
          <a:graphicData uri="http://schemas.openxmlformats.org/drawingml/2006/table">
            <a:tbl>
              <a:tblPr>
                <a:tableStyleId>{5940675A-B579-460E-94D1-54222C63F5DA}</a:tableStyleId>
              </a:tblPr>
              <a:tblGrid>
                <a:gridCol w="2408409">
                  <a:extLst>
                    <a:ext uri="{9D8B030D-6E8A-4147-A177-3AD203B41FA5}">
                      <a16:colId xmlns:a16="http://schemas.microsoft.com/office/drawing/2014/main" val="2276757966"/>
                    </a:ext>
                  </a:extLst>
                </a:gridCol>
                <a:gridCol w="2189463">
                  <a:extLst>
                    <a:ext uri="{9D8B030D-6E8A-4147-A177-3AD203B41FA5}">
                      <a16:colId xmlns:a16="http://schemas.microsoft.com/office/drawing/2014/main" val="117422160"/>
                    </a:ext>
                  </a:extLst>
                </a:gridCol>
                <a:gridCol w="1094731">
                  <a:extLst>
                    <a:ext uri="{9D8B030D-6E8A-4147-A177-3AD203B41FA5}">
                      <a16:colId xmlns:a16="http://schemas.microsoft.com/office/drawing/2014/main" val="2652005350"/>
                    </a:ext>
                  </a:extLst>
                </a:gridCol>
                <a:gridCol w="1313677">
                  <a:extLst>
                    <a:ext uri="{9D8B030D-6E8A-4147-A177-3AD203B41FA5}">
                      <a16:colId xmlns:a16="http://schemas.microsoft.com/office/drawing/2014/main" val="2845956214"/>
                    </a:ext>
                  </a:extLst>
                </a:gridCol>
                <a:gridCol w="1094731">
                  <a:extLst>
                    <a:ext uri="{9D8B030D-6E8A-4147-A177-3AD203B41FA5}">
                      <a16:colId xmlns:a16="http://schemas.microsoft.com/office/drawing/2014/main" val="3073655596"/>
                    </a:ext>
                  </a:extLst>
                </a:gridCol>
              </a:tblGrid>
              <a:tr h="304821">
                <a:tc>
                  <a:txBody>
                    <a:bodyPr/>
                    <a:lstStyle/>
                    <a:p>
                      <a:pPr algn="ctr"/>
                      <a:endParaRPr lang="zh-TW" altLang="en-US" sz="2000" dirty="0">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en-US" altLang="zh-TW" sz="2000" dirty="0">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科目</a:t>
                      </a: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檢定</a:t>
                      </a:r>
                    </a:p>
                  </a:txBody>
                  <a:tcPr marL="0" marR="0" marT="0" marB="0" anchor="ctr">
                    <a:solidFill>
                      <a:schemeClr val="accent5">
                        <a:lumMod val="60000"/>
                        <a:lumOff val="40000"/>
                      </a:schemeClr>
                    </a:solidFill>
                  </a:tcPr>
                </a:tc>
                <a:tc>
                  <a:txBody>
                    <a:bodyPr/>
                    <a:lstStyle/>
                    <a:p>
                      <a:pPr algn="ctr"/>
                      <a:r>
                        <a:rPr lang="zh-TW" altLang="en-US" sz="2000" dirty="0">
                          <a:effectLst/>
                          <a:latin typeface="標楷體" panose="03000509000000000000" pitchFamily="65" charset="-120"/>
                          <a:ea typeface="標楷體" panose="03000509000000000000" pitchFamily="65" charset="-120"/>
                        </a:rPr>
                        <a:t>篩選倍率</a:t>
                      </a:r>
                    </a:p>
                  </a:txBody>
                  <a:tcPr marL="0" marR="0" marT="0" marB="0" anchor="ctr"/>
                </a:tc>
                <a:extLst>
                  <a:ext uri="{0D108BD9-81ED-4DB2-BD59-A6C34878D82A}">
                    <a16:rowId xmlns:a16="http://schemas.microsoft.com/office/drawing/2014/main" val="955289487"/>
                  </a:ext>
                </a:extLst>
              </a:tr>
              <a:tr h="487713">
                <a:tc>
                  <a:txBody>
                    <a:bodyPr/>
                    <a:lstStyle/>
                    <a:p>
                      <a:pPr algn="ctr"/>
                      <a:r>
                        <a:rPr lang="zh-TW" altLang="en-US" sz="3200">
                          <a:latin typeface="標楷體" panose="03000509000000000000" pitchFamily="65" charset="-120"/>
                          <a:ea typeface="標楷體" panose="03000509000000000000" pitchFamily="65" charset="-120"/>
                        </a:rPr>
                        <a:t>校系代碼</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023052</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國文</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722366011"/>
                  </a:ext>
                </a:extLst>
              </a:tr>
              <a:tr h="487713">
                <a:tc>
                  <a:txBody>
                    <a:bodyPr/>
                    <a:lstStyle/>
                    <a:p>
                      <a:pPr algn="ctr"/>
                      <a:r>
                        <a:rPr lang="zh-TW" altLang="en-US" sz="3200" dirty="0">
                          <a:latin typeface="標楷體" panose="03000509000000000000" pitchFamily="65" charset="-120"/>
                          <a:ea typeface="標楷體" panose="03000509000000000000" pitchFamily="65" charset="-120"/>
                        </a:rPr>
                        <a:t>招生名額</a:t>
                      </a:r>
                    </a:p>
                  </a:txBody>
                  <a:tcPr marL="0" marR="0" marT="0" marB="0" anchor="ctr"/>
                </a:tc>
                <a:tc>
                  <a:txBody>
                    <a:bodyPr/>
                    <a:lstStyle/>
                    <a:p>
                      <a:pPr algn="ctr"/>
                      <a:r>
                        <a:rPr lang="en-US" altLang="zh-TW" sz="3200">
                          <a:latin typeface="標楷體" panose="03000509000000000000" pitchFamily="65" charset="-120"/>
                          <a:ea typeface="標楷體" panose="03000509000000000000" pitchFamily="65" charset="-120"/>
                        </a:rPr>
                        <a:t>19</a:t>
                      </a: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英文</a:t>
                      </a:r>
                    </a:p>
                  </a:txBody>
                  <a:tcPr marL="0" marR="0" marT="0" marB="0" anchor="ctr"/>
                </a:tc>
                <a:tc>
                  <a:txBody>
                    <a:bodyPr/>
                    <a:lstStyle/>
                    <a:p>
                      <a:pPr algn="ctr"/>
                      <a:r>
                        <a:rPr lang="en-US" altLang="zh-TW" sz="3200" dirty="0">
                          <a:effectLst/>
                          <a:latin typeface="標楷體" panose="03000509000000000000" pitchFamily="65" charset="-120"/>
                          <a:ea typeface="標楷體" panose="03000509000000000000" pitchFamily="65" charset="-120"/>
                        </a:rPr>
                        <a:t>--</a:t>
                      </a:r>
                      <a:endParaRPr lang="zh-TW" altLang="en-US" sz="3200" dirty="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347555382"/>
                  </a:ext>
                </a:extLst>
              </a:tr>
              <a:tr h="487713">
                <a:tc>
                  <a:txBody>
                    <a:bodyPr/>
                    <a:lstStyle/>
                    <a:p>
                      <a:pPr algn="ctr"/>
                      <a:r>
                        <a:rPr lang="zh-TW" altLang="en-US" sz="3200" dirty="0">
                          <a:latin typeface="標楷體" panose="03000509000000000000" pitchFamily="65" charset="-120"/>
                          <a:ea typeface="標楷體" panose="03000509000000000000" pitchFamily="65" charset="-120"/>
                        </a:rPr>
                        <a:t>性別要求</a:t>
                      </a:r>
                    </a:p>
                  </a:txBody>
                  <a:tcPr marL="0" marR="0" marT="0" marB="0" anchor="ctr"/>
                </a:tc>
                <a:tc>
                  <a:txBody>
                    <a:bodyPr/>
                    <a:lstStyle/>
                    <a:p>
                      <a:pPr algn="ctr"/>
                      <a:r>
                        <a:rPr lang="zh-TW" altLang="en-US" sz="3200">
                          <a:latin typeface="標楷體" panose="03000509000000000000" pitchFamily="65" charset="-120"/>
                          <a:ea typeface="標楷體" panose="03000509000000000000" pitchFamily="65" charset="-120"/>
                        </a:rPr>
                        <a:t>無</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數學</a:t>
                      </a:r>
                      <a:r>
                        <a:rPr lang="en-US" sz="3200">
                          <a:effectLst/>
                          <a:latin typeface="標楷體" panose="03000509000000000000" pitchFamily="65" charset="-120"/>
                          <a:ea typeface="標楷體" panose="03000509000000000000" pitchFamily="65" charset="-120"/>
                        </a:rPr>
                        <a:t>A</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3</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762467665"/>
                  </a:ext>
                </a:extLst>
              </a:tr>
              <a:tr h="975426">
                <a:tc>
                  <a:txBody>
                    <a:bodyPr/>
                    <a:lstStyle/>
                    <a:p>
                      <a:pPr algn="ctr"/>
                      <a:r>
                        <a:rPr lang="zh-TW" altLang="en-US" sz="3200">
                          <a:latin typeface="標楷體" panose="03000509000000000000" pitchFamily="65" charset="-120"/>
                          <a:ea typeface="標楷體" panose="03000509000000000000" pitchFamily="65" charset="-120"/>
                        </a:rPr>
                        <a:t>預計甄試人數</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57</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自然</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5</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3673407832"/>
                  </a:ext>
                </a:extLst>
              </a:tr>
              <a:tr h="975426">
                <a:tc>
                  <a:txBody>
                    <a:bodyPr/>
                    <a:lstStyle/>
                    <a:p>
                      <a:pPr algn="ctr"/>
                      <a:r>
                        <a:rPr lang="zh-TW" altLang="en-US" sz="3200">
                          <a:latin typeface="標楷體" panose="03000509000000000000" pitchFamily="65" charset="-120"/>
                          <a:ea typeface="標楷體" panose="03000509000000000000" pitchFamily="65" charset="-120"/>
                        </a:rPr>
                        <a:t>原住民外加名額</a:t>
                      </a:r>
                    </a:p>
                  </a:txBody>
                  <a:tcPr marL="0" marR="0" marT="0" marB="0" anchor="ctr"/>
                </a:tc>
                <a:tc>
                  <a:txBody>
                    <a:bodyPr/>
                    <a:lstStyle/>
                    <a:p>
                      <a:pPr algn="ctr"/>
                      <a:r>
                        <a:rPr lang="en-US" altLang="zh-TW" sz="3200">
                          <a:latin typeface="標楷體" panose="03000509000000000000" pitchFamily="65" charset="-120"/>
                          <a:ea typeface="標楷體" panose="03000509000000000000" pitchFamily="65" charset="-120"/>
                        </a:rPr>
                        <a:t>3</a:t>
                      </a: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1593290774"/>
                  </a:ext>
                </a:extLst>
              </a:tr>
              <a:tr h="975426">
                <a:tc>
                  <a:txBody>
                    <a:bodyPr/>
                    <a:lstStyle/>
                    <a:p>
                      <a:pPr algn="ctr"/>
                      <a:r>
                        <a:rPr lang="zh-TW" altLang="en-US" sz="3200">
                          <a:effectLst/>
                          <a:latin typeface="標楷體" panose="03000509000000000000" pitchFamily="65" charset="-120"/>
                          <a:ea typeface="標楷體" panose="03000509000000000000" pitchFamily="65" charset="-120"/>
                        </a:rPr>
                        <a:t>離島外加名額</a:t>
                      </a:r>
                      <a:endParaRPr lang="zh-TW" altLang="en-US" sz="3200" b="0" i="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無</a:t>
                      </a: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endParaRPr lang="zh-TW" altLang="en-US" sz="3200" dirty="0">
                        <a:latin typeface="標楷體" panose="03000509000000000000" pitchFamily="65" charset="-120"/>
                        <a:ea typeface="標楷體" panose="03000509000000000000" pitchFamily="65" charset="-120"/>
                      </a:endParaRPr>
                    </a:p>
                  </a:txBody>
                  <a:tcPr marL="91448" marR="91448" marT="45711" marB="45711"/>
                </a:tc>
                <a:extLst>
                  <a:ext uri="{0D108BD9-81ED-4DB2-BD59-A6C34878D82A}">
                    <a16:rowId xmlns:a16="http://schemas.microsoft.com/office/drawing/2014/main" val="1732377828"/>
                  </a:ext>
                </a:extLst>
              </a:tr>
            </a:tbl>
          </a:graphicData>
        </a:graphic>
      </p:graphicFrame>
    </p:spTree>
    <p:extLst>
      <p:ext uri="{BB962C8B-B14F-4D97-AF65-F5344CB8AC3E}">
        <p14:creationId xmlns:p14="http://schemas.microsoft.com/office/powerpoint/2010/main" val="3819046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094"/>
                                        </p:tgtEl>
                                        <p:attrNameLst>
                                          <p:attrName>style.visibility</p:attrName>
                                        </p:attrNameLst>
                                      </p:cBhvr>
                                      <p:to>
                                        <p:strVal val="visible"/>
                                      </p:to>
                                    </p:set>
                                    <p:anim calcmode="lin" valueType="num">
                                      <p:cBhvr additive="base">
                                        <p:cTn id="13" dur="500" fill="hold"/>
                                        <p:tgtEl>
                                          <p:spTgt spid="87094"/>
                                        </p:tgtEl>
                                        <p:attrNameLst>
                                          <p:attrName>ppt_x</p:attrName>
                                        </p:attrNameLst>
                                      </p:cBhvr>
                                      <p:tavLst>
                                        <p:tav tm="0">
                                          <p:val>
                                            <p:strVal val="#ppt_x"/>
                                          </p:val>
                                        </p:tav>
                                        <p:tav tm="100000">
                                          <p:val>
                                            <p:strVal val="#ppt_x"/>
                                          </p:val>
                                        </p:tav>
                                      </p:tavLst>
                                    </p:anim>
                                    <p:anim calcmode="lin" valueType="num">
                                      <p:cBhvr additive="base">
                                        <p:cTn id="14" dur="500" fill="hold"/>
                                        <p:tgtEl>
                                          <p:spTgt spid="870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94" grpId="0" animBg="1"/>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圖片 1"/>
          <p:cNvPicPr>
            <a:picLocks noChangeAspect="1"/>
          </p:cNvPicPr>
          <p:nvPr/>
        </p:nvPicPr>
        <p:blipFill>
          <a:blip r:embed="rId2">
            <a:extLst>
              <a:ext uri="{28A0092B-C50C-407E-A947-70E740481C1C}">
                <a14:useLocalDpi xmlns:a14="http://schemas.microsoft.com/office/drawing/2010/main" val="0"/>
              </a:ext>
            </a:extLst>
          </a:blip>
          <a:srcRect l="33556" t="28560" r="34512" b="45776"/>
          <a:stretch>
            <a:fillRect/>
          </a:stretch>
        </p:blipFill>
        <p:spPr bwMode="auto">
          <a:xfrm>
            <a:off x="0" y="1839913"/>
            <a:ext cx="9013825"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124A1D0A-0E81-4D6A-B54B-2ABF519C16A0}"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82</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46083" name="Rectangle 2">
            <a:extLst>
              <a:ext uri="{FF2B5EF4-FFF2-40B4-BE49-F238E27FC236}">
                <a16:creationId xmlns:a16="http://schemas.microsoft.com/office/drawing/2014/main" id="{77B98452-F8FF-40AB-8AB7-9CD48B758E02}"/>
              </a:ext>
            </a:extLst>
          </p:cNvPr>
          <p:cNvSpPr>
            <a:spLocks noGrp="1" noChangeArrowheads="1"/>
          </p:cNvSpPr>
          <p:nvPr>
            <p:ph type="title" idx="4294967295"/>
          </p:nvPr>
        </p:nvSpPr>
        <p:spPr>
          <a:xfrm>
            <a:off x="390525" y="260350"/>
            <a:ext cx="8362950" cy="1139825"/>
          </a:xfrm>
        </p:spPr>
        <p:txBody>
          <a:bodyPr rtlCol="0">
            <a:normAutofit/>
          </a:bodyPr>
          <a:lstStyle/>
          <a:p>
            <a:pPr algn="l" eaLnBrk="1" fontAlgn="auto" hangingPunct="1">
              <a:spcAft>
                <a:spcPts val="0"/>
              </a:spcAft>
              <a:defRPr/>
            </a:pPr>
            <a:r>
              <a:rPr lang="zh-TW" altLang="en-US" sz="4000" dirty="0">
                <a:solidFill>
                  <a:schemeClr val="accent6">
                    <a:lumMod val="50000"/>
                  </a:schemeClr>
                </a:solidFill>
                <a:latin typeface="標楷體" panose="03000509000000000000" pitchFamily="65" charset="-120"/>
              </a:rPr>
              <a:t>檢定標準：</a:t>
            </a:r>
            <a:br>
              <a:rPr lang="zh-TW" altLang="en-US" sz="4000" dirty="0">
                <a:solidFill>
                  <a:schemeClr val="accent6">
                    <a:lumMod val="50000"/>
                  </a:schemeClr>
                </a:solidFill>
                <a:latin typeface="標楷體" panose="03000509000000000000" pitchFamily="65" charset="-120"/>
              </a:rPr>
            </a:br>
            <a:r>
              <a:rPr lang="zh-TW" altLang="en-US" sz="3200" b="1" dirty="0">
                <a:solidFill>
                  <a:srgbClr val="7030A0"/>
                </a:solidFill>
              </a:rPr>
              <a:t>未達校系所訂檢定標準者，不得參加倍率篩選</a:t>
            </a:r>
          </a:p>
        </p:txBody>
      </p:sp>
      <p:sp>
        <p:nvSpPr>
          <p:cNvPr id="89093" name="Oval 64"/>
          <p:cNvSpPr>
            <a:spLocks noChangeArrowheads="1"/>
          </p:cNvSpPr>
          <p:nvPr/>
        </p:nvSpPr>
        <p:spPr bwMode="auto">
          <a:xfrm>
            <a:off x="5057775" y="3787775"/>
            <a:ext cx="503238" cy="530225"/>
          </a:xfrm>
          <a:prstGeom prst="ellipse">
            <a:avLst/>
          </a:pr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endParaRPr lang="zh-TW" altLang="en-US" sz="2400" b="1">
              <a:latin typeface="Times New Roman" panose="02020603050405020304" pitchFamily="18" charset="0"/>
              <a:ea typeface="新細明體" panose="02020500000000000000" pitchFamily="18" charset="-120"/>
            </a:endParaRPr>
          </a:p>
        </p:txBody>
      </p:sp>
      <p:sp>
        <p:nvSpPr>
          <p:cNvPr id="89094" name="Oval 64"/>
          <p:cNvSpPr>
            <a:spLocks noChangeArrowheads="1"/>
          </p:cNvSpPr>
          <p:nvPr/>
        </p:nvSpPr>
        <p:spPr bwMode="auto">
          <a:xfrm>
            <a:off x="5065713" y="5243513"/>
            <a:ext cx="503237" cy="530225"/>
          </a:xfrm>
          <a:prstGeom prst="ellipse">
            <a:avLst/>
          </a:pr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endParaRPr lang="zh-TW" altLang="en-US" sz="2400" b="1">
              <a:latin typeface="Times New Roman" panose="02020603050405020304" pitchFamily="18" charset="0"/>
              <a:ea typeface="新細明體" panose="02020500000000000000" pitchFamily="18" charset="-120"/>
            </a:endParaRPr>
          </a:p>
        </p:txBody>
      </p:sp>
    </p:spTree>
    <p:extLst>
      <p:ext uri="{BB962C8B-B14F-4D97-AF65-F5344CB8AC3E}">
        <p14:creationId xmlns:p14="http://schemas.microsoft.com/office/powerpoint/2010/main" val="762991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9094"/>
                                        </p:tgtEl>
                                        <p:attrNameLst>
                                          <p:attrName>style.visibility</p:attrName>
                                        </p:attrNameLst>
                                      </p:cBhvr>
                                      <p:to>
                                        <p:strVal val="visible"/>
                                      </p:to>
                                    </p:set>
                                    <p:animEffect transition="in" filter="fade">
                                      <p:cBhvr>
                                        <p:cTn id="7" dur="1000"/>
                                        <p:tgtEl>
                                          <p:spTgt spid="89094"/>
                                        </p:tgtEl>
                                      </p:cBhvr>
                                    </p:animEffect>
                                    <p:anim calcmode="lin" valueType="num">
                                      <p:cBhvr>
                                        <p:cTn id="8" dur="1000" fill="hold"/>
                                        <p:tgtEl>
                                          <p:spTgt spid="89094"/>
                                        </p:tgtEl>
                                        <p:attrNameLst>
                                          <p:attrName>ppt_x</p:attrName>
                                        </p:attrNameLst>
                                      </p:cBhvr>
                                      <p:tavLst>
                                        <p:tav tm="0">
                                          <p:val>
                                            <p:strVal val="#ppt_x"/>
                                          </p:val>
                                        </p:tav>
                                        <p:tav tm="100000">
                                          <p:val>
                                            <p:strVal val="#ppt_x"/>
                                          </p:val>
                                        </p:tav>
                                      </p:tavLst>
                                    </p:anim>
                                    <p:anim calcmode="lin" valueType="num">
                                      <p:cBhvr>
                                        <p:cTn id="9" dur="1000" fill="hold"/>
                                        <p:tgtEl>
                                          <p:spTgt spid="890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9093"/>
                                        </p:tgtEl>
                                        <p:attrNameLst>
                                          <p:attrName>style.visibility</p:attrName>
                                        </p:attrNameLst>
                                      </p:cBhvr>
                                      <p:to>
                                        <p:strVal val="visible"/>
                                      </p:to>
                                    </p:set>
                                    <p:animEffect transition="in" filter="fade">
                                      <p:cBhvr>
                                        <p:cTn id="12" dur="1000"/>
                                        <p:tgtEl>
                                          <p:spTgt spid="89093"/>
                                        </p:tgtEl>
                                      </p:cBhvr>
                                    </p:animEffect>
                                    <p:anim calcmode="lin" valueType="num">
                                      <p:cBhvr>
                                        <p:cTn id="13" dur="1000" fill="hold"/>
                                        <p:tgtEl>
                                          <p:spTgt spid="89093"/>
                                        </p:tgtEl>
                                        <p:attrNameLst>
                                          <p:attrName>ppt_x</p:attrName>
                                        </p:attrNameLst>
                                      </p:cBhvr>
                                      <p:tavLst>
                                        <p:tav tm="0">
                                          <p:val>
                                            <p:strVal val="#ppt_x"/>
                                          </p:val>
                                        </p:tav>
                                        <p:tav tm="100000">
                                          <p:val>
                                            <p:strVal val="#ppt_x"/>
                                          </p:val>
                                        </p:tav>
                                      </p:tavLst>
                                    </p:anim>
                                    <p:anim calcmode="lin" valueType="num">
                                      <p:cBhvr>
                                        <p:cTn id="14" dur="1000" fill="hold"/>
                                        <p:tgtEl>
                                          <p:spTgt spid="890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P spid="8909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A7E9AEC-DF98-4732-9BBF-61411FBE420C}"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83</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49155" name="Rectangle 37">
            <a:extLst>
              <a:ext uri="{FF2B5EF4-FFF2-40B4-BE49-F238E27FC236}">
                <a16:creationId xmlns:a16="http://schemas.microsoft.com/office/drawing/2014/main" id="{A4AA50F2-71E7-48EE-A1C3-10C9299974BA}"/>
              </a:ext>
            </a:extLst>
          </p:cNvPr>
          <p:cNvSpPr>
            <a:spLocks noGrp="1" noChangeArrowheads="1"/>
          </p:cNvSpPr>
          <p:nvPr>
            <p:ph type="title" idx="4294967295"/>
          </p:nvPr>
        </p:nvSpPr>
        <p:spPr>
          <a:xfrm>
            <a:off x="822325" y="239713"/>
            <a:ext cx="7499350" cy="647700"/>
          </a:xfrm>
        </p:spPr>
        <p:txBody>
          <a:bodyPr rtlCol="0">
            <a:normAutofit fontScale="90000"/>
          </a:bodyPr>
          <a:lstStyle/>
          <a:p>
            <a:pPr algn="l" eaLnBrk="1" fontAlgn="auto" hangingPunct="1">
              <a:spcAft>
                <a:spcPts val="0"/>
              </a:spcAft>
              <a:defRPr/>
            </a:pPr>
            <a:r>
              <a:rPr lang="zh-TW" altLang="en-US" sz="4000" dirty="0">
                <a:solidFill>
                  <a:schemeClr val="accent6">
                    <a:lumMod val="50000"/>
                  </a:schemeClr>
                </a:solidFill>
                <a:latin typeface="標楷體" panose="03000509000000000000" pitchFamily="65" charset="-120"/>
              </a:rPr>
              <a:t/>
            </a:r>
            <a:br>
              <a:rPr lang="zh-TW" altLang="en-US" sz="4000" dirty="0">
                <a:solidFill>
                  <a:schemeClr val="accent6">
                    <a:lumMod val="50000"/>
                  </a:schemeClr>
                </a:solidFill>
                <a:latin typeface="標楷體" panose="03000509000000000000" pitchFamily="65" charset="-120"/>
              </a:rPr>
            </a:br>
            <a:r>
              <a:rPr lang="zh-TW" altLang="en-US" sz="4000" b="1" dirty="0">
                <a:solidFill>
                  <a:schemeClr val="accent6">
                    <a:lumMod val="50000"/>
                  </a:schemeClr>
                </a:solidFill>
                <a:latin typeface="標楷體" panose="03000509000000000000" pitchFamily="65" charset="-120"/>
              </a:rPr>
              <a:t>篩選倍率</a:t>
            </a:r>
            <a:r>
              <a:rPr lang="en-US" altLang="zh-TW" sz="4000" b="1" dirty="0">
                <a:solidFill>
                  <a:schemeClr val="accent6">
                    <a:lumMod val="50000"/>
                  </a:schemeClr>
                </a:solidFill>
                <a:latin typeface="標楷體" panose="03000509000000000000" pitchFamily="65" charset="-120"/>
              </a:rPr>
              <a:t>—</a:t>
            </a:r>
            <a:r>
              <a:rPr lang="en-US" altLang="zh-TW" sz="4000" dirty="0">
                <a:solidFill>
                  <a:schemeClr val="accent6">
                    <a:lumMod val="50000"/>
                  </a:schemeClr>
                </a:solidFill>
                <a:latin typeface="標楷體" panose="03000509000000000000" pitchFamily="65" charset="-120"/>
              </a:rPr>
              <a:t/>
            </a:r>
            <a:br>
              <a:rPr lang="en-US" altLang="zh-TW" sz="4000" dirty="0">
                <a:solidFill>
                  <a:schemeClr val="accent6">
                    <a:lumMod val="50000"/>
                  </a:schemeClr>
                </a:solidFill>
                <a:latin typeface="標楷體" panose="03000509000000000000" pitchFamily="65" charset="-120"/>
              </a:rPr>
            </a:br>
            <a:r>
              <a:rPr lang="zh-TW" altLang="en-US" sz="4000" b="1" dirty="0">
                <a:solidFill>
                  <a:schemeClr val="accent6">
                    <a:lumMod val="50000"/>
                  </a:schemeClr>
                </a:solidFill>
                <a:latin typeface="標楷體" panose="03000509000000000000" pitchFamily="65" charset="-120"/>
              </a:rPr>
              <a:t>範例</a:t>
            </a:r>
            <a:r>
              <a:rPr lang="en-US" altLang="zh-TW" sz="4000" b="1" dirty="0">
                <a:solidFill>
                  <a:schemeClr val="accent6">
                    <a:lumMod val="50000"/>
                  </a:schemeClr>
                </a:solidFill>
                <a:latin typeface="標楷體" panose="03000509000000000000" pitchFamily="65" charset="-120"/>
              </a:rPr>
              <a:t>1(</a:t>
            </a:r>
            <a:r>
              <a:rPr lang="zh-TW" altLang="en-US" sz="4000" b="1" dirty="0">
                <a:solidFill>
                  <a:schemeClr val="accent6">
                    <a:lumMod val="50000"/>
                  </a:schemeClr>
                </a:solidFill>
                <a:latin typeface="標楷體" panose="03000509000000000000" pitchFamily="65" charset="-120"/>
              </a:rPr>
              <a:t>不同科目且倍率不同</a:t>
            </a:r>
            <a:r>
              <a:rPr lang="en-US" altLang="zh-TW" sz="4000" b="1" dirty="0">
                <a:solidFill>
                  <a:schemeClr val="accent6">
                    <a:lumMod val="50000"/>
                  </a:schemeClr>
                </a:solidFill>
                <a:latin typeface="標楷體" panose="03000509000000000000" pitchFamily="65" charset="-120"/>
              </a:rPr>
              <a:t>)</a:t>
            </a:r>
            <a:endParaRPr lang="zh-TW" altLang="en-US" sz="4000" b="1" dirty="0">
              <a:solidFill>
                <a:schemeClr val="accent6">
                  <a:lumMod val="50000"/>
                </a:schemeClr>
              </a:solidFill>
              <a:latin typeface="標楷體" panose="03000509000000000000" pitchFamily="65" charset="-120"/>
            </a:endParaRPr>
          </a:p>
        </p:txBody>
      </p:sp>
      <p:sp>
        <p:nvSpPr>
          <p:cNvPr id="83972" name="Oval 55"/>
          <p:cNvSpPr>
            <a:spLocks noChangeArrowheads="1"/>
          </p:cNvSpPr>
          <p:nvPr/>
        </p:nvSpPr>
        <p:spPr bwMode="auto">
          <a:xfrm>
            <a:off x="7616825" y="2938463"/>
            <a:ext cx="1069975" cy="1711325"/>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endParaRPr lang="zh-TW" altLang="en-US" sz="2400">
              <a:latin typeface="Times New Roman" panose="02020603050405020304" pitchFamily="18" charset="0"/>
              <a:ea typeface="新細明體" panose="02020500000000000000" pitchFamily="18" charset="-120"/>
            </a:endParaRPr>
          </a:p>
        </p:txBody>
      </p:sp>
      <p:sp>
        <p:nvSpPr>
          <p:cNvPr id="6" name="文字方塊 5">
            <a:extLst>
              <a:ext uri="{FF2B5EF4-FFF2-40B4-BE49-F238E27FC236}">
                <a16:creationId xmlns:a16="http://schemas.microsoft.com/office/drawing/2014/main" id="{F2FFCA37-AEDF-4979-9738-17D8177FEE0F}"/>
              </a:ext>
            </a:extLst>
          </p:cNvPr>
          <p:cNvSpPr txBox="1"/>
          <p:nvPr/>
        </p:nvSpPr>
        <p:spPr>
          <a:xfrm>
            <a:off x="6680200" y="239713"/>
            <a:ext cx="1873250" cy="70802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altLang="zh-TW" sz="4000" dirty="0">
                <a:latin typeface="標楷體" panose="03000509000000000000" pitchFamily="65" charset="-120"/>
                <a:ea typeface="標楷體" panose="03000509000000000000" pitchFamily="65" charset="-120"/>
              </a:rPr>
              <a:t>2.</a:t>
            </a:r>
            <a:r>
              <a:rPr lang="zh-TW" altLang="en-US" sz="4000" dirty="0">
                <a:latin typeface="標楷體" panose="03000509000000000000" pitchFamily="65" charset="-120"/>
                <a:ea typeface="標楷體" panose="03000509000000000000" pitchFamily="65" charset="-120"/>
              </a:rPr>
              <a:t>篩選</a:t>
            </a:r>
          </a:p>
        </p:txBody>
      </p:sp>
      <p:graphicFrame>
        <p:nvGraphicFramePr>
          <p:cNvPr id="10" name="表格 9">
            <a:extLst>
              <a:ext uri="{FF2B5EF4-FFF2-40B4-BE49-F238E27FC236}">
                <a16:creationId xmlns:a16="http://schemas.microsoft.com/office/drawing/2014/main" id="{34D3E99D-999B-4E47-8D92-8140B7AC28D3}"/>
              </a:ext>
            </a:extLst>
          </p:cNvPr>
          <p:cNvGraphicFramePr>
            <a:graphicFrameLocks noGrp="1"/>
          </p:cNvGraphicFramePr>
          <p:nvPr/>
        </p:nvGraphicFramePr>
        <p:xfrm>
          <a:off x="596900" y="1662113"/>
          <a:ext cx="8099426" cy="4876800"/>
        </p:xfrm>
        <a:graphic>
          <a:graphicData uri="http://schemas.openxmlformats.org/drawingml/2006/table">
            <a:tbl>
              <a:tblPr>
                <a:tableStyleId>{5940675A-B579-460E-94D1-54222C63F5DA}</a:tableStyleId>
              </a:tblPr>
              <a:tblGrid>
                <a:gridCol w="2407938">
                  <a:extLst>
                    <a:ext uri="{9D8B030D-6E8A-4147-A177-3AD203B41FA5}">
                      <a16:colId xmlns:a16="http://schemas.microsoft.com/office/drawing/2014/main" val="2276757966"/>
                    </a:ext>
                  </a:extLst>
                </a:gridCol>
                <a:gridCol w="1927294">
                  <a:extLst>
                    <a:ext uri="{9D8B030D-6E8A-4147-A177-3AD203B41FA5}">
                      <a16:colId xmlns:a16="http://schemas.microsoft.com/office/drawing/2014/main" val="117422160"/>
                    </a:ext>
                  </a:extLst>
                </a:gridCol>
                <a:gridCol w="1356257">
                  <a:extLst>
                    <a:ext uri="{9D8B030D-6E8A-4147-A177-3AD203B41FA5}">
                      <a16:colId xmlns:a16="http://schemas.microsoft.com/office/drawing/2014/main" val="2652005350"/>
                    </a:ext>
                  </a:extLst>
                </a:gridCol>
                <a:gridCol w="1313420">
                  <a:extLst>
                    <a:ext uri="{9D8B030D-6E8A-4147-A177-3AD203B41FA5}">
                      <a16:colId xmlns:a16="http://schemas.microsoft.com/office/drawing/2014/main" val="2845956214"/>
                    </a:ext>
                  </a:extLst>
                </a:gridCol>
                <a:gridCol w="1094517">
                  <a:extLst>
                    <a:ext uri="{9D8B030D-6E8A-4147-A177-3AD203B41FA5}">
                      <a16:colId xmlns:a16="http://schemas.microsoft.com/office/drawing/2014/main" val="3073655596"/>
                    </a:ext>
                  </a:extLst>
                </a:gridCol>
              </a:tblGrid>
              <a:tr h="0">
                <a:tc>
                  <a:txBody>
                    <a:bodyPr/>
                    <a:lstStyle/>
                    <a:p>
                      <a:pPr algn="ctr"/>
                      <a:endParaRPr lang="zh-TW" altLang="en-US" sz="3200">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en-US" altLang="zh-TW" sz="3200" dirty="0">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科目</a:t>
                      </a: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檢定</a:t>
                      </a: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篩選倍率</a:t>
                      </a:r>
                    </a:p>
                  </a:txBody>
                  <a:tcPr marL="0" marR="0" marT="0" marB="0" anchor="ctr">
                    <a:solidFill>
                      <a:schemeClr val="accent1">
                        <a:lumMod val="40000"/>
                        <a:lumOff val="60000"/>
                      </a:schemeClr>
                    </a:solidFill>
                  </a:tcPr>
                </a:tc>
                <a:extLst>
                  <a:ext uri="{0D108BD9-81ED-4DB2-BD59-A6C34878D82A}">
                    <a16:rowId xmlns:a16="http://schemas.microsoft.com/office/drawing/2014/main" val="2949375621"/>
                  </a:ext>
                </a:extLst>
              </a:tr>
              <a:tr h="0">
                <a:tc>
                  <a:txBody>
                    <a:bodyPr/>
                    <a:lstStyle/>
                    <a:p>
                      <a:pPr algn="ctr"/>
                      <a:r>
                        <a:rPr lang="zh-TW" altLang="en-US" sz="3200">
                          <a:latin typeface="標楷體" panose="03000509000000000000" pitchFamily="65" charset="-120"/>
                          <a:ea typeface="標楷體" panose="03000509000000000000" pitchFamily="65" charset="-120"/>
                        </a:rPr>
                        <a:t>校系代碼</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023052</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國文</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722366011"/>
                  </a:ext>
                </a:extLst>
              </a:tr>
              <a:tr h="0">
                <a:tc>
                  <a:txBody>
                    <a:bodyPr/>
                    <a:lstStyle/>
                    <a:p>
                      <a:pPr algn="ctr"/>
                      <a:r>
                        <a:rPr lang="zh-TW" altLang="en-US" sz="3200" dirty="0">
                          <a:latin typeface="標楷體" panose="03000509000000000000" pitchFamily="65" charset="-120"/>
                          <a:ea typeface="標楷體" panose="03000509000000000000" pitchFamily="65" charset="-120"/>
                        </a:rPr>
                        <a:t>招生名額</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19</a:t>
                      </a: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英文</a:t>
                      </a:r>
                    </a:p>
                  </a:txBody>
                  <a:tcPr marL="0" marR="0" marT="0" marB="0" anchor="ctr"/>
                </a:tc>
                <a:tc>
                  <a:txBody>
                    <a:bodyPr/>
                    <a:lstStyle/>
                    <a:p>
                      <a:pPr algn="ctr"/>
                      <a:r>
                        <a:rPr lang="en-US" altLang="zh-TW" sz="3200" dirty="0">
                          <a:effectLst/>
                          <a:latin typeface="標楷體" panose="03000509000000000000" pitchFamily="65" charset="-120"/>
                          <a:ea typeface="標楷體" panose="03000509000000000000" pitchFamily="65" charset="-120"/>
                        </a:rPr>
                        <a:t>--</a:t>
                      </a:r>
                      <a:endParaRPr lang="zh-TW" altLang="en-US" sz="3200" dirty="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347555382"/>
                  </a:ext>
                </a:extLst>
              </a:tr>
              <a:tr h="0">
                <a:tc>
                  <a:txBody>
                    <a:bodyPr/>
                    <a:lstStyle/>
                    <a:p>
                      <a:pPr algn="ctr"/>
                      <a:r>
                        <a:rPr lang="zh-TW" altLang="en-US" sz="3200" dirty="0">
                          <a:latin typeface="標楷體" panose="03000509000000000000" pitchFamily="65" charset="-120"/>
                          <a:ea typeface="標楷體" panose="03000509000000000000" pitchFamily="65" charset="-120"/>
                        </a:rPr>
                        <a:t>性別要求</a:t>
                      </a:r>
                    </a:p>
                  </a:txBody>
                  <a:tcPr marL="0" marR="0" marT="0" marB="0" anchor="ctr"/>
                </a:tc>
                <a:tc>
                  <a:txBody>
                    <a:bodyPr/>
                    <a:lstStyle/>
                    <a:p>
                      <a:pPr algn="ctr"/>
                      <a:r>
                        <a:rPr lang="zh-TW" altLang="en-US" sz="3200">
                          <a:latin typeface="標楷體" panose="03000509000000000000" pitchFamily="65" charset="-120"/>
                          <a:ea typeface="標楷體" panose="03000509000000000000" pitchFamily="65" charset="-120"/>
                        </a:rPr>
                        <a:t>無</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數學</a:t>
                      </a:r>
                      <a:r>
                        <a:rPr lang="en-US" sz="3200">
                          <a:effectLst/>
                          <a:latin typeface="標楷體" panose="03000509000000000000" pitchFamily="65" charset="-120"/>
                          <a:ea typeface="標楷體" panose="03000509000000000000" pitchFamily="65" charset="-120"/>
                        </a:rPr>
                        <a:t>A</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3</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762467665"/>
                  </a:ext>
                </a:extLst>
              </a:tr>
              <a:tr h="0">
                <a:tc>
                  <a:txBody>
                    <a:bodyPr/>
                    <a:lstStyle/>
                    <a:p>
                      <a:pPr algn="ctr"/>
                      <a:r>
                        <a:rPr lang="zh-TW" altLang="en-US" sz="3200">
                          <a:latin typeface="標楷體" panose="03000509000000000000" pitchFamily="65" charset="-120"/>
                          <a:ea typeface="標楷體" panose="03000509000000000000" pitchFamily="65" charset="-120"/>
                        </a:rPr>
                        <a:t>預計甄試人數</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57</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自然</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5</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3673407832"/>
                  </a:ext>
                </a:extLst>
              </a:tr>
              <a:tr h="0">
                <a:tc>
                  <a:txBody>
                    <a:bodyPr/>
                    <a:lstStyle/>
                    <a:p>
                      <a:pPr algn="ctr"/>
                      <a:r>
                        <a:rPr lang="zh-TW" altLang="en-US" sz="3200">
                          <a:latin typeface="標楷體" panose="03000509000000000000" pitchFamily="65" charset="-120"/>
                          <a:ea typeface="標楷體" panose="03000509000000000000" pitchFamily="65" charset="-120"/>
                        </a:rPr>
                        <a:t>原住民外加名額</a:t>
                      </a:r>
                    </a:p>
                  </a:txBody>
                  <a:tcPr marL="0" marR="0" marT="0" marB="0" anchor="ctr"/>
                </a:tc>
                <a:tc>
                  <a:txBody>
                    <a:bodyPr/>
                    <a:lstStyle/>
                    <a:p>
                      <a:pPr algn="ctr"/>
                      <a:r>
                        <a:rPr lang="en-US" altLang="zh-TW" sz="3200">
                          <a:latin typeface="標楷體" panose="03000509000000000000" pitchFamily="65" charset="-120"/>
                          <a:ea typeface="標楷體" panose="03000509000000000000" pitchFamily="65" charset="-120"/>
                        </a:rPr>
                        <a:t>3</a:t>
                      </a: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1593290774"/>
                  </a:ext>
                </a:extLst>
              </a:tr>
              <a:tr h="0">
                <a:tc>
                  <a:txBody>
                    <a:bodyPr/>
                    <a:lstStyle/>
                    <a:p>
                      <a:pPr algn="ctr"/>
                      <a:r>
                        <a:rPr lang="zh-TW" altLang="en-US" sz="3200">
                          <a:effectLst/>
                          <a:latin typeface="標楷體" panose="03000509000000000000" pitchFamily="65" charset="-120"/>
                          <a:ea typeface="標楷體" panose="03000509000000000000" pitchFamily="65" charset="-120"/>
                        </a:rPr>
                        <a:t>離島外加名額</a:t>
                      </a:r>
                      <a:endParaRPr lang="zh-TW" altLang="en-US" sz="3200" b="0" i="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無</a:t>
                      </a: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endParaRPr lang="zh-TW" altLang="en-US" sz="3200" dirty="0">
                        <a:latin typeface="標楷體" panose="03000509000000000000" pitchFamily="65" charset="-120"/>
                        <a:ea typeface="標楷體" panose="03000509000000000000" pitchFamily="65" charset="-120"/>
                      </a:endParaRPr>
                    </a:p>
                  </a:txBody>
                  <a:tcPr marL="91430" marR="91430"/>
                </a:tc>
                <a:extLst>
                  <a:ext uri="{0D108BD9-81ED-4DB2-BD59-A6C34878D82A}">
                    <a16:rowId xmlns:a16="http://schemas.microsoft.com/office/drawing/2014/main" val="1732377828"/>
                  </a:ext>
                </a:extLst>
              </a:tr>
            </a:tbl>
          </a:graphicData>
        </a:graphic>
      </p:graphicFrame>
    </p:spTree>
    <p:extLst>
      <p:ext uri="{BB962C8B-B14F-4D97-AF65-F5344CB8AC3E}">
        <p14:creationId xmlns:p14="http://schemas.microsoft.com/office/powerpoint/2010/main" val="4188074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投影片編號版面配置區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01EA3AB2-F7CC-4B62-97F4-8FDCD504FCBE}" type="slidenum">
              <a:rPr lang="zh-TW" altLang="en-US" sz="1200" smtClean="0">
                <a:solidFill>
                  <a:srgbClr val="898989"/>
                </a:solidFill>
                <a:latin typeface="標楷體" panose="03000509000000000000" pitchFamily="65" charset="-120"/>
              </a:rPr>
              <a:pPr>
                <a:spcBef>
                  <a:spcPct val="0"/>
                </a:spcBef>
                <a:buFontTx/>
                <a:buNone/>
              </a:pPr>
              <a:t>84</a:t>
            </a:fld>
            <a:endParaRPr lang="en-US" altLang="zh-TW" sz="1200" smtClean="0">
              <a:solidFill>
                <a:srgbClr val="898989"/>
              </a:solidFill>
              <a:latin typeface="標楷體" panose="03000509000000000000" pitchFamily="65" charset="-120"/>
            </a:endParaRPr>
          </a:p>
        </p:txBody>
      </p:sp>
      <p:grpSp>
        <p:nvGrpSpPr>
          <p:cNvPr id="4" name="群組 3"/>
          <p:cNvGrpSpPr>
            <a:grpSpLocks/>
          </p:cNvGrpSpPr>
          <p:nvPr/>
        </p:nvGrpSpPr>
        <p:grpSpPr bwMode="auto">
          <a:xfrm>
            <a:off x="835025" y="1993900"/>
            <a:ext cx="6800850" cy="1822450"/>
            <a:chOff x="827088" y="2217737"/>
            <a:chExt cx="6800850" cy="1823243"/>
          </a:xfrm>
        </p:grpSpPr>
        <p:sp>
          <p:nvSpPr>
            <p:cNvPr id="85006" name="Rectangle 6"/>
            <p:cNvSpPr>
              <a:spLocks noChangeArrowheads="1"/>
            </p:cNvSpPr>
            <p:nvPr/>
          </p:nvSpPr>
          <p:spPr bwMode="auto">
            <a:xfrm>
              <a:off x="5494338" y="3461543"/>
              <a:ext cx="2117725" cy="5794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en-US" altLang="zh-TW">
                  <a:latin typeface="標楷體" panose="03000509000000000000" pitchFamily="65" charset="-120"/>
                </a:rPr>
                <a:t>19x</a:t>
              </a:r>
              <a:r>
                <a:rPr lang="en-US" altLang="zh-TW">
                  <a:solidFill>
                    <a:srgbClr val="FF3300"/>
                  </a:solidFill>
                  <a:latin typeface="標楷體" panose="03000509000000000000" pitchFamily="65" charset="-120"/>
                </a:rPr>
                <a:t>5</a:t>
              </a:r>
              <a:r>
                <a:rPr lang="en-US" altLang="zh-TW">
                  <a:latin typeface="標楷體" panose="03000509000000000000" pitchFamily="65" charset="-120"/>
                </a:rPr>
                <a:t>=95</a:t>
              </a:r>
            </a:p>
          </p:txBody>
        </p:sp>
        <p:grpSp>
          <p:nvGrpSpPr>
            <p:cNvPr id="85007" name="Group 19"/>
            <p:cNvGrpSpPr>
              <a:grpSpLocks/>
            </p:cNvGrpSpPr>
            <p:nvPr/>
          </p:nvGrpSpPr>
          <p:grpSpPr bwMode="auto">
            <a:xfrm>
              <a:off x="827088" y="2217737"/>
              <a:ext cx="6800850" cy="1144588"/>
              <a:chOff x="521" y="1397"/>
              <a:chExt cx="4284" cy="721"/>
            </a:xfrm>
          </p:grpSpPr>
          <p:pic>
            <p:nvPicPr>
              <p:cNvPr id="85008" name="Picture 5" descr="j035604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0" y="1470"/>
                <a:ext cx="1315"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9" name="Rectangle 8"/>
              <p:cNvSpPr>
                <a:spLocks noChangeArrowheads="1"/>
              </p:cNvSpPr>
              <p:nvPr/>
            </p:nvSpPr>
            <p:spPr bwMode="auto">
              <a:xfrm>
                <a:off x="521" y="1397"/>
                <a:ext cx="3107"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zh-TW" altLang="en-US">
                    <a:latin typeface="標楷體" panose="03000509000000000000" pitchFamily="65" charset="-120"/>
                  </a:rPr>
                  <a:t>根據自然成績</a:t>
                </a:r>
              </a:p>
              <a:p>
                <a:pPr algn="ctr" eaLnBrk="1" hangingPunct="1">
                  <a:spcBef>
                    <a:spcPct val="0"/>
                  </a:spcBef>
                  <a:buFontTx/>
                  <a:buNone/>
                </a:pPr>
                <a:r>
                  <a:rPr lang="zh-TW" altLang="en-US">
                    <a:latin typeface="標楷體" panose="03000509000000000000" pitchFamily="65" charset="-120"/>
                  </a:rPr>
                  <a:t>擇優選取</a:t>
                </a:r>
                <a:r>
                  <a:rPr lang="zh-TW" altLang="en-US">
                    <a:solidFill>
                      <a:srgbClr val="800000"/>
                    </a:solidFill>
                    <a:latin typeface="標楷體" panose="03000509000000000000" pitchFamily="65" charset="-120"/>
                  </a:rPr>
                  <a:t>招生名額</a:t>
                </a:r>
                <a:r>
                  <a:rPr lang="en-US" altLang="zh-TW">
                    <a:solidFill>
                      <a:srgbClr val="800000"/>
                    </a:solidFill>
                    <a:latin typeface="標楷體" panose="03000509000000000000" pitchFamily="65" charset="-120"/>
                  </a:rPr>
                  <a:t>5</a:t>
                </a:r>
                <a:r>
                  <a:rPr lang="zh-TW" altLang="en-US">
                    <a:solidFill>
                      <a:srgbClr val="800000"/>
                    </a:solidFill>
                    <a:latin typeface="標楷體" panose="03000509000000000000" pitchFamily="65" charset="-120"/>
                  </a:rPr>
                  <a:t>倍的人</a:t>
                </a:r>
              </a:p>
            </p:txBody>
          </p:sp>
        </p:grpSp>
      </p:grpSp>
      <p:sp>
        <p:nvSpPr>
          <p:cNvPr id="84996" name="Rectangle 9"/>
          <p:cNvSpPr>
            <a:spLocks noChangeArrowheads="1"/>
          </p:cNvSpPr>
          <p:nvPr/>
        </p:nvSpPr>
        <p:spPr bwMode="auto">
          <a:xfrm>
            <a:off x="5292725" y="1266825"/>
            <a:ext cx="2736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dist" eaLnBrk="1" hangingPunct="1">
              <a:spcBef>
                <a:spcPct val="0"/>
              </a:spcBef>
              <a:buFontTx/>
              <a:buNone/>
            </a:pPr>
            <a:r>
              <a:rPr lang="zh-TW" altLang="en-US" sz="2400">
                <a:latin typeface="標楷體" panose="03000509000000000000" pitchFamily="65" charset="-120"/>
              </a:rPr>
              <a:t>個人申請總人數 </a:t>
            </a:r>
            <a:r>
              <a:rPr lang="en-US" altLang="zh-TW" sz="2400">
                <a:latin typeface="標楷體" panose="03000509000000000000" pitchFamily="65" charset="-120"/>
              </a:rPr>
              <a:t>X</a:t>
            </a:r>
          </a:p>
        </p:txBody>
      </p:sp>
      <p:grpSp>
        <p:nvGrpSpPr>
          <p:cNvPr id="5" name="群組 4"/>
          <p:cNvGrpSpPr>
            <a:grpSpLocks/>
          </p:cNvGrpSpPr>
          <p:nvPr/>
        </p:nvGrpSpPr>
        <p:grpSpPr bwMode="auto">
          <a:xfrm>
            <a:off x="652463" y="4360863"/>
            <a:ext cx="7099300" cy="1506537"/>
            <a:chOff x="827088" y="4797430"/>
            <a:chExt cx="6845300" cy="1506582"/>
          </a:xfrm>
        </p:grpSpPr>
        <p:sp>
          <p:nvSpPr>
            <p:cNvPr id="85002" name="Rectangle 12"/>
            <p:cNvSpPr>
              <a:spLocks noChangeArrowheads="1"/>
            </p:cNvSpPr>
            <p:nvPr/>
          </p:nvSpPr>
          <p:spPr bwMode="auto">
            <a:xfrm>
              <a:off x="5567363" y="5724557"/>
              <a:ext cx="2076450" cy="5794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en-US" altLang="zh-TW">
                  <a:latin typeface="標楷體" panose="03000509000000000000" pitchFamily="65" charset="-120"/>
                </a:rPr>
                <a:t>19x</a:t>
              </a:r>
              <a:r>
                <a:rPr lang="en-US" altLang="zh-TW">
                  <a:solidFill>
                    <a:srgbClr val="FF3300"/>
                  </a:solidFill>
                  <a:latin typeface="標楷體" panose="03000509000000000000" pitchFamily="65" charset="-120"/>
                </a:rPr>
                <a:t>3</a:t>
              </a:r>
              <a:r>
                <a:rPr lang="en-US" altLang="zh-TW">
                  <a:latin typeface="標楷體" panose="03000509000000000000" pitchFamily="65" charset="-120"/>
                </a:rPr>
                <a:t>=57</a:t>
              </a:r>
            </a:p>
          </p:txBody>
        </p:sp>
        <p:grpSp>
          <p:nvGrpSpPr>
            <p:cNvPr id="85003" name="Group 20"/>
            <p:cNvGrpSpPr>
              <a:grpSpLocks/>
            </p:cNvGrpSpPr>
            <p:nvPr/>
          </p:nvGrpSpPr>
          <p:grpSpPr bwMode="auto">
            <a:xfrm>
              <a:off x="827088" y="4797430"/>
              <a:ext cx="6845300" cy="1077913"/>
              <a:chOff x="521" y="3022"/>
              <a:chExt cx="4312" cy="679"/>
            </a:xfrm>
          </p:grpSpPr>
          <p:pic>
            <p:nvPicPr>
              <p:cNvPr id="85004" name="Picture 10" descr="j035604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8" y="3022"/>
                <a:ext cx="1315"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5" name="Rectangle 13"/>
              <p:cNvSpPr>
                <a:spLocks noChangeArrowheads="1"/>
              </p:cNvSpPr>
              <p:nvPr/>
            </p:nvSpPr>
            <p:spPr bwMode="auto">
              <a:xfrm>
                <a:off x="521" y="3022"/>
                <a:ext cx="3198"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zh-TW" altLang="en-US">
                    <a:latin typeface="標楷體" panose="03000509000000000000" pitchFamily="65" charset="-120"/>
                  </a:rPr>
                  <a:t>再從</a:t>
                </a:r>
                <a:r>
                  <a:rPr lang="en-US" altLang="zh-TW">
                    <a:latin typeface="標楷體" panose="03000509000000000000" pitchFamily="65" charset="-120"/>
                  </a:rPr>
                  <a:t>95</a:t>
                </a:r>
                <a:r>
                  <a:rPr lang="zh-TW" altLang="en-US">
                    <a:latin typeface="標楷體" panose="03000509000000000000" pitchFamily="65" charset="-120"/>
                  </a:rPr>
                  <a:t>人中，根據</a:t>
                </a:r>
                <a:r>
                  <a:rPr lang="zh-TW" altLang="en-US">
                    <a:solidFill>
                      <a:srgbClr val="0000FF"/>
                    </a:solidFill>
                    <a:latin typeface="標楷體" panose="03000509000000000000" pitchFamily="65" charset="-120"/>
                  </a:rPr>
                  <a:t>數</a:t>
                </a:r>
                <a:r>
                  <a:rPr lang="en-US" altLang="zh-TW">
                    <a:solidFill>
                      <a:srgbClr val="0000FF"/>
                    </a:solidFill>
                    <a:latin typeface="標楷體" panose="03000509000000000000" pitchFamily="65" charset="-120"/>
                  </a:rPr>
                  <a:t>A</a:t>
                </a:r>
                <a:r>
                  <a:rPr lang="zh-TW" altLang="en-US">
                    <a:latin typeface="標楷體" panose="03000509000000000000" pitchFamily="65" charset="-120"/>
                  </a:rPr>
                  <a:t>成績</a:t>
                </a:r>
              </a:p>
              <a:p>
                <a:pPr algn="ctr" eaLnBrk="1" hangingPunct="1">
                  <a:spcBef>
                    <a:spcPct val="0"/>
                  </a:spcBef>
                  <a:buFontTx/>
                  <a:buNone/>
                </a:pPr>
                <a:r>
                  <a:rPr lang="zh-TW" altLang="en-US">
                    <a:latin typeface="標楷體" panose="03000509000000000000" pitchFamily="65" charset="-120"/>
                  </a:rPr>
                  <a:t>擇優選取</a:t>
                </a:r>
                <a:r>
                  <a:rPr lang="zh-TW" altLang="en-US">
                    <a:solidFill>
                      <a:srgbClr val="800000"/>
                    </a:solidFill>
                    <a:latin typeface="標楷體" panose="03000509000000000000" pitchFamily="65" charset="-120"/>
                  </a:rPr>
                  <a:t>招生名額</a:t>
                </a:r>
                <a:r>
                  <a:rPr lang="en-US" altLang="zh-TW">
                    <a:solidFill>
                      <a:srgbClr val="800000"/>
                    </a:solidFill>
                    <a:latin typeface="標楷體" panose="03000509000000000000" pitchFamily="65" charset="-120"/>
                  </a:rPr>
                  <a:t>3</a:t>
                </a:r>
                <a:r>
                  <a:rPr lang="zh-TW" altLang="en-US">
                    <a:solidFill>
                      <a:srgbClr val="800000"/>
                    </a:solidFill>
                    <a:latin typeface="標楷體" panose="03000509000000000000" pitchFamily="65" charset="-120"/>
                  </a:rPr>
                  <a:t>倍的人</a:t>
                </a:r>
              </a:p>
            </p:txBody>
          </p:sp>
        </p:grpSp>
      </p:grpSp>
      <p:sp>
        <p:nvSpPr>
          <p:cNvPr id="84998" name="Rectangle 14"/>
          <p:cNvSpPr>
            <a:spLocks noChangeArrowheads="1"/>
          </p:cNvSpPr>
          <p:nvPr/>
        </p:nvSpPr>
        <p:spPr bwMode="auto">
          <a:xfrm>
            <a:off x="5011738" y="5934075"/>
            <a:ext cx="3235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zh-TW" altLang="en-US" sz="2800">
                <a:solidFill>
                  <a:srgbClr val="0000FF"/>
                </a:solidFill>
                <a:latin typeface="標楷體" panose="03000509000000000000" pitchFamily="65" charset="-120"/>
              </a:rPr>
              <a:t>預計甄試人數 </a:t>
            </a:r>
            <a:r>
              <a:rPr lang="en-US" altLang="zh-TW" sz="2800">
                <a:solidFill>
                  <a:srgbClr val="0000FF"/>
                </a:solidFill>
                <a:latin typeface="標楷體" panose="03000509000000000000" pitchFamily="65" charset="-120"/>
              </a:rPr>
              <a:t>57</a:t>
            </a:r>
            <a:r>
              <a:rPr lang="zh-TW" altLang="en-US" sz="2800">
                <a:solidFill>
                  <a:srgbClr val="0000FF"/>
                </a:solidFill>
                <a:latin typeface="標楷體" panose="03000509000000000000" pitchFamily="65" charset="-120"/>
              </a:rPr>
              <a:t>人</a:t>
            </a:r>
            <a:endParaRPr lang="en-US" altLang="zh-TW" sz="2800">
              <a:solidFill>
                <a:srgbClr val="0000FF"/>
              </a:solidFill>
              <a:latin typeface="標楷體" panose="03000509000000000000" pitchFamily="65" charset="-120"/>
            </a:endParaRPr>
          </a:p>
        </p:txBody>
      </p:sp>
      <p:sp>
        <p:nvSpPr>
          <p:cNvPr id="84999" name="標題 1"/>
          <p:cNvSpPr>
            <a:spLocks noGrp="1"/>
          </p:cNvSpPr>
          <p:nvPr>
            <p:ph type="title" idx="4294967295"/>
          </p:nvPr>
        </p:nvSpPr>
        <p:spPr/>
        <p:txBody>
          <a:bodyPr/>
          <a:lstStyle/>
          <a:p>
            <a:r>
              <a:rPr lang="zh-TW" altLang="en-US" smtClean="0">
                <a:latin typeface="標楷體" panose="03000509000000000000" pitchFamily="65" charset="-120"/>
              </a:rPr>
              <a:t>倍率篩選</a:t>
            </a:r>
          </a:p>
        </p:txBody>
      </p:sp>
      <p:sp>
        <p:nvSpPr>
          <p:cNvPr id="3" name="文字方塊 2">
            <a:extLst>
              <a:ext uri="{FF2B5EF4-FFF2-40B4-BE49-F238E27FC236}">
                <a16:creationId xmlns:a16="http://schemas.microsoft.com/office/drawing/2014/main" id="{9FC7E2D3-D657-4B93-84AD-B3345298B3BF}"/>
              </a:ext>
            </a:extLst>
          </p:cNvPr>
          <p:cNvSpPr txBox="1"/>
          <p:nvPr/>
        </p:nvSpPr>
        <p:spPr>
          <a:xfrm>
            <a:off x="0" y="188913"/>
            <a:ext cx="9144000" cy="1077912"/>
          </a:xfrm>
          <a:prstGeom prst="rect">
            <a:avLst/>
          </a:prstGeom>
          <a:solidFill>
            <a:schemeClr val="accent2">
              <a:lumMod val="20000"/>
              <a:lumOff val="80000"/>
            </a:schemeClr>
          </a:solidFill>
        </p:spPr>
        <p:txBody>
          <a:bodyPr>
            <a:spAutoFit/>
          </a:bodyPr>
          <a:lstStyle>
            <a:lvl1pPr marL="457200" indent="-457200"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buClr>
                <a:srgbClr val="000000"/>
              </a:buClr>
              <a:buFont typeface="Wingdings" panose="05000000000000000000" pitchFamily="2" charset="2"/>
              <a:buChar char="n"/>
              <a:defRPr/>
            </a:pPr>
            <a:r>
              <a:rPr lang="zh-TW" altLang="en-US" sz="3200" dirty="0">
                <a:solidFill>
                  <a:srgbClr val="0000FF"/>
                </a:solidFill>
                <a:latin typeface="標楷體" panose="03000509000000000000" pitchFamily="65" charset="-120"/>
                <a:ea typeface="標楷體" panose="03000509000000000000" pitchFamily="65" charset="-120"/>
              </a:rPr>
              <a:t>篩選倍率</a:t>
            </a:r>
            <a:r>
              <a:rPr lang="en-US" altLang="zh-TW" sz="3200" dirty="0">
                <a:solidFill>
                  <a:srgbClr val="0000FF"/>
                </a:solidFill>
                <a:latin typeface="標楷體" panose="03000509000000000000" pitchFamily="65" charset="-120"/>
                <a:ea typeface="標楷體" panose="03000509000000000000" pitchFamily="65" charset="-120"/>
              </a:rPr>
              <a:t>=</a:t>
            </a:r>
            <a:r>
              <a:rPr lang="zh-TW" altLang="en-US" sz="3200" dirty="0">
                <a:solidFill>
                  <a:srgbClr val="0000FF"/>
                </a:solidFill>
                <a:latin typeface="標楷體" panose="03000509000000000000" pitchFamily="65" charset="-120"/>
                <a:ea typeface="標楷體" panose="03000509000000000000" pitchFamily="65" charset="-120"/>
              </a:rPr>
              <a:t>人數</a:t>
            </a:r>
            <a:endParaRPr lang="en-US" altLang="zh-TW" sz="3200" dirty="0">
              <a:solidFill>
                <a:srgbClr val="0000FF"/>
              </a:solidFill>
              <a:latin typeface="標楷體" panose="03000509000000000000" pitchFamily="65" charset="-120"/>
              <a:ea typeface="標楷體" panose="03000509000000000000" pitchFamily="65" charset="-120"/>
            </a:endParaRPr>
          </a:p>
          <a:p>
            <a:pPr eaLnBrk="1" hangingPunct="1">
              <a:buClr>
                <a:srgbClr val="000000"/>
              </a:buClr>
              <a:buFont typeface="Wingdings" panose="05000000000000000000" pitchFamily="2" charset="2"/>
              <a:buChar char="n"/>
              <a:defRPr/>
            </a:pPr>
            <a:r>
              <a:rPr lang="zh-TW" altLang="en-US" sz="3200" dirty="0">
                <a:solidFill>
                  <a:srgbClr val="0000FF"/>
                </a:solidFill>
                <a:latin typeface="標楷體" panose="03000509000000000000" pitchFamily="65" charset="-120"/>
                <a:ea typeface="標楷體" panose="03000509000000000000" pitchFamily="65" charset="-120"/>
              </a:rPr>
              <a:t>從倍率高的科目開始篩選</a:t>
            </a:r>
            <a:r>
              <a:rPr lang="en-US" altLang="zh-TW" sz="3200" dirty="0">
                <a:solidFill>
                  <a:srgbClr val="0000FF"/>
                </a:solidFill>
                <a:latin typeface="標楷體" panose="03000509000000000000" pitchFamily="65" charset="-120"/>
                <a:ea typeface="標楷體" panose="03000509000000000000" pitchFamily="65" charset="-120"/>
              </a:rPr>
              <a:t>:5(</a:t>
            </a:r>
            <a:r>
              <a:rPr lang="zh-TW" altLang="en-US" sz="3200" dirty="0">
                <a:solidFill>
                  <a:srgbClr val="0000FF"/>
                </a:solidFill>
                <a:latin typeface="標楷體" panose="03000509000000000000" pitchFamily="65" charset="-120"/>
                <a:ea typeface="標楷體" panose="03000509000000000000" pitchFamily="65" charset="-120"/>
              </a:rPr>
              <a:t>自</a:t>
            </a:r>
            <a:r>
              <a:rPr lang="en-US" altLang="zh-TW" sz="3200" dirty="0">
                <a:solidFill>
                  <a:srgbClr val="0000FF"/>
                </a:solidFill>
                <a:latin typeface="標楷體" panose="03000509000000000000" pitchFamily="65" charset="-120"/>
                <a:ea typeface="標楷體" panose="03000509000000000000" pitchFamily="65" charset="-120"/>
              </a:rPr>
              <a:t>)→</a:t>
            </a:r>
            <a:r>
              <a:rPr lang="en-US" altLang="zh-TW" sz="3200" dirty="0">
                <a:latin typeface="標楷體" panose="03000509000000000000" pitchFamily="65" charset="-120"/>
                <a:ea typeface="標楷體" panose="03000509000000000000" pitchFamily="65" charset="-120"/>
              </a:rPr>
              <a:t> </a:t>
            </a:r>
            <a:r>
              <a:rPr lang="en-US" altLang="zh-TW" sz="3200" dirty="0">
                <a:solidFill>
                  <a:srgbClr val="0000FF"/>
                </a:solidFill>
                <a:latin typeface="標楷體" panose="03000509000000000000" pitchFamily="65" charset="-120"/>
                <a:ea typeface="標楷體" panose="03000509000000000000" pitchFamily="65" charset="-120"/>
              </a:rPr>
              <a:t>3(</a:t>
            </a:r>
            <a:r>
              <a:rPr lang="zh-TW" altLang="en-US" sz="3200" dirty="0">
                <a:solidFill>
                  <a:srgbClr val="0000FF"/>
                </a:solidFill>
                <a:latin typeface="標楷體" panose="03000509000000000000" pitchFamily="65" charset="-120"/>
                <a:ea typeface="標楷體" panose="03000509000000000000" pitchFamily="65" charset="-120"/>
              </a:rPr>
              <a:t>數</a:t>
            </a:r>
            <a:r>
              <a:rPr lang="en-US" altLang="zh-TW" sz="3200" dirty="0">
                <a:solidFill>
                  <a:srgbClr val="0000FF"/>
                </a:solidFill>
                <a:latin typeface="標楷體" panose="03000509000000000000" pitchFamily="65" charset="-120"/>
                <a:ea typeface="標楷體" panose="03000509000000000000" pitchFamily="65" charset="-120"/>
              </a:rPr>
              <a:t>A)</a:t>
            </a:r>
            <a:endParaRPr lang="zh-TW" altLang="en-US" sz="3200" dirty="0">
              <a:latin typeface="標楷體" panose="03000509000000000000" pitchFamily="65" charset="-120"/>
              <a:ea typeface="標楷體" panose="03000509000000000000" pitchFamily="65" charset="-120"/>
            </a:endParaRPr>
          </a:p>
        </p:txBody>
      </p:sp>
      <p:cxnSp>
        <p:nvCxnSpPr>
          <p:cNvPr id="7" name="直線單箭頭接點 6">
            <a:extLst>
              <a:ext uri="{FF2B5EF4-FFF2-40B4-BE49-F238E27FC236}">
                <a16:creationId xmlns:a16="http://schemas.microsoft.com/office/drawing/2014/main" id="{FF480227-A663-460C-B9CC-F4428956324A}"/>
              </a:ext>
            </a:extLst>
          </p:cNvPr>
          <p:cNvCxnSpPr/>
          <p:nvPr/>
        </p:nvCxnSpPr>
        <p:spPr>
          <a:xfrm flipH="1">
            <a:off x="2466975" y="3633788"/>
            <a:ext cx="2916238" cy="727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9458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4998"/>
                                        </p:tgtEl>
                                        <p:attrNameLst>
                                          <p:attrName>style.visibility</p:attrName>
                                        </p:attrNameLst>
                                      </p:cBhvr>
                                      <p:to>
                                        <p:strVal val="visible"/>
                                      </p:to>
                                    </p:set>
                                    <p:animEffect transition="in" filter="fade">
                                      <p:cBhvr>
                                        <p:cTn id="24" dur="1000"/>
                                        <p:tgtEl>
                                          <p:spTgt spid="84998"/>
                                        </p:tgtEl>
                                      </p:cBhvr>
                                    </p:animEffect>
                                    <p:anim calcmode="lin" valueType="num">
                                      <p:cBhvr>
                                        <p:cTn id="25" dur="1000" fill="hold"/>
                                        <p:tgtEl>
                                          <p:spTgt spid="84998"/>
                                        </p:tgtEl>
                                        <p:attrNameLst>
                                          <p:attrName>ppt_x</p:attrName>
                                        </p:attrNameLst>
                                      </p:cBhvr>
                                      <p:tavLst>
                                        <p:tav tm="0">
                                          <p:val>
                                            <p:strVal val="#ppt_x"/>
                                          </p:val>
                                        </p:tav>
                                        <p:tav tm="100000">
                                          <p:val>
                                            <p:strVal val="#ppt_x"/>
                                          </p:val>
                                        </p:tav>
                                      </p:tavLst>
                                    </p:anim>
                                    <p:anim calcmode="lin" valueType="num">
                                      <p:cBhvr>
                                        <p:cTn id="26" dur="1000" fill="hold"/>
                                        <p:tgtEl>
                                          <p:spTgt spid="84998"/>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8" grpId="0"/>
      <p:bldP spid="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2417667A-E956-4BAE-80BC-6833B996C11E}" type="slidenum">
              <a:rPr lang="zh-TW" altLang="en-US" sz="1000" smtClean="0">
                <a:solidFill>
                  <a:schemeClr val="accent1"/>
                </a:solidFill>
                <a:latin typeface="Times New Roman" panose="02020603050405020304" pitchFamily="18" charset="0"/>
                <a:ea typeface="新細明體" panose="02020500000000000000" pitchFamily="18" charset="-120"/>
              </a:rPr>
              <a:pPr>
                <a:spcBef>
                  <a:spcPct val="0"/>
                </a:spcBef>
                <a:buFontTx/>
                <a:buNone/>
              </a:pPr>
              <a:t>85</a:t>
            </a:fld>
            <a:endParaRPr lang="en-US" altLang="zh-TW" sz="1000" smtClean="0">
              <a:solidFill>
                <a:schemeClr val="accent1"/>
              </a:solidFill>
              <a:latin typeface="Times New Roman" panose="02020603050405020304" pitchFamily="18" charset="0"/>
              <a:ea typeface="新細明體" panose="02020500000000000000" pitchFamily="18" charset="-120"/>
            </a:endParaRPr>
          </a:p>
        </p:txBody>
      </p:sp>
      <p:sp>
        <p:nvSpPr>
          <p:cNvPr id="48131" name="Rectangle 37">
            <a:extLst>
              <a:ext uri="{FF2B5EF4-FFF2-40B4-BE49-F238E27FC236}">
                <a16:creationId xmlns:a16="http://schemas.microsoft.com/office/drawing/2014/main" id="{6DA11CAE-6237-4901-804E-7DBA94A301C5}"/>
              </a:ext>
            </a:extLst>
          </p:cNvPr>
          <p:cNvSpPr>
            <a:spLocks noGrp="1" noChangeArrowheads="1"/>
          </p:cNvSpPr>
          <p:nvPr>
            <p:ph type="title" idx="4294967295"/>
          </p:nvPr>
        </p:nvSpPr>
        <p:spPr>
          <a:xfrm>
            <a:off x="354013" y="277813"/>
            <a:ext cx="8435975" cy="636587"/>
          </a:xfrm>
        </p:spPr>
        <p:txBody>
          <a:bodyPr rtlCol="0">
            <a:normAutofit fontScale="90000"/>
          </a:bodyPr>
          <a:lstStyle/>
          <a:p>
            <a:pPr algn="l" eaLnBrk="1" fontAlgn="auto" hangingPunct="1">
              <a:spcAft>
                <a:spcPts val="0"/>
              </a:spcAft>
              <a:defRPr/>
            </a:pPr>
            <a:r>
              <a:rPr lang="zh-TW" altLang="en-US" sz="4000" dirty="0">
                <a:latin typeface="標楷體" panose="03000509000000000000" pitchFamily="65" charset="-120"/>
              </a:rPr>
              <a:t/>
            </a:r>
            <a:br>
              <a:rPr lang="zh-TW" altLang="en-US" sz="4000" dirty="0">
                <a:latin typeface="標楷體" panose="03000509000000000000" pitchFamily="65" charset="-120"/>
              </a:rPr>
            </a:br>
            <a:r>
              <a:rPr lang="zh-TW" altLang="en-US" sz="4000" dirty="0">
                <a:solidFill>
                  <a:schemeClr val="accent6">
                    <a:lumMod val="50000"/>
                  </a:schemeClr>
                </a:solidFill>
                <a:latin typeface="標楷體" panose="03000509000000000000" pitchFamily="65" charset="-120"/>
              </a:rPr>
              <a:t>篩選倍率</a:t>
            </a:r>
            <a:r>
              <a:rPr lang="en-US" altLang="zh-TW" sz="4000" dirty="0">
                <a:solidFill>
                  <a:schemeClr val="accent6">
                    <a:lumMod val="50000"/>
                  </a:schemeClr>
                </a:solidFill>
                <a:latin typeface="標楷體" panose="03000509000000000000" pitchFamily="65" charset="-120"/>
              </a:rPr>
              <a:t>—</a:t>
            </a:r>
            <a:br>
              <a:rPr lang="en-US" altLang="zh-TW" sz="4000" dirty="0">
                <a:solidFill>
                  <a:schemeClr val="accent6">
                    <a:lumMod val="50000"/>
                  </a:schemeClr>
                </a:solidFill>
                <a:latin typeface="標楷體" panose="03000509000000000000" pitchFamily="65" charset="-120"/>
              </a:rPr>
            </a:br>
            <a:r>
              <a:rPr lang="zh-TW" altLang="en-US" sz="4000" b="1" dirty="0">
                <a:solidFill>
                  <a:schemeClr val="accent6">
                    <a:lumMod val="50000"/>
                  </a:schemeClr>
                </a:solidFill>
                <a:latin typeface="標楷體" panose="03000509000000000000" pitchFamily="65" charset="-120"/>
              </a:rPr>
              <a:t>範例</a:t>
            </a:r>
            <a:r>
              <a:rPr lang="en-US" altLang="zh-TW" sz="4000" b="1" dirty="0">
                <a:solidFill>
                  <a:schemeClr val="accent6">
                    <a:lumMod val="50000"/>
                  </a:schemeClr>
                </a:solidFill>
                <a:latin typeface="標楷體" panose="03000509000000000000" pitchFamily="65" charset="-120"/>
              </a:rPr>
              <a:t>2(</a:t>
            </a:r>
            <a:r>
              <a:rPr lang="zh-TW" altLang="en-US" sz="4000" b="1" dirty="0">
                <a:solidFill>
                  <a:schemeClr val="accent6">
                    <a:lumMod val="50000"/>
                  </a:schemeClr>
                </a:solidFill>
                <a:latin typeface="標楷體" panose="03000509000000000000" pitchFamily="65" charset="-120"/>
              </a:rPr>
              <a:t>不同科目但倍率相同</a:t>
            </a:r>
            <a:r>
              <a:rPr lang="en-US" altLang="zh-TW" sz="4000" b="1" dirty="0">
                <a:solidFill>
                  <a:schemeClr val="accent6">
                    <a:lumMod val="50000"/>
                  </a:schemeClr>
                </a:solidFill>
                <a:latin typeface="標楷體" panose="03000509000000000000" pitchFamily="65" charset="-120"/>
              </a:rPr>
              <a:t>)</a:t>
            </a:r>
          </a:p>
        </p:txBody>
      </p:sp>
      <p:graphicFrame>
        <p:nvGraphicFramePr>
          <p:cNvPr id="8" name="表格 7">
            <a:extLst>
              <a:ext uri="{FF2B5EF4-FFF2-40B4-BE49-F238E27FC236}">
                <a16:creationId xmlns:a16="http://schemas.microsoft.com/office/drawing/2014/main" id="{1A25A1D2-4987-479C-AEA2-486CAA05A7D2}"/>
              </a:ext>
            </a:extLst>
          </p:cNvPr>
          <p:cNvGraphicFramePr>
            <a:graphicFrameLocks noGrp="1"/>
          </p:cNvGraphicFramePr>
          <p:nvPr/>
        </p:nvGraphicFramePr>
        <p:xfrm>
          <a:off x="596900" y="1662113"/>
          <a:ext cx="8099426" cy="4876800"/>
        </p:xfrm>
        <a:graphic>
          <a:graphicData uri="http://schemas.openxmlformats.org/drawingml/2006/table">
            <a:tbl>
              <a:tblPr>
                <a:tableStyleId>{5940675A-B579-460E-94D1-54222C63F5DA}</a:tableStyleId>
              </a:tblPr>
              <a:tblGrid>
                <a:gridCol w="2407938">
                  <a:extLst>
                    <a:ext uri="{9D8B030D-6E8A-4147-A177-3AD203B41FA5}">
                      <a16:colId xmlns:a16="http://schemas.microsoft.com/office/drawing/2014/main" val="2276757966"/>
                    </a:ext>
                  </a:extLst>
                </a:gridCol>
                <a:gridCol w="1927294">
                  <a:extLst>
                    <a:ext uri="{9D8B030D-6E8A-4147-A177-3AD203B41FA5}">
                      <a16:colId xmlns:a16="http://schemas.microsoft.com/office/drawing/2014/main" val="117422160"/>
                    </a:ext>
                  </a:extLst>
                </a:gridCol>
                <a:gridCol w="1356257">
                  <a:extLst>
                    <a:ext uri="{9D8B030D-6E8A-4147-A177-3AD203B41FA5}">
                      <a16:colId xmlns:a16="http://schemas.microsoft.com/office/drawing/2014/main" val="2652005350"/>
                    </a:ext>
                  </a:extLst>
                </a:gridCol>
                <a:gridCol w="1313420">
                  <a:extLst>
                    <a:ext uri="{9D8B030D-6E8A-4147-A177-3AD203B41FA5}">
                      <a16:colId xmlns:a16="http://schemas.microsoft.com/office/drawing/2014/main" val="2845956214"/>
                    </a:ext>
                  </a:extLst>
                </a:gridCol>
                <a:gridCol w="1094517">
                  <a:extLst>
                    <a:ext uri="{9D8B030D-6E8A-4147-A177-3AD203B41FA5}">
                      <a16:colId xmlns:a16="http://schemas.microsoft.com/office/drawing/2014/main" val="3073655596"/>
                    </a:ext>
                  </a:extLst>
                </a:gridCol>
              </a:tblGrid>
              <a:tr h="0">
                <a:tc>
                  <a:txBody>
                    <a:bodyPr/>
                    <a:lstStyle/>
                    <a:p>
                      <a:pPr algn="ctr"/>
                      <a:endParaRPr lang="zh-TW" altLang="en-US" sz="3200">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en-US" altLang="zh-TW" sz="3200" dirty="0">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科目</a:t>
                      </a: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檢定</a:t>
                      </a:r>
                    </a:p>
                  </a:txBody>
                  <a:tcPr marL="0" marR="0" marT="0" marB="0" anchor="ctr"/>
                </a:tc>
                <a:tc>
                  <a:txBody>
                    <a:bodyPr/>
                    <a:lstStyle/>
                    <a:p>
                      <a:pPr algn="ctr"/>
                      <a:r>
                        <a:rPr lang="zh-TW" altLang="en-US" sz="2000" dirty="0">
                          <a:effectLst/>
                          <a:latin typeface="標楷體" panose="03000509000000000000" pitchFamily="65" charset="-120"/>
                          <a:ea typeface="標楷體" panose="03000509000000000000" pitchFamily="65" charset="-120"/>
                        </a:rPr>
                        <a:t>篩選倍率</a:t>
                      </a:r>
                    </a:p>
                  </a:txBody>
                  <a:tcPr marL="0" marR="0" marT="0" marB="0" anchor="ctr">
                    <a:solidFill>
                      <a:schemeClr val="accent1">
                        <a:lumMod val="40000"/>
                        <a:lumOff val="60000"/>
                      </a:schemeClr>
                    </a:solidFill>
                  </a:tcPr>
                </a:tc>
                <a:extLst>
                  <a:ext uri="{0D108BD9-81ED-4DB2-BD59-A6C34878D82A}">
                    <a16:rowId xmlns:a16="http://schemas.microsoft.com/office/drawing/2014/main" val="2949375621"/>
                  </a:ext>
                </a:extLst>
              </a:tr>
              <a:tr h="0">
                <a:tc>
                  <a:txBody>
                    <a:bodyPr/>
                    <a:lstStyle/>
                    <a:p>
                      <a:pPr algn="ctr"/>
                      <a:r>
                        <a:rPr lang="zh-TW" altLang="en-US" sz="3200">
                          <a:latin typeface="標楷體" panose="03000509000000000000" pitchFamily="65" charset="-120"/>
                          <a:ea typeface="標楷體" panose="03000509000000000000" pitchFamily="65" charset="-120"/>
                        </a:rPr>
                        <a:t>校系代碼</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023052</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國文</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722366011"/>
                  </a:ext>
                </a:extLst>
              </a:tr>
              <a:tr h="0">
                <a:tc>
                  <a:txBody>
                    <a:bodyPr/>
                    <a:lstStyle/>
                    <a:p>
                      <a:pPr algn="ctr"/>
                      <a:r>
                        <a:rPr lang="zh-TW" altLang="en-US" sz="3200" dirty="0">
                          <a:latin typeface="標楷體" panose="03000509000000000000" pitchFamily="65" charset="-120"/>
                          <a:ea typeface="標楷體" panose="03000509000000000000" pitchFamily="65" charset="-120"/>
                        </a:rPr>
                        <a:t>招生名額</a:t>
                      </a:r>
                    </a:p>
                  </a:txBody>
                  <a:tcPr marL="0" marR="0" marT="0" marB="0" anchor="ctr"/>
                </a:tc>
                <a:tc>
                  <a:txBody>
                    <a:bodyPr/>
                    <a:lstStyle/>
                    <a:p>
                      <a:pPr algn="ctr"/>
                      <a:r>
                        <a:rPr lang="en-US" altLang="zh-TW" sz="3200">
                          <a:latin typeface="標楷體" panose="03000509000000000000" pitchFamily="65" charset="-120"/>
                          <a:ea typeface="標楷體" panose="03000509000000000000" pitchFamily="65" charset="-120"/>
                        </a:rPr>
                        <a:t>19</a:t>
                      </a: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英文</a:t>
                      </a:r>
                    </a:p>
                  </a:txBody>
                  <a:tcPr marL="0" marR="0" marT="0" marB="0" anchor="ctr"/>
                </a:tc>
                <a:tc>
                  <a:txBody>
                    <a:bodyPr/>
                    <a:lstStyle/>
                    <a:p>
                      <a:pPr algn="ctr"/>
                      <a:r>
                        <a:rPr lang="en-US" altLang="zh-TW" sz="3200" dirty="0">
                          <a:effectLst/>
                          <a:latin typeface="標楷體" panose="03000509000000000000" pitchFamily="65" charset="-120"/>
                          <a:ea typeface="標楷體" panose="03000509000000000000" pitchFamily="65" charset="-120"/>
                        </a:rPr>
                        <a:t>--</a:t>
                      </a:r>
                      <a:endParaRPr lang="zh-TW" altLang="en-US" sz="3200" dirty="0">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a:t>
                      </a: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347555382"/>
                  </a:ext>
                </a:extLst>
              </a:tr>
              <a:tr h="0">
                <a:tc>
                  <a:txBody>
                    <a:bodyPr/>
                    <a:lstStyle/>
                    <a:p>
                      <a:pPr algn="ctr"/>
                      <a:r>
                        <a:rPr lang="zh-TW" altLang="en-US" sz="3200" dirty="0">
                          <a:latin typeface="標楷體" panose="03000509000000000000" pitchFamily="65" charset="-120"/>
                          <a:ea typeface="標楷體" panose="03000509000000000000" pitchFamily="65" charset="-120"/>
                        </a:rPr>
                        <a:t>性別要求</a:t>
                      </a:r>
                    </a:p>
                  </a:txBody>
                  <a:tcPr marL="0" marR="0" marT="0" marB="0" anchor="ctr"/>
                </a:tc>
                <a:tc>
                  <a:txBody>
                    <a:bodyPr/>
                    <a:lstStyle/>
                    <a:p>
                      <a:pPr algn="ctr"/>
                      <a:r>
                        <a:rPr lang="zh-TW" altLang="en-US" sz="3200">
                          <a:latin typeface="標楷體" panose="03000509000000000000" pitchFamily="65" charset="-120"/>
                          <a:ea typeface="標楷體" panose="03000509000000000000" pitchFamily="65" charset="-120"/>
                        </a:rPr>
                        <a:t>無</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數學</a:t>
                      </a:r>
                      <a:r>
                        <a:rPr lang="en-US" sz="3200">
                          <a:effectLst/>
                          <a:latin typeface="標楷體" panose="03000509000000000000" pitchFamily="65" charset="-120"/>
                          <a:ea typeface="標楷體" panose="03000509000000000000" pitchFamily="65" charset="-120"/>
                        </a:rPr>
                        <a:t>A</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a:effectLst/>
                          <a:latin typeface="標楷體" panose="03000509000000000000" pitchFamily="65" charset="-120"/>
                          <a:ea typeface="標楷體" panose="03000509000000000000" pitchFamily="65" charset="-120"/>
                        </a:rPr>
                        <a:t>3</a:t>
                      </a:r>
                      <a:endParaRPr lang="zh-TW" altLang="en-US" sz="3200">
                        <a:effectLst/>
                        <a:latin typeface="標楷體" panose="03000509000000000000" pitchFamily="65" charset="-120"/>
                        <a:ea typeface="標楷體" panose="03000509000000000000" pitchFamily="65" charset="-120"/>
                      </a:endParaRPr>
                    </a:p>
                  </a:txBody>
                  <a:tcPr marL="0" marR="0" marT="0" marB="0" anchor="ctr">
                    <a:solidFill>
                      <a:schemeClr val="bg1"/>
                    </a:solidFill>
                  </a:tcPr>
                </a:tc>
                <a:extLst>
                  <a:ext uri="{0D108BD9-81ED-4DB2-BD59-A6C34878D82A}">
                    <a16:rowId xmlns:a16="http://schemas.microsoft.com/office/drawing/2014/main" val="762467665"/>
                  </a:ext>
                </a:extLst>
              </a:tr>
              <a:tr h="0">
                <a:tc>
                  <a:txBody>
                    <a:bodyPr/>
                    <a:lstStyle/>
                    <a:p>
                      <a:pPr algn="ctr"/>
                      <a:r>
                        <a:rPr lang="zh-TW" altLang="en-US" sz="3200">
                          <a:latin typeface="標楷體" panose="03000509000000000000" pitchFamily="65" charset="-120"/>
                          <a:ea typeface="標楷體" panose="03000509000000000000" pitchFamily="65" charset="-120"/>
                        </a:rPr>
                        <a:t>預計甄試人數</a:t>
                      </a:r>
                    </a:p>
                  </a:txBody>
                  <a:tcPr marL="0" marR="0" marT="0" marB="0" anchor="ctr"/>
                </a:tc>
                <a:tc>
                  <a:txBody>
                    <a:bodyPr/>
                    <a:lstStyle/>
                    <a:p>
                      <a:pPr algn="ctr"/>
                      <a:r>
                        <a:rPr lang="en-US" altLang="zh-TW" sz="3200" dirty="0">
                          <a:latin typeface="標楷體" panose="03000509000000000000" pitchFamily="65" charset="-120"/>
                          <a:ea typeface="標楷體" panose="03000509000000000000" pitchFamily="65" charset="-120"/>
                        </a:rPr>
                        <a:t>57</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自然</a:t>
                      </a:r>
                    </a:p>
                  </a:txBody>
                  <a:tcPr marL="0" marR="0" marT="0" marB="0" anchor="ctr"/>
                </a:tc>
                <a:tc>
                  <a:txBody>
                    <a:bodyPr/>
                    <a:lstStyle/>
                    <a:p>
                      <a:pPr algn="ctr"/>
                      <a:r>
                        <a:rPr lang="zh-TW" altLang="en-US" sz="3200">
                          <a:effectLst/>
                          <a:latin typeface="標楷體" panose="03000509000000000000" pitchFamily="65" charset="-120"/>
                          <a:ea typeface="標楷體" panose="03000509000000000000" pitchFamily="65" charset="-120"/>
                        </a:rPr>
                        <a:t>均標</a:t>
                      </a:r>
                    </a:p>
                  </a:txBody>
                  <a:tcPr marL="0" marR="0" marT="0" marB="0" anchor="ctr"/>
                </a:tc>
                <a:tc>
                  <a:txBody>
                    <a:bodyPr/>
                    <a:lstStyle/>
                    <a:p>
                      <a:pPr algn="ctr"/>
                      <a:r>
                        <a:rPr lang="en-US" altLang="zh-TW" sz="3200" dirty="0">
                          <a:effectLst/>
                          <a:latin typeface="標楷體" panose="03000509000000000000" pitchFamily="65" charset="-120"/>
                          <a:ea typeface="標楷體" panose="03000509000000000000" pitchFamily="65" charset="-120"/>
                        </a:rPr>
                        <a:t>3</a:t>
                      </a:r>
                      <a:endParaRPr lang="zh-TW" altLang="en-US" sz="3200" dirty="0">
                        <a:effectLst/>
                        <a:latin typeface="標楷體" panose="03000509000000000000" pitchFamily="65" charset="-120"/>
                        <a:ea typeface="標楷體" panose="03000509000000000000" pitchFamily="65" charset="-120"/>
                      </a:endParaRPr>
                    </a:p>
                  </a:txBody>
                  <a:tcPr marL="0" marR="0" marT="0" marB="0" anchor="ctr">
                    <a:solidFill>
                      <a:schemeClr val="bg1"/>
                    </a:solidFill>
                  </a:tcPr>
                </a:tc>
                <a:extLst>
                  <a:ext uri="{0D108BD9-81ED-4DB2-BD59-A6C34878D82A}">
                    <a16:rowId xmlns:a16="http://schemas.microsoft.com/office/drawing/2014/main" val="3673407832"/>
                  </a:ext>
                </a:extLst>
              </a:tr>
              <a:tr h="0">
                <a:tc>
                  <a:txBody>
                    <a:bodyPr/>
                    <a:lstStyle/>
                    <a:p>
                      <a:pPr algn="ctr"/>
                      <a:r>
                        <a:rPr lang="zh-TW" altLang="en-US" sz="3200">
                          <a:latin typeface="標楷體" panose="03000509000000000000" pitchFamily="65" charset="-120"/>
                          <a:ea typeface="標楷體" panose="03000509000000000000" pitchFamily="65" charset="-120"/>
                        </a:rPr>
                        <a:t>原住民外加名額</a:t>
                      </a:r>
                    </a:p>
                  </a:txBody>
                  <a:tcPr marL="0" marR="0" marT="0" marB="0" anchor="ctr"/>
                </a:tc>
                <a:tc>
                  <a:txBody>
                    <a:bodyPr/>
                    <a:lstStyle/>
                    <a:p>
                      <a:pPr algn="ctr"/>
                      <a:r>
                        <a:rPr lang="en-US" altLang="zh-TW" sz="3200">
                          <a:latin typeface="標楷體" panose="03000509000000000000" pitchFamily="65" charset="-120"/>
                          <a:ea typeface="標楷體" panose="03000509000000000000" pitchFamily="65" charset="-120"/>
                        </a:rPr>
                        <a:t>3</a:t>
                      </a: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a:effectLst/>
                        <a:latin typeface="標楷體" panose="03000509000000000000" pitchFamily="65" charset="-120"/>
                        <a:ea typeface="標楷體" panose="03000509000000000000" pitchFamily="65" charset="-120"/>
                      </a:endParaRPr>
                    </a:p>
                  </a:txBody>
                  <a:tcPr marL="0" marR="0" marT="0" marB="0" anchor="ctr"/>
                </a:tc>
                <a:extLst>
                  <a:ext uri="{0D108BD9-81ED-4DB2-BD59-A6C34878D82A}">
                    <a16:rowId xmlns:a16="http://schemas.microsoft.com/office/drawing/2014/main" val="1593290774"/>
                  </a:ext>
                </a:extLst>
              </a:tr>
              <a:tr h="0">
                <a:tc>
                  <a:txBody>
                    <a:bodyPr/>
                    <a:lstStyle/>
                    <a:p>
                      <a:pPr algn="ctr"/>
                      <a:r>
                        <a:rPr lang="zh-TW" altLang="en-US" sz="3200">
                          <a:effectLst/>
                          <a:latin typeface="標楷體" panose="03000509000000000000" pitchFamily="65" charset="-120"/>
                          <a:ea typeface="標楷體" panose="03000509000000000000" pitchFamily="65" charset="-120"/>
                        </a:rPr>
                        <a:t>離島外加名額</a:t>
                      </a:r>
                      <a:endParaRPr lang="zh-TW" altLang="en-US" sz="3200" b="0" i="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r>
                        <a:rPr lang="zh-TW" altLang="en-US" sz="3200" dirty="0">
                          <a:effectLst/>
                          <a:latin typeface="標楷體" panose="03000509000000000000" pitchFamily="65" charset="-120"/>
                          <a:ea typeface="標楷體" panose="03000509000000000000" pitchFamily="65" charset="-120"/>
                        </a:rPr>
                        <a:t>無</a:t>
                      </a: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pPr algn="ctr"/>
                      <a:endParaRPr lang="zh-TW" altLang="en-US" sz="3200" b="0" i="0" dirty="0">
                        <a:solidFill>
                          <a:srgbClr val="000000"/>
                        </a:solidFill>
                        <a:effectLst/>
                        <a:latin typeface="標楷體" panose="03000509000000000000" pitchFamily="65" charset="-120"/>
                        <a:ea typeface="標楷體" panose="03000509000000000000" pitchFamily="65" charset="-120"/>
                      </a:endParaRPr>
                    </a:p>
                  </a:txBody>
                  <a:tcPr marL="0" marR="0" marT="0" marB="0" anchor="ctr"/>
                </a:tc>
                <a:tc>
                  <a:txBody>
                    <a:bodyPr/>
                    <a:lstStyle/>
                    <a:p>
                      <a:endParaRPr lang="zh-TW" altLang="en-US" sz="3200" dirty="0">
                        <a:latin typeface="標楷體" panose="03000509000000000000" pitchFamily="65" charset="-120"/>
                        <a:ea typeface="標楷體" panose="03000509000000000000" pitchFamily="65" charset="-120"/>
                      </a:endParaRPr>
                    </a:p>
                  </a:txBody>
                  <a:tcPr marL="91430" marR="91430"/>
                </a:tc>
                <a:extLst>
                  <a:ext uri="{0D108BD9-81ED-4DB2-BD59-A6C34878D82A}">
                    <a16:rowId xmlns:a16="http://schemas.microsoft.com/office/drawing/2014/main" val="1732377828"/>
                  </a:ext>
                </a:extLst>
              </a:tr>
            </a:tbl>
          </a:graphicData>
        </a:graphic>
      </p:graphicFrame>
    </p:spTree>
    <p:extLst>
      <p:ext uri="{BB962C8B-B14F-4D97-AF65-F5344CB8AC3E}">
        <p14:creationId xmlns:p14="http://schemas.microsoft.com/office/powerpoint/2010/main" val="34812831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8C49A685-0758-4A14-AA67-7C7D365A74B9}" type="slidenum">
              <a:rPr lang="zh-TW" altLang="en-US" sz="1000" smtClean="0">
                <a:solidFill>
                  <a:schemeClr val="accent1"/>
                </a:solidFill>
                <a:latin typeface="標楷體" panose="03000509000000000000" pitchFamily="65" charset="-120"/>
              </a:rPr>
              <a:pPr>
                <a:spcBef>
                  <a:spcPct val="0"/>
                </a:spcBef>
                <a:buFontTx/>
                <a:buNone/>
              </a:pPr>
              <a:t>86</a:t>
            </a:fld>
            <a:endParaRPr lang="en-US" altLang="zh-TW" sz="1000" smtClean="0">
              <a:solidFill>
                <a:schemeClr val="accent1"/>
              </a:solidFill>
              <a:latin typeface="標楷體" panose="03000509000000000000" pitchFamily="65" charset="-120"/>
            </a:endParaRPr>
          </a:p>
        </p:txBody>
      </p:sp>
      <p:sp>
        <p:nvSpPr>
          <p:cNvPr id="48134" name="Rectangle 14"/>
          <p:cNvSpPr>
            <a:spLocks noChangeArrowheads="1"/>
          </p:cNvSpPr>
          <p:nvPr/>
        </p:nvSpPr>
        <p:spPr bwMode="auto">
          <a:xfrm>
            <a:off x="3911600" y="4360863"/>
            <a:ext cx="40306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zh-TW" altLang="en-US" sz="4000">
                <a:solidFill>
                  <a:srgbClr val="0000FF"/>
                </a:solidFill>
                <a:latin typeface="標楷體" panose="03000509000000000000" pitchFamily="65" charset="-120"/>
              </a:rPr>
              <a:t>預計甄試人數 </a:t>
            </a:r>
            <a:r>
              <a:rPr lang="en-US" altLang="zh-TW" sz="4000">
                <a:solidFill>
                  <a:srgbClr val="0000FF"/>
                </a:solidFill>
                <a:latin typeface="標楷體" panose="03000509000000000000" pitchFamily="65" charset="-120"/>
              </a:rPr>
              <a:t>57</a:t>
            </a:r>
          </a:p>
        </p:txBody>
      </p:sp>
      <p:sp>
        <p:nvSpPr>
          <p:cNvPr id="3" name="文字方塊 2">
            <a:extLst>
              <a:ext uri="{FF2B5EF4-FFF2-40B4-BE49-F238E27FC236}">
                <a16:creationId xmlns:a16="http://schemas.microsoft.com/office/drawing/2014/main" id="{F7D8C990-F526-42AE-A625-3829040AD880}"/>
              </a:ext>
            </a:extLst>
          </p:cNvPr>
          <p:cNvSpPr txBox="1"/>
          <p:nvPr/>
        </p:nvSpPr>
        <p:spPr>
          <a:xfrm>
            <a:off x="0" y="669925"/>
            <a:ext cx="8748713" cy="579438"/>
          </a:xfrm>
          <a:prstGeom prst="rect">
            <a:avLst/>
          </a:prstGeom>
          <a:solidFill>
            <a:schemeClr val="accent2">
              <a:lumMod val="20000"/>
              <a:lumOff val="80000"/>
            </a:schemeClr>
          </a:solidFill>
        </p:spPr>
        <p:txBody>
          <a:bodyPr>
            <a:spAutoFit/>
          </a:bodyPr>
          <a:lstStyle>
            <a:lvl1pPr marL="457200" indent="-457200" algn="l" eaLnBrk="0" hangingPunct="0">
              <a:defRPr kumimoji="1" sz="2400">
                <a:solidFill>
                  <a:schemeClr val="tx1"/>
                </a:solidFill>
                <a:latin typeface="Times New Roman" panose="02020603050405020304" pitchFamily="18" charset="0"/>
                <a:ea typeface="新細明體" panose="02020500000000000000" pitchFamily="18" charset="-120"/>
              </a:defRPr>
            </a:lvl1pPr>
            <a:lvl2pPr marL="742950" indent="-285750" algn="l" eaLnBrk="0" hangingPunct="0">
              <a:defRPr kumimoji="1" sz="2400">
                <a:solidFill>
                  <a:schemeClr val="tx1"/>
                </a:solidFill>
                <a:latin typeface="Times New Roman" panose="02020603050405020304" pitchFamily="18" charset="0"/>
                <a:ea typeface="新細明體" panose="02020500000000000000" pitchFamily="18" charset="-120"/>
              </a:defRPr>
            </a:lvl2pPr>
            <a:lvl3pPr marL="11430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3pPr>
            <a:lvl4pPr marL="16002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4pPr>
            <a:lvl5pPr marL="2057400" indent="-228600" algn="l" eaLnBrk="0" hangingPunct="0">
              <a:defRPr kumimoji="1" sz="24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新細明體" panose="02020500000000000000" pitchFamily="18" charset="-120"/>
              </a:defRPr>
            </a:lvl9pPr>
          </a:lstStyle>
          <a:p>
            <a:pPr eaLnBrk="1" hangingPunct="1">
              <a:buClr>
                <a:srgbClr val="000000"/>
              </a:buClr>
              <a:buFont typeface="Wingdings" panose="05000000000000000000" pitchFamily="2" charset="2"/>
              <a:buNone/>
              <a:defRPr/>
            </a:pPr>
            <a:r>
              <a:rPr lang="zh-TW" altLang="en-US" sz="3200" dirty="0">
                <a:solidFill>
                  <a:srgbClr val="0000FF"/>
                </a:solidFill>
                <a:latin typeface="標楷體" panose="03000509000000000000" pitchFamily="65" charset="-120"/>
                <a:ea typeface="標楷體" panose="03000509000000000000" pitchFamily="65" charset="-120"/>
              </a:rPr>
              <a:t>將篩選倍率的科目分數加總</a:t>
            </a:r>
            <a:r>
              <a:rPr lang="en-US" altLang="zh-TW" sz="3200" dirty="0">
                <a:solidFill>
                  <a:srgbClr val="0000FF"/>
                </a:solidFill>
                <a:latin typeface="標楷體" panose="03000509000000000000" pitchFamily="65" charset="-120"/>
                <a:ea typeface="標楷體" panose="03000509000000000000" pitchFamily="65" charset="-120"/>
              </a:rPr>
              <a:t>(</a:t>
            </a:r>
            <a:r>
              <a:rPr lang="zh-TW" altLang="en-US" sz="3200" dirty="0">
                <a:solidFill>
                  <a:srgbClr val="FF0000"/>
                </a:solidFill>
                <a:latin typeface="標楷體" panose="03000509000000000000" pitchFamily="65" charset="-120"/>
                <a:ea typeface="標楷體" panose="03000509000000000000" pitchFamily="65" charset="-120"/>
              </a:rPr>
              <a:t>數</a:t>
            </a:r>
            <a:r>
              <a:rPr lang="en-US" altLang="zh-TW" sz="3200" dirty="0">
                <a:solidFill>
                  <a:srgbClr val="FF0000"/>
                </a:solidFill>
                <a:latin typeface="標楷體" panose="03000509000000000000" pitchFamily="65" charset="-120"/>
                <a:ea typeface="標楷體" panose="03000509000000000000" pitchFamily="65" charset="-120"/>
              </a:rPr>
              <a:t>A+</a:t>
            </a:r>
            <a:r>
              <a:rPr lang="zh-TW" altLang="en-US" sz="3200" dirty="0">
                <a:solidFill>
                  <a:srgbClr val="FF0000"/>
                </a:solidFill>
                <a:latin typeface="標楷體" panose="03000509000000000000" pitchFamily="65" charset="-120"/>
                <a:ea typeface="標楷體" panose="03000509000000000000" pitchFamily="65" charset="-120"/>
              </a:rPr>
              <a:t>自然</a:t>
            </a:r>
            <a:r>
              <a:rPr lang="en-US" altLang="zh-TW" sz="3200" dirty="0">
                <a:solidFill>
                  <a:srgbClr val="0000FF"/>
                </a:solidFill>
                <a:latin typeface="標楷體" panose="03000509000000000000" pitchFamily="65" charset="-120"/>
                <a:ea typeface="標楷體" panose="03000509000000000000" pitchFamily="65" charset="-120"/>
              </a:rPr>
              <a:t>)</a:t>
            </a:r>
            <a:r>
              <a:rPr lang="zh-TW" altLang="en-US" sz="3200" dirty="0">
                <a:solidFill>
                  <a:srgbClr val="0000FF"/>
                </a:solidFill>
                <a:latin typeface="標楷體" panose="03000509000000000000" pitchFamily="65" charset="-120"/>
                <a:ea typeface="標楷體" panose="03000509000000000000" pitchFamily="65" charset="-120"/>
              </a:rPr>
              <a:t>再篩選</a:t>
            </a:r>
          </a:p>
        </p:txBody>
      </p:sp>
      <p:sp>
        <p:nvSpPr>
          <p:cNvPr id="48145" name="Rectangle 4"/>
          <p:cNvSpPr>
            <a:spLocks noChangeArrowheads="1"/>
          </p:cNvSpPr>
          <p:nvPr/>
        </p:nvSpPr>
        <p:spPr bwMode="auto">
          <a:xfrm>
            <a:off x="5576888" y="3678238"/>
            <a:ext cx="2135187" cy="6461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en-US" altLang="zh-TW" sz="3600">
                <a:latin typeface="標楷體" panose="03000509000000000000" pitchFamily="65" charset="-120"/>
              </a:rPr>
              <a:t>19x3=57</a:t>
            </a:r>
          </a:p>
        </p:txBody>
      </p:sp>
      <p:grpSp>
        <p:nvGrpSpPr>
          <p:cNvPr id="48146" name="Group 18"/>
          <p:cNvGrpSpPr>
            <a:grpSpLocks/>
          </p:cNvGrpSpPr>
          <p:nvPr/>
        </p:nvGrpSpPr>
        <p:grpSpPr bwMode="auto">
          <a:xfrm>
            <a:off x="960438" y="2598738"/>
            <a:ext cx="6659562" cy="1079500"/>
            <a:chOff x="340" y="1161"/>
            <a:chExt cx="4490" cy="680"/>
          </a:xfrm>
        </p:grpSpPr>
        <p:pic>
          <p:nvPicPr>
            <p:cNvPr id="87049" name="Picture 3" descr="j035604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5" y="1161"/>
              <a:ext cx="1315"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0" name="Rectangle 7"/>
            <p:cNvSpPr>
              <a:spLocks noChangeArrowheads="1"/>
            </p:cNvSpPr>
            <p:nvPr/>
          </p:nvSpPr>
          <p:spPr bwMode="auto">
            <a:xfrm>
              <a:off x="340" y="1162"/>
              <a:ext cx="3379"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eaLnBrk="1" hangingPunct="1">
                <a:spcBef>
                  <a:spcPct val="0"/>
                </a:spcBef>
                <a:buFontTx/>
                <a:buNone/>
              </a:pPr>
              <a:r>
                <a:rPr lang="zh-TW" altLang="en-US">
                  <a:latin typeface="標楷體" panose="03000509000000000000" pitchFamily="65" charset="-120"/>
                </a:rPr>
                <a:t>根據</a:t>
              </a:r>
              <a:r>
                <a:rPr lang="en-US" altLang="zh-TW">
                  <a:solidFill>
                    <a:srgbClr val="FF0000"/>
                  </a:solidFill>
                  <a:latin typeface="標楷體" panose="03000509000000000000" pitchFamily="65" charset="-120"/>
                </a:rPr>
                <a:t>(</a:t>
              </a:r>
              <a:r>
                <a:rPr lang="zh-TW" altLang="en-US">
                  <a:solidFill>
                    <a:srgbClr val="FF0000"/>
                  </a:solidFill>
                  <a:latin typeface="標楷體" panose="03000509000000000000" pitchFamily="65" charset="-120"/>
                </a:rPr>
                <a:t>數</a:t>
              </a:r>
              <a:r>
                <a:rPr lang="en-US" altLang="zh-TW">
                  <a:solidFill>
                    <a:srgbClr val="FF0000"/>
                  </a:solidFill>
                  <a:latin typeface="標楷體" panose="03000509000000000000" pitchFamily="65" charset="-120"/>
                </a:rPr>
                <a:t>A+</a:t>
              </a:r>
              <a:r>
                <a:rPr lang="zh-TW" altLang="en-US">
                  <a:solidFill>
                    <a:srgbClr val="FF0000"/>
                  </a:solidFill>
                  <a:latin typeface="標楷體" panose="03000509000000000000" pitchFamily="65" charset="-120"/>
                </a:rPr>
                <a:t>自然</a:t>
              </a:r>
              <a:r>
                <a:rPr lang="en-US" altLang="zh-TW">
                  <a:solidFill>
                    <a:srgbClr val="FF0000"/>
                  </a:solidFill>
                  <a:latin typeface="標楷體" panose="03000509000000000000" pitchFamily="65" charset="-120"/>
                </a:rPr>
                <a:t>)</a:t>
              </a:r>
              <a:r>
                <a:rPr lang="zh-TW" altLang="en-US">
                  <a:latin typeface="標楷體" panose="03000509000000000000" pitchFamily="65" charset="-120"/>
                </a:rPr>
                <a:t>成績</a:t>
              </a:r>
            </a:p>
            <a:p>
              <a:pPr algn="ctr" eaLnBrk="1" hangingPunct="1">
                <a:spcBef>
                  <a:spcPct val="0"/>
                </a:spcBef>
                <a:buFontTx/>
                <a:buNone/>
              </a:pPr>
              <a:r>
                <a:rPr lang="zh-TW" altLang="en-US">
                  <a:latin typeface="標楷體" panose="03000509000000000000" pitchFamily="65" charset="-120"/>
                </a:rPr>
                <a:t>擇優選取</a:t>
              </a:r>
              <a:r>
                <a:rPr lang="zh-TW" altLang="en-US">
                  <a:solidFill>
                    <a:srgbClr val="800000"/>
                  </a:solidFill>
                  <a:latin typeface="標楷體" panose="03000509000000000000" pitchFamily="65" charset="-120"/>
                </a:rPr>
                <a:t>招生名額</a:t>
              </a:r>
              <a:r>
                <a:rPr lang="en-US" altLang="zh-TW">
                  <a:solidFill>
                    <a:srgbClr val="800000"/>
                  </a:solidFill>
                  <a:latin typeface="標楷體" panose="03000509000000000000" pitchFamily="65" charset="-120"/>
                </a:rPr>
                <a:t>3</a:t>
              </a:r>
              <a:r>
                <a:rPr lang="zh-TW" altLang="en-US">
                  <a:solidFill>
                    <a:srgbClr val="800000"/>
                  </a:solidFill>
                  <a:latin typeface="標楷體" panose="03000509000000000000" pitchFamily="65" charset="-120"/>
                </a:rPr>
                <a:t>倍的人</a:t>
              </a:r>
            </a:p>
          </p:txBody>
        </p:sp>
      </p:grpSp>
      <p:sp>
        <p:nvSpPr>
          <p:cNvPr id="48132" name="Rectangle 9"/>
          <p:cNvSpPr>
            <a:spLocks noChangeArrowheads="1"/>
          </p:cNvSpPr>
          <p:nvPr/>
        </p:nvSpPr>
        <p:spPr bwMode="auto">
          <a:xfrm>
            <a:off x="4938713" y="2027238"/>
            <a:ext cx="34115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dist" eaLnBrk="1" hangingPunct="1">
              <a:spcBef>
                <a:spcPct val="0"/>
              </a:spcBef>
              <a:buFontTx/>
              <a:buNone/>
            </a:pPr>
            <a:r>
              <a:rPr lang="zh-TW" altLang="en-US">
                <a:latin typeface="標楷體" panose="03000509000000000000" pitchFamily="65" charset="-120"/>
              </a:rPr>
              <a:t>個人申請總人數 </a:t>
            </a:r>
            <a:endParaRPr lang="en-US" altLang="zh-TW">
              <a:latin typeface="標楷體" panose="03000509000000000000" pitchFamily="65" charset="-120"/>
            </a:endParaRPr>
          </a:p>
        </p:txBody>
      </p:sp>
      <p:sp>
        <p:nvSpPr>
          <p:cNvPr id="87048" name="Text Box 27"/>
          <p:cNvSpPr txBox="1">
            <a:spLocks noChangeArrowheads="1"/>
          </p:cNvSpPr>
          <p:nvPr/>
        </p:nvSpPr>
        <p:spPr bwMode="auto">
          <a:xfrm>
            <a:off x="7019925" y="3213100"/>
            <a:ext cx="2124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50000"/>
              </a:spcBef>
              <a:buFontTx/>
              <a:buNone/>
            </a:pPr>
            <a:endParaRPr lang="zh-TW" altLang="en-US" sz="2400">
              <a:latin typeface="標楷體" panose="03000509000000000000" pitchFamily="65" charset="-120"/>
            </a:endParaRPr>
          </a:p>
        </p:txBody>
      </p:sp>
    </p:spTree>
    <p:extLst>
      <p:ext uri="{BB962C8B-B14F-4D97-AF65-F5344CB8AC3E}">
        <p14:creationId xmlns:p14="http://schemas.microsoft.com/office/powerpoint/2010/main" val="21792409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8132"/>
                                        </p:tgtEl>
                                        <p:attrNameLst>
                                          <p:attrName>style.visibility</p:attrName>
                                        </p:attrNameLst>
                                      </p:cBhvr>
                                      <p:to>
                                        <p:strVal val="visible"/>
                                      </p:to>
                                    </p:set>
                                    <p:animEffect transition="in" filter="box(in)">
                                      <p:cBhvr>
                                        <p:cTn id="14" dur="500"/>
                                        <p:tgtEl>
                                          <p:spTgt spid="4813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48146"/>
                                        </p:tgtEl>
                                        <p:attrNameLst>
                                          <p:attrName>style.visibility</p:attrName>
                                        </p:attrNameLst>
                                      </p:cBhvr>
                                      <p:to>
                                        <p:strVal val="visible"/>
                                      </p:to>
                                    </p:set>
                                    <p:animEffect transition="in" filter="box(in)">
                                      <p:cBhvr>
                                        <p:cTn id="19" dur="500"/>
                                        <p:tgtEl>
                                          <p:spTgt spid="4814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48145"/>
                                        </p:tgtEl>
                                        <p:attrNameLst>
                                          <p:attrName>style.visibility</p:attrName>
                                        </p:attrNameLst>
                                      </p:cBhvr>
                                      <p:to>
                                        <p:strVal val="visible"/>
                                      </p:to>
                                    </p:set>
                                    <p:animEffect transition="in" filter="box(in)">
                                      <p:cBhvr>
                                        <p:cTn id="24" dur="500"/>
                                        <p:tgtEl>
                                          <p:spTgt spid="4814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48134"/>
                                        </p:tgtEl>
                                        <p:attrNameLst>
                                          <p:attrName>style.visibility</p:attrName>
                                        </p:attrNameLst>
                                      </p:cBhvr>
                                      <p:to>
                                        <p:strVal val="visible"/>
                                      </p:to>
                                    </p:set>
                                    <p:animEffect transition="in" filter="box(in)">
                                      <p:cBhvr>
                                        <p:cTn id="29" dur="500"/>
                                        <p:tgtEl>
                                          <p:spTgt spid="48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p:bldP spid="3" grpId="0" animBg="1"/>
      <p:bldP spid="48145" grpId="0" animBg="1"/>
      <p:bldP spid="4813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3829" t="11639" r="15647" b="6059"/>
          <a:stretch/>
        </p:blipFill>
        <p:spPr>
          <a:xfrm>
            <a:off x="107936" y="1448475"/>
            <a:ext cx="9036064" cy="5195087"/>
          </a:xfrm>
          <a:prstGeom prst="rect">
            <a:avLst/>
          </a:prstGeom>
        </p:spPr>
      </p:pic>
      <p:sp>
        <p:nvSpPr>
          <p:cNvPr id="3" name="標題 2"/>
          <p:cNvSpPr>
            <a:spLocks noGrp="1"/>
          </p:cNvSpPr>
          <p:nvPr>
            <p:ph type="title"/>
          </p:nvPr>
        </p:nvSpPr>
        <p:spPr/>
        <p:txBody>
          <a:bodyPr/>
          <a:lstStyle/>
          <a:p>
            <a:r>
              <a:rPr lang="zh-TW" altLang="en-US" dirty="0" smtClean="0"/>
              <a:t>特殊身分第一階段篩選</a:t>
            </a:r>
            <a:endParaRPr lang="zh-TW" altLang="en-US" dirty="0"/>
          </a:p>
        </p:txBody>
      </p:sp>
    </p:spTree>
    <p:extLst>
      <p:ext uri="{BB962C8B-B14F-4D97-AF65-F5344CB8AC3E}">
        <p14:creationId xmlns:p14="http://schemas.microsoft.com/office/powerpoint/2010/main" val="76514238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06629BB1-62E9-460C-8B80-C67AF4D01CBF}"/>
              </a:ext>
            </a:extLst>
          </p:cNvPr>
          <p:cNvSpPr>
            <a:spLocks noGrp="1"/>
          </p:cNvSpPr>
          <p:nvPr>
            <p:ph type="title"/>
          </p:nvPr>
        </p:nvSpPr>
        <p:spPr>
          <a:xfrm>
            <a:off x="457200" y="134938"/>
            <a:ext cx="8229600" cy="1143000"/>
          </a:xfrm>
        </p:spPr>
        <p:txBody>
          <a:bodyPr/>
          <a:lstStyle/>
          <a:p>
            <a:pPr algn="l">
              <a:defRPr/>
            </a:pPr>
            <a:r>
              <a:rPr lang="zh-TW" altLang="en-US" dirty="0">
                <a:solidFill>
                  <a:schemeClr val="accent6">
                    <a:lumMod val="50000"/>
                  </a:schemeClr>
                </a:solidFill>
              </a:rPr>
              <a:t>第一階段結果查詢</a:t>
            </a:r>
          </a:p>
        </p:txBody>
      </p:sp>
      <p:sp>
        <p:nvSpPr>
          <p:cNvPr id="88067" name="內容版面配置區 3"/>
          <p:cNvSpPr>
            <a:spLocks noGrp="1"/>
          </p:cNvSpPr>
          <p:nvPr>
            <p:ph idx="1"/>
          </p:nvPr>
        </p:nvSpPr>
        <p:spPr/>
        <p:txBody>
          <a:bodyPr/>
          <a:lstStyle/>
          <a:p>
            <a:endParaRPr lang="zh-TW" altLang="en-US" smtClean="0"/>
          </a:p>
        </p:txBody>
      </p:sp>
      <p:sp>
        <p:nvSpPr>
          <p:cNvPr id="88068" name="投影片編號版面配置區 1"/>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29BCF10-F25F-4CFD-B925-D133C5A7E97C}" type="slidenum">
              <a:rPr lang="zh-TW" altLang="en-US" sz="1200" smtClean="0">
                <a:solidFill>
                  <a:srgbClr val="898989"/>
                </a:solidFill>
                <a:ea typeface="新細明體" panose="02020500000000000000" pitchFamily="18" charset="-120"/>
              </a:rPr>
              <a:pPr>
                <a:spcBef>
                  <a:spcPct val="0"/>
                </a:spcBef>
                <a:buFontTx/>
                <a:buNone/>
              </a:pPr>
              <a:t>88</a:t>
            </a:fld>
            <a:endParaRPr lang="en-US" altLang="zh-TW" sz="1200" smtClean="0">
              <a:solidFill>
                <a:srgbClr val="898989"/>
              </a:solidFill>
              <a:ea typeface="新細明體" panose="02020500000000000000" pitchFamily="18" charset="-120"/>
            </a:endParaRPr>
          </a:p>
        </p:txBody>
      </p:sp>
      <p:pic>
        <p:nvPicPr>
          <p:cNvPr id="88069" name="圖片 1"/>
          <p:cNvPicPr>
            <a:picLocks noChangeAspect="1" noChangeArrowheads="1"/>
          </p:cNvPicPr>
          <p:nvPr/>
        </p:nvPicPr>
        <p:blipFill>
          <a:blip r:embed="rId3">
            <a:extLst>
              <a:ext uri="{28A0092B-C50C-407E-A947-70E740481C1C}">
                <a14:useLocalDpi xmlns:a14="http://schemas.microsoft.com/office/drawing/2010/main" val="0"/>
              </a:ext>
            </a:extLst>
          </a:blip>
          <a:srcRect l="20204" t="12459" r="21074" b="21915"/>
          <a:stretch>
            <a:fillRect/>
          </a:stretch>
        </p:blipFill>
        <p:spPr bwMode="auto">
          <a:xfrm>
            <a:off x="0" y="1109663"/>
            <a:ext cx="9144000" cy="574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a:extLst>
              <a:ext uri="{FF2B5EF4-FFF2-40B4-BE49-F238E27FC236}">
                <a16:creationId xmlns:a16="http://schemas.microsoft.com/office/drawing/2014/main" id="{1E9612A8-4C61-4407-B3FA-EF010B05265E}"/>
              </a:ext>
            </a:extLst>
          </p:cNvPr>
          <p:cNvSpPr/>
          <p:nvPr/>
        </p:nvSpPr>
        <p:spPr>
          <a:xfrm>
            <a:off x="3470275" y="2305050"/>
            <a:ext cx="1101725" cy="5127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a:extLst>
              <a:ext uri="{FF2B5EF4-FFF2-40B4-BE49-F238E27FC236}">
                <a16:creationId xmlns:a16="http://schemas.microsoft.com/office/drawing/2014/main" id="{540D4920-92C3-485C-89F5-57420A53899C}"/>
              </a:ext>
            </a:extLst>
          </p:cNvPr>
          <p:cNvSpPr/>
          <p:nvPr/>
        </p:nvSpPr>
        <p:spPr>
          <a:xfrm>
            <a:off x="1682750" y="3862388"/>
            <a:ext cx="3748088" cy="3778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10954798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圖片 1"/>
          <p:cNvPicPr>
            <a:picLocks noChangeAspect="1" noChangeArrowheads="1"/>
          </p:cNvPicPr>
          <p:nvPr/>
        </p:nvPicPr>
        <p:blipFill>
          <a:blip r:embed="rId3">
            <a:extLst>
              <a:ext uri="{28A0092B-C50C-407E-A947-70E740481C1C}">
                <a14:useLocalDpi xmlns:a14="http://schemas.microsoft.com/office/drawing/2010/main" val="0"/>
              </a:ext>
            </a:extLst>
          </a:blip>
          <a:srcRect l="33504" t="15237" r="20171" b="12016"/>
          <a:stretch>
            <a:fillRect/>
          </a:stretch>
        </p:blipFill>
        <p:spPr bwMode="auto">
          <a:xfrm>
            <a:off x="461963" y="58738"/>
            <a:ext cx="7715250" cy="681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投影片編號版面配置區 1"/>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6F22DC72-236B-4F48-A63D-693B8F42C302}" type="slidenum">
              <a:rPr lang="zh-TW" altLang="en-US" sz="1200" smtClean="0">
                <a:solidFill>
                  <a:srgbClr val="898989"/>
                </a:solidFill>
                <a:ea typeface="新細明體" panose="02020500000000000000" pitchFamily="18" charset="-120"/>
              </a:rPr>
              <a:pPr>
                <a:spcBef>
                  <a:spcPct val="0"/>
                </a:spcBef>
                <a:buFontTx/>
                <a:buNone/>
              </a:pPr>
              <a:t>89</a:t>
            </a:fld>
            <a:endParaRPr lang="en-US" altLang="zh-TW" sz="1200" smtClean="0">
              <a:solidFill>
                <a:srgbClr val="898989"/>
              </a:solidFill>
              <a:ea typeface="新細明體" panose="02020500000000000000" pitchFamily="18" charset="-120"/>
            </a:endParaRPr>
          </a:p>
        </p:txBody>
      </p:sp>
      <p:sp>
        <p:nvSpPr>
          <p:cNvPr id="90116" name="矩形 2"/>
          <p:cNvSpPr>
            <a:spLocks noChangeArrowheads="1"/>
          </p:cNvSpPr>
          <p:nvPr/>
        </p:nvSpPr>
        <p:spPr bwMode="auto">
          <a:xfrm>
            <a:off x="3341688" y="9525"/>
            <a:ext cx="3095625" cy="358775"/>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endParaRPr lang="zh-TW" altLang="en-US" sz="2400">
              <a:latin typeface="Times New Roman" panose="02020603050405020304" pitchFamily="18" charset="0"/>
              <a:ea typeface="新細明體" panose="02020500000000000000" pitchFamily="18" charset="-120"/>
            </a:endParaRPr>
          </a:p>
        </p:txBody>
      </p:sp>
      <p:sp>
        <p:nvSpPr>
          <p:cNvPr id="5" name="文字方塊 4"/>
          <p:cNvSpPr txBox="1"/>
          <p:nvPr/>
        </p:nvSpPr>
        <p:spPr>
          <a:xfrm>
            <a:off x="6166006" y="5987019"/>
            <a:ext cx="2783786"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zh-TW" altLang="en-US" dirty="0" smtClean="0"/>
              <a:t>參</a:t>
            </a:r>
            <a:r>
              <a:rPr lang="en-US" altLang="zh-TW" dirty="0" smtClean="0"/>
              <a:t>《</a:t>
            </a:r>
            <a:r>
              <a:rPr lang="zh-TW" altLang="en-US" dirty="0" smtClean="0"/>
              <a:t>關鍵報告</a:t>
            </a:r>
            <a:r>
              <a:rPr lang="en-US" altLang="zh-TW" dirty="0" smtClean="0"/>
              <a:t>》p.14-p.83</a:t>
            </a:r>
            <a:endParaRPr lang="zh-TW" altLang="en-US" dirty="0"/>
          </a:p>
        </p:txBody>
      </p:sp>
    </p:spTree>
    <p:extLst>
      <p:ext uri="{BB962C8B-B14F-4D97-AF65-F5344CB8AC3E}">
        <p14:creationId xmlns:p14="http://schemas.microsoft.com/office/powerpoint/2010/main" val="1314679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p:cNvPicPr>
            <a:picLocks noGrp="1" noChangeAspect="1"/>
          </p:cNvPicPr>
          <p:nvPr>
            <p:ph idx="1"/>
          </p:nvPr>
        </p:nvPicPr>
        <p:blipFill rotWithShape="1">
          <a:blip r:embed="rId2"/>
          <a:srcRect l="16473" t="13063" r="17332" b="21601"/>
          <a:stretch/>
        </p:blipFill>
        <p:spPr>
          <a:xfrm>
            <a:off x="-1" y="1064030"/>
            <a:ext cx="9133305" cy="5070764"/>
          </a:xfrm>
          <a:prstGeom prst="rect">
            <a:avLst/>
          </a:prstGeom>
        </p:spPr>
      </p:pic>
    </p:spTree>
    <p:extLst>
      <p:ext uri="{BB962C8B-B14F-4D97-AF65-F5344CB8AC3E}">
        <p14:creationId xmlns:p14="http://schemas.microsoft.com/office/powerpoint/2010/main" val="21980950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C5DDD52C-6AF4-4E71-A2D2-34AE5FFEF11B}"/>
              </a:ext>
            </a:extLst>
          </p:cNvPr>
          <p:cNvSpPr>
            <a:spLocks noGrp="1"/>
          </p:cNvSpPr>
          <p:nvPr>
            <p:ph type="title"/>
          </p:nvPr>
        </p:nvSpPr>
        <p:spPr>
          <a:xfrm>
            <a:off x="457200" y="74613"/>
            <a:ext cx="8229600" cy="1143000"/>
          </a:xfrm>
        </p:spPr>
        <p:txBody>
          <a:bodyPr/>
          <a:lstStyle/>
          <a:p>
            <a:pPr algn="l">
              <a:defRPr/>
            </a:pPr>
            <a:r>
              <a:rPr lang="zh-TW" altLang="en-US" dirty="0">
                <a:solidFill>
                  <a:schemeClr val="accent6">
                    <a:lumMod val="50000"/>
                  </a:schemeClr>
                </a:solidFill>
              </a:rPr>
              <a:t>扶弱措施</a:t>
            </a:r>
          </a:p>
        </p:txBody>
      </p:sp>
      <p:pic>
        <p:nvPicPr>
          <p:cNvPr id="2" name="內容版面配置區 1">
            <a:hlinkClick r:id="rId2"/>
          </p:cNvPr>
          <p:cNvPicPr>
            <a:picLocks noGrp="1" noChangeAspect="1"/>
          </p:cNvPicPr>
          <p:nvPr>
            <p:ph idx="1"/>
          </p:nvPr>
        </p:nvPicPr>
        <p:blipFill rotWithShape="1">
          <a:blip r:embed="rId3"/>
          <a:srcRect l="20590" t="9412" r="21073" b="12563"/>
          <a:stretch/>
        </p:blipFill>
        <p:spPr>
          <a:xfrm>
            <a:off x="620415" y="968511"/>
            <a:ext cx="7653866" cy="5758353"/>
          </a:xfrm>
          <a:prstGeom prst="rect">
            <a:avLst/>
          </a:prstGeom>
        </p:spPr>
      </p:pic>
      <p:sp>
        <p:nvSpPr>
          <p:cNvPr id="92164" name="投影片編號版面配置區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E8EA8363-10AD-49F2-BAA0-4079B5B019F9}" type="slidenum">
              <a:rPr lang="zh-TW" altLang="en-US" sz="1200" smtClean="0">
                <a:solidFill>
                  <a:srgbClr val="898989"/>
                </a:solidFill>
                <a:ea typeface="新細明體" panose="02020500000000000000" pitchFamily="18" charset="-120"/>
              </a:rPr>
              <a:pPr>
                <a:spcBef>
                  <a:spcPct val="0"/>
                </a:spcBef>
                <a:buFontTx/>
                <a:buNone/>
              </a:pPr>
              <a:t>90</a:t>
            </a:fld>
            <a:endParaRPr lang="en-US" altLang="zh-TW" sz="1200" smtClean="0">
              <a:solidFill>
                <a:srgbClr val="898989"/>
              </a:solidFill>
              <a:ea typeface="新細明體" panose="02020500000000000000" pitchFamily="18" charset="-120"/>
            </a:endParaRPr>
          </a:p>
        </p:txBody>
      </p:sp>
      <p:sp>
        <p:nvSpPr>
          <p:cNvPr id="4" name="矩形 3">
            <a:extLst>
              <a:ext uri="{FF2B5EF4-FFF2-40B4-BE49-F238E27FC236}">
                <a16:creationId xmlns:a16="http://schemas.microsoft.com/office/drawing/2014/main" id="{68A37693-7AB6-4666-8CFF-7D9B56271DA9}"/>
              </a:ext>
            </a:extLst>
          </p:cNvPr>
          <p:cNvSpPr/>
          <p:nvPr/>
        </p:nvSpPr>
        <p:spPr>
          <a:xfrm>
            <a:off x="1295401" y="5325533"/>
            <a:ext cx="804333" cy="3556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a:extLst>
              <a:ext uri="{FF2B5EF4-FFF2-40B4-BE49-F238E27FC236}">
                <a16:creationId xmlns:a16="http://schemas.microsoft.com/office/drawing/2014/main" id="{8FB34838-6298-4E99-9A37-C3E5A88D817F}"/>
              </a:ext>
            </a:extLst>
          </p:cNvPr>
          <p:cNvSpPr/>
          <p:nvPr/>
        </p:nvSpPr>
        <p:spPr>
          <a:xfrm>
            <a:off x="2423026" y="3079780"/>
            <a:ext cx="3073400" cy="4889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3240522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標題 1"/>
          <p:cNvSpPr>
            <a:spLocks noGrp="1"/>
          </p:cNvSpPr>
          <p:nvPr>
            <p:ph type="title"/>
          </p:nvPr>
        </p:nvSpPr>
        <p:spPr/>
        <p:txBody>
          <a:bodyPr/>
          <a:lstStyle/>
          <a:p>
            <a:endParaRPr lang="zh-TW" altLang="en-US" smtClean="0"/>
          </a:p>
        </p:txBody>
      </p:sp>
      <p:sp>
        <p:nvSpPr>
          <p:cNvPr id="93187" name="內容版面配置區 2"/>
          <p:cNvSpPr>
            <a:spLocks noGrp="1"/>
          </p:cNvSpPr>
          <p:nvPr>
            <p:ph idx="1"/>
          </p:nvPr>
        </p:nvSpPr>
        <p:spPr/>
        <p:txBody>
          <a:bodyPr/>
          <a:lstStyle/>
          <a:p>
            <a:endParaRPr lang="zh-TW" altLang="en-US" smtClean="0"/>
          </a:p>
        </p:txBody>
      </p:sp>
      <p:sp>
        <p:nvSpPr>
          <p:cNvPr id="93188"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3FD08ECB-0C60-476B-92F5-66BDB5B6BC3A}" type="slidenum">
              <a:rPr lang="zh-TW" altLang="en-US" sz="1200" smtClean="0">
                <a:solidFill>
                  <a:srgbClr val="898989"/>
                </a:solidFill>
                <a:ea typeface="新細明體" panose="02020500000000000000" pitchFamily="18" charset="-120"/>
              </a:rPr>
              <a:pPr>
                <a:spcBef>
                  <a:spcPct val="0"/>
                </a:spcBef>
                <a:buFontTx/>
                <a:buNone/>
              </a:pPr>
              <a:t>91</a:t>
            </a:fld>
            <a:endParaRPr lang="en-US" altLang="zh-TW" sz="1200" smtClean="0">
              <a:solidFill>
                <a:srgbClr val="898989"/>
              </a:solidFill>
              <a:ea typeface="新細明體" panose="02020500000000000000" pitchFamily="18" charset="-120"/>
            </a:endParaRPr>
          </a:p>
        </p:txBody>
      </p:sp>
      <p:pic>
        <p:nvPicPr>
          <p:cNvPr id="93189" name="圖片 6"/>
          <p:cNvPicPr>
            <a:picLocks noChangeAspect="1"/>
          </p:cNvPicPr>
          <p:nvPr/>
        </p:nvPicPr>
        <p:blipFill>
          <a:blip r:embed="rId2">
            <a:extLst>
              <a:ext uri="{28A0092B-C50C-407E-A947-70E740481C1C}">
                <a14:useLocalDpi xmlns:a14="http://schemas.microsoft.com/office/drawing/2010/main" val="0"/>
              </a:ext>
            </a:extLst>
          </a:blip>
          <a:srcRect l="38004" t="17181" r="23392" b="18127"/>
          <a:stretch>
            <a:fillRect/>
          </a:stretch>
        </p:blipFill>
        <p:spPr bwMode="auto">
          <a:xfrm>
            <a:off x="0" y="0"/>
            <a:ext cx="7275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0" name="圖片 7"/>
          <p:cNvPicPr>
            <a:picLocks noChangeAspect="1"/>
          </p:cNvPicPr>
          <p:nvPr/>
        </p:nvPicPr>
        <p:blipFill>
          <a:blip r:embed="rId3">
            <a:extLst>
              <a:ext uri="{28A0092B-C50C-407E-A947-70E740481C1C}">
                <a14:useLocalDpi xmlns:a14="http://schemas.microsoft.com/office/drawing/2010/main" val="0"/>
              </a:ext>
            </a:extLst>
          </a:blip>
          <a:srcRect l="73724" t="22034" r="1247" b="30968"/>
          <a:stretch>
            <a:fillRect/>
          </a:stretch>
        </p:blipFill>
        <p:spPr bwMode="auto">
          <a:xfrm>
            <a:off x="5037224" y="1870077"/>
            <a:ext cx="38957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3118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3190"/>
                                        </p:tgtEl>
                                        <p:attrNameLst>
                                          <p:attrName>style.visibility</p:attrName>
                                        </p:attrNameLst>
                                      </p:cBhvr>
                                      <p:to>
                                        <p:strVal val="visible"/>
                                      </p:to>
                                    </p:set>
                                    <p:animEffect transition="in" filter="fade">
                                      <p:cBhvr>
                                        <p:cTn id="7" dur="5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a:extLst>
              <a:ext uri="{FF2B5EF4-FFF2-40B4-BE49-F238E27FC236}">
                <a16:creationId xmlns:a16="http://schemas.microsoft.com/office/drawing/2014/main" id="{E10FECB3-452D-46AD-8CFF-E2AD22D904B6}"/>
              </a:ext>
            </a:extLst>
          </p:cNvPr>
          <p:cNvGraphicFramePr>
            <a:graphicFrameLocks noGrp="1"/>
          </p:cNvGraphicFramePr>
          <p:nvPr>
            <p:ph idx="1"/>
          </p:nvPr>
        </p:nvGraphicFramePr>
        <p:xfrm>
          <a:off x="214313" y="630238"/>
          <a:ext cx="8229599" cy="1341437"/>
        </p:xfrm>
        <a:graphic>
          <a:graphicData uri="http://schemas.openxmlformats.org/drawingml/2006/table">
            <a:tbl>
              <a:tblPr>
                <a:tableStyleId>{616DA210-FB5B-4158-B5E0-FEB733F419BA}</a:tableStyleId>
              </a:tblPr>
              <a:tblGrid>
                <a:gridCol w="1757949">
                  <a:extLst>
                    <a:ext uri="{9D8B030D-6E8A-4147-A177-3AD203B41FA5}">
                      <a16:colId xmlns:a16="http://schemas.microsoft.com/office/drawing/2014/main" val="470407855"/>
                    </a:ext>
                  </a:extLst>
                </a:gridCol>
                <a:gridCol w="502271">
                  <a:extLst>
                    <a:ext uri="{9D8B030D-6E8A-4147-A177-3AD203B41FA5}">
                      <a16:colId xmlns:a16="http://schemas.microsoft.com/office/drawing/2014/main" val="2376113716"/>
                    </a:ext>
                  </a:extLst>
                </a:gridCol>
                <a:gridCol w="418559">
                  <a:extLst>
                    <a:ext uri="{9D8B030D-6E8A-4147-A177-3AD203B41FA5}">
                      <a16:colId xmlns:a16="http://schemas.microsoft.com/office/drawing/2014/main" val="3054387803"/>
                    </a:ext>
                  </a:extLst>
                </a:gridCol>
                <a:gridCol w="502271">
                  <a:extLst>
                    <a:ext uri="{9D8B030D-6E8A-4147-A177-3AD203B41FA5}">
                      <a16:colId xmlns:a16="http://schemas.microsoft.com/office/drawing/2014/main" val="1166687978"/>
                    </a:ext>
                  </a:extLst>
                </a:gridCol>
                <a:gridCol w="723508">
                  <a:extLst>
                    <a:ext uri="{9D8B030D-6E8A-4147-A177-3AD203B41FA5}">
                      <a16:colId xmlns:a16="http://schemas.microsoft.com/office/drawing/2014/main" val="58101062"/>
                    </a:ext>
                  </a:extLst>
                </a:gridCol>
                <a:gridCol w="775061">
                  <a:extLst>
                    <a:ext uri="{9D8B030D-6E8A-4147-A177-3AD203B41FA5}">
                      <a16:colId xmlns:a16="http://schemas.microsoft.com/office/drawing/2014/main" val="3694760282"/>
                    </a:ext>
                  </a:extLst>
                </a:gridCol>
                <a:gridCol w="844732">
                  <a:extLst>
                    <a:ext uri="{9D8B030D-6E8A-4147-A177-3AD203B41FA5}">
                      <a16:colId xmlns:a16="http://schemas.microsoft.com/office/drawing/2014/main" val="1228467767"/>
                    </a:ext>
                  </a:extLst>
                </a:gridCol>
                <a:gridCol w="348344">
                  <a:extLst>
                    <a:ext uri="{9D8B030D-6E8A-4147-A177-3AD203B41FA5}">
                      <a16:colId xmlns:a16="http://schemas.microsoft.com/office/drawing/2014/main" val="752675069"/>
                    </a:ext>
                  </a:extLst>
                </a:gridCol>
                <a:gridCol w="431531">
                  <a:extLst>
                    <a:ext uri="{9D8B030D-6E8A-4147-A177-3AD203B41FA5}">
                      <a16:colId xmlns:a16="http://schemas.microsoft.com/office/drawing/2014/main" val="2020795707"/>
                    </a:ext>
                  </a:extLst>
                </a:gridCol>
                <a:gridCol w="1925373">
                  <a:extLst>
                    <a:ext uri="{9D8B030D-6E8A-4147-A177-3AD203B41FA5}">
                      <a16:colId xmlns:a16="http://schemas.microsoft.com/office/drawing/2014/main" val="2037455258"/>
                    </a:ext>
                  </a:extLst>
                </a:gridCol>
              </a:tblGrid>
              <a:tr h="182923">
                <a:tc rowSpan="3">
                  <a:txBody>
                    <a:bodyPr/>
                    <a:lstStyle/>
                    <a:p>
                      <a:pPr algn="l"/>
                      <a:r>
                        <a:rPr lang="zh-TW" altLang="en-US" sz="1600" dirty="0"/>
                        <a:t>國立臺灣大學</a:t>
                      </a:r>
                      <a:br>
                        <a:rPr lang="zh-TW" altLang="en-US" sz="1600" dirty="0"/>
                      </a:br>
                      <a:r>
                        <a:rPr lang="zh-TW" altLang="en-US" sz="1600" dirty="0">
                          <a:solidFill>
                            <a:srgbClr val="FF0000"/>
                          </a:solidFill>
                        </a:rPr>
                        <a:t>希望組甲組</a:t>
                      </a:r>
                      <a:r>
                        <a:rPr lang="en-US" altLang="zh-TW" sz="1600" dirty="0">
                          <a:solidFill>
                            <a:srgbClr val="FF0000"/>
                          </a:solidFill>
                        </a:rPr>
                        <a:t>(</a:t>
                      </a:r>
                      <a:r>
                        <a:rPr lang="zh-TW" altLang="en-US" sz="1600" dirty="0">
                          <a:solidFill>
                            <a:srgbClr val="FF0000"/>
                          </a:solidFill>
                        </a:rPr>
                        <a:t>文社法</a:t>
                      </a:r>
                      <a:r>
                        <a:rPr lang="en-US" altLang="zh-TW" sz="1600" dirty="0">
                          <a:solidFill>
                            <a:srgbClr val="FF0000"/>
                          </a:solidFill>
                        </a:rPr>
                        <a:t>)</a:t>
                      </a:r>
                      <a:endParaRPr lang="zh-TW" altLang="en-US" sz="1600" dirty="0">
                        <a:solidFill>
                          <a:srgbClr val="FF0000"/>
                        </a:solidFill>
                      </a:endParaRPr>
                    </a:p>
                  </a:txBody>
                  <a:tcPr marL="0" marR="0" marT="0" marB="0"/>
                </a:tc>
                <a:tc gridSpan="3">
                  <a:txBody>
                    <a:bodyPr/>
                    <a:lstStyle/>
                    <a:p>
                      <a:pPr algn="ctr"/>
                      <a:r>
                        <a:rPr lang="zh-TW" altLang="en-US" sz="1200" dirty="0"/>
                        <a:t>學測、英聽篩選方式</a:t>
                      </a:r>
                    </a:p>
                  </a:txBody>
                  <a:tcPr marL="0" marR="0" marT="0" marB="0" anchor="ctr"/>
                </a:tc>
                <a:tc hMerge="1">
                  <a:txBody>
                    <a:bodyPr/>
                    <a:lstStyle/>
                    <a:p>
                      <a:endParaRPr lang="zh-TW" altLang="en-US"/>
                    </a:p>
                  </a:txBody>
                  <a:tcPr/>
                </a:tc>
                <a:tc hMerge="1">
                  <a:txBody>
                    <a:bodyPr/>
                    <a:lstStyle/>
                    <a:p>
                      <a:endParaRPr lang="zh-TW" altLang="en-US"/>
                    </a:p>
                  </a:txBody>
                  <a:tcPr/>
                </a:tc>
                <a:tc gridSpan="5">
                  <a:txBody>
                    <a:bodyPr/>
                    <a:lstStyle/>
                    <a:p>
                      <a:pPr algn="ctr"/>
                      <a:r>
                        <a:rPr lang="zh-TW" altLang="en-US" sz="1200" dirty="0"/>
                        <a:t>甄選總成績採計方式及佔總成績比例</a:t>
                      </a:r>
                    </a:p>
                  </a:txBody>
                  <a:tcPr marL="0" marR="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ctr"/>
                      <a:r>
                        <a:rPr lang="zh-TW" altLang="en-US" sz="1600" dirty="0"/>
                        <a:t>甄選總成績同分參酌之順序</a:t>
                      </a:r>
                    </a:p>
                  </a:txBody>
                  <a:tcPr marL="0" marR="0" marT="0" marB="0" anchor="ctr"/>
                </a:tc>
                <a:extLst>
                  <a:ext uri="{0D108BD9-81ED-4DB2-BD59-A6C34878D82A}">
                    <a16:rowId xmlns:a16="http://schemas.microsoft.com/office/drawing/2014/main" val="563401701"/>
                  </a:ext>
                </a:extLst>
              </a:tr>
              <a:tr h="182923">
                <a:tc vMerge="1">
                  <a:txBody>
                    <a:bodyPr/>
                    <a:lstStyle/>
                    <a:p>
                      <a:endParaRPr lang="zh-TW" altLang="en-US"/>
                    </a:p>
                  </a:txBody>
                  <a:tcPr/>
                </a:tc>
                <a:tc gridSpan="3">
                  <a:txBody>
                    <a:bodyPr/>
                    <a:lstStyle/>
                    <a:p>
                      <a:pPr algn="ctr"/>
                      <a:r>
                        <a:rPr lang="zh-TW" altLang="en-US" sz="1200"/>
                        <a:t>第一階段</a:t>
                      </a:r>
                    </a:p>
                  </a:txBody>
                  <a:tcPr marL="0" marR="0" marT="0" marB="0" anchor="ctr"/>
                </a:tc>
                <a:tc hMerge="1">
                  <a:txBody>
                    <a:bodyPr/>
                    <a:lstStyle/>
                    <a:p>
                      <a:endParaRPr lang="zh-TW" altLang="en-US"/>
                    </a:p>
                  </a:txBody>
                  <a:tcPr/>
                </a:tc>
                <a:tc hMerge="1">
                  <a:txBody>
                    <a:bodyPr/>
                    <a:lstStyle/>
                    <a:p>
                      <a:endParaRPr lang="zh-TW" altLang="en-US"/>
                    </a:p>
                  </a:txBody>
                  <a:tcPr/>
                </a:tc>
                <a:tc gridSpan="5">
                  <a:txBody>
                    <a:bodyPr/>
                    <a:lstStyle/>
                    <a:p>
                      <a:pPr algn="ctr"/>
                      <a:r>
                        <a:rPr lang="zh-TW" altLang="en-US" sz="1200" dirty="0"/>
                        <a:t>第二階段</a:t>
                      </a:r>
                    </a:p>
                  </a:txBody>
                  <a:tcPr marL="0" marR="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343235036"/>
                  </a:ext>
                </a:extLst>
              </a:tr>
              <a:tr h="975591">
                <a:tc vMerge="1">
                  <a:txBody>
                    <a:bodyPr/>
                    <a:lstStyle/>
                    <a:p>
                      <a:endParaRPr lang="zh-TW" altLang="en-US"/>
                    </a:p>
                  </a:txBody>
                  <a:tcPr/>
                </a:tc>
                <a:tc>
                  <a:txBody>
                    <a:bodyPr/>
                    <a:lstStyle/>
                    <a:p>
                      <a:pPr algn="ctr"/>
                      <a:r>
                        <a:rPr lang="zh-TW" altLang="en-US" sz="1600" dirty="0"/>
                        <a:t>科目</a:t>
                      </a:r>
                    </a:p>
                  </a:txBody>
                  <a:tcPr marL="0" marR="0" marT="0" marB="0" anchor="ctr"/>
                </a:tc>
                <a:tc>
                  <a:txBody>
                    <a:bodyPr/>
                    <a:lstStyle/>
                    <a:p>
                      <a:pPr algn="ctr"/>
                      <a:r>
                        <a:rPr lang="zh-TW" altLang="en-US" sz="1600" dirty="0"/>
                        <a:t>檢定</a:t>
                      </a:r>
                    </a:p>
                  </a:txBody>
                  <a:tcPr marL="0" marR="0" marT="0" marB="0" anchor="ctr"/>
                </a:tc>
                <a:tc>
                  <a:txBody>
                    <a:bodyPr/>
                    <a:lstStyle/>
                    <a:p>
                      <a:pPr algn="ctr"/>
                      <a:r>
                        <a:rPr lang="zh-TW" altLang="en-US" sz="1600" dirty="0"/>
                        <a:t>篩選</a:t>
                      </a:r>
                      <a:br>
                        <a:rPr lang="zh-TW" altLang="en-US" sz="1600" dirty="0"/>
                      </a:br>
                      <a:r>
                        <a:rPr lang="zh-TW" altLang="en-US" sz="1600" dirty="0"/>
                        <a:t>倍率</a:t>
                      </a:r>
                    </a:p>
                  </a:txBody>
                  <a:tcPr marL="0" marR="0" marT="0" marB="0" anchor="ctr"/>
                </a:tc>
                <a:tc>
                  <a:txBody>
                    <a:bodyPr/>
                    <a:lstStyle/>
                    <a:p>
                      <a:pPr algn="ctr"/>
                      <a:r>
                        <a:rPr lang="zh-TW" altLang="en-US" sz="1600" dirty="0"/>
                        <a:t>學測成績</a:t>
                      </a:r>
                      <a:br>
                        <a:rPr lang="zh-TW" altLang="en-US" sz="1600" dirty="0"/>
                      </a:br>
                      <a:r>
                        <a:rPr lang="zh-TW" altLang="en-US" sz="1600" dirty="0"/>
                        <a:t>採計方式</a:t>
                      </a:r>
                    </a:p>
                  </a:txBody>
                  <a:tcPr marL="0" marR="0" marT="0" marB="0" anchor="ctr"/>
                </a:tc>
                <a:tc>
                  <a:txBody>
                    <a:bodyPr/>
                    <a:lstStyle/>
                    <a:p>
                      <a:pPr algn="ctr"/>
                      <a:r>
                        <a:rPr lang="zh-TW" altLang="en-US" sz="1600" dirty="0"/>
                        <a:t>佔甄選總</a:t>
                      </a:r>
                      <a:br>
                        <a:rPr lang="zh-TW" altLang="en-US" sz="1600" dirty="0"/>
                      </a:br>
                      <a:r>
                        <a:rPr lang="zh-TW" altLang="en-US" sz="1600" dirty="0"/>
                        <a:t>成績比例</a:t>
                      </a:r>
                    </a:p>
                  </a:txBody>
                  <a:tcPr marL="0" marR="0" marT="0" marB="0" anchor="ctr"/>
                </a:tc>
                <a:tc>
                  <a:txBody>
                    <a:bodyPr/>
                    <a:lstStyle/>
                    <a:p>
                      <a:pPr algn="ctr"/>
                      <a:r>
                        <a:rPr lang="zh-TW" altLang="en-US" sz="1600" dirty="0"/>
                        <a:t>指定項目</a:t>
                      </a:r>
                    </a:p>
                  </a:txBody>
                  <a:tcPr marL="0" marR="0" marT="0" marB="0" anchor="ctr"/>
                </a:tc>
                <a:tc>
                  <a:txBody>
                    <a:bodyPr/>
                    <a:lstStyle/>
                    <a:p>
                      <a:pPr algn="ctr"/>
                      <a:r>
                        <a:rPr lang="zh-TW" altLang="en-US" sz="1600" dirty="0"/>
                        <a:t>檢定</a:t>
                      </a:r>
                    </a:p>
                  </a:txBody>
                  <a:tcPr marL="0" marR="0" marT="0" marB="0" anchor="ctr"/>
                </a:tc>
                <a:tc>
                  <a:txBody>
                    <a:bodyPr/>
                    <a:lstStyle/>
                    <a:p>
                      <a:pPr algn="ctr"/>
                      <a:r>
                        <a:rPr lang="zh-TW" altLang="en-US" sz="1600" dirty="0"/>
                        <a:t>佔甄選總</a:t>
                      </a:r>
                      <a:br>
                        <a:rPr lang="zh-TW" altLang="en-US" sz="1600" dirty="0"/>
                      </a:br>
                      <a:r>
                        <a:rPr lang="zh-TW" altLang="en-US" sz="1600" dirty="0"/>
                        <a:t>成績比例</a:t>
                      </a:r>
                    </a:p>
                  </a:txBody>
                  <a:tcPr marL="0" marR="0" marT="0" marB="0" anchor="ctr"/>
                </a:tc>
                <a:tc vMerge="1">
                  <a:txBody>
                    <a:bodyPr/>
                    <a:lstStyle/>
                    <a:p>
                      <a:endParaRPr lang="zh-TW" altLang="en-US"/>
                    </a:p>
                  </a:txBody>
                  <a:tcPr/>
                </a:tc>
                <a:extLst>
                  <a:ext uri="{0D108BD9-81ED-4DB2-BD59-A6C34878D82A}">
                    <a16:rowId xmlns:a16="http://schemas.microsoft.com/office/drawing/2014/main" val="64537798"/>
                  </a:ext>
                </a:extLst>
              </a:tr>
            </a:tbl>
          </a:graphicData>
        </a:graphic>
      </p:graphicFrame>
      <p:sp>
        <p:nvSpPr>
          <p:cNvPr id="94240"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491DBF27-A039-4B95-8C2F-6AFF40D4B741}" type="slidenum">
              <a:rPr lang="zh-TW" altLang="en-US" sz="1200" smtClean="0">
                <a:solidFill>
                  <a:srgbClr val="898989"/>
                </a:solidFill>
                <a:ea typeface="新細明體" panose="02020500000000000000" pitchFamily="18" charset="-120"/>
              </a:rPr>
              <a:pPr>
                <a:spcBef>
                  <a:spcPct val="0"/>
                </a:spcBef>
                <a:buFontTx/>
                <a:buNone/>
              </a:pPr>
              <a:t>92</a:t>
            </a:fld>
            <a:endParaRPr lang="en-US" altLang="zh-TW" sz="1200" smtClean="0">
              <a:solidFill>
                <a:srgbClr val="898989"/>
              </a:solidFill>
              <a:ea typeface="新細明體" panose="02020500000000000000" pitchFamily="18" charset="-120"/>
            </a:endParaRPr>
          </a:p>
        </p:txBody>
      </p:sp>
      <p:graphicFrame>
        <p:nvGraphicFramePr>
          <p:cNvPr id="6" name="表格 5">
            <a:extLst>
              <a:ext uri="{FF2B5EF4-FFF2-40B4-BE49-F238E27FC236}">
                <a16:creationId xmlns:a16="http://schemas.microsoft.com/office/drawing/2014/main" id="{89730A93-CD37-4181-B06A-6303E586871C}"/>
              </a:ext>
            </a:extLst>
          </p:cNvPr>
          <p:cNvGraphicFramePr>
            <a:graphicFrameLocks noGrp="1"/>
          </p:cNvGraphicFramePr>
          <p:nvPr/>
        </p:nvGraphicFramePr>
        <p:xfrm>
          <a:off x="214313" y="1971675"/>
          <a:ext cx="8232773" cy="4525961"/>
        </p:xfrm>
        <a:graphic>
          <a:graphicData uri="http://schemas.openxmlformats.org/drawingml/2006/table">
            <a:tbl>
              <a:tblPr>
                <a:tableStyleId>{616DA210-FB5B-4158-B5E0-FEB733F419BA}</a:tableStyleId>
              </a:tblPr>
              <a:tblGrid>
                <a:gridCol w="891918">
                  <a:extLst>
                    <a:ext uri="{9D8B030D-6E8A-4147-A177-3AD203B41FA5}">
                      <a16:colId xmlns:a16="http://schemas.microsoft.com/office/drawing/2014/main" val="2521360323"/>
                    </a:ext>
                  </a:extLst>
                </a:gridCol>
                <a:gridCol w="870342">
                  <a:extLst>
                    <a:ext uri="{9D8B030D-6E8A-4147-A177-3AD203B41FA5}">
                      <a16:colId xmlns:a16="http://schemas.microsoft.com/office/drawing/2014/main" val="2595207976"/>
                    </a:ext>
                  </a:extLst>
                </a:gridCol>
                <a:gridCol w="487683">
                  <a:extLst>
                    <a:ext uri="{9D8B030D-6E8A-4147-A177-3AD203B41FA5}">
                      <a16:colId xmlns:a16="http://schemas.microsoft.com/office/drawing/2014/main" val="2675574750"/>
                    </a:ext>
                  </a:extLst>
                </a:gridCol>
                <a:gridCol w="435431">
                  <a:extLst>
                    <a:ext uri="{9D8B030D-6E8A-4147-A177-3AD203B41FA5}">
                      <a16:colId xmlns:a16="http://schemas.microsoft.com/office/drawing/2014/main" val="419771729"/>
                    </a:ext>
                  </a:extLst>
                </a:gridCol>
                <a:gridCol w="487683">
                  <a:extLst>
                    <a:ext uri="{9D8B030D-6E8A-4147-A177-3AD203B41FA5}">
                      <a16:colId xmlns:a16="http://schemas.microsoft.com/office/drawing/2014/main" val="2781015070"/>
                    </a:ext>
                  </a:extLst>
                </a:gridCol>
                <a:gridCol w="766360">
                  <a:extLst>
                    <a:ext uri="{9D8B030D-6E8A-4147-A177-3AD203B41FA5}">
                      <a16:colId xmlns:a16="http://schemas.microsoft.com/office/drawing/2014/main" val="642464284"/>
                    </a:ext>
                  </a:extLst>
                </a:gridCol>
                <a:gridCol w="731525">
                  <a:extLst>
                    <a:ext uri="{9D8B030D-6E8A-4147-A177-3AD203B41FA5}">
                      <a16:colId xmlns:a16="http://schemas.microsoft.com/office/drawing/2014/main" val="3974952280"/>
                    </a:ext>
                  </a:extLst>
                </a:gridCol>
                <a:gridCol w="853446">
                  <a:extLst>
                    <a:ext uri="{9D8B030D-6E8A-4147-A177-3AD203B41FA5}">
                      <a16:colId xmlns:a16="http://schemas.microsoft.com/office/drawing/2014/main" val="768409695"/>
                    </a:ext>
                  </a:extLst>
                </a:gridCol>
                <a:gridCol w="339636">
                  <a:extLst>
                    <a:ext uri="{9D8B030D-6E8A-4147-A177-3AD203B41FA5}">
                      <a16:colId xmlns:a16="http://schemas.microsoft.com/office/drawing/2014/main" val="1418119122"/>
                    </a:ext>
                  </a:extLst>
                </a:gridCol>
                <a:gridCol w="452849">
                  <a:extLst>
                    <a:ext uri="{9D8B030D-6E8A-4147-A177-3AD203B41FA5}">
                      <a16:colId xmlns:a16="http://schemas.microsoft.com/office/drawing/2014/main" val="3593447250"/>
                    </a:ext>
                  </a:extLst>
                </a:gridCol>
                <a:gridCol w="1915900">
                  <a:extLst>
                    <a:ext uri="{9D8B030D-6E8A-4147-A177-3AD203B41FA5}">
                      <a16:colId xmlns:a16="http://schemas.microsoft.com/office/drawing/2014/main" val="4064600958"/>
                    </a:ext>
                  </a:extLst>
                </a:gridCol>
              </a:tblGrid>
              <a:tr h="532466">
                <a:tc>
                  <a:txBody>
                    <a:bodyPr/>
                    <a:lstStyle/>
                    <a:p>
                      <a:pPr algn="ctr"/>
                      <a:r>
                        <a:rPr lang="zh-TW" altLang="en-US" sz="1600"/>
                        <a:t>校系代碼</a:t>
                      </a:r>
                    </a:p>
                  </a:txBody>
                  <a:tcPr marL="0" marR="0" marT="0" marB="0" anchor="ctr"/>
                </a:tc>
                <a:tc>
                  <a:txBody>
                    <a:bodyPr/>
                    <a:lstStyle/>
                    <a:p>
                      <a:pPr algn="ctr"/>
                      <a:r>
                        <a:rPr lang="en-US" altLang="zh-TW" sz="1600"/>
                        <a:t>001662</a:t>
                      </a:r>
                    </a:p>
                  </a:txBody>
                  <a:tcPr marL="0" marR="0" marT="0" marB="0" anchor="ctr"/>
                </a:tc>
                <a:tc>
                  <a:txBody>
                    <a:bodyPr/>
                    <a:lstStyle/>
                    <a:p>
                      <a:pPr algn="ctr"/>
                      <a:r>
                        <a:rPr lang="zh-TW" altLang="en-US" sz="1600">
                          <a:effectLst/>
                        </a:rPr>
                        <a:t>國文</a:t>
                      </a:r>
                    </a:p>
                  </a:txBody>
                  <a:tcPr marL="0" marR="0" marT="0" marB="0" anchor="ctr"/>
                </a:tc>
                <a:tc>
                  <a:txBody>
                    <a:bodyPr/>
                    <a:lstStyle/>
                    <a:p>
                      <a:pPr algn="ctr"/>
                      <a:r>
                        <a:rPr lang="zh-TW" altLang="en-US" sz="1600">
                          <a:effectLst/>
                        </a:rPr>
                        <a:t>前標</a:t>
                      </a:r>
                    </a:p>
                  </a:txBody>
                  <a:tcPr marL="0" marR="0" marT="0" marB="0" anchor="ctr"/>
                </a:tc>
                <a:tc>
                  <a:txBody>
                    <a:bodyPr/>
                    <a:lstStyle/>
                    <a:p>
                      <a:pPr algn="ctr"/>
                      <a:r>
                        <a:rPr lang="en-US" altLang="zh-TW" sz="1600">
                          <a:effectLst/>
                        </a:rPr>
                        <a:t>4</a:t>
                      </a:r>
                      <a:endParaRPr lang="zh-TW" altLang="en-US" sz="1600">
                        <a:effectLst/>
                      </a:endParaRPr>
                    </a:p>
                  </a:txBody>
                  <a:tcPr marL="0" marR="0" marT="0" marB="0" anchor="ctr"/>
                </a:tc>
                <a:tc>
                  <a:txBody>
                    <a:bodyPr/>
                    <a:lstStyle/>
                    <a:p>
                      <a:pPr algn="ctr"/>
                      <a:r>
                        <a:rPr lang="zh-TW" altLang="en-US" sz="1600">
                          <a:effectLst/>
                        </a:rPr>
                        <a:t>*</a:t>
                      </a:r>
                      <a:r>
                        <a:rPr lang="en-US" altLang="zh-TW" sz="1600">
                          <a:effectLst/>
                        </a:rPr>
                        <a:t>1.00</a:t>
                      </a:r>
                      <a:endParaRPr lang="zh-TW" altLang="en-US" sz="1600">
                        <a:effectLst/>
                      </a:endParaRPr>
                    </a:p>
                  </a:txBody>
                  <a:tcPr marL="0" marR="0" marT="0" marB="0" anchor="ctr"/>
                </a:tc>
                <a:tc rowSpan="7">
                  <a:txBody>
                    <a:bodyPr/>
                    <a:lstStyle/>
                    <a:p>
                      <a:pPr algn="ctr"/>
                      <a:r>
                        <a:rPr lang="zh-TW" altLang="en-US" sz="1600" dirty="0"/>
                        <a:t> </a:t>
                      </a:r>
                      <a:br>
                        <a:rPr lang="zh-TW" altLang="en-US" sz="1600" dirty="0"/>
                      </a:br>
                      <a:r>
                        <a:rPr lang="zh-TW" altLang="en-US" sz="1600" dirty="0"/>
                        <a:t> </a:t>
                      </a:r>
                      <a:br>
                        <a:rPr lang="zh-TW" altLang="en-US" sz="1600" dirty="0"/>
                      </a:br>
                      <a:r>
                        <a:rPr lang="en-US" altLang="zh-TW" sz="1600" dirty="0"/>
                        <a:t>50%</a:t>
                      </a:r>
                      <a:br>
                        <a:rPr lang="en-US" altLang="zh-TW" sz="1600" dirty="0"/>
                      </a:br>
                      <a:r>
                        <a:rPr lang="en-US" altLang="zh-TW" sz="1600" dirty="0"/>
                        <a:t> </a:t>
                      </a:r>
                      <a:br>
                        <a:rPr lang="en-US" altLang="zh-TW" sz="1600" dirty="0"/>
                      </a:br>
                      <a:r>
                        <a:rPr lang="en-US" altLang="zh-TW" sz="1600" dirty="0"/>
                        <a:t> </a:t>
                      </a:r>
                      <a:br>
                        <a:rPr lang="en-US" altLang="zh-TW" sz="1600" dirty="0"/>
                      </a:br>
                      <a:r>
                        <a:rPr lang="en-US" altLang="zh-TW" sz="1600" dirty="0"/>
                        <a:t> </a:t>
                      </a:r>
                      <a:br>
                        <a:rPr lang="en-US" altLang="zh-TW" sz="1600" dirty="0"/>
                      </a:br>
                      <a:r>
                        <a:rPr lang="en-US" altLang="zh-TW" sz="1600" dirty="0"/>
                        <a:t> </a:t>
                      </a:r>
                    </a:p>
                  </a:txBody>
                  <a:tcPr marL="0" marR="0" marT="0" marB="0"/>
                </a:tc>
                <a:tc>
                  <a:txBody>
                    <a:bodyPr/>
                    <a:lstStyle/>
                    <a:p>
                      <a:r>
                        <a:rPr lang="zh-TW" altLang="en-US" sz="1600" dirty="0">
                          <a:effectLst/>
                        </a:rPr>
                        <a:t>審查資料</a:t>
                      </a:r>
                    </a:p>
                  </a:txBody>
                  <a:tcPr marL="0" marR="0" marT="0" marB="0" anchor="ctr">
                    <a:solidFill>
                      <a:schemeClr val="accent2">
                        <a:lumMod val="40000"/>
                        <a:lumOff val="60000"/>
                      </a:schemeClr>
                    </a:solidFill>
                  </a:tcPr>
                </a:tc>
                <a:tc>
                  <a:txBody>
                    <a:bodyPr/>
                    <a:lstStyle/>
                    <a:p>
                      <a:pPr algn="ctr"/>
                      <a:r>
                        <a:rPr lang="en-US" altLang="zh-TW" sz="1600" dirty="0">
                          <a:effectLst/>
                        </a:rPr>
                        <a:t>--</a:t>
                      </a:r>
                    </a:p>
                  </a:txBody>
                  <a:tcPr marL="0" marR="0" marT="0" marB="0" anchor="ctr">
                    <a:solidFill>
                      <a:schemeClr val="accent2">
                        <a:lumMod val="40000"/>
                        <a:lumOff val="60000"/>
                      </a:schemeClr>
                    </a:solidFill>
                  </a:tcPr>
                </a:tc>
                <a:tc>
                  <a:txBody>
                    <a:bodyPr/>
                    <a:lstStyle/>
                    <a:p>
                      <a:pPr algn="ctr"/>
                      <a:r>
                        <a:rPr lang="en-US" altLang="zh-TW" sz="1600" dirty="0">
                          <a:effectLst/>
                        </a:rPr>
                        <a:t>50%</a:t>
                      </a:r>
                    </a:p>
                  </a:txBody>
                  <a:tcPr marL="0" marR="0" marT="0" marB="0" anchor="ctr">
                    <a:solidFill>
                      <a:schemeClr val="accent2">
                        <a:lumMod val="40000"/>
                        <a:lumOff val="60000"/>
                      </a:schemeClr>
                    </a:solidFill>
                  </a:tcPr>
                </a:tc>
                <a:tc rowSpan="4">
                  <a:txBody>
                    <a:bodyPr/>
                    <a:lstStyle/>
                    <a:p>
                      <a:pPr algn="l"/>
                      <a:r>
                        <a:rPr lang="zh-TW" altLang="en-US" sz="1600"/>
                        <a:t>一、審查資料</a:t>
                      </a:r>
                      <a:br>
                        <a:rPr lang="zh-TW" altLang="en-US" sz="1600"/>
                      </a:br>
                      <a:r>
                        <a:rPr lang="zh-TW" altLang="en-US" sz="1600"/>
                        <a:t>二、學測國英數</a:t>
                      </a:r>
                      <a:r>
                        <a:rPr lang="en-US" altLang="zh-TW" sz="1600"/>
                        <a:t>B</a:t>
                      </a:r>
                      <a:r>
                        <a:rPr lang="zh-TW" altLang="en-US" sz="1600"/>
                        <a:t>社級分總和</a:t>
                      </a:r>
                      <a:br>
                        <a:rPr lang="zh-TW" altLang="en-US" sz="1600"/>
                      </a:br>
                      <a:r>
                        <a:rPr lang="zh-TW" altLang="en-US" sz="1600"/>
                        <a:t>三、學測英文級分</a:t>
                      </a:r>
                      <a:br>
                        <a:rPr lang="zh-TW" altLang="en-US" sz="1600"/>
                      </a:br>
                      <a:r>
                        <a:rPr lang="zh-TW" altLang="en-US" sz="1600"/>
                        <a:t>四、學測國文級分</a:t>
                      </a:r>
                      <a:br>
                        <a:rPr lang="zh-TW" altLang="en-US" sz="1600"/>
                      </a:br>
                      <a:endParaRPr lang="zh-TW" altLang="en-US" sz="1600"/>
                    </a:p>
                  </a:txBody>
                  <a:tcPr marL="0" marR="0" marT="0" marB="0"/>
                </a:tc>
                <a:extLst>
                  <a:ext uri="{0D108BD9-81ED-4DB2-BD59-A6C34878D82A}">
                    <a16:rowId xmlns:a16="http://schemas.microsoft.com/office/drawing/2014/main" val="4133004213"/>
                  </a:ext>
                </a:extLst>
              </a:tr>
              <a:tr h="532466">
                <a:tc>
                  <a:txBody>
                    <a:bodyPr/>
                    <a:lstStyle/>
                    <a:p>
                      <a:pPr algn="ctr"/>
                      <a:r>
                        <a:rPr lang="zh-TW" altLang="en-US" sz="1600"/>
                        <a:t>招生名額</a:t>
                      </a:r>
                    </a:p>
                  </a:txBody>
                  <a:tcPr marL="0" marR="0" marT="0" marB="0" anchor="ctr"/>
                </a:tc>
                <a:tc>
                  <a:txBody>
                    <a:bodyPr/>
                    <a:lstStyle/>
                    <a:p>
                      <a:pPr algn="ctr"/>
                      <a:r>
                        <a:rPr lang="en-US" altLang="zh-TW" sz="1600"/>
                        <a:t>12</a:t>
                      </a:r>
                    </a:p>
                  </a:txBody>
                  <a:tcPr marL="0" marR="0" marT="0" marB="0" anchor="ctr"/>
                </a:tc>
                <a:tc>
                  <a:txBody>
                    <a:bodyPr/>
                    <a:lstStyle/>
                    <a:p>
                      <a:pPr algn="ctr"/>
                      <a:r>
                        <a:rPr lang="zh-TW" altLang="en-US" sz="1600">
                          <a:effectLst/>
                        </a:rPr>
                        <a:t>英文</a:t>
                      </a:r>
                    </a:p>
                  </a:txBody>
                  <a:tcPr marL="0" marR="0" marT="0" marB="0" anchor="ctr"/>
                </a:tc>
                <a:tc>
                  <a:txBody>
                    <a:bodyPr/>
                    <a:lstStyle/>
                    <a:p>
                      <a:pPr algn="ctr"/>
                      <a:r>
                        <a:rPr lang="zh-TW" altLang="en-US" sz="1600">
                          <a:effectLst/>
                        </a:rPr>
                        <a:t>前標</a:t>
                      </a:r>
                    </a:p>
                  </a:txBody>
                  <a:tcPr marL="0" marR="0" marT="0" marB="0" anchor="ctr"/>
                </a:tc>
                <a:tc>
                  <a:txBody>
                    <a:bodyPr/>
                    <a:lstStyle/>
                    <a:p>
                      <a:pPr algn="ctr"/>
                      <a:r>
                        <a:rPr lang="en-US" altLang="zh-TW" sz="1600">
                          <a:effectLst/>
                        </a:rPr>
                        <a:t>4</a:t>
                      </a:r>
                      <a:endParaRPr lang="zh-TW" altLang="en-US" sz="1600">
                        <a:effectLst/>
                      </a:endParaRPr>
                    </a:p>
                  </a:txBody>
                  <a:tcPr marL="0" marR="0" marT="0" marB="0" anchor="ctr"/>
                </a:tc>
                <a:tc>
                  <a:txBody>
                    <a:bodyPr/>
                    <a:lstStyle/>
                    <a:p>
                      <a:pPr algn="ctr"/>
                      <a:r>
                        <a:rPr lang="zh-TW" altLang="en-US" sz="1600">
                          <a:effectLst/>
                        </a:rPr>
                        <a:t>*</a:t>
                      </a:r>
                      <a:r>
                        <a:rPr lang="en-US" altLang="zh-TW" sz="1600">
                          <a:effectLst/>
                        </a:rPr>
                        <a:t>1.50</a:t>
                      </a: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dirty="0">
                          <a:effectLst/>
                        </a:rPr>
                        <a:t> </a:t>
                      </a:r>
                    </a:p>
                  </a:txBody>
                  <a:tcPr marL="0" marR="0" marT="0" marB="0" anchor="ctr"/>
                </a:tc>
                <a:tc vMerge="1">
                  <a:txBody>
                    <a:bodyPr/>
                    <a:lstStyle/>
                    <a:p>
                      <a:endParaRPr lang="zh-TW" altLang="en-US"/>
                    </a:p>
                  </a:txBody>
                  <a:tcPr/>
                </a:tc>
                <a:extLst>
                  <a:ext uri="{0D108BD9-81ED-4DB2-BD59-A6C34878D82A}">
                    <a16:rowId xmlns:a16="http://schemas.microsoft.com/office/drawing/2014/main" val="529834283"/>
                  </a:ext>
                </a:extLst>
              </a:tr>
              <a:tr h="532466">
                <a:tc>
                  <a:txBody>
                    <a:bodyPr/>
                    <a:lstStyle/>
                    <a:p>
                      <a:pPr algn="ctr"/>
                      <a:r>
                        <a:rPr lang="zh-TW" altLang="en-US" sz="1600"/>
                        <a:t>性別要求</a:t>
                      </a:r>
                    </a:p>
                  </a:txBody>
                  <a:tcPr marL="0" marR="0" marT="0" marB="0" anchor="ctr"/>
                </a:tc>
                <a:tc>
                  <a:txBody>
                    <a:bodyPr/>
                    <a:lstStyle/>
                    <a:p>
                      <a:pPr algn="ctr"/>
                      <a:r>
                        <a:rPr lang="zh-TW" altLang="en-US" sz="1600"/>
                        <a:t>無</a:t>
                      </a:r>
                    </a:p>
                  </a:txBody>
                  <a:tcPr marL="0" marR="0" marT="0" marB="0" anchor="ctr"/>
                </a:tc>
                <a:tc>
                  <a:txBody>
                    <a:bodyPr/>
                    <a:lstStyle/>
                    <a:p>
                      <a:pPr algn="ctr"/>
                      <a:r>
                        <a:rPr lang="zh-TW" altLang="en-US" sz="1600">
                          <a:effectLst/>
                        </a:rPr>
                        <a:t>數學</a:t>
                      </a:r>
                      <a:r>
                        <a:rPr lang="en-US" sz="1600">
                          <a:effectLst/>
                        </a:rPr>
                        <a:t>B</a:t>
                      </a:r>
                    </a:p>
                  </a:txBody>
                  <a:tcPr marL="0" marR="0" marT="0" marB="0" anchor="ctr"/>
                </a:tc>
                <a:tc>
                  <a:txBody>
                    <a:bodyPr/>
                    <a:lstStyle/>
                    <a:p>
                      <a:pPr algn="ctr"/>
                      <a:r>
                        <a:rPr lang="zh-TW" altLang="en-US" sz="1600">
                          <a:effectLst/>
                        </a:rPr>
                        <a:t>均標</a:t>
                      </a:r>
                    </a:p>
                  </a:txBody>
                  <a:tcPr marL="0" marR="0" marT="0" marB="0" anchor="ctr"/>
                </a:tc>
                <a:tc>
                  <a:txBody>
                    <a:bodyPr/>
                    <a:lstStyle/>
                    <a:p>
                      <a:pPr algn="ctr"/>
                      <a:r>
                        <a:rPr lang="en-US" altLang="zh-TW" sz="1600">
                          <a:effectLst/>
                        </a:rPr>
                        <a:t>--</a:t>
                      </a:r>
                      <a:endParaRPr lang="zh-TW" altLang="en-US" sz="1600">
                        <a:effectLst/>
                      </a:endParaRPr>
                    </a:p>
                  </a:txBody>
                  <a:tcPr marL="0" marR="0" marT="0" marB="0" anchor="ctr"/>
                </a:tc>
                <a:tc>
                  <a:txBody>
                    <a:bodyPr/>
                    <a:lstStyle/>
                    <a:p>
                      <a:pPr algn="ctr"/>
                      <a:r>
                        <a:rPr lang="en-US" altLang="zh-TW" sz="1600">
                          <a:effectLst/>
                        </a:rPr>
                        <a:t>--</a:t>
                      </a: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vMerge="1">
                  <a:txBody>
                    <a:bodyPr/>
                    <a:lstStyle/>
                    <a:p>
                      <a:endParaRPr lang="zh-TW" altLang="en-US"/>
                    </a:p>
                  </a:txBody>
                  <a:tcPr/>
                </a:tc>
                <a:extLst>
                  <a:ext uri="{0D108BD9-81ED-4DB2-BD59-A6C34878D82A}">
                    <a16:rowId xmlns:a16="http://schemas.microsoft.com/office/drawing/2014/main" val="3664652314"/>
                  </a:ext>
                </a:extLst>
              </a:tr>
              <a:tr h="532466">
                <a:tc>
                  <a:txBody>
                    <a:bodyPr/>
                    <a:lstStyle/>
                    <a:p>
                      <a:pPr algn="ctr"/>
                      <a:r>
                        <a:rPr lang="zh-TW" altLang="en-US" sz="1600"/>
                        <a:t>預計甄試人數</a:t>
                      </a:r>
                    </a:p>
                  </a:txBody>
                  <a:tcPr marL="0" marR="0" marT="0" marB="0" anchor="ctr"/>
                </a:tc>
                <a:tc>
                  <a:txBody>
                    <a:bodyPr/>
                    <a:lstStyle/>
                    <a:p>
                      <a:pPr algn="ctr"/>
                      <a:r>
                        <a:rPr lang="en-US" altLang="zh-TW" sz="1600"/>
                        <a:t>48</a:t>
                      </a:r>
                    </a:p>
                  </a:txBody>
                  <a:tcPr marL="0" marR="0" marT="0" marB="0" anchor="ctr"/>
                </a:tc>
                <a:tc>
                  <a:txBody>
                    <a:bodyPr/>
                    <a:lstStyle/>
                    <a:p>
                      <a:pPr algn="ctr"/>
                      <a:r>
                        <a:rPr lang="zh-TW" altLang="en-US" sz="1600">
                          <a:effectLst/>
                        </a:rPr>
                        <a:t>社會</a:t>
                      </a:r>
                    </a:p>
                  </a:txBody>
                  <a:tcPr marL="0" marR="0" marT="0" marB="0" anchor="ctr"/>
                </a:tc>
                <a:tc>
                  <a:txBody>
                    <a:bodyPr/>
                    <a:lstStyle/>
                    <a:p>
                      <a:pPr algn="ctr"/>
                      <a:r>
                        <a:rPr lang="zh-TW" altLang="en-US" sz="1600">
                          <a:effectLst/>
                        </a:rPr>
                        <a:t>均標</a:t>
                      </a:r>
                    </a:p>
                  </a:txBody>
                  <a:tcPr marL="0" marR="0" marT="0" marB="0" anchor="ctr"/>
                </a:tc>
                <a:tc>
                  <a:txBody>
                    <a:bodyPr/>
                    <a:lstStyle/>
                    <a:p>
                      <a:pPr algn="ctr"/>
                      <a:r>
                        <a:rPr lang="en-US" altLang="zh-TW" sz="1600">
                          <a:effectLst/>
                        </a:rPr>
                        <a:t>4</a:t>
                      </a:r>
                      <a:endParaRPr lang="zh-TW" altLang="en-US" sz="1600">
                        <a:effectLst/>
                      </a:endParaRPr>
                    </a:p>
                  </a:txBody>
                  <a:tcPr marL="0" marR="0" marT="0" marB="0" anchor="ctr"/>
                </a:tc>
                <a:tc>
                  <a:txBody>
                    <a:bodyPr/>
                    <a:lstStyle/>
                    <a:p>
                      <a:pPr algn="ctr"/>
                      <a:r>
                        <a:rPr lang="zh-TW" altLang="en-US" sz="1600">
                          <a:effectLst/>
                        </a:rPr>
                        <a:t>*</a:t>
                      </a:r>
                      <a:r>
                        <a:rPr lang="en-US" altLang="zh-TW" sz="1600">
                          <a:effectLst/>
                        </a:rPr>
                        <a:t>1.00</a:t>
                      </a: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dirty="0">
                          <a:effectLst/>
                        </a:rPr>
                        <a:t> </a:t>
                      </a:r>
                    </a:p>
                  </a:txBody>
                  <a:tcPr marL="0" marR="0" marT="0" marB="0" anchor="ctr"/>
                </a:tc>
                <a:tc vMerge="1">
                  <a:txBody>
                    <a:bodyPr/>
                    <a:lstStyle/>
                    <a:p>
                      <a:endParaRPr lang="zh-TW" altLang="en-US"/>
                    </a:p>
                  </a:txBody>
                  <a:tcPr/>
                </a:tc>
                <a:extLst>
                  <a:ext uri="{0D108BD9-81ED-4DB2-BD59-A6C34878D82A}">
                    <a16:rowId xmlns:a16="http://schemas.microsoft.com/office/drawing/2014/main" val="3541453069"/>
                  </a:ext>
                </a:extLst>
              </a:tr>
              <a:tr h="1064932">
                <a:tc>
                  <a:txBody>
                    <a:bodyPr/>
                    <a:lstStyle/>
                    <a:p>
                      <a:pPr algn="ctr"/>
                      <a:r>
                        <a:rPr lang="zh-TW" altLang="en-US" sz="1600"/>
                        <a:t>原住民外加名額</a:t>
                      </a:r>
                    </a:p>
                  </a:txBody>
                  <a:tcPr marL="0" marR="0" marT="0" marB="0" anchor="ctr"/>
                </a:tc>
                <a:tc>
                  <a:txBody>
                    <a:bodyPr/>
                    <a:lstStyle/>
                    <a:p>
                      <a:pPr algn="ctr"/>
                      <a:r>
                        <a:rPr lang="zh-TW" altLang="en-US" sz="1600" dirty="0"/>
                        <a:t>無</a:t>
                      </a:r>
                    </a:p>
                  </a:txBody>
                  <a:tcPr marL="0" marR="0" marT="0" marB="0" anchor="ctr"/>
                </a:tc>
                <a:tc>
                  <a:txBody>
                    <a:bodyPr/>
                    <a:lstStyle/>
                    <a:p>
                      <a:pPr algn="ctr"/>
                      <a:r>
                        <a:rPr lang="zh-TW" altLang="en-US" sz="1600">
                          <a:effectLst/>
                        </a:rPr>
                        <a:t>國英數</a:t>
                      </a:r>
                      <a:r>
                        <a:rPr lang="en-US" sz="1600">
                          <a:effectLst/>
                        </a:rPr>
                        <a:t>B</a:t>
                      </a:r>
                      <a:r>
                        <a:rPr lang="zh-TW" altLang="en-US" sz="1600">
                          <a:effectLst/>
                        </a:rPr>
                        <a:t>社</a:t>
                      </a:r>
                    </a:p>
                  </a:txBody>
                  <a:tcPr marL="0" marR="0" marT="0" marB="0" anchor="ctr"/>
                </a:tc>
                <a:tc>
                  <a:txBody>
                    <a:bodyPr/>
                    <a:lstStyle/>
                    <a:p>
                      <a:pPr algn="ctr"/>
                      <a:r>
                        <a:rPr lang="en-US" altLang="zh-TW" sz="1600">
                          <a:effectLst/>
                        </a:rPr>
                        <a:t>--</a:t>
                      </a:r>
                      <a:endParaRPr lang="zh-TW" altLang="en-US" sz="1600">
                        <a:effectLst/>
                      </a:endParaRPr>
                    </a:p>
                  </a:txBody>
                  <a:tcPr marL="0" marR="0" marT="0" marB="0" anchor="ctr"/>
                </a:tc>
                <a:tc>
                  <a:txBody>
                    <a:bodyPr/>
                    <a:lstStyle/>
                    <a:p>
                      <a:pPr algn="ctr"/>
                      <a:r>
                        <a:rPr lang="en-US" altLang="zh-TW" sz="1600">
                          <a:effectLst/>
                        </a:rPr>
                        <a:t>6</a:t>
                      </a:r>
                      <a:endParaRPr lang="zh-TW" altLang="en-US" sz="1600">
                        <a:effectLst/>
                      </a:endParaRPr>
                    </a:p>
                  </a:txBody>
                  <a:tcPr marL="0" marR="0" marT="0" marB="0" anchor="ctr"/>
                </a:tc>
                <a:tc>
                  <a:txBody>
                    <a:bodyPr/>
                    <a:lstStyle/>
                    <a:p>
                      <a:pPr algn="ctr"/>
                      <a:r>
                        <a:rPr lang="en-US" altLang="zh-TW" sz="1600">
                          <a:effectLst/>
                        </a:rPr>
                        <a:t>--</a:t>
                      </a: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dirty="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a:t>離島外加名額縣市別限制</a:t>
                      </a:r>
                    </a:p>
                  </a:txBody>
                  <a:tcPr marL="0" marR="0" marT="0" marB="0" anchor="ctr"/>
                </a:tc>
                <a:extLst>
                  <a:ext uri="{0D108BD9-81ED-4DB2-BD59-A6C34878D82A}">
                    <a16:rowId xmlns:a16="http://schemas.microsoft.com/office/drawing/2014/main" val="351770215"/>
                  </a:ext>
                </a:extLst>
              </a:tr>
              <a:tr h="532466">
                <a:tc>
                  <a:txBody>
                    <a:bodyPr/>
                    <a:lstStyle/>
                    <a:p>
                      <a:pPr algn="ctr"/>
                      <a:r>
                        <a:rPr lang="zh-TW" altLang="en-US" sz="1600"/>
                        <a:t>離島外加名額</a:t>
                      </a:r>
                    </a:p>
                  </a:txBody>
                  <a:tcPr marL="0" marR="0" marT="0" marB="0" anchor="ctr"/>
                </a:tc>
                <a:tc>
                  <a:txBody>
                    <a:bodyPr/>
                    <a:lstStyle/>
                    <a:p>
                      <a:pPr algn="ctr"/>
                      <a:r>
                        <a:rPr lang="zh-TW" altLang="en-US" sz="1600"/>
                        <a:t>無</a:t>
                      </a: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rowSpan="2">
                  <a:txBody>
                    <a:bodyPr/>
                    <a:lstStyle/>
                    <a:p>
                      <a:pPr algn="l"/>
                      <a:r>
                        <a:rPr lang="en-US" altLang="zh-TW" sz="1600" dirty="0"/>
                        <a:t>(</a:t>
                      </a:r>
                      <a:r>
                        <a:rPr lang="zh-TW" altLang="en-US" sz="1600" dirty="0"/>
                        <a:t>無</a:t>
                      </a:r>
                      <a:r>
                        <a:rPr lang="en-US" altLang="zh-TW" sz="1600" dirty="0"/>
                        <a:t>)</a:t>
                      </a:r>
                    </a:p>
                  </a:txBody>
                  <a:tcPr marL="0" marR="0" marT="0" marB="0"/>
                </a:tc>
                <a:extLst>
                  <a:ext uri="{0D108BD9-81ED-4DB2-BD59-A6C34878D82A}">
                    <a16:rowId xmlns:a16="http://schemas.microsoft.com/office/drawing/2014/main" val="2090098172"/>
                  </a:ext>
                </a:extLst>
              </a:tr>
              <a:tr h="798699">
                <a:tc>
                  <a:txBody>
                    <a:bodyPr/>
                    <a:lstStyle/>
                    <a:p>
                      <a:pPr algn="ctr"/>
                      <a:r>
                        <a:rPr lang="zh-TW" altLang="en-US" sz="1600"/>
                        <a:t>願景計畫外加名額</a:t>
                      </a:r>
                    </a:p>
                  </a:txBody>
                  <a:tcPr marL="0" marR="0" marT="0" marB="0" anchor="ctr"/>
                </a:tc>
                <a:tc>
                  <a:txBody>
                    <a:bodyPr/>
                    <a:lstStyle/>
                    <a:p>
                      <a:pPr algn="ctr"/>
                      <a:r>
                        <a:rPr lang="zh-TW" altLang="en-US" sz="1600"/>
                        <a:t>無</a:t>
                      </a: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a:txBody>
                    <a:bodyPr/>
                    <a:lstStyle/>
                    <a:p>
                      <a:pPr algn="ctr"/>
                      <a:endParaRPr lang="zh-TW" altLang="en-US" sz="1600">
                        <a:effectLst/>
                      </a:endParaRPr>
                    </a:p>
                  </a:txBody>
                  <a:tcPr marL="0" marR="0" marT="0" marB="0" anchor="ctr"/>
                </a:tc>
                <a:tc vMerge="1">
                  <a:txBody>
                    <a:bodyPr/>
                    <a:lstStyle/>
                    <a:p>
                      <a:endParaRPr lang="zh-TW" altLang="en-US"/>
                    </a:p>
                  </a:txBody>
                  <a:tcPr/>
                </a:tc>
                <a:tc>
                  <a:txBody>
                    <a:bodyPr/>
                    <a:lstStyle/>
                    <a:p>
                      <a:r>
                        <a:rPr lang="zh-TW" altLang="en-US" sz="1600">
                          <a:effectLst/>
                        </a:rPr>
                        <a:t> </a:t>
                      </a:r>
                    </a:p>
                  </a:txBody>
                  <a:tcPr marL="0" marR="0" marT="0" marB="0" anchor="ctr"/>
                </a:tc>
                <a:tc>
                  <a:txBody>
                    <a:bodyPr/>
                    <a:lstStyle/>
                    <a:p>
                      <a:pPr algn="ctr"/>
                      <a:r>
                        <a:rPr lang="zh-TW" altLang="en-US" sz="1600">
                          <a:effectLst/>
                        </a:rPr>
                        <a:t> </a:t>
                      </a:r>
                    </a:p>
                  </a:txBody>
                  <a:tcPr marL="0" marR="0" marT="0" marB="0" anchor="ctr"/>
                </a:tc>
                <a:tc>
                  <a:txBody>
                    <a:bodyPr/>
                    <a:lstStyle/>
                    <a:p>
                      <a:pPr algn="ctr"/>
                      <a:r>
                        <a:rPr lang="zh-TW" altLang="en-US" sz="1600" dirty="0">
                          <a:effectLst/>
                        </a:rPr>
                        <a:t> </a:t>
                      </a:r>
                    </a:p>
                  </a:txBody>
                  <a:tcPr marL="0" marR="0" marT="0" marB="0" anchor="ctr"/>
                </a:tc>
                <a:tc vMerge="1">
                  <a:txBody>
                    <a:bodyPr/>
                    <a:lstStyle/>
                    <a:p>
                      <a:endParaRPr lang="zh-TW" altLang="en-US"/>
                    </a:p>
                  </a:txBody>
                  <a:tcPr/>
                </a:tc>
                <a:extLst>
                  <a:ext uri="{0D108BD9-81ED-4DB2-BD59-A6C34878D82A}">
                    <a16:rowId xmlns:a16="http://schemas.microsoft.com/office/drawing/2014/main" val="217667554"/>
                  </a:ext>
                </a:extLst>
              </a:tr>
            </a:tbl>
          </a:graphicData>
        </a:graphic>
      </p:graphicFrame>
      <p:sp>
        <p:nvSpPr>
          <p:cNvPr id="8" name="矩形 7">
            <a:extLst>
              <a:ext uri="{FF2B5EF4-FFF2-40B4-BE49-F238E27FC236}">
                <a16:creationId xmlns:a16="http://schemas.microsoft.com/office/drawing/2014/main" id="{1C80EF49-8743-464C-A567-7AD25275F9BD}"/>
              </a:ext>
            </a:extLst>
          </p:cNvPr>
          <p:cNvSpPr/>
          <p:nvPr/>
        </p:nvSpPr>
        <p:spPr>
          <a:xfrm>
            <a:off x="4329113" y="3398838"/>
            <a:ext cx="4572000" cy="3140075"/>
          </a:xfrm>
          <a:prstGeom prst="rect">
            <a:avLst/>
          </a:prstGeom>
          <a:solidFill>
            <a:schemeClr val="bg1"/>
          </a:solidFill>
        </p:spPr>
        <p:txBody>
          <a:bodyPr>
            <a:spAutoFit/>
          </a:bodyPr>
          <a:lstStyle/>
          <a:p>
            <a:pPr>
              <a:defRPr/>
            </a:pPr>
            <a:r>
              <a:rPr lang="en-US" altLang="zh-TW" dirty="0"/>
              <a:t>1.</a:t>
            </a:r>
            <a:r>
              <a:rPr lang="zh-TW" altLang="en-US" dirty="0"/>
              <a:t>限招收</a:t>
            </a:r>
            <a:r>
              <a:rPr lang="en-US" altLang="zh-TW" dirty="0"/>
              <a:t>111</a:t>
            </a:r>
            <a:r>
              <a:rPr lang="zh-TW" altLang="en-US" dirty="0"/>
              <a:t>年已核定為</a:t>
            </a:r>
            <a:r>
              <a:rPr lang="zh-TW" altLang="en-US" dirty="0">
                <a:solidFill>
                  <a:srgbClr val="FF0000"/>
                </a:solidFill>
              </a:rPr>
              <a:t>低收、中低收入戶、特殊境遇家庭及新住民子女、偏遠地區高中之學生</a:t>
            </a:r>
            <a:r>
              <a:rPr lang="zh-TW" altLang="en-US" dirty="0"/>
              <a:t>，須繳交報名資格證明正本及全戶所得及資產證明、戶籍謄本等，未通過本校審查者取消報名。</a:t>
            </a:r>
            <a:endParaRPr lang="en-US" altLang="zh-TW" dirty="0"/>
          </a:p>
          <a:p>
            <a:pPr>
              <a:defRPr/>
            </a:pPr>
            <a:r>
              <a:rPr lang="en-US" altLang="zh-TW" dirty="0"/>
              <a:t>2.</a:t>
            </a:r>
            <a:r>
              <a:rPr lang="zh-TW" altLang="en-US" dirty="0"/>
              <a:t>錄取後將依考生</a:t>
            </a:r>
            <a:r>
              <a:rPr lang="zh-TW" altLang="en-US" dirty="0">
                <a:solidFill>
                  <a:schemeClr val="accent5">
                    <a:lumMod val="75000"/>
                  </a:schemeClr>
                </a:solidFill>
              </a:rPr>
              <a:t>甄選總成績及志願序分發至中文、外文、歷史、哲學、人類、圖資、日文、戲劇、社會、社工、生傳、法律司法組至多各</a:t>
            </a:r>
            <a:r>
              <a:rPr lang="en-US" altLang="zh-TW" dirty="0">
                <a:solidFill>
                  <a:schemeClr val="accent5">
                    <a:lumMod val="75000"/>
                  </a:schemeClr>
                </a:solidFill>
              </a:rPr>
              <a:t>1</a:t>
            </a:r>
            <a:r>
              <a:rPr lang="zh-TW" altLang="en-US" dirty="0">
                <a:solidFill>
                  <a:schemeClr val="accent5">
                    <a:lumMod val="75000"/>
                  </a:schemeClr>
                </a:solidFill>
              </a:rPr>
              <a:t>名</a:t>
            </a:r>
            <a:r>
              <a:rPr lang="zh-TW" altLang="en-US" dirty="0"/>
              <a:t>，本組考生至多選填</a:t>
            </a:r>
            <a:r>
              <a:rPr lang="en-US" altLang="zh-TW" dirty="0"/>
              <a:t>12</a:t>
            </a:r>
            <a:r>
              <a:rPr lang="zh-TW" altLang="en-US" dirty="0"/>
              <a:t>個志願，得不足額錄取，相關規定及分發說明請詳閱本校招生網站。</a:t>
            </a:r>
          </a:p>
        </p:txBody>
      </p:sp>
    </p:spTree>
    <p:extLst>
      <p:ext uri="{BB962C8B-B14F-4D97-AF65-F5344CB8AC3E}">
        <p14:creationId xmlns:p14="http://schemas.microsoft.com/office/powerpoint/2010/main" val="8397047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D7FDE4-F54B-41B7-AD1E-087DDC75CFD8}"/>
              </a:ext>
            </a:extLst>
          </p:cNvPr>
          <p:cNvSpPr>
            <a:spLocks noGrp="1"/>
          </p:cNvSpPr>
          <p:nvPr>
            <p:ph type="title"/>
          </p:nvPr>
        </p:nvSpPr>
        <p:spPr/>
        <p:txBody>
          <a:bodyPr/>
          <a:lstStyle/>
          <a:p>
            <a:pPr algn="l">
              <a:defRPr/>
            </a:pPr>
            <a:r>
              <a:rPr lang="zh-TW" altLang="en-US" dirty="0">
                <a:solidFill>
                  <a:schemeClr val="accent6">
                    <a:lumMod val="50000"/>
                  </a:schemeClr>
                </a:solidFill>
              </a:rPr>
              <a:t>願景計畫</a:t>
            </a:r>
          </a:p>
        </p:txBody>
      </p:sp>
      <p:sp>
        <p:nvSpPr>
          <p:cNvPr id="95235"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95E114C8-D750-4FC0-9C10-0AAE1695F0FF}" type="slidenum">
              <a:rPr lang="zh-TW" altLang="en-US" sz="1200" smtClean="0">
                <a:solidFill>
                  <a:srgbClr val="898989"/>
                </a:solidFill>
                <a:ea typeface="新細明體" panose="02020500000000000000" pitchFamily="18" charset="-120"/>
              </a:rPr>
              <a:pPr>
                <a:spcBef>
                  <a:spcPct val="0"/>
                </a:spcBef>
                <a:buFontTx/>
                <a:buNone/>
              </a:pPr>
              <a:t>93</a:t>
            </a:fld>
            <a:endParaRPr lang="en-US" altLang="zh-TW" sz="1200" smtClean="0">
              <a:solidFill>
                <a:srgbClr val="898989"/>
              </a:solidFill>
              <a:ea typeface="新細明體" panose="02020500000000000000" pitchFamily="18" charset="-120"/>
            </a:endParaRPr>
          </a:p>
        </p:txBody>
      </p:sp>
      <p:sp>
        <p:nvSpPr>
          <p:cNvPr id="5" name="內容版面配置區 4">
            <a:extLst>
              <a:ext uri="{FF2B5EF4-FFF2-40B4-BE49-F238E27FC236}">
                <a16:creationId xmlns:a16="http://schemas.microsoft.com/office/drawing/2014/main" id="{509AB5A1-7B77-4F5E-9136-28DE4299E57C}"/>
              </a:ext>
            </a:extLst>
          </p:cNvPr>
          <p:cNvSpPr>
            <a:spLocks noGrp="1"/>
          </p:cNvSpPr>
          <p:nvPr>
            <p:ph idx="1"/>
          </p:nvPr>
        </p:nvSpPr>
        <p:spPr/>
        <p:txBody>
          <a:bodyPr/>
          <a:lstStyle/>
          <a:p>
            <a:pPr>
              <a:defRPr/>
            </a:pPr>
            <a:r>
              <a:rPr lang="en-US" altLang="zh-TW" sz="2600" dirty="0"/>
              <a:t>111</a:t>
            </a:r>
            <a:r>
              <a:rPr lang="zh-TW" altLang="en-US" sz="2600" dirty="0"/>
              <a:t>年個人申請「願景計畫外加名額」和「願景組」的招生，一共有</a:t>
            </a:r>
            <a:r>
              <a:rPr lang="en-US" altLang="zh-TW" sz="2600" dirty="0"/>
              <a:t>11</a:t>
            </a:r>
            <a:r>
              <a:rPr lang="zh-TW" altLang="en-US" sz="2600" dirty="0"/>
              <a:t>校</a:t>
            </a:r>
            <a:r>
              <a:rPr lang="en-US" altLang="zh-TW" sz="2600" dirty="0"/>
              <a:t>127</a:t>
            </a:r>
            <a:r>
              <a:rPr lang="zh-TW" altLang="en-US" sz="2600" dirty="0"/>
              <a:t>個系組參與，提供</a:t>
            </a:r>
            <a:r>
              <a:rPr lang="en-US" altLang="zh-TW" sz="2600" dirty="0"/>
              <a:t>549</a:t>
            </a:r>
            <a:r>
              <a:rPr lang="zh-TW" altLang="en-US" sz="2600" dirty="0"/>
              <a:t>個名額，讓在地或弱勢的同學可以申請就近就讀國立大學。</a:t>
            </a:r>
          </a:p>
          <a:p>
            <a:pPr>
              <a:defRPr/>
            </a:pPr>
            <a:r>
              <a:rPr lang="zh-TW" altLang="en-US" sz="2600" dirty="0"/>
              <a:t>就近就讀包括：</a:t>
            </a:r>
            <a:r>
              <a:rPr lang="zh-TW" altLang="en-US" sz="2600" dirty="0">
                <a:solidFill>
                  <a:srgbClr val="7030A0"/>
                </a:solidFill>
              </a:rPr>
              <a:t>臺灣海洋、臺南、東華、屏東、臺東、暨南、嘉義、宜蘭、聯合、高雄及金門</a:t>
            </a:r>
            <a:r>
              <a:rPr lang="zh-TW" altLang="en-US" sz="2600" dirty="0"/>
              <a:t>等</a:t>
            </a:r>
            <a:r>
              <a:rPr lang="en-US" altLang="zh-TW" sz="2600" dirty="0"/>
              <a:t>11</a:t>
            </a:r>
            <a:r>
              <a:rPr lang="zh-TW" altLang="en-US" sz="2600" dirty="0"/>
              <a:t>所國立大學</a:t>
            </a:r>
            <a:endParaRPr lang="en-US" altLang="zh-TW" sz="2600" dirty="0"/>
          </a:p>
          <a:p>
            <a:pPr>
              <a:defRPr/>
            </a:pPr>
            <a:r>
              <a:rPr lang="zh-TW" altLang="en-US" sz="2600" dirty="0"/>
              <a:t>這些大學有些以「</a:t>
            </a:r>
            <a:r>
              <a:rPr lang="zh-TW" altLang="en-US" sz="2600" dirty="0">
                <a:solidFill>
                  <a:schemeClr val="accent5">
                    <a:lumMod val="75000"/>
                  </a:schemeClr>
                </a:solidFill>
              </a:rPr>
              <a:t>願景計畫外加名額</a:t>
            </a:r>
            <a:r>
              <a:rPr lang="zh-TW" altLang="en-US" sz="2600" dirty="0"/>
              <a:t>」的方式、有些以另設「</a:t>
            </a:r>
            <a:r>
              <a:rPr lang="zh-TW" altLang="en-US" sz="2600" dirty="0">
                <a:solidFill>
                  <a:schemeClr val="accent5">
                    <a:lumMod val="75000"/>
                  </a:schemeClr>
                </a:solidFill>
              </a:rPr>
              <a:t>願景組</a:t>
            </a:r>
            <a:r>
              <a:rPr lang="zh-TW" altLang="en-US" sz="2600" dirty="0"/>
              <a:t>」的方式來招生，而</a:t>
            </a:r>
            <a:r>
              <a:rPr lang="zh-TW" altLang="en-US" sz="2600" u="sng" dirty="0"/>
              <a:t>各校系對於「願景計畫生」的資格規定各有不同，一定要詳閱簡章的校系說明。</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rcRect l="23276" t="10539" r="24139" b="23396"/>
          <a:stretch>
            <a:fillRect/>
          </a:stretch>
        </p:blipFill>
        <p:spPr bwMode="auto">
          <a:xfrm>
            <a:off x="0" y="274638"/>
            <a:ext cx="9144000"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a:extLst>
              <a:ext uri="{FF2B5EF4-FFF2-40B4-BE49-F238E27FC236}">
                <a16:creationId xmlns:a16="http://schemas.microsoft.com/office/drawing/2014/main" id="{E342DC51-8A8F-4F2E-B426-5A2D5146FDAF}"/>
              </a:ext>
            </a:extLst>
          </p:cNvPr>
          <p:cNvSpPr/>
          <p:nvPr/>
        </p:nvSpPr>
        <p:spPr>
          <a:xfrm>
            <a:off x="2325688" y="5765800"/>
            <a:ext cx="3482975" cy="3603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41376319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7000" b="-17000"/>
          </a:stretch>
        </a:blipFill>
        <a:effectLst/>
      </p:bgPr>
    </p:bg>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06597193-B5A0-497F-B474-A38AD304A818}"/>
              </a:ext>
            </a:extLst>
          </p:cNvPr>
          <p:cNvSpPr>
            <a:spLocks noGrp="1"/>
          </p:cNvSpPr>
          <p:nvPr>
            <p:ph type="title"/>
          </p:nvPr>
        </p:nvSpPr>
        <p:spPr/>
        <p:txBody>
          <a:bodyPr/>
          <a:lstStyle/>
          <a:p>
            <a:pPr algn="ctr">
              <a:defRPr/>
            </a:pPr>
            <a:r>
              <a:rPr lang="zh-TW" altLang="en-US" dirty="0">
                <a:solidFill>
                  <a:srgbClr val="002060"/>
                </a:solidFill>
                <a:latin typeface="標楷體" panose="03000509000000000000" pitchFamily="65" charset="-120"/>
              </a:rPr>
              <a:t>申請入學</a:t>
            </a:r>
            <a:r>
              <a:rPr lang="zh-TW" altLang="en-US" dirty="0"/>
              <a:t/>
            </a:r>
            <a:br>
              <a:rPr lang="zh-TW" altLang="en-US" dirty="0"/>
            </a:br>
            <a:endParaRPr lang="zh-TW" altLang="en-US" dirty="0">
              <a:solidFill>
                <a:schemeClr val="accent2">
                  <a:lumMod val="75000"/>
                </a:schemeClr>
              </a:solidFill>
            </a:endParaRPr>
          </a:p>
        </p:txBody>
      </p:sp>
      <p:sp>
        <p:nvSpPr>
          <p:cNvPr id="8" name="文字版面配置區 7">
            <a:extLst>
              <a:ext uri="{FF2B5EF4-FFF2-40B4-BE49-F238E27FC236}">
                <a16:creationId xmlns:a16="http://schemas.microsoft.com/office/drawing/2014/main" id="{1E46221D-EFC8-4B03-987D-4C52A5360514}"/>
              </a:ext>
            </a:extLst>
          </p:cNvPr>
          <p:cNvSpPr>
            <a:spLocks noGrp="1"/>
          </p:cNvSpPr>
          <p:nvPr>
            <p:ph type="body" idx="1"/>
          </p:nvPr>
        </p:nvSpPr>
        <p:spPr/>
        <p:txBody>
          <a:bodyPr/>
          <a:lstStyle/>
          <a:p>
            <a:pPr>
              <a:defRPr/>
            </a:pPr>
            <a:r>
              <a:rPr lang="zh-TW" altLang="en-US" sz="6600" dirty="0" smtClean="0">
                <a:solidFill>
                  <a:schemeClr val="accent2">
                    <a:lumMod val="75000"/>
                  </a:schemeClr>
                </a:solidFill>
              </a:rPr>
              <a:t>第二階段</a:t>
            </a:r>
            <a:endParaRPr lang="zh-TW" altLang="en-US" sz="6600" dirty="0">
              <a:solidFill>
                <a:schemeClr val="accent2">
                  <a:lumMod val="75000"/>
                </a:schemeClr>
              </a:solidFill>
            </a:endParaRPr>
          </a:p>
          <a:p>
            <a:pPr>
              <a:defRPr/>
            </a:pPr>
            <a:endParaRPr lang="zh-TW" altLang="en-US" sz="6600" dirty="0"/>
          </a:p>
        </p:txBody>
      </p:sp>
      <p:sp>
        <p:nvSpPr>
          <p:cNvPr id="79876"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CFE22D5B-E17A-47E7-AE09-34B40DE0710E}" type="slidenum">
              <a:rPr lang="zh-TW" altLang="en-US" sz="1200" smtClean="0">
                <a:solidFill>
                  <a:srgbClr val="898989"/>
                </a:solidFill>
                <a:ea typeface="新細明體" panose="02020500000000000000" pitchFamily="18" charset="-120"/>
              </a:rPr>
              <a:pPr>
                <a:spcBef>
                  <a:spcPct val="0"/>
                </a:spcBef>
                <a:buFontTx/>
                <a:buNone/>
              </a:pPr>
              <a:t>94</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325751334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9FDD2AA1-B9B4-4EDC-A573-B37786750830}"/>
              </a:ext>
            </a:extLst>
          </p:cNvPr>
          <p:cNvSpPr>
            <a:spLocks noGrp="1"/>
          </p:cNvSpPr>
          <p:nvPr>
            <p:ph type="title"/>
          </p:nvPr>
        </p:nvSpPr>
        <p:spPr/>
        <p:txBody>
          <a:bodyPr/>
          <a:lstStyle/>
          <a:p>
            <a:pPr>
              <a:defRPr/>
            </a:pPr>
            <a:r>
              <a:rPr lang="zh-TW" altLang="en-US" sz="3600" b="1" dirty="0">
                <a:solidFill>
                  <a:schemeClr val="accent6">
                    <a:lumMod val="50000"/>
                  </a:schemeClr>
                </a:solidFill>
              </a:rPr>
              <a:t>第二階段</a:t>
            </a:r>
            <a:r>
              <a:rPr lang="en-US" altLang="zh-TW" sz="3600" b="1" dirty="0">
                <a:solidFill>
                  <a:schemeClr val="accent6">
                    <a:lumMod val="50000"/>
                  </a:schemeClr>
                </a:solidFill>
              </a:rPr>
              <a:t/>
            </a:r>
            <a:br>
              <a:rPr lang="en-US" altLang="zh-TW" sz="3600" b="1" dirty="0">
                <a:solidFill>
                  <a:schemeClr val="accent6">
                    <a:lumMod val="50000"/>
                  </a:schemeClr>
                </a:solidFill>
              </a:rPr>
            </a:br>
            <a:r>
              <a:rPr lang="zh-TW" altLang="en-US" sz="3600" b="1" dirty="0">
                <a:solidFill>
                  <a:schemeClr val="tx2"/>
                </a:solidFill>
              </a:rPr>
              <a:t>甄選總成績採計方式及佔總成績比例</a:t>
            </a:r>
            <a:endParaRPr lang="zh-TW" altLang="en-US" sz="3600" dirty="0">
              <a:solidFill>
                <a:schemeClr val="accent6">
                  <a:lumMod val="50000"/>
                </a:schemeClr>
              </a:solidFill>
            </a:endParaRPr>
          </a:p>
        </p:txBody>
      </p:sp>
      <p:sp>
        <p:nvSpPr>
          <p:cNvPr id="97283" name="投影片編號版面配置區 1"/>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4E5F2B4F-6665-4507-B8D1-D78134B9405A}" type="slidenum">
              <a:rPr lang="zh-TW" altLang="en-US" sz="1200" smtClean="0">
                <a:solidFill>
                  <a:srgbClr val="898989"/>
                </a:solidFill>
                <a:ea typeface="新細明體" panose="02020500000000000000" pitchFamily="18" charset="-120"/>
              </a:rPr>
              <a:pPr>
                <a:spcBef>
                  <a:spcPct val="0"/>
                </a:spcBef>
                <a:buFontTx/>
                <a:buNone/>
              </a:pPr>
              <a:t>95</a:t>
            </a:fld>
            <a:endParaRPr lang="en-US" altLang="zh-TW" sz="1200" smtClean="0">
              <a:solidFill>
                <a:srgbClr val="898989"/>
              </a:solidFill>
              <a:ea typeface="新細明體" panose="02020500000000000000" pitchFamily="18" charset="-120"/>
            </a:endParaRPr>
          </a:p>
        </p:txBody>
      </p:sp>
      <p:graphicFrame>
        <p:nvGraphicFramePr>
          <p:cNvPr id="3" name="表格 2">
            <a:extLst>
              <a:ext uri="{FF2B5EF4-FFF2-40B4-BE49-F238E27FC236}">
                <a16:creationId xmlns:a16="http://schemas.microsoft.com/office/drawing/2014/main" id="{4FA426B6-DCC3-49F3-BF13-9975875D5941}"/>
              </a:ext>
            </a:extLst>
          </p:cNvPr>
          <p:cNvGraphicFramePr>
            <a:graphicFrameLocks noGrp="1"/>
          </p:cNvGraphicFramePr>
          <p:nvPr/>
        </p:nvGraphicFramePr>
        <p:xfrm>
          <a:off x="457200" y="1470025"/>
          <a:ext cx="7931150" cy="1098550"/>
        </p:xfrm>
        <a:graphic>
          <a:graphicData uri="http://schemas.openxmlformats.org/drawingml/2006/table">
            <a:tbl>
              <a:tblPr>
                <a:tableStyleId>{5940675A-B579-460E-94D1-54222C63F5DA}</a:tableStyleId>
              </a:tblPr>
              <a:tblGrid>
                <a:gridCol w="969412">
                  <a:extLst>
                    <a:ext uri="{9D8B030D-6E8A-4147-A177-3AD203B41FA5}">
                      <a16:colId xmlns:a16="http://schemas.microsoft.com/office/drawing/2014/main" val="1947158034"/>
                    </a:ext>
                  </a:extLst>
                </a:gridCol>
                <a:gridCol w="1163294">
                  <a:extLst>
                    <a:ext uri="{9D8B030D-6E8A-4147-A177-3AD203B41FA5}">
                      <a16:colId xmlns:a16="http://schemas.microsoft.com/office/drawing/2014/main" val="2906967943"/>
                    </a:ext>
                  </a:extLst>
                </a:gridCol>
                <a:gridCol w="1357176">
                  <a:extLst>
                    <a:ext uri="{9D8B030D-6E8A-4147-A177-3AD203B41FA5}">
                      <a16:colId xmlns:a16="http://schemas.microsoft.com/office/drawing/2014/main" val="1994737885"/>
                    </a:ext>
                  </a:extLst>
                </a:gridCol>
                <a:gridCol w="2043899">
                  <a:extLst>
                    <a:ext uri="{9D8B030D-6E8A-4147-A177-3AD203B41FA5}">
                      <a16:colId xmlns:a16="http://schemas.microsoft.com/office/drawing/2014/main" val="3750212171"/>
                    </a:ext>
                  </a:extLst>
                </a:gridCol>
                <a:gridCol w="864336">
                  <a:extLst>
                    <a:ext uri="{9D8B030D-6E8A-4147-A177-3AD203B41FA5}">
                      <a16:colId xmlns:a16="http://schemas.microsoft.com/office/drawing/2014/main" val="1924880631"/>
                    </a:ext>
                  </a:extLst>
                </a:gridCol>
                <a:gridCol w="1533033">
                  <a:extLst>
                    <a:ext uri="{9D8B030D-6E8A-4147-A177-3AD203B41FA5}">
                      <a16:colId xmlns:a16="http://schemas.microsoft.com/office/drawing/2014/main" val="4248385784"/>
                    </a:ext>
                  </a:extLst>
                </a:gridCol>
              </a:tblGrid>
              <a:tr h="1098550">
                <a:tc>
                  <a:txBody>
                    <a:bodyPr/>
                    <a:lstStyle/>
                    <a:p>
                      <a:pPr algn="ctr"/>
                      <a:r>
                        <a:rPr lang="zh-TW" altLang="en-US" sz="2400" dirty="0">
                          <a:latin typeface="標楷體" panose="03000509000000000000" pitchFamily="65" charset="-120"/>
                          <a:ea typeface="標楷體" panose="03000509000000000000" pitchFamily="65" charset="-120"/>
                        </a:rPr>
                        <a:t>科目</a:t>
                      </a:r>
                    </a:p>
                  </a:txBody>
                  <a:tcPr marL="0" marR="0" marT="0" marB="0" anchor="ctr"/>
                </a:tc>
                <a:tc>
                  <a:txBody>
                    <a:bodyPr/>
                    <a:lstStyle/>
                    <a:p>
                      <a:pPr algn="ctr"/>
                      <a:r>
                        <a:rPr lang="zh-TW" altLang="en-US" sz="2400" dirty="0">
                          <a:latin typeface="標楷體" panose="03000509000000000000" pitchFamily="65" charset="-120"/>
                          <a:ea typeface="標楷體" panose="03000509000000000000" pitchFamily="65" charset="-120"/>
                        </a:rPr>
                        <a:t>學測成績採計方式</a:t>
                      </a:r>
                    </a:p>
                  </a:txBody>
                  <a:tcPr marL="0" marR="0" marT="0" marB="0" anchor="ctr"/>
                </a:tc>
                <a:tc>
                  <a:txBody>
                    <a:bodyPr/>
                    <a:lstStyle/>
                    <a:p>
                      <a:pPr algn="ctr"/>
                      <a:r>
                        <a:rPr lang="zh-TW" altLang="en-US" sz="2400" dirty="0">
                          <a:latin typeface="標楷體" panose="03000509000000000000" pitchFamily="65" charset="-120"/>
                          <a:ea typeface="標楷體" panose="03000509000000000000" pitchFamily="65" charset="-120"/>
                        </a:rPr>
                        <a:t>佔甄選總</a:t>
                      </a:r>
                      <a:br>
                        <a:rPr lang="zh-TW" altLang="en-US" sz="2400" dirty="0">
                          <a:latin typeface="標楷體" panose="03000509000000000000" pitchFamily="65" charset="-120"/>
                          <a:ea typeface="標楷體" panose="03000509000000000000" pitchFamily="65" charset="-120"/>
                        </a:rPr>
                      </a:br>
                      <a:r>
                        <a:rPr lang="zh-TW" altLang="en-US" sz="2400" dirty="0">
                          <a:latin typeface="標楷體" panose="03000509000000000000" pitchFamily="65" charset="-120"/>
                          <a:ea typeface="標楷體" panose="03000509000000000000" pitchFamily="65" charset="-120"/>
                        </a:rPr>
                        <a:t>成績比例</a:t>
                      </a:r>
                    </a:p>
                  </a:txBody>
                  <a:tcPr marL="0" marR="0" marT="0" marB="0" anchor="ctr"/>
                </a:tc>
                <a:tc>
                  <a:txBody>
                    <a:bodyPr/>
                    <a:lstStyle/>
                    <a:p>
                      <a:pPr algn="ctr"/>
                      <a:r>
                        <a:rPr lang="zh-TW" altLang="en-US" sz="2400" dirty="0">
                          <a:latin typeface="標楷體" panose="03000509000000000000" pitchFamily="65" charset="-120"/>
                          <a:ea typeface="標楷體" panose="03000509000000000000" pitchFamily="65" charset="-120"/>
                        </a:rPr>
                        <a:t>指定項目</a:t>
                      </a:r>
                    </a:p>
                  </a:txBody>
                  <a:tcPr marL="0" marR="0" marT="0" marB="0" anchor="ctr"/>
                </a:tc>
                <a:tc>
                  <a:txBody>
                    <a:bodyPr/>
                    <a:lstStyle/>
                    <a:p>
                      <a:pPr algn="ctr"/>
                      <a:r>
                        <a:rPr lang="zh-TW" altLang="en-US" sz="2400" dirty="0">
                          <a:latin typeface="標楷體" panose="03000509000000000000" pitchFamily="65" charset="-120"/>
                          <a:ea typeface="標楷體" panose="03000509000000000000" pitchFamily="65" charset="-120"/>
                        </a:rPr>
                        <a:t>檢定</a:t>
                      </a:r>
                    </a:p>
                  </a:txBody>
                  <a:tcPr marL="0" marR="0" marT="0" marB="0" anchor="ctr"/>
                </a:tc>
                <a:tc>
                  <a:txBody>
                    <a:bodyPr/>
                    <a:lstStyle/>
                    <a:p>
                      <a:pPr algn="ctr"/>
                      <a:r>
                        <a:rPr lang="zh-TW" altLang="en-US" sz="2400" dirty="0">
                          <a:latin typeface="標楷體" panose="03000509000000000000" pitchFamily="65" charset="-120"/>
                          <a:ea typeface="標楷體" panose="03000509000000000000" pitchFamily="65" charset="-120"/>
                        </a:rPr>
                        <a:t>佔甄選總</a:t>
                      </a:r>
                      <a:br>
                        <a:rPr lang="zh-TW" altLang="en-US" sz="2400" dirty="0">
                          <a:latin typeface="標楷體" panose="03000509000000000000" pitchFamily="65" charset="-120"/>
                          <a:ea typeface="標楷體" panose="03000509000000000000" pitchFamily="65" charset="-120"/>
                        </a:rPr>
                      </a:br>
                      <a:r>
                        <a:rPr lang="zh-TW" altLang="en-US" sz="2400" dirty="0">
                          <a:latin typeface="標楷體" panose="03000509000000000000" pitchFamily="65" charset="-120"/>
                          <a:ea typeface="標楷體" panose="03000509000000000000" pitchFamily="65" charset="-120"/>
                        </a:rPr>
                        <a:t>成績比例</a:t>
                      </a:r>
                    </a:p>
                  </a:txBody>
                  <a:tcPr marL="0" marR="0" marT="0" marB="0" anchor="ctr"/>
                </a:tc>
                <a:extLst>
                  <a:ext uri="{0D108BD9-81ED-4DB2-BD59-A6C34878D82A}">
                    <a16:rowId xmlns:a16="http://schemas.microsoft.com/office/drawing/2014/main" val="7135666"/>
                  </a:ext>
                </a:extLst>
              </a:tr>
            </a:tbl>
          </a:graphicData>
        </a:graphic>
      </p:graphicFrame>
      <p:graphicFrame>
        <p:nvGraphicFramePr>
          <p:cNvPr id="4" name="表格 3">
            <a:extLst>
              <a:ext uri="{FF2B5EF4-FFF2-40B4-BE49-F238E27FC236}">
                <a16:creationId xmlns:a16="http://schemas.microsoft.com/office/drawing/2014/main" id="{116F4315-02CF-4B6E-92DE-767FAE7EF44D}"/>
              </a:ext>
            </a:extLst>
          </p:cNvPr>
          <p:cNvGraphicFramePr>
            <a:graphicFrameLocks noGrp="1"/>
          </p:cNvGraphicFramePr>
          <p:nvPr>
            <p:extLst>
              <p:ext uri="{D42A27DB-BD31-4B8C-83A1-F6EECF244321}">
                <p14:modId xmlns:p14="http://schemas.microsoft.com/office/powerpoint/2010/main" val="3136615936"/>
              </p:ext>
            </p:extLst>
          </p:nvPr>
        </p:nvGraphicFramePr>
        <p:xfrm>
          <a:off x="457200" y="2568575"/>
          <a:ext cx="7931151" cy="3840480"/>
        </p:xfrm>
        <a:graphic>
          <a:graphicData uri="http://schemas.openxmlformats.org/drawingml/2006/table">
            <a:tbl>
              <a:tblPr>
                <a:tableStyleId>{5940675A-B579-460E-94D1-54222C63F5DA}</a:tableStyleId>
              </a:tblPr>
              <a:tblGrid>
                <a:gridCol w="951667">
                  <a:extLst>
                    <a:ext uri="{9D8B030D-6E8A-4147-A177-3AD203B41FA5}">
                      <a16:colId xmlns:a16="http://schemas.microsoft.com/office/drawing/2014/main" val="1275865208"/>
                    </a:ext>
                  </a:extLst>
                </a:gridCol>
                <a:gridCol w="1168078">
                  <a:extLst>
                    <a:ext uri="{9D8B030D-6E8A-4147-A177-3AD203B41FA5}">
                      <a16:colId xmlns:a16="http://schemas.microsoft.com/office/drawing/2014/main" val="942762645"/>
                    </a:ext>
                  </a:extLst>
                </a:gridCol>
                <a:gridCol w="1346662">
                  <a:extLst>
                    <a:ext uri="{9D8B030D-6E8A-4147-A177-3AD203B41FA5}">
                      <a16:colId xmlns:a16="http://schemas.microsoft.com/office/drawing/2014/main" val="4091842727"/>
                    </a:ext>
                  </a:extLst>
                </a:gridCol>
                <a:gridCol w="2089169">
                  <a:extLst>
                    <a:ext uri="{9D8B030D-6E8A-4147-A177-3AD203B41FA5}">
                      <a16:colId xmlns:a16="http://schemas.microsoft.com/office/drawing/2014/main" val="1864292707"/>
                    </a:ext>
                  </a:extLst>
                </a:gridCol>
                <a:gridCol w="836911">
                  <a:extLst>
                    <a:ext uri="{9D8B030D-6E8A-4147-A177-3AD203B41FA5}">
                      <a16:colId xmlns:a16="http://schemas.microsoft.com/office/drawing/2014/main" val="2092033863"/>
                    </a:ext>
                  </a:extLst>
                </a:gridCol>
                <a:gridCol w="1538664">
                  <a:extLst>
                    <a:ext uri="{9D8B030D-6E8A-4147-A177-3AD203B41FA5}">
                      <a16:colId xmlns:a16="http://schemas.microsoft.com/office/drawing/2014/main" val="2159516325"/>
                    </a:ext>
                  </a:extLst>
                </a:gridCol>
              </a:tblGrid>
              <a:tr h="548595">
                <a:tc>
                  <a:txBody>
                    <a:bodyPr/>
                    <a:lstStyle/>
                    <a:p>
                      <a:pPr algn="ctr"/>
                      <a:r>
                        <a:rPr lang="zh-TW" altLang="en-US" sz="3600">
                          <a:effectLst/>
                          <a:latin typeface="標楷體" panose="03000509000000000000" pitchFamily="65" charset="-120"/>
                          <a:ea typeface="標楷體" panose="03000509000000000000" pitchFamily="65" charset="-120"/>
                        </a:rPr>
                        <a:t>國文</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a:t>
                      </a:r>
                      <a:r>
                        <a:rPr lang="en-US" altLang="zh-TW" sz="3600">
                          <a:effectLst/>
                          <a:latin typeface="標楷體" panose="03000509000000000000" pitchFamily="65" charset="-120"/>
                          <a:ea typeface="標楷體" panose="03000509000000000000" pitchFamily="65" charset="-120"/>
                        </a:rPr>
                        <a:t>1.00</a:t>
                      </a:r>
                      <a:endParaRPr lang="zh-TW" altLang="en-US" sz="3600">
                        <a:effectLst/>
                        <a:latin typeface="標楷體" panose="03000509000000000000" pitchFamily="65" charset="-120"/>
                        <a:ea typeface="標楷體" panose="03000509000000000000" pitchFamily="65" charset="-120"/>
                      </a:endParaRPr>
                    </a:p>
                  </a:txBody>
                  <a:tcPr marL="0" marR="0" marT="0" marB="0" anchor="ctr"/>
                </a:tc>
                <a:tc rowSpan="4">
                  <a:txBody>
                    <a:bodyPr/>
                    <a:lstStyle/>
                    <a:p>
                      <a:pPr algn="ctr"/>
                      <a:r>
                        <a:rPr lang="zh-TW" altLang="en-US" sz="3600" dirty="0">
                          <a:latin typeface="標楷體" panose="03000509000000000000" pitchFamily="65" charset="-120"/>
                          <a:ea typeface="標楷體" panose="03000509000000000000" pitchFamily="65" charset="-120"/>
                        </a:rPr>
                        <a:t> </a:t>
                      </a:r>
                      <a:br>
                        <a:rPr lang="zh-TW" altLang="en-US"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50%</a:t>
                      </a:r>
                      <a:br>
                        <a:rPr lang="en-US" altLang="zh-TW"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 </a:t>
                      </a:r>
                      <a:br>
                        <a:rPr lang="en-US" altLang="zh-TW"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 </a:t>
                      </a:r>
                      <a:br>
                        <a:rPr lang="en-US" altLang="zh-TW"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 </a:t>
                      </a:r>
                      <a:br>
                        <a:rPr lang="en-US" altLang="zh-TW"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 </a:t>
                      </a:r>
                      <a:br>
                        <a:rPr lang="en-US" altLang="zh-TW" sz="3600" dirty="0">
                          <a:latin typeface="標楷體" panose="03000509000000000000" pitchFamily="65" charset="-120"/>
                          <a:ea typeface="標楷體" panose="03000509000000000000" pitchFamily="65" charset="-120"/>
                        </a:rPr>
                      </a:br>
                      <a:r>
                        <a:rPr lang="en-US" altLang="zh-TW" sz="3600" dirty="0">
                          <a:latin typeface="標楷體" panose="03000509000000000000" pitchFamily="65" charset="-120"/>
                          <a:ea typeface="標楷體" panose="03000509000000000000" pitchFamily="65" charset="-120"/>
                        </a:rPr>
                        <a:t> </a:t>
                      </a:r>
                    </a:p>
                  </a:txBody>
                  <a:tcPr marL="0" marR="0" marT="0" marB="0"/>
                </a:tc>
                <a:tc>
                  <a:txBody>
                    <a:bodyPr/>
                    <a:lstStyle/>
                    <a:p>
                      <a:r>
                        <a:rPr lang="zh-TW" altLang="en-US" sz="3600" dirty="0">
                          <a:effectLst/>
                          <a:latin typeface="標楷體" panose="03000509000000000000" pitchFamily="65" charset="-120"/>
                          <a:ea typeface="標楷體" panose="03000509000000000000" pitchFamily="65" charset="-120"/>
                        </a:rPr>
                        <a:t>審查資料</a:t>
                      </a:r>
                    </a:p>
                  </a:txBody>
                  <a:tcPr marL="0" marR="0" marT="0" marB="0" anchor="ctr">
                    <a:solidFill>
                      <a:schemeClr val="accent1">
                        <a:lumMod val="20000"/>
                        <a:lumOff val="80000"/>
                      </a:schemeClr>
                    </a:solidFill>
                  </a:tcPr>
                </a:tc>
                <a:tc>
                  <a:txBody>
                    <a:bodyPr/>
                    <a:lstStyle/>
                    <a:p>
                      <a:pPr algn="ctr"/>
                      <a:r>
                        <a:rPr lang="en-US" altLang="zh-TW" sz="3600">
                          <a:effectLst/>
                          <a:latin typeface="標楷體" panose="03000509000000000000" pitchFamily="65" charset="-120"/>
                          <a:ea typeface="標楷體" panose="03000509000000000000" pitchFamily="65" charset="-120"/>
                        </a:rPr>
                        <a:t>--</a:t>
                      </a:r>
                    </a:p>
                  </a:txBody>
                  <a:tcPr marL="0" marR="0" marT="0" marB="0" anchor="ctr"/>
                </a:tc>
                <a:tc>
                  <a:txBody>
                    <a:bodyPr/>
                    <a:lstStyle/>
                    <a:p>
                      <a:pPr algn="ctr"/>
                      <a:r>
                        <a:rPr lang="en-US" altLang="zh-TW" sz="3600" dirty="0">
                          <a:effectLst/>
                          <a:latin typeface="標楷體" panose="03000509000000000000" pitchFamily="65" charset="-120"/>
                          <a:ea typeface="標楷體" panose="03000509000000000000" pitchFamily="65" charset="-120"/>
                        </a:rPr>
                        <a:t>20%</a:t>
                      </a:r>
                    </a:p>
                  </a:txBody>
                  <a:tcPr marL="0" marR="0" marT="0" marB="0" anchor="ctr"/>
                </a:tc>
                <a:extLst>
                  <a:ext uri="{0D108BD9-81ED-4DB2-BD59-A6C34878D82A}">
                    <a16:rowId xmlns:a16="http://schemas.microsoft.com/office/drawing/2014/main" val="78051478"/>
                  </a:ext>
                </a:extLst>
              </a:tr>
              <a:tr h="548595">
                <a:tc>
                  <a:txBody>
                    <a:bodyPr/>
                    <a:lstStyle/>
                    <a:p>
                      <a:pPr algn="ctr"/>
                      <a:r>
                        <a:rPr lang="zh-TW" altLang="en-US" sz="3600">
                          <a:effectLst/>
                          <a:latin typeface="標楷體" panose="03000509000000000000" pitchFamily="65" charset="-120"/>
                          <a:ea typeface="標楷體" panose="03000509000000000000" pitchFamily="65" charset="-120"/>
                        </a:rPr>
                        <a:t>英文</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a:t>
                      </a:r>
                      <a:r>
                        <a:rPr lang="en-US" altLang="zh-TW" sz="3600">
                          <a:effectLst/>
                          <a:latin typeface="標楷體" panose="03000509000000000000" pitchFamily="65" charset="-120"/>
                          <a:ea typeface="標楷體" panose="03000509000000000000" pitchFamily="65" charset="-120"/>
                        </a:rPr>
                        <a:t>1.00</a:t>
                      </a:r>
                      <a:endParaRPr lang="zh-TW" altLang="en-US" sz="3600">
                        <a:effectLst/>
                        <a:latin typeface="標楷體" panose="03000509000000000000" pitchFamily="65" charset="-120"/>
                        <a:ea typeface="標楷體" panose="03000509000000000000" pitchFamily="65" charset="-120"/>
                      </a:endParaRPr>
                    </a:p>
                  </a:txBody>
                  <a:tcPr marL="0" marR="0" marT="0" marB="0" anchor="ctr"/>
                </a:tc>
                <a:tc vMerge="1">
                  <a:txBody>
                    <a:bodyPr/>
                    <a:lstStyle/>
                    <a:p>
                      <a:endParaRPr lang="zh-TW" altLang="en-US"/>
                    </a:p>
                  </a:txBody>
                  <a:tcPr/>
                </a:tc>
                <a:tc>
                  <a:txBody>
                    <a:bodyPr/>
                    <a:lstStyle/>
                    <a:p>
                      <a:r>
                        <a:rPr lang="zh-TW" altLang="en-US" sz="3600" dirty="0">
                          <a:effectLst/>
                          <a:latin typeface="標楷體" panose="03000509000000000000" pitchFamily="65" charset="-120"/>
                          <a:ea typeface="標楷體" panose="03000509000000000000" pitchFamily="65" charset="-120"/>
                        </a:rPr>
                        <a:t>面試</a:t>
                      </a:r>
                    </a:p>
                  </a:txBody>
                  <a:tcPr marL="0" marR="0" marT="0" marB="0" anchor="ctr">
                    <a:solidFill>
                      <a:schemeClr val="accent1">
                        <a:lumMod val="20000"/>
                        <a:lumOff val="80000"/>
                      </a:schemeClr>
                    </a:solidFill>
                  </a:tcPr>
                </a:tc>
                <a:tc>
                  <a:txBody>
                    <a:bodyPr/>
                    <a:lstStyle/>
                    <a:p>
                      <a:pPr algn="ctr"/>
                      <a:r>
                        <a:rPr lang="en-US" altLang="zh-TW" sz="3600">
                          <a:effectLst/>
                          <a:latin typeface="標楷體" panose="03000509000000000000" pitchFamily="65" charset="-120"/>
                          <a:ea typeface="標楷體" panose="03000509000000000000" pitchFamily="65" charset="-120"/>
                        </a:rPr>
                        <a:t>--</a:t>
                      </a:r>
                    </a:p>
                  </a:txBody>
                  <a:tcPr marL="0" marR="0" marT="0" marB="0" anchor="ctr"/>
                </a:tc>
                <a:tc>
                  <a:txBody>
                    <a:bodyPr/>
                    <a:lstStyle/>
                    <a:p>
                      <a:pPr algn="ctr"/>
                      <a:r>
                        <a:rPr lang="en-US" altLang="zh-TW" sz="3600">
                          <a:effectLst/>
                          <a:latin typeface="標楷體" panose="03000509000000000000" pitchFamily="65" charset="-120"/>
                          <a:ea typeface="標楷體" panose="03000509000000000000" pitchFamily="65" charset="-120"/>
                        </a:rPr>
                        <a:t>30%</a:t>
                      </a:r>
                    </a:p>
                  </a:txBody>
                  <a:tcPr marL="0" marR="0" marT="0" marB="0" anchor="ctr"/>
                </a:tc>
                <a:extLst>
                  <a:ext uri="{0D108BD9-81ED-4DB2-BD59-A6C34878D82A}">
                    <a16:rowId xmlns:a16="http://schemas.microsoft.com/office/drawing/2014/main" val="3863424273"/>
                  </a:ext>
                </a:extLst>
              </a:tr>
              <a:tr h="1097189">
                <a:tc>
                  <a:txBody>
                    <a:bodyPr/>
                    <a:lstStyle/>
                    <a:p>
                      <a:pPr algn="ctr"/>
                      <a:r>
                        <a:rPr lang="zh-TW" altLang="en-US" sz="3600">
                          <a:effectLst/>
                          <a:latin typeface="標楷體" panose="03000509000000000000" pitchFamily="65" charset="-120"/>
                          <a:ea typeface="標楷體" panose="03000509000000000000" pitchFamily="65" charset="-120"/>
                        </a:rPr>
                        <a:t>數學</a:t>
                      </a:r>
                      <a:r>
                        <a:rPr lang="en-US" sz="3600">
                          <a:effectLst/>
                          <a:latin typeface="標楷體" panose="03000509000000000000" pitchFamily="65" charset="-120"/>
                          <a:ea typeface="標楷體" panose="03000509000000000000" pitchFamily="65" charset="-120"/>
                        </a:rPr>
                        <a:t>A</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a:t>
                      </a:r>
                      <a:r>
                        <a:rPr lang="en-US" altLang="zh-TW" sz="3600">
                          <a:effectLst/>
                          <a:latin typeface="標楷體" panose="03000509000000000000" pitchFamily="65" charset="-120"/>
                          <a:ea typeface="標楷體" panose="03000509000000000000" pitchFamily="65" charset="-120"/>
                        </a:rPr>
                        <a:t>1.50</a:t>
                      </a:r>
                      <a:endParaRPr lang="zh-TW" altLang="en-US" sz="3600">
                        <a:effectLst/>
                        <a:latin typeface="標楷體" panose="03000509000000000000" pitchFamily="65" charset="-120"/>
                        <a:ea typeface="標楷體" panose="03000509000000000000" pitchFamily="65" charset="-120"/>
                      </a:endParaRPr>
                    </a:p>
                  </a:txBody>
                  <a:tcPr marL="0" marR="0" marT="0" marB="0" anchor="ctr"/>
                </a:tc>
                <a:tc vMerge="1">
                  <a:txBody>
                    <a:bodyPr/>
                    <a:lstStyle/>
                    <a:p>
                      <a:endParaRPr lang="zh-TW" altLang="en-US"/>
                    </a:p>
                  </a:txBody>
                  <a:tcPr/>
                </a:tc>
                <a:tc>
                  <a:txBody>
                    <a:bodyPr/>
                    <a:lstStyle/>
                    <a:p>
                      <a:r>
                        <a:rPr lang="zh-TW" altLang="en-US" sz="3600">
                          <a:effectLst/>
                          <a:latin typeface="標楷體" panose="03000509000000000000" pitchFamily="65" charset="-120"/>
                          <a:ea typeface="標楷體" panose="03000509000000000000" pitchFamily="65" charset="-120"/>
                        </a:rPr>
                        <a:t> </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 </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 </a:t>
                      </a:r>
                    </a:p>
                  </a:txBody>
                  <a:tcPr marL="0" marR="0" marT="0" marB="0" anchor="ctr"/>
                </a:tc>
                <a:extLst>
                  <a:ext uri="{0D108BD9-81ED-4DB2-BD59-A6C34878D82A}">
                    <a16:rowId xmlns:a16="http://schemas.microsoft.com/office/drawing/2014/main" val="2779372535"/>
                  </a:ext>
                </a:extLst>
              </a:tr>
              <a:tr h="1645784">
                <a:tc>
                  <a:txBody>
                    <a:bodyPr/>
                    <a:lstStyle/>
                    <a:p>
                      <a:pPr algn="ctr"/>
                      <a:r>
                        <a:rPr lang="zh-TW" altLang="en-US" sz="3600">
                          <a:effectLst/>
                          <a:latin typeface="標楷體" panose="03000509000000000000" pitchFamily="65" charset="-120"/>
                          <a:ea typeface="標楷體" panose="03000509000000000000" pitchFamily="65" charset="-120"/>
                        </a:rPr>
                        <a:t>自然</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a:t>
                      </a:r>
                      <a:r>
                        <a:rPr lang="en-US" altLang="zh-TW" sz="3600">
                          <a:effectLst/>
                          <a:latin typeface="標楷體" panose="03000509000000000000" pitchFamily="65" charset="-120"/>
                          <a:ea typeface="標楷體" panose="03000509000000000000" pitchFamily="65" charset="-120"/>
                        </a:rPr>
                        <a:t>1.50</a:t>
                      </a:r>
                      <a:endParaRPr lang="zh-TW" altLang="en-US" sz="3600">
                        <a:effectLst/>
                        <a:latin typeface="標楷體" panose="03000509000000000000" pitchFamily="65" charset="-120"/>
                        <a:ea typeface="標楷體" panose="03000509000000000000" pitchFamily="65" charset="-120"/>
                      </a:endParaRPr>
                    </a:p>
                  </a:txBody>
                  <a:tcPr marL="0" marR="0" marT="0" marB="0" anchor="ctr"/>
                </a:tc>
                <a:tc vMerge="1">
                  <a:txBody>
                    <a:bodyPr/>
                    <a:lstStyle/>
                    <a:p>
                      <a:endParaRPr lang="zh-TW" altLang="en-US"/>
                    </a:p>
                  </a:txBody>
                  <a:tcPr/>
                </a:tc>
                <a:tc>
                  <a:txBody>
                    <a:bodyPr/>
                    <a:lstStyle/>
                    <a:p>
                      <a:r>
                        <a:rPr lang="zh-TW" altLang="en-US" sz="3600" dirty="0">
                          <a:effectLst/>
                          <a:latin typeface="標楷體" panose="03000509000000000000" pitchFamily="65" charset="-120"/>
                          <a:ea typeface="標楷體" panose="03000509000000000000" pitchFamily="65" charset="-120"/>
                        </a:rPr>
                        <a:t> </a:t>
                      </a:r>
                    </a:p>
                  </a:txBody>
                  <a:tcPr marL="0" marR="0" marT="0" marB="0" anchor="ctr"/>
                </a:tc>
                <a:tc>
                  <a:txBody>
                    <a:bodyPr/>
                    <a:lstStyle/>
                    <a:p>
                      <a:pPr algn="ctr"/>
                      <a:r>
                        <a:rPr lang="zh-TW" altLang="en-US" sz="3600">
                          <a:effectLst/>
                          <a:latin typeface="標楷體" panose="03000509000000000000" pitchFamily="65" charset="-120"/>
                          <a:ea typeface="標楷體" panose="03000509000000000000" pitchFamily="65" charset="-120"/>
                        </a:rPr>
                        <a:t> </a:t>
                      </a:r>
                    </a:p>
                  </a:txBody>
                  <a:tcPr marL="0" marR="0" marT="0" marB="0" anchor="ctr"/>
                </a:tc>
                <a:tc>
                  <a:txBody>
                    <a:bodyPr/>
                    <a:lstStyle/>
                    <a:p>
                      <a:pPr algn="ctr"/>
                      <a:r>
                        <a:rPr lang="zh-TW" altLang="en-US" sz="3600" dirty="0">
                          <a:effectLst/>
                          <a:latin typeface="標楷體" panose="03000509000000000000" pitchFamily="65" charset="-120"/>
                          <a:ea typeface="標楷體" panose="03000509000000000000" pitchFamily="65" charset="-120"/>
                        </a:rPr>
                        <a:t> </a:t>
                      </a:r>
                    </a:p>
                  </a:txBody>
                  <a:tcPr marL="0" marR="0" marT="0" marB="0" anchor="ctr"/>
                </a:tc>
                <a:extLst>
                  <a:ext uri="{0D108BD9-81ED-4DB2-BD59-A6C34878D82A}">
                    <a16:rowId xmlns:a16="http://schemas.microsoft.com/office/drawing/2014/main" val="1967804071"/>
                  </a:ext>
                </a:extLst>
              </a:tr>
            </a:tbl>
          </a:graphicData>
        </a:graphic>
      </p:graphicFrame>
    </p:spTree>
    <p:extLst>
      <p:ext uri="{BB962C8B-B14F-4D97-AF65-F5344CB8AC3E}">
        <p14:creationId xmlns:p14="http://schemas.microsoft.com/office/powerpoint/2010/main" val="159622830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33719014-71FA-46C1-97A5-841DB7B544B2}" type="slidenum">
              <a:rPr lang="zh-TW" altLang="en-US" sz="1000" smtClean="0">
                <a:solidFill>
                  <a:schemeClr val="accent1"/>
                </a:solidFill>
                <a:latin typeface="標楷體" panose="03000509000000000000" pitchFamily="65" charset="-120"/>
              </a:rPr>
              <a:pPr>
                <a:spcBef>
                  <a:spcPct val="0"/>
                </a:spcBef>
                <a:buFontTx/>
                <a:buNone/>
              </a:pPr>
              <a:t>96</a:t>
            </a:fld>
            <a:endParaRPr lang="en-US" altLang="zh-TW" sz="1000" smtClean="0">
              <a:solidFill>
                <a:schemeClr val="accent1"/>
              </a:solidFill>
              <a:latin typeface="標楷體" panose="03000509000000000000" pitchFamily="65" charset="-120"/>
            </a:endParaRPr>
          </a:p>
        </p:txBody>
      </p:sp>
      <p:sp>
        <p:nvSpPr>
          <p:cNvPr id="98307" name="Rectangle 37"/>
          <p:cNvSpPr>
            <a:spLocks noGrp="1" noChangeArrowheads="1"/>
          </p:cNvSpPr>
          <p:nvPr>
            <p:ph type="title" idx="4294967295"/>
          </p:nvPr>
        </p:nvSpPr>
        <p:spPr>
          <a:xfrm>
            <a:off x="1258888" y="2565400"/>
            <a:ext cx="7380287" cy="3378200"/>
          </a:xfrm>
          <a:ln>
            <a:solidFill>
              <a:srgbClr val="000000"/>
            </a:solidFill>
            <a:miter lim="800000"/>
            <a:headEnd/>
            <a:tailEnd/>
          </a:ln>
        </p:spPr>
        <p:txBody>
          <a:bodyPr/>
          <a:lstStyle/>
          <a:p>
            <a:pPr algn="l" eaLnBrk="1" hangingPunct="1"/>
            <a:r>
              <a:rPr lang="zh-TW" altLang="en-US" smtClean="0">
                <a:latin typeface="標楷體" panose="03000509000000000000" pitchFamily="65" charset="-120"/>
              </a:rPr>
              <a:t>一、學測數學</a:t>
            </a:r>
            <a:r>
              <a:rPr lang="en-US" altLang="zh-TW" smtClean="0">
                <a:latin typeface="標楷體" panose="03000509000000000000" pitchFamily="65" charset="-120"/>
              </a:rPr>
              <a:t>A</a:t>
            </a:r>
            <a:r>
              <a:rPr lang="zh-TW" altLang="en-US" smtClean="0">
                <a:latin typeface="標楷體" panose="03000509000000000000" pitchFamily="65" charset="-120"/>
              </a:rPr>
              <a:t>級分</a:t>
            </a:r>
            <a:r>
              <a:rPr lang="zh-TW" altLang="en-US" sz="3200" smtClean="0">
                <a:latin typeface="標楷體" panose="03000509000000000000" pitchFamily="65" charset="-120"/>
              </a:rPr>
              <a:t/>
            </a:r>
            <a:br>
              <a:rPr lang="zh-TW" altLang="en-US" sz="3200" smtClean="0">
                <a:latin typeface="標楷體" panose="03000509000000000000" pitchFamily="65" charset="-120"/>
              </a:rPr>
            </a:br>
            <a:r>
              <a:rPr lang="zh-TW" altLang="en-US" smtClean="0">
                <a:latin typeface="標楷體" panose="03000509000000000000" pitchFamily="65" charset="-120"/>
              </a:rPr>
              <a:t>二、學測自然級分</a:t>
            </a:r>
            <a:r>
              <a:rPr lang="zh-TW" altLang="en-US" sz="3200" smtClean="0">
                <a:latin typeface="標楷體" panose="03000509000000000000" pitchFamily="65" charset="-120"/>
              </a:rPr>
              <a:t/>
            </a:r>
            <a:br>
              <a:rPr lang="zh-TW" altLang="en-US" sz="3200" smtClean="0">
                <a:latin typeface="標楷體" panose="03000509000000000000" pitchFamily="65" charset="-120"/>
              </a:rPr>
            </a:br>
            <a:r>
              <a:rPr lang="zh-TW" altLang="en-US" smtClean="0">
                <a:latin typeface="標楷體" panose="03000509000000000000" pitchFamily="65" charset="-120"/>
              </a:rPr>
              <a:t>三、面試</a:t>
            </a:r>
            <a:r>
              <a:rPr lang="zh-TW" altLang="en-US" sz="3200" smtClean="0">
                <a:latin typeface="標楷體" panose="03000509000000000000" pitchFamily="65" charset="-120"/>
              </a:rPr>
              <a:t/>
            </a:r>
            <a:br>
              <a:rPr lang="zh-TW" altLang="en-US" sz="3200" smtClean="0">
                <a:latin typeface="標楷體" panose="03000509000000000000" pitchFamily="65" charset="-120"/>
              </a:rPr>
            </a:br>
            <a:r>
              <a:rPr lang="zh-TW" altLang="en-US" smtClean="0">
                <a:latin typeface="標楷體" panose="03000509000000000000" pitchFamily="65" charset="-120"/>
              </a:rPr>
              <a:t>四、審查資料</a:t>
            </a:r>
            <a:endParaRPr lang="en-US" altLang="zh-TW" sz="3200" smtClean="0">
              <a:latin typeface="標楷體" panose="03000509000000000000" pitchFamily="65" charset="-120"/>
            </a:endParaRPr>
          </a:p>
        </p:txBody>
      </p:sp>
      <p:sp>
        <p:nvSpPr>
          <p:cNvPr id="98308" name="Rectangle 37"/>
          <p:cNvSpPr txBox="1">
            <a:spLocks noChangeArrowheads="1"/>
          </p:cNvSpPr>
          <p:nvPr/>
        </p:nvSpPr>
        <p:spPr bwMode="auto">
          <a:xfrm>
            <a:off x="1258888" y="1628775"/>
            <a:ext cx="7380287" cy="936625"/>
          </a:xfrm>
          <a:prstGeom prst="rect">
            <a:avLst/>
          </a:prstGeom>
          <a:solidFill>
            <a:srgbClr val="C0C0C0"/>
          </a:solidFill>
          <a:ln w="9525">
            <a:solidFill>
              <a:srgbClr val="00000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lgn="ctr" eaLnBrk="1" hangingPunct="1">
              <a:spcBef>
                <a:spcPct val="0"/>
              </a:spcBef>
              <a:buFontTx/>
              <a:buNone/>
            </a:pPr>
            <a:r>
              <a:rPr lang="zh-TW" altLang="en-US">
                <a:latin typeface="標楷體" panose="03000509000000000000" pitchFamily="65" charset="-120"/>
              </a:rPr>
              <a:t>甄選總成績同分參酌之順序</a:t>
            </a:r>
            <a:endParaRPr lang="zh-TW" altLang="en-US">
              <a:solidFill>
                <a:schemeClr val="tx2"/>
              </a:solidFill>
              <a:latin typeface="標楷體" panose="03000509000000000000" pitchFamily="65" charset="-120"/>
            </a:endParaRPr>
          </a:p>
        </p:txBody>
      </p:sp>
      <p:sp>
        <p:nvSpPr>
          <p:cNvPr id="99333" name="Rectangle 2">
            <a:extLst>
              <a:ext uri="{FF2B5EF4-FFF2-40B4-BE49-F238E27FC236}">
                <a16:creationId xmlns:a16="http://schemas.microsoft.com/office/drawing/2014/main" id="{12B0DB6D-90D5-4280-B967-04F6A9D8ED4C}"/>
              </a:ext>
            </a:extLst>
          </p:cNvPr>
          <p:cNvSpPr txBox="1">
            <a:spLocks noChangeArrowheads="1"/>
          </p:cNvSpPr>
          <p:nvPr/>
        </p:nvSpPr>
        <p:spPr bwMode="auto">
          <a:xfrm>
            <a:off x="987425" y="152400"/>
            <a:ext cx="71707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defRPr/>
            </a:pPr>
            <a:r>
              <a:rPr lang="zh-TW" altLang="en-US" sz="4400" dirty="0">
                <a:solidFill>
                  <a:schemeClr val="accent6">
                    <a:lumMod val="50000"/>
                  </a:schemeClr>
                </a:solidFill>
                <a:latin typeface="標楷體" panose="03000509000000000000" pitchFamily="65" charset="-120"/>
              </a:rPr>
              <a:t>甄選總成績相同怎麼辦</a:t>
            </a:r>
            <a:r>
              <a:rPr lang="en-US" altLang="zh-TW" sz="4400" dirty="0">
                <a:solidFill>
                  <a:schemeClr val="accent6">
                    <a:lumMod val="50000"/>
                  </a:schemeClr>
                </a:solidFill>
                <a:latin typeface="標楷體" panose="03000509000000000000" pitchFamily="65" charset="-120"/>
              </a:rPr>
              <a:t>?</a:t>
            </a:r>
            <a:endParaRPr lang="zh-TW" altLang="en-US" sz="4400" dirty="0">
              <a:solidFill>
                <a:schemeClr val="accent6">
                  <a:lumMod val="50000"/>
                </a:schemeClr>
              </a:solidFill>
              <a:latin typeface="標楷體" panose="03000509000000000000" pitchFamily="65" charset="-120"/>
            </a:endParaRPr>
          </a:p>
        </p:txBody>
      </p:sp>
    </p:spTree>
    <p:extLst>
      <p:ext uri="{BB962C8B-B14F-4D97-AF65-F5344CB8AC3E}">
        <p14:creationId xmlns:p14="http://schemas.microsoft.com/office/powerpoint/2010/main" val="233205923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標題 1"/>
          <p:cNvSpPr>
            <a:spLocks noGrp="1"/>
          </p:cNvSpPr>
          <p:nvPr>
            <p:ph type="title"/>
          </p:nvPr>
        </p:nvSpPr>
        <p:spPr/>
        <p:txBody>
          <a:bodyPr/>
          <a:lstStyle/>
          <a:p>
            <a:r>
              <a:rPr lang="zh-TW" altLang="en-US" smtClean="0"/>
              <a:t>審查資料說明</a:t>
            </a:r>
          </a:p>
        </p:txBody>
      </p:sp>
      <p:sp>
        <p:nvSpPr>
          <p:cNvPr id="99331" name="投影片編號版面配置區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F7D4052-C632-4584-9415-8285E557A298}" type="slidenum">
              <a:rPr lang="zh-TW" altLang="en-US" sz="1200" smtClean="0">
                <a:solidFill>
                  <a:srgbClr val="898989"/>
                </a:solidFill>
                <a:ea typeface="新細明體" panose="02020500000000000000" pitchFamily="18" charset="-120"/>
              </a:rPr>
              <a:pPr>
                <a:spcBef>
                  <a:spcPct val="0"/>
                </a:spcBef>
                <a:buFontTx/>
                <a:buNone/>
              </a:pPr>
              <a:t>97</a:t>
            </a:fld>
            <a:endParaRPr lang="en-US" altLang="zh-TW" sz="1200" smtClean="0">
              <a:solidFill>
                <a:srgbClr val="898989"/>
              </a:solidFill>
              <a:ea typeface="新細明體" panose="02020500000000000000" pitchFamily="18" charset="-120"/>
            </a:endParaRPr>
          </a:p>
        </p:txBody>
      </p:sp>
      <p:sp>
        <p:nvSpPr>
          <p:cNvPr id="99332" name="Rectangle 3"/>
          <p:cNvSpPr txBox="1">
            <a:spLocks noChangeArrowheads="1"/>
          </p:cNvSpPr>
          <p:nvPr/>
        </p:nvSpPr>
        <p:spPr bwMode="auto">
          <a:xfrm>
            <a:off x="622300" y="1582738"/>
            <a:ext cx="82296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buClr>
                <a:srgbClr val="000000"/>
              </a:buClr>
              <a:buFont typeface="Arial" panose="020B0604020202020204" pitchFamily="34" charset="0"/>
              <a:buNone/>
            </a:pPr>
            <a:r>
              <a:rPr kumimoji="0" lang="zh-TW" altLang="en-US" b="1">
                <a:latin typeface="標楷體" panose="03000509000000000000" pitchFamily="65" charset="-120"/>
              </a:rPr>
              <a:t>項目：</a:t>
            </a:r>
            <a:r>
              <a:rPr lang="zh-TW" altLang="en-US"/>
              <a:t>修課紀錄</a:t>
            </a:r>
            <a:r>
              <a:rPr lang="en-US" altLang="zh-TW"/>
              <a:t>(A)</a:t>
            </a:r>
            <a:r>
              <a:rPr lang="zh-TW" altLang="en-US"/>
              <a:t>、課程學習成果</a:t>
            </a:r>
            <a:r>
              <a:rPr lang="en-US" altLang="zh-TW"/>
              <a:t>(D)</a:t>
            </a:r>
            <a:r>
              <a:rPr lang="zh-TW" altLang="en-US"/>
              <a:t>、多元表現</a:t>
            </a:r>
            <a:r>
              <a:rPr lang="en-US" altLang="zh-TW"/>
              <a:t>(F</a:t>
            </a:r>
            <a:r>
              <a:rPr lang="zh-TW" altLang="en-US"/>
              <a:t>、</a:t>
            </a:r>
            <a:r>
              <a:rPr lang="en-US" altLang="zh-TW"/>
              <a:t>M</a:t>
            </a:r>
            <a:r>
              <a:rPr lang="zh-TW" altLang="en-US"/>
              <a:t>、</a:t>
            </a:r>
            <a:r>
              <a:rPr lang="en-US" altLang="zh-TW"/>
              <a:t>N)</a:t>
            </a:r>
            <a:r>
              <a:rPr lang="zh-TW" altLang="en-US"/>
              <a:t>、學習歷程自述</a:t>
            </a:r>
            <a:r>
              <a:rPr lang="en-US" altLang="zh-TW"/>
              <a:t>(P)</a:t>
            </a:r>
            <a:endParaRPr kumimoji="0" lang="zh-TW" altLang="en-US" b="1">
              <a:latin typeface="標楷體" panose="03000509000000000000" pitchFamily="65" charset="-120"/>
            </a:endParaRPr>
          </a:p>
        </p:txBody>
      </p:sp>
      <p:pic>
        <p:nvPicPr>
          <p:cNvPr id="4" name="圖片 3"/>
          <p:cNvPicPr>
            <a:picLocks noChangeAspect="1" noChangeArrowheads="1"/>
          </p:cNvPicPr>
          <p:nvPr/>
        </p:nvPicPr>
        <p:blipFill>
          <a:blip r:embed="rId2">
            <a:extLst>
              <a:ext uri="{28A0092B-C50C-407E-A947-70E740481C1C}">
                <a14:useLocalDpi xmlns:a14="http://schemas.microsoft.com/office/drawing/2010/main" val="0"/>
              </a:ext>
            </a:extLst>
          </a:blip>
          <a:srcRect l="39490" t="18889" r="20000" b="14534"/>
          <a:stretch>
            <a:fillRect/>
          </a:stretch>
        </p:blipFill>
        <p:spPr bwMode="auto">
          <a:xfrm>
            <a:off x="746125" y="9525"/>
            <a:ext cx="7343775" cy="67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31395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96EA12-27D7-4F92-A816-62F02FBC72D3}"/>
              </a:ext>
            </a:extLst>
          </p:cNvPr>
          <p:cNvSpPr>
            <a:spLocks noGrp="1"/>
          </p:cNvSpPr>
          <p:nvPr>
            <p:ph type="title"/>
          </p:nvPr>
        </p:nvSpPr>
        <p:spPr/>
        <p:txBody>
          <a:bodyPr/>
          <a:lstStyle/>
          <a:p>
            <a:pPr>
              <a:defRPr/>
            </a:pPr>
            <a:r>
              <a:rPr lang="zh-TW" altLang="en-US" dirty="0">
                <a:solidFill>
                  <a:schemeClr val="accent6">
                    <a:lumMod val="50000"/>
                  </a:schemeClr>
                </a:solidFill>
              </a:rPr>
              <a:t>上傳審查資料學生注意事項</a:t>
            </a:r>
          </a:p>
        </p:txBody>
      </p:sp>
      <p:sp>
        <p:nvSpPr>
          <p:cNvPr id="100355" name="內容版面配置區 2"/>
          <p:cNvSpPr>
            <a:spLocks noGrp="1"/>
          </p:cNvSpPr>
          <p:nvPr>
            <p:ph idx="1"/>
          </p:nvPr>
        </p:nvSpPr>
        <p:spPr/>
        <p:txBody>
          <a:bodyPr/>
          <a:lstStyle/>
          <a:p>
            <a:r>
              <a:rPr lang="zh-TW" altLang="en-US" smtClean="0"/>
              <a:t>各大學規定繳交之審查資料，除大學校系另有規定外，一律以</a:t>
            </a:r>
            <a:r>
              <a:rPr lang="zh-TW" altLang="en-US" smtClean="0">
                <a:solidFill>
                  <a:srgbClr val="FF0000"/>
                </a:solidFill>
              </a:rPr>
              <a:t>網路上傳</a:t>
            </a:r>
            <a:r>
              <a:rPr lang="en-US" altLang="zh-TW" smtClean="0">
                <a:solidFill>
                  <a:srgbClr val="FF0000"/>
                </a:solidFill>
              </a:rPr>
              <a:t>(</a:t>
            </a:r>
            <a:r>
              <a:rPr lang="zh-TW" altLang="en-US" smtClean="0">
                <a:solidFill>
                  <a:srgbClr val="FF0000"/>
                </a:solidFill>
              </a:rPr>
              <a:t>勾選</a:t>
            </a:r>
            <a:r>
              <a:rPr lang="en-US" altLang="zh-TW" smtClean="0">
                <a:solidFill>
                  <a:srgbClr val="FF0000"/>
                </a:solidFill>
              </a:rPr>
              <a:t>)</a:t>
            </a:r>
            <a:r>
              <a:rPr lang="zh-TW" altLang="en-US" smtClean="0"/>
              <a:t>方式繳交至甄選委員會。</a:t>
            </a:r>
            <a:endParaRPr lang="en-US" altLang="zh-TW" smtClean="0"/>
          </a:p>
          <a:p>
            <a:r>
              <a:rPr lang="zh-TW" altLang="en-US" smtClean="0"/>
              <a:t>檔案後上傳，或自行製作</a:t>
            </a:r>
            <a:r>
              <a:rPr lang="en-US" altLang="zh-TW" smtClean="0"/>
              <a:t>PDF</a:t>
            </a:r>
            <a:r>
              <a:rPr lang="zh-TW" altLang="en-US" smtClean="0"/>
              <a:t>格式檔案後上傳，每一校系「勾選上傳」或「</a:t>
            </a:r>
            <a:r>
              <a:rPr lang="en-US" altLang="zh-TW" smtClean="0"/>
              <a:t>PDF</a:t>
            </a:r>
            <a:r>
              <a:rPr lang="zh-TW" altLang="en-US" smtClean="0"/>
              <a:t>上傳」僅限擇一方式辦理；考生若於高中學習歷程資料庫無資料檔案者，皆以「</a:t>
            </a:r>
            <a:r>
              <a:rPr lang="en-US" altLang="zh-TW" smtClean="0"/>
              <a:t>PDF</a:t>
            </a:r>
            <a:r>
              <a:rPr lang="zh-TW" altLang="en-US" smtClean="0"/>
              <a:t>上傳」方式辦理。</a:t>
            </a:r>
          </a:p>
        </p:txBody>
      </p:sp>
      <p:sp>
        <p:nvSpPr>
          <p:cNvPr id="100356"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468C4956-2364-4F25-B29E-8899D467DA1B}" type="slidenum">
              <a:rPr lang="zh-TW" altLang="en-US" sz="1200" smtClean="0">
                <a:solidFill>
                  <a:srgbClr val="898989"/>
                </a:solidFill>
                <a:ea typeface="新細明體" panose="02020500000000000000" pitchFamily="18" charset="-120"/>
              </a:rPr>
              <a:pPr>
                <a:spcBef>
                  <a:spcPct val="0"/>
                </a:spcBef>
                <a:buFontTx/>
                <a:buNone/>
              </a:pPr>
              <a:t>98</a:t>
            </a:fld>
            <a:endParaRPr lang="en-US" altLang="zh-TW" sz="1200" smtClean="0">
              <a:solidFill>
                <a:srgbClr val="898989"/>
              </a:solidFill>
              <a:ea typeface="新細明體" panose="02020500000000000000" pitchFamily="18" charset="-120"/>
            </a:endParaRPr>
          </a:p>
        </p:txBody>
      </p:sp>
    </p:spTree>
    <p:extLst>
      <p:ext uri="{BB962C8B-B14F-4D97-AF65-F5344CB8AC3E}">
        <p14:creationId xmlns:p14="http://schemas.microsoft.com/office/powerpoint/2010/main" val="361438925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F4CF2A-4A2C-4BE4-838F-60E1957FC08A}"/>
              </a:ext>
            </a:extLst>
          </p:cNvPr>
          <p:cNvSpPr>
            <a:spLocks noGrp="1"/>
          </p:cNvSpPr>
          <p:nvPr>
            <p:ph type="title"/>
          </p:nvPr>
        </p:nvSpPr>
        <p:spPr/>
        <p:txBody>
          <a:bodyPr/>
          <a:lstStyle/>
          <a:p>
            <a:pPr>
              <a:defRPr/>
            </a:pPr>
            <a:r>
              <a:rPr lang="zh-TW" altLang="en-US" dirty="0">
                <a:solidFill>
                  <a:schemeClr val="accent6">
                    <a:lumMod val="50000"/>
                  </a:schemeClr>
                </a:solidFill>
              </a:rPr>
              <a:t>上傳審查資料學生注意事項</a:t>
            </a:r>
            <a:endParaRPr lang="zh-TW" altLang="en-US" dirty="0"/>
          </a:p>
        </p:txBody>
      </p:sp>
      <p:sp>
        <p:nvSpPr>
          <p:cNvPr id="101379" name="內容版面配置區 2"/>
          <p:cNvSpPr>
            <a:spLocks noGrp="1"/>
          </p:cNvSpPr>
          <p:nvPr>
            <p:ph idx="1"/>
          </p:nvPr>
        </p:nvSpPr>
        <p:spPr/>
        <p:txBody>
          <a:bodyPr/>
          <a:lstStyle/>
          <a:p>
            <a:endParaRPr lang="zh-TW" altLang="en-US" smtClean="0"/>
          </a:p>
        </p:txBody>
      </p:sp>
      <p:sp>
        <p:nvSpPr>
          <p:cNvPr id="101380" name="投影片編號版面配置區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標楷體" panose="03000509000000000000" pitchFamily="65"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標楷體" panose="03000509000000000000" pitchFamily="65"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標楷體" panose="03000509000000000000" pitchFamily="65"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標楷體" panose="03000509000000000000" pitchFamily="65" charset="-120"/>
              </a:defRPr>
            </a:lvl9pPr>
          </a:lstStyle>
          <a:p>
            <a:pPr>
              <a:spcBef>
                <a:spcPct val="0"/>
              </a:spcBef>
              <a:buFontTx/>
              <a:buNone/>
            </a:pPr>
            <a:fld id="{70494134-6D00-43E5-B86D-EA55B2BC1BF2}" type="slidenum">
              <a:rPr lang="zh-TW" altLang="en-US" sz="1200" smtClean="0">
                <a:solidFill>
                  <a:srgbClr val="898989"/>
                </a:solidFill>
                <a:ea typeface="新細明體" panose="02020500000000000000" pitchFamily="18" charset="-120"/>
              </a:rPr>
              <a:pPr>
                <a:spcBef>
                  <a:spcPct val="0"/>
                </a:spcBef>
                <a:buFontTx/>
                <a:buNone/>
              </a:pPr>
              <a:t>99</a:t>
            </a:fld>
            <a:endParaRPr lang="en-US" altLang="zh-TW" sz="1200" smtClean="0">
              <a:solidFill>
                <a:srgbClr val="898989"/>
              </a:solidFill>
              <a:ea typeface="新細明體" panose="02020500000000000000" pitchFamily="18" charset="-120"/>
            </a:endParaRPr>
          </a:p>
        </p:txBody>
      </p:sp>
      <p:pic>
        <p:nvPicPr>
          <p:cNvPr id="101381" name="圖片 4"/>
          <p:cNvPicPr>
            <a:picLocks noChangeAspect="1" noChangeArrowheads="1"/>
          </p:cNvPicPr>
          <p:nvPr/>
        </p:nvPicPr>
        <p:blipFill>
          <a:blip r:embed="rId2">
            <a:extLst>
              <a:ext uri="{28A0092B-C50C-407E-A947-70E740481C1C}">
                <a14:useLocalDpi xmlns:a14="http://schemas.microsoft.com/office/drawing/2010/main" val="0"/>
              </a:ext>
            </a:extLst>
          </a:blip>
          <a:srcRect l="7652" t="12006" r="13600" b="4921"/>
          <a:stretch>
            <a:fillRect/>
          </a:stretch>
        </p:blipFill>
        <p:spPr bwMode="auto">
          <a:xfrm>
            <a:off x="-7938" y="1417638"/>
            <a:ext cx="9151938"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525" y="4570413"/>
            <a:ext cx="3824288"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圓角 6">
            <a:extLst>
              <a:ext uri="{FF2B5EF4-FFF2-40B4-BE49-F238E27FC236}">
                <a16:creationId xmlns:a16="http://schemas.microsoft.com/office/drawing/2014/main" id="{DC4D0D55-EEB4-47D6-9B3D-D4453F478494}"/>
              </a:ext>
            </a:extLst>
          </p:cNvPr>
          <p:cNvSpPr/>
          <p:nvPr/>
        </p:nvSpPr>
        <p:spPr>
          <a:xfrm>
            <a:off x="4749800" y="2752725"/>
            <a:ext cx="1147763" cy="60642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文字方塊 8">
            <a:extLst>
              <a:ext uri="{FF2B5EF4-FFF2-40B4-BE49-F238E27FC236}">
                <a16:creationId xmlns:a16="http://schemas.microsoft.com/office/drawing/2014/main" id="{35B47390-21DC-40B1-BA43-3AA530CB9143}"/>
              </a:ext>
            </a:extLst>
          </p:cNvPr>
          <p:cNvSpPr txBox="1"/>
          <p:nvPr/>
        </p:nvSpPr>
        <p:spPr>
          <a:xfrm>
            <a:off x="6078538" y="2905125"/>
            <a:ext cx="2425700" cy="52387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defRPr/>
            </a:pPr>
            <a:r>
              <a:rPr lang="zh-TW" altLang="en-US" sz="2800" dirty="0">
                <a:latin typeface="標楷體" panose="03000509000000000000" pitchFamily="65" charset="-120"/>
                <a:ea typeface="標楷體" panose="03000509000000000000" pitchFamily="65" charset="-120"/>
              </a:rPr>
              <a:t>審查資料上傳</a:t>
            </a:r>
          </a:p>
        </p:txBody>
      </p:sp>
    </p:spTree>
    <p:extLst>
      <p:ext uri="{BB962C8B-B14F-4D97-AF65-F5344CB8AC3E}">
        <p14:creationId xmlns:p14="http://schemas.microsoft.com/office/powerpoint/2010/main" val="2017880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2">
      <a:majorFont>
        <a:latin typeface="Calibri Light"/>
        <a:ea typeface="華康宗楷體W7"/>
        <a:cs typeface=""/>
      </a:majorFont>
      <a:minorFont>
        <a:latin typeface="Calibri"/>
        <a:ea typeface="華康宗楷體W7"/>
        <a:cs typeface=""/>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1033</TotalTime>
  <Words>3921</Words>
  <Application>Microsoft Office PowerPoint</Application>
  <PresentationFormat>如螢幕大小 (4:3)</PresentationFormat>
  <Paragraphs>818</Paragraphs>
  <Slides>127</Slides>
  <Notes>9</Notes>
  <HiddenSlides>0</HiddenSlides>
  <MMClips>0</MMClips>
  <ScaleCrop>false</ScaleCrop>
  <HeadingPairs>
    <vt:vector size="8" baseType="variant">
      <vt:variant>
        <vt:lpstr>使用字型</vt:lpstr>
      </vt:variant>
      <vt:variant>
        <vt:i4>17</vt:i4>
      </vt:variant>
      <vt:variant>
        <vt:lpstr>佈景主題</vt:lpstr>
      </vt:variant>
      <vt:variant>
        <vt:i4>1</vt:i4>
      </vt:variant>
      <vt:variant>
        <vt:lpstr>內嵌 OLE 伺服程式</vt:lpstr>
      </vt:variant>
      <vt:variant>
        <vt:i4>1</vt:i4>
      </vt:variant>
      <vt:variant>
        <vt:lpstr>投影片標題</vt:lpstr>
      </vt:variant>
      <vt:variant>
        <vt:i4>127</vt:i4>
      </vt:variant>
    </vt:vector>
  </HeadingPairs>
  <TitlesOfParts>
    <vt:vector size="146" baseType="lpstr">
      <vt:lpstr>華康宗楷體W7</vt:lpstr>
      <vt:lpstr>新細明體</vt:lpstr>
      <vt:lpstr>Trebuchet MS</vt:lpstr>
      <vt:lpstr>華康榜書體W8</vt:lpstr>
      <vt:lpstr>Gill Sans MT</vt:lpstr>
      <vt:lpstr>微軟正黑體</vt:lpstr>
      <vt:lpstr>Calibri Light</vt:lpstr>
      <vt:lpstr>Verdana</vt:lpstr>
      <vt:lpstr>Calibri</vt:lpstr>
      <vt:lpstr>標楷體</vt:lpstr>
      <vt:lpstr>Wingdings</vt:lpstr>
      <vt:lpstr>Noto Sans</vt:lpstr>
      <vt:lpstr>華康中特圓體</vt:lpstr>
      <vt:lpstr>華康皮皮體W5(P)</vt:lpstr>
      <vt:lpstr>微軟正黑體</vt:lpstr>
      <vt:lpstr>Arial</vt:lpstr>
      <vt:lpstr>Times New Roman</vt:lpstr>
      <vt:lpstr>Office 佈景主題</vt:lpstr>
      <vt:lpstr>圖表</vt:lpstr>
      <vt:lpstr>112學年度 大學多元入學方案</vt:lpstr>
      <vt:lpstr>大綱</vt:lpstr>
      <vt:lpstr>112大學升學資訊</vt:lpstr>
      <vt:lpstr>四大升學考試</vt:lpstr>
      <vt:lpstr>四大升學管道</vt:lpstr>
      <vt:lpstr>升學時程與考科</vt:lpstr>
      <vt:lpstr>重要考試日程</vt:lpstr>
      <vt:lpstr>重要時程</vt:lpstr>
      <vt:lpstr>PowerPoint 簡報</vt:lpstr>
      <vt:lpstr>PowerPoint 簡報</vt:lpstr>
      <vt:lpstr>PowerPoint 簡報</vt:lpstr>
      <vt:lpstr>升學趨勢與相關提醒</vt:lpstr>
      <vt:lpstr>入學管道招生比例</vt:lpstr>
      <vt:lpstr>PowerPoint 簡報</vt:lpstr>
      <vt:lpstr>PowerPoint 簡報</vt:lpstr>
      <vt:lpstr>PowerPoint 簡報</vt:lpstr>
      <vt:lpstr>學習歷程檔案占比</vt:lpstr>
      <vt:lpstr>PowerPoint 簡報</vt:lpstr>
      <vt:lpstr>PowerPoint 簡報</vt:lpstr>
      <vt:lpstr>PowerPoint 簡報</vt:lpstr>
      <vt:lpstr>各校審查資料指引</vt:lpstr>
      <vt:lpstr>PowerPoint 簡報</vt:lpstr>
      <vt:lpstr>PowerPoint 簡報</vt:lpstr>
      <vt:lpstr>公民教育與活動領導學系</vt:lpstr>
      <vt:lpstr>PowerPoint 簡報</vt:lpstr>
      <vt:lpstr>PowerPoint 簡報</vt:lpstr>
      <vt:lpstr>PowerPoint 簡報</vt:lpstr>
      <vt:lpstr>學習歷程檔案的內容呈現</vt:lpstr>
      <vt:lpstr>不會製作學習歷程？不知道如何下筆？ 8 個製作學習歷程的共同問題</vt:lpstr>
      <vt:lpstr>到大考中心網站</vt:lpstr>
      <vt:lpstr>點"登入"</vt:lpstr>
      <vt:lpstr>輸入帳號密碼及驗證碼</vt:lpstr>
      <vt:lpstr>學群適配圖（電腦版顯示)</vt:lpstr>
      <vt:lpstr>PowerPoint 簡報</vt:lpstr>
      <vt:lpstr>PowerPoint 簡報</vt:lpstr>
      <vt:lpstr>個人申請第二階段審查資料</vt:lpstr>
      <vt:lpstr>審查資料上傳雙軌制</vt:lpstr>
      <vt:lpstr>審查資料上傳雙軌制</vt:lpstr>
      <vt:lpstr>審查資料上傳雙軌制</vt:lpstr>
      <vt:lpstr>升學管道</vt:lpstr>
      <vt:lpstr>特殊選才</vt:lpstr>
      <vt:lpstr>升學趨勢</vt:lpstr>
      <vt:lpstr>PowerPoint 簡報</vt:lpstr>
      <vt:lpstr>招生對象</vt:lpstr>
      <vt:lpstr>國立清華大學112學年度學士班特殊選才（拾穗計畫）招生簡章 </vt:lpstr>
      <vt:lpstr>PowerPoint 簡報</vt:lpstr>
      <vt:lpstr>中山大學 中國文學系</vt:lpstr>
      <vt:lpstr>PowerPoint 簡報</vt:lpstr>
      <vt:lpstr>辦理時程</vt:lpstr>
      <vt:lpstr>大學辦理特殊選才招生</vt:lpstr>
      <vt:lpstr>注意事項</vt:lpstr>
      <vt:lpstr>繁星推薦</vt:lpstr>
      <vt:lpstr>對於繁星推薦的疑惑及迷思?</vt:lpstr>
      <vt:lpstr>PowerPoint 簡報</vt:lpstr>
      <vt:lpstr>繁星推薦</vt:lpstr>
      <vt:lpstr>111大學繁星推薦入學招生統計資料</vt:lpstr>
      <vt:lpstr>PowerPoint 簡報</vt:lpstr>
      <vt:lpstr>繁星推薦</vt:lpstr>
      <vt:lpstr>PowerPoint 簡報</vt:lpstr>
      <vt:lpstr>PowerPoint 簡報</vt:lpstr>
      <vt:lpstr>PowerPoint 簡報</vt:lpstr>
      <vt:lpstr>PowerPoint 簡報</vt:lpstr>
      <vt:lpstr>PowerPoint 簡報</vt:lpstr>
      <vt:lpstr>PowerPoint 簡報</vt:lpstr>
      <vt:lpstr>繁星推薦</vt:lpstr>
      <vt:lpstr>大學甄選入學委員會</vt:lpstr>
      <vt:lpstr>PowerPoint 簡報</vt:lpstr>
      <vt:lpstr>PowerPoint 簡報</vt:lpstr>
      <vt:lpstr>繁星推薦</vt:lpstr>
      <vt:lpstr>111學年度學科能力測驗五標</vt:lpstr>
      <vt:lpstr>繁星推薦</vt:lpstr>
      <vt:lpstr>國立中正大學(歷年資料110)</vt:lpstr>
      <vt:lpstr>申請入學</vt:lpstr>
      <vt:lpstr>個申重要時程</vt:lpstr>
      <vt:lpstr>個申重要時程</vt:lpstr>
      <vt:lpstr>PowerPoint 簡報</vt:lpstr>
      <vt:lpstr>PowerPoint 簡報</vt:lpstr>
      <vt:lpstr>申請入學</vt:lpstr>
      <vt:lpstr>招生學校暨個人申請選填學系 （組）限制一覽表</vt:lpstr>
      <vt:lpstr>申請入學 </vt:lpstr>
      <vt:lpstr>第一階段先檢定再篩選</vt:lpstr>
      <vt:lpstr>檢定標準： 未達校系所訂檢定標準者，不得參加倍率篩選</vt:lpstr>
      <vt:lpstr> 篩選倍率— 範例1(不同科目且倍率不同)</vt:lpstr>
      <vt:lpstr>倍率篩選</vt:lpstr>
      <vt:lpstr> 篩選倍率— 範例2(不同科目但倍率相同)</vt:lpstr>
      <vt:lpstr>PowerPoint 簡報</vt:lpstr>
      <vt:lpstr>特殊身分第一階段篩選</vt:lpstr>
      <vt:lpstr>第一階段結果查詢</vt:lpstr>
      <vt:lpstr>PowerPoint 簡報</vt:lpstr>
      <vt:lpstr>扶弱措施</vt:lpstr>
      <vt:lpstr>PowerPoint 簡報</vt:lpstr>
      <vt:lpstr>PowerPoint 簡報</vt:lpstr>
      <vt:lpstr>願景計畫</vt:lpstr>
      <vt:lpstr>申請入學 </vt:lpstr>
      <vt:lpstr>第二階段 甄選總成績採計方式及佔總成績比例</vt:lpstr>
      <vt:lpstr>一、學測數學A級分 二、學測自然級分 三、面試 四、審查資料</vt:lpstr>
      <vt:lpstr>審查資料說明</vt:lpstr>
      <vt:lpstr>上傳審查資料學生注意事項</vt:lpstr>
      <vt:lpstr>上傳審查資料學生注意事項</vt:lpstr>
      <vt:lpstr>APCS組</vt:lpstr>
      <vt:lpstr>科技校院日間部四年制申請入學</vt:lpstr>
      <vt:lpstr>科技校院日間部四年制申請入學</vt:lpstr>
      <vt:lpstr>考試入學</vt:lpstr>
      <vt:lpstr>大學考試入學分發委員會</vt:lpstr>
      <vt:lpstr>考試分發</vt:lpstr>
      <vt:lpstr>考試入學分發簡章(範例1)</vt:lpstr>
      <vt:lpstr>考試入學分發簡章(範例2)</vt:lpstr>
      <vt:lpstr>考試入學分發簡章(範例3)</vt:lpstr>
      <vt:lpstr>PowerPoint 簡報</vt:lpstr>
      <vt:lpstr>軍事院校</vt:lpstr>
      <vt:lpstr>PowerPoint 簡報</vt:lpstr>
      <vt:lpstr>PowerPoint 簡報</vt:lpstr>
      <vt:lpstr>PowerPoint 簡報</vt:lpstr>
      <vt:lpstr>PowerPoint 簡報</vt:lpstr>
      <vt:lpstr>警察大學／警專</vt:lpstr>
      <vt:lpstr>PowerPoint 簡報</vt:lpstr>
      <vt:lpstr>PowerPoint 簡報</vt:lpstr>
      <vt:lpstr>PowerPoint 簡報</vt:lpstr>
      <vt:lpstr>PowerPoint 簡報</vt:lpstr>
      <vt:lpstr>其他管道</vt:lpstr>
      <vt:lpstr>PowerPoint 簡報</vt:lpstr>
      <vt:lpstr>其他管道</vt:lpstr>
      <vt:lpstr>PowerPoint 簡報</vt:lpstr>
      <vt:lpstr>PowerPoint 簡報</vt:lpstr>
      <vt:lpstr>PowerPoint 簡報</vt:lpstr>
      <vt:lpstr>PowerPoint 簡報</vt:lpstr>
      <vt:lpstr>面對高三的同學…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112學年度 大學多元入學方案</dc:title>
  <dc:creator>Windows 使用者</dc:creator>
  <cp:lastModifiedBy>Windows 使用者</cp:lastModifiedBy>
  <cp:revision>51</cp:revision>
  <dcterms:created xsi:type="dcterms:W3CDTF">2022-09-21T00:57:27Z</dcterms:created>
  <dcterms:modified xsi:type="dcterms:W3CDTF">2022-10-11T07:48:39Z</dcterms:modified>
</cp:coreProperties>
</file>