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8" r:id="rId1"/>
  </p:sldMasterIdLst>
  <p:sldIdLst>
    <p:sldId id="256" r:id="rId2"/>
    <p:sldId id="284" r:id="rId3"/>
    <p:sldId id="257" r:id="rId4"/>
    <p:sldId id="259" r:id="rId5"/>
    <p:sldId id="260" r:id="rId6"/>
    <p:sldId id="261" r:id="rId7"/>
    <p:sldId id="262" r:id="rId8"/>
    <p:sldId id="258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8A37C-FE90-43C8-9571-6045C6A629C5}" type="datetimeFigureOut">
              <a:rPr lang="zh-TW" altLang="en-US" smtClean="0"/>
              <a:t>2023/2/20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15A0F-B0BB-4E6D-98E5-E43900DF2E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924150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8A37C-FE90-43C8-9571-6045C6A629C5}" type="datetimeFigureOut">
              <a:rPr lang="zh-TW" altLang="en-US" smtClean="0"/>
              <a:t>2023/2/20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15A0F-B0BB-4E6D-98E5-E43900DF2E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540615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8A37C-FE90-43C8-9571-6045C6A629C5}" type="datetimeFigureOut">
              <a:rPr lang="zh-TW" altLang="en-US" smtClean="0"/>
              <a:t>2023/2/20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15A0F-B0BB-4E6D-98E5-E43900DF2E17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334025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8A37C-FE90-43C8-9571-6045C6A629C5}" type="datetimeFigureOut">
              <a:rPr lang="zh-TW" altLang="en-US" smtClean="0"/>
              <a:t>2023/2/20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15A0F-B0BB-4E6D-98E5-E43900DF2E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862369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8A37C-FE90-43C8-9571-6045C6A629C5}" type="datetimeFigureOut">
              <a:rPr lang="zh-TW" altLang="en-US" smtClean="0"/>
              <a:t>2023/2/20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15A0F-B0BB-4E6D-98E5-E43900DF2E17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895111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8A37C-FE90-43C8-9571-6045C6A629C5}" type="datetimeFigureOut">
              <a:rPr lang="zh-TW" altLang="en-US" smtClean="0"/>
              <a:t>2023/2/20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15A0F-B0BB-4E6D-98E5-E43900DF2E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601165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8A37C-FE90-43C8-9571-6045C6A629C5}" type="datetimeFigureOut">
              <a:rPr lang="zh-TW" altLang="en-US" smtClean="0"/>
              <a:t>2023/2/20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15A0F-B0BB-4E6D-98E5-E43900DF2E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551148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8A37C-FE90-43C8-9571-6045C6A629C5}" type="datetimeFigureOut">
              <a:rPr lang="zh-TW" altLang="en-US" smtClean="0"/>
              <a:t>2023/2/20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15A0F-B0BB-4E6D-98E5-E43900DF2E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150957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8A37C-FE90-43C8-9571-6045C6A629C5}" type="datetimeFigureOut">
              <a:rPr lang="zh-TW" altLang="en-US" smtClean="0"/>
              <a:t>2023/2/20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15A0F-B0BB-4E6D-98E5-E43900DF2E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59543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8A37C-FE90-43C8-9571-6045C6A629C5}" type="datetimeFigureOut">
              <a:rPr lang="zh-TW" altLang="en-US" smtClean="0"/>
              <a:t>2023/2/20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15A0F-B0BB-4E6D-98E5-E43900DF2E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54386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8A37C-FE90-43C8-9571-6045C6A629C5}" type="datetimeFigureOut">
              <a:rPr lang="zh-TW" altLang="en-US" smtClean="0"/>
              <a:t>2023/2/20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15A0F-B0BB-4E6D-98E5-E43900DF2E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000984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8A37C-FE90-43C8-9571-6045C6A629C5}" type="datetimeFigureOut">
              <a:rPr lang="zh-TW" altLang="en-US" smtClean="0"/>
              <a:t>2023/2/20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15A0F-B0BB-4E6D-98E5-E43900DF2E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074857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8A37C-FE90-43C8-9571-6045C6A629C5}" type="datetimeFigureOut">
              <a:rPr lang="zh-TW" altLang="en-US" smtClean="0"/>
              <a:t>2023/2/20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15A0F-B0BB-4E6D-98E5-E43900DF2E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235983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8A37C-FE90-43C8-9571-6045C6A629C5}" type="datetimeFigureOut">
              <a:rPr lang="zh-TW" altLang="en-US" smtClean="0"/>
              <a:t>2023/2/20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15A0F-B0BB-4E6D-98E5-E43900DF2E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281723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8A37C-FE90-43C8-9571-6045C6A629C5}" type="datetimeFigureOut">
              <a:rPr lang="zh-TW" altLang="en-US" smtClean="0"/>
              <a:t>2023/2/20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15A0F-B0BB-4E6D-98E5-E43900DF2E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308842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8A37C-FE90-43C8-9571-6045C6A629C5}" type="datetimeFigureOut">
              <a:rPr lang="zh-TW" altLang="en-US" smtClean="0"/>
              <a:t>2023/2/20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15A0F-B0BB-4E6D-98E5-E43900DF2E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00545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78A37C-FE90-43C8-9571-6045C6A629C5}" type="datetimeFigureOut">
              <a:rPr lang="zh-TW" altLang="en-US" smtClean="0"/>
              <a:t>2023/2/20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2615A0F-B0BB-4E6D-98E5-E43900DF2E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66500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  <p:sldLayoutId id="2147483760" r:id="rId12"/>
    <p:sldLayoutId id="2147483761" r:id="rId13"/>
    <p:sldLayoutId id="2147483762" r:id="rId14"/>
    <p:sldLayoutId id="2147483763" r:id="rId15"/>
    <p:sldLayoutId id="214748376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大考中心興趣量表施測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dirty="0" smtClean="0"/>
              <a:t>輔導室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978363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775" y="1467748"/>
            <a:ext cx="8010525" cy="3518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8143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學校代碼</a:t>
            </a:r>
            <a:r>
              <a:rPr lang="en-US" altLang="zh-TW" dirty="0" smtClean="0">
                <a:solidFill>
                  <a:srgbClr val="FF0000"/>
                </a:solidFill>
              </a:rPr>
              <a:t>304</a:t>
            </a:r>
            <a:br>
              <a:rPr lang="en-US" altLang="zh-TW" dirty="0" smtClean="0">
                <a:solidFill>
                  <a:srgbClr val="FF0000"/>
                </a:solidFill>
              </a:rPr>
            </a:br>
            <a:r>
              <a:rPr lang="zh-TW" altLang="en-US" smtClean="0"/>
              <a:t>通行碼</a:t>
            </a:r>
            <a:endParaRPr lang="zh-TW" altLang="en-US" dirty="0">
              <a:solidFill>
                <a:srgbClr val="FF0000"/>
              </a:solidFill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863" y="2621749"/>
            <a:ext cx="8596312" cy="2959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0395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選取班級資料</a:t>
            </a:r>
            <a:r>
              <a:rPr lang="en-US" altLang="zh-TW" dirty="0" smtClean="0">
                <a:solidFill>
                  <a:srgbClr val="FF0000"/>
                </a:solidFill>
              </a:rPr>
              <a:t>(</a:t>
            </a:r>
            <a:r>
              <a:rPr lang="zh-TW" altLang="en-US" dirty="0" smtClean="0">
                <a:solidFill>
                  <a:srgbClr val="FF0000"/>
                </a:solidFill>
              </a:rPr>
              <a:t>務必正確</a:t>
            </a:r>
            <a:r>
              <a:rPr lang="en-US" altLang="zh-TW" dirty="0" smtClean="0">
                <a:solidFill>
                  <a:srgbClr val="FF0000"/>
                </a:solidFill>
              </a:rPr>
              <a:t>)</a:t>
            </a:r>
            <a:endParaRPr lang="zh-TW" altLang="en-US" dirty="0">
              <a:solidFill>
                <a:srgbClr val="FF0000"/>
              </a:solidFill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5225" y="2160588"/>
            <a:ext cx="7972681" cy="3881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1550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測驗開始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334" y="1825247"/>
            <a:ext cx="8371246" cy="3307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1603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267" y="1047929"/>
            <a:ext cx="10086975" cy="421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1431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770" y="0"/>
            <a:ext cx="118244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5905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62" y="76200"/>
            <a:ext cx="11191875" cy="670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023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461" y="0"/>
            <a:ext cx="1107307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6432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975" y="290512"/>
            <a:ext cx="10306050" cy="6276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9917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886" y="207034"/>
            <a:ext cx="8844742" cy="5608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3246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77335" y="1054443"/>
            <a:ext cx="8596668" cy="1062681"/>
          </a:xfrm>
        </p:spPr>
        <p:txBody>
          <a:bodyPr/>
          <a:lstStyle/>
          <a:p>
            <a:r>
              <a:rPr lang="zh-TW" altLang="en-US" dirty="0" smtClean="0"/>
              <a:t>注意事項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77335" y="1779373"/>
            <a:ext cx="8596668" cy="4261989"/>
          </a:xfrm>
        </p:spPr>
        <p:txBody>
          <a:bodyPr>
            <a:normAutofit/>
          </a:bodyPr>
          <a:lstStyle/>
          <a:p>
            <a:r>
              <a:rPr lang="zh-TW" altLang="en-US" sz="2800" dirty="0">
                <a:solidFill>
                  <a:schemeClr val="tx1"/>
                </a:solidFill>
              </a:rPr>
              <a:t>一、正式施測</a:t>
            </a:r>
            <a:r>
              <a:rPr lang="zh-TW" altLang="en-US" sz="2800" dirty="0" smtClean="0">
                <a:solidFill>
                  <a:schemeClr val="tx1"/>
                </a:solidFill>
              </a:rPr>
              <a:t>請勿與同</a:t>
            </a:r>
            <a:r>
              <a:rPr lang="zh-TW" altLang="en-US" sz="2800" dirty="0">
                <a:solidFill>
                  <a:schemeClr val="tx1"/>
                </a:solidFill>
              </a:rPr>
              <a:t>學</a:t>
            </a:r>
            <a:r>
              <a:rPr lang="zh-TW" altLang="en-US" sz="2800" dirty="0" smtClean="0">
                <a:solidFill>
                  <a:schemeClr val="tx1"/>
                </a:solidFill>
              </a:rPr>
              <a:t>交談</a:t>
            </a:r>
            <a:endParaRPr lang="en-US" altLang="zh-TW" sz="2800" dirty="0" smtClean="0">
              <a:solidFill>
                <a:schemeClr val="tx1"/>
              </a:solidFill>
            </a:endParaRPr>
          </a:p>
          <a:p>
            <a:r>
              <a:rPr lang="zh-TW" altLang="en-US" sz="2800" dirty="0" smtClean="0">
                <a:solidFill>
                  <a:schemeClr val="tx1"/>
                </a:solidFill>
              </a:rPr>
              <a:t>二、施測結果當成一次作業成績</a:t>
            </a:r>
            <a:endParaRPr lang="en-US" altLang="zh-TW" sz="2800" dirty="0" smtClean="0">
              <a:solidFill>
                <a:schemeClr val="tx1"/>
              </a:solidFill>
            </a:endParaRPr>
          </a:p>
          <a:p>
            <a:r>
              <a:rPr lang="zh-TW" altLang="en-US" sz="2800" dirty="0" smtClean="0">
                <a:solidFill>
                  <a:schemeClr val="tx1"/>
                </a:solidFill>
              </a:rPr>
              <a:t>三、為求測驗有效請認真做答</a:t>
            </a:r>
            <a:endParaRPr lang="en-US" altLang="zh-TW" sz="2800" dirty="0" smtClean="0">
              <a:solidFill>
                <a:schemeClr val="tx1"/>
              </a:solidFill>
            </a:endParaRPr>
          </a:p>
          <a:p>
            <a:r>
              <a:rPr lang="zh-TW" altLang="en-US" sz="2800" dirty="0" smtClean="0">
                <a:solidFill>
                  <a:schemeClr val="tx1"/>
                </a:solidFill>
              </a:rPr>
              <a:t>四、個別疑問請舉手，老師會過去幫你看</a:t>
            </a:r>
            <a:endParaRPr lang="zh-TW" alt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76946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/>
          <a:srcRect t="8363"/>
          <a:stretch/>
        </p:blipFill>
        <p:spPr>
          <a:xfrm>
            <a:off x="319177" y="1270000"/>
            <a:ext cx="8799213" cy="4615131"/>
          </a:xfrm>
          <a:prstGeom prst="rect">
            <a:avLst/>
          </a:prstGeom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defTabSz="914400" fontAlgn="base">
              <a:spcBef>
                <a:spcPct val="50000"/>
              </a:spcBef>
              <a:spcAft>
                <a:spcPct val="0"/>
              </a:spcAft>
            </a:pPr>
            <a:r>
              <a:rPr kumimoji="1" lang="zh-TW" altLang="en-US" sz="2600" dirty="0">
                <a:solidFill>
                  <a:srgbClr val="001B36"/>
                </a:solidFill>
                <a:latin typeface="Tahoma" panose="020B0604030504040204" pitchFamily="34" charset="0"/>
                <a:ea typeface="文鼎粗隸" panose="03000809000000000000" pitchFamily="65" charset="-120"/>
                <a:cs typeface="+mn-cs"/>
              </a:rPr>
              <a:t>區分值：</a:t>
            </a:r>
            <a:r>
              <a:rPr kumimoji="1" lang="zh-TW" altLang="en-US" sz="2600" dirty="0">
                <a:solidFill>
                  <a:srgbClr val="A50021"/>
                </a:solidFill>
                <a:latin typeface="Tahoma" panose="020B0604030504040204" pitchFamily="34" charset="0"/>
                <a:ea typeface="新細明體" panose="02020500000000000000" pitchFamily="18" charset="-120"/>
                <a:cs typeface="+mn-cs"/>
              </a:rPr>
              <a:t>指傾向某一類型的清晰程度</a:t>
            </a:r>
            <a:r>
              <a:rPr kumimoji="1" lang="zh-TW" altLang="en-US" sz="2600" dirty="0">
                <a:solidFill>
                  <a:prstClr val="black"/>
                </a:solidFill>
                <a:latin typeface="Tahoma" panose="020B0604030504040204" pitchFamily="34" charset="0"/>
                <a:ea typeface="新細明體" panose="02020500000000000000" pitchFamily="18" charset="-120"/>
                <a:cs typeface="+mn-cs"/>
              </a:rPr>
              <a:t>～類型分數差距</a:t>
            </a:r>
            <a:br>
              <a:rPr kumimoji="1" lang="zh-TW" altLang="en-US" sz="2600" dirty="0">
                <a:solidFill>
                  <a:prstClr val="black"/>
                </a:solidFill>
                <a:latin typeface="Tahoma" panose="020B0604030504040204" pitchFamily="34" charset="0"/>
                <a:ea typeface="新細明體" panose="02020500000000000000" pitchFamily="18" charset="-120"/>
                <a:cs typeface="+mn-cs"/>
              </a:rPr>
            </a:b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2748447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924" y="1457865"/>
            <a:ext cx="8836594" cy="4728444"/>
          </a:xfrm>
          <a:prstGeom prst="rect">
            <a:avLst/>
          </a:prstGeom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defTabSz="914400" fontAlgn="base">
              <a:spcBef>
                <a:spcPct val="50000"/>
              </a:spcBef>
              <a:spcAft>
                <a:spcPct val="0"/>
              </a:spcAft>
            </a:pPr>
            <a:r>
              <a:rPr kumimoji="1" lang="zh-TW" altLang="en-US" sz="2600" dirty="0">
                <a:solidFill>
                  <a:srgbClr val="001B36"/>
                </a:solidFill>
                <a:latin typeface="Tahoma" panose="020B0604030504040204" pitchFamily="34" charset="0"/>
                <a:ea typeface="文鼎粗隸" panose="03000809000000000000" pitchFamily="65" charset="-120"/>
                <a:cs typeface="+mn-cs"/>
              </a:rPr>
              <a:t>諧和度：</a:t>
            </a:r>
            <a:r>
              <a:rPr kumimoji="1" lang="zh-TW" altLang="en-US" sz="2600" dirty="0">
                <a:solidFill>
                  <a:srgbClr val="A50021"/>
                </a:solidFill>
                <a:latin typeface="Tahoma" panose="020B0604030504040204" pitchFamily="34" charset="0"/>
                <a:ea typeface="新細明體" panose="02020500000000000000" pitchFamily="18" charset="-120"/>
                <a:cs typeface="+mn-cs"/>
              </a:rPr>
              <a:t>指人與環境匹配的程度</a:t>
            </a:r>
            <a:r>
              <a:rPr kumimoji="1" lang="zh-TW" altLang="en-US" sz="2600" dirty="0">
                <a:solidFill>
                  <a:prstClr val="black"/>
                </a:solidFill>
                <a:latin typeface="Tahoma" panose="020B0604030504040204" pitchFamily="34" charset="0"/>
                <a:ea typeface="新細明體" panose="02020500000000000000" pitchFamily="18" charset="-120"/>
                <a:cs typeface="+mn-cs"/>
              </a:rPr>
              <a:t>～興趣＆抓週代碼</a:t>
            </a:r>
            <a:r>
              <a:rPr kumimoji="1" lang="zh-TW" altLang="en-US" dirty="0">
                <a:solidFill>
                  <a:prstClr val="black"/>
                </a:solidFill>
                <a:latin typeface="Tahoma" panose="020B0604030504040204" pitchFamily="34" charset="0"/>
                <a:ea typeface="文鼎古印體" panose="03000809000000000000" pitchFamily="65" charset="-120"/>
                <a:cs typeface="+mn-cs"/>
              </a:rPr>
              <a:t/>
            </a:r>
            <a:br>
              <a:rPr kumimoji="1" lang="zh-TW" altLang="en-US" dirty="0">
                <a:solidFill>
                  <a:prstClr val="black"/>
                </a:solidFill>
                <a:latin typeface="Tahoma" panose="020B0604030504040204" pitchFamily="34" charset="0"/>
                <a:ea typeface="文鼎古印體" panose="03000809000000000000" pitchFamily="65" charset="-120"/>
                <a:cs typeface="+mn-cs"/>
              </a:rPr>
            </a:b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0481962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興趣光譜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334" y="1547690"/>
            <a:ext cx="7756919" cy="4559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7714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學群地圖</a:t>
            </a:r>
            <a:endParaRPr lang="zh-TW" altLang="en-US" dirty="0"/>
          </a:p>
        </p:txBody>
      </p:sp>
      <p:pic>
        <p:nvPicPr>
          <p:cNvPr id="7" name="內容版面配置區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83412" y="1433428"/>
            <a:ext cx="8160588" cy="5463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3903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學群地圖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7817" y="1442648"/>
            <a:ext cx="9394429" cy="5070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1294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生涯交通圖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334" y="1451252"/>
            <a:ext cx="8466666" cy="5219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14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生涯交通圖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38687" y="1437670"/>
            <a:ext cx="7479102" cy="5191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4634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結果報告書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52423" y="1530788"/>
            <a:ext cx="6245524" cy="5211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2291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chemeClr val="tx1"/>
                </a:solidFill>
              </a:rPr>
              <a:t>擴大生涯選擇的可能性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自己原先認知的某興趣類型分數高，則興趣量表不應只被當成印證的工具，尚應看看其他亦為高分的興趣類型，是否被自己忽略了。</a:t>
            </a: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若全部類型偏低，可能對題目的意涵不瞭解。</a:t>
            </a:r>
          </a:p>
          <a:p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興趣量表只是選組或未來選系的參考指標之一，與能力無關，面對生涯抉擇仍應參考個人能力與環境資訊，多面向思考後再做抉擇。</a:t>
            </a: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190995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登入大考中心網站</a:t>
            </a:r>
            <a:r>
              <a:rPr lang="en-US" altLang="zh-TW" dirty="0"/>
              <a:t>http://www.ceec.edu.tw/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56656" y="3577431"/>
            <a:ext cx="5038725" cy="104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0132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進行學生註冊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863" y="2811110"/>
            <a:ext cx="8596312" cy="2580393"/>
          </a:xfrm>
          <a:prstGeom prst="rect">
            <a:avLst/>
          </a:prstGeom>
        </p:spPr>
      </p:pic>
      <p:sp>
        <p:nvSpPr>
          <p:cNvPr id="5" name="橢圓 4"/>
          <p:cNvSpPr/>
          <p:nvPr/>
        </p:nvSpPr>
        <p:spPr>
          <a:xfrm>
            <a:off x="7479102" y="2303252"/>
            <a:ext cx="2165231" cy="139747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127906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620" y="2061713"/>
            <a:ext cx="9096375" cy="2609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1513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7750" y="161925"/>
            <a:ext cx="10096500" cy="6534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7964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814" y="1085220"/>
            <a:ext cx="9324975" cy="3876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2366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點選生涯測驗</a:t>
            </a: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9378" y="1270000"/>
            <a:ext cx="3752850" cy="4972050"/>
          </a:xfrm>
          <a:prstGeom prst="rect">
            <a:avLst/>
          </a:prstGeom>
        </p:spPr>
      </p:pic>
      <p:sp>
        <p:nvSpPr>
          <p:cNvPr id="5" name="橢圓 4"/>
          <p:cNvSpPr/>
          <p:nvPr/>
        </p:nvSpPr>
        <p:spPr>
          <a:xfrm>
            <a:off x="5158596" y="3226279"/>
            <a:ext cx="2165231" cy="139747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文字方塊 2"/>
          <p:cNvSpPr txBox="1"/>
          <p:nvPr/>
        </p:nvSpPr>
        <p:spPr>
          <a:xfrm>
            <a:off x="1013764" y="2085675"/>
            <a:ext cx="325631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dirty="0" smtClean="0">
                <a:solidFill>
                  <a:srgbClr val="FF0000"/>
                </a:solidFill>
              </a:rPr>
              <a:t>注意</a:t>
            </a:r>
            <a:r>
              <a:rPr lang="zh-TW" altLang="en-US" sz="4400" dirty="0">
                <a:solidFill>
                  <a:srgbClr val="FF0000"/>
                </a:solidFill>
              </a:rPr>
              <a:t>是</a:t>
            </a:r>
            <a:r>
              <a:rPr lang="zh-TW" altLang="en-US" sz="4400" dirty="0" smtClean="0">
                <a:solidFill>
                  <a:srgbClr val="FF0000"/>
                </a:solidFill>
              </a:rPr>
              <a:t>選擇興趣量表</a:t>
            </a:r>
            <a:r>
              <a:rPr lang="en-US" altLang="zh-TW" sz="4400" smtClean="0">
                <a:solidFill>
                  <a:srgbClr val="FF0000"/>
                </a:solidFill>
              </a:rPr>
              <a:t>!!</a:t>
            </a:r>
            <a:endParaRPr lang="zh-TW" altLang="en-US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20966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興趣量表測驗介紹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334" y="2130161"/>
            <a:ext cx="8596312" cy="232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338962"/>
      </p:ext>
    </p:extLst>
  </p:cSld>
  <p:clrMapOvr>
    <a:masterClrMapping/>
  </p:clrMapOvr>
</p:sld>
</file>

<file path=ppt/theme/theme1.xml><?xml version="1.0" encoding="utf-8"?>
<a:theme xmlns:a="http://schemas.openxmlformats.org/drawingml/2006/main" name="多面向">
  <a:themeElements>
    <a:clrScheme name="多面向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多面向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多面向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79</TotalTime>
  <Words>233</Words>
  <Application>Microsoft Office PowerPoint</Application>
  <PresentationFormat>寬螢幕</PresentationFormat>
  <Paragraphs>27</Paragraphs>
  <Slides>28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28</vt:i4>
      </vt:variant>
    </vt:vector>
  </HeadingPairs>
  <TitlesOfParts>
    <vt:vector size="38" baseType="lpstr">
      <vt:lpstr>文鼎古印體</vt:lpstr>
      <vt:lpstr>文鼎粗隸</vt:lpstr>
      <vt:lpstr>微軟正黑體</vt:lpstr>
      <vt:lpstr>新細明體</vt:lpstr>
      <vt:lpstr>標楷體</vt:lpstr>
      <vt:lpstr>Arial</vt:lpstr>
      <vt:lpstr>Tahoma</vt:lpstr>
      <vt:lpstr>Trebuchet MS</vt:lpstr>
      <vt:lpstr>Wingdings 3</vt:lpstr>
      <vt:lpstr>多面向</vt:lpstr>
      <vt:lpstr>大考中心興趣量表施測</vt:lpstr>
      <vt:lpstr>注意事項</vt:lpstr>
      <vt:lpstr>登入大考中心網站http://www.ceec.edu.tw/</vt:lpstr>
      <vt:lpstr>進行學生註冊</vt:lpstr>
      <vt:lpstr>PowerPoint 簡報</vt:lpstr>
      <vt:lpstr>PowerPoint 簡報</vt:lpstr>
      <vt:lpstr>PowerPoint 簡報</vt:lpstr>
      <vt:lpstr>點選生涯測驗</vt:lpstr>
      <vt:lpstr>興趣量表測驗介紹</vt:lpstr>
      <vt:lpstr>PowerPoint 簡報</vt:lpstr>
      <vt:lpstr>學校代碼304 通行碼</vt:lpstr>
      <vt:lpstr>選取班級資料(務必正確)</vt:lpstr>
      <vt:lpstr>測驗開始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區分值：指傾向某一類型的清晰程度～類型分數差距 </vt:lpstr>
      <vt:lpstr>諧和度：指人與環境匹配的程度～興趣＆抓週代碼 </vt:lpstr>
      <vt:lpstr>興趣光譜</vt:lpstr>
      <vt:lpstr>學群地圖</vt:lpstr>
      <vt:lpstr>學群地圖</vt:lpstr>
      <vt:lpstr>生涯交通圖</vt:lpstr>
      <vt:lpstr>生涯交通圖</vt:lpstr>
      <vt:lpstr>結果報告書</vt:lpstr>
      <vt:lpstr>擴大生涯選擇的可能性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大考中心興趣量表施測</dc:title>
  <dc:creator>admin</dc:creator>
  <cp:lastModifiedBy>Windows 使用者</cp:lastModifiedBy>
  <cp:revision>14</cp:revision>
  <dcterms:created xsi:type="dcterms:W3CDTF">2019-02-14T00:22:23Z</dcterms:created>
  <dcterms:modified xsi:type="dcterms:W3CDTF">2023-02-20T04:05:30Z</dcterms:modified>
</cp:coreProperties>
</file>