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52"/>
  </p:notesMasterIdLst>
  <p:sldIdLst>
    <p:sldId id="256" r:id="rId2"/>
    <p:sldId id="336" r:id="rId3"/>
    <p:sldId id="257" r:id="rId4"/>
    <p:sldId id="258" r:id="rId5"/>
    <p:sldId id="316" r:id="rId6"/>
    <p:sldId id="260" r:id="rId7"/>
    <p:sldId id="318" r:id="rId8"/>
    <p:sldId id="262" r:id="rId9"/>
    <p:sldId id="263" r:id="rId10"/>
    <p:sldId id="313" r:id="rId11"/>
    <p:sldId id="319" r:id="rId12"/>
    <p:sldId id="265" r:id="rId13"/>
    <p:sldId id="320" r:id="rId14"/>
    <p:sldId id="267" r:id="rId15"/>
    <p:sldId id="268" r:id="rId16"/>
    <p:sldId id="276" r:id="rId17"/>
    <p:sldId id="283" r:id="rId18"/>
    <p:sldId id="270" r:id="rId19"/>
    <p:sldId id="321" r:id="rId20"/>
    <p:sldId id="272" r:id="rId21"/>
    <p:sldId id="273" r:id="rId22"/>
    <p:sldId id="274" r:id="rId23"/>
    <p:sldId id="275" r:id="rId24"/>
    <p:sldId id="339" r:id="rId25"/>
    <p:sldId id="277" r:id="rId26"/>
    <p:sldId id="278" r:id="rId27"/>
    <p:sldId id="337" r:id="rId28"/>
    <p:sldId id="282" r:id="rId29"/>
    <p:sldId id="338" r:id="rId30"/>
    <p:sldId id="334" r:id="rId31"/>
    <p:sldId id="291" r:id="rId32"/>
    <p:sldId id="335" r:id="rId33"/>
    <p:sldId id="294" r:id="rId34"/>
    <p:sldId id="295" r:id="rId35"/>
    <p:sldId id="296" r:id="rId36"/>
    <p:sldId id="297" r:id="rId37"/>
    <p:sldId id="299" r:id="rId38"/>
    <p:sldId id="340" r:id="rId39"/>
    <p:sldId id="301" r:id="rId40"/>
    <p:sldId id="302" r:id="rId41"/>
    <p:sldId id="303" r:id="rId42"/>
    <p:sldId id="304" r:id="rId43"/>
    <p:sldId id="305" r:id="rId44"/>
    <p:sldId id="306" r:id="rId45"/>
    <p:sldId id="308" r:id="rId46"/>
    <p:sldId id="309" r:id="rId47"/>
    <p:sldId id="310" r:id="rId48"/>
    <p:sldId id="314" r:id="rId49"/>
    <p:sldId id="290" r:id="rId50"/>
    <p:sldId id="312" r:id="rId51"/>
  </p:sldIdLst>
  <p:sldSz cx="9144000" cy="6858000" type="screen4x3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73" roundtripDataSignature="AMtx7mjpt3hlexqewNPyp/5s+WKTfyTA2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EDC0B32-3437-465B-9113-25ABB294C655}">
  <a:tblStyle styleId="{4EDC0B32-3437-465B-9113-25ABB294C65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0" autoAdjust="0"/>
    <p:restoredTop sz="94660"/>
  </p:normalViewPr>
  <p:slideViewPr>
    <p:cSldViewPr snapToGrid="0">
      <p:cViewPr varScale="1">
        <p:scale>
          <a:sx n="81" d="100"/>
          <a:sy n="81" d="100"/>
        </p:scale>
        <p:origin x="821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73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2862" y="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22337" y="744537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2275215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fld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7" name="Google Shape;87;p1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105149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7" name="Google Shape;187;p11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11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373907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2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458681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6" name="Google Shape;216;p13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3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930645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8" name="Google Shape;318;p21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1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068000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92" name="Google Shape;392;p28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93" name="Google Shape;393;p28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397086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9" name="Google Shape;239;p15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15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7942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57" name="Google Shape;257;p16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16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717255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8" name="Google Shape;268;p17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17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593924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89" name="Google Shape;289;p18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18643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8" name="Google Shape;298;p19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19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043948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129142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8" name="Google Shape;308;p20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20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703087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3" name="Google Shape;333;p22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22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615837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23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679863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84" name="Google Shape;384;p27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27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9750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34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923292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36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7" name="Google Shape;477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6646662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94" name="Google Shape;494;p39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p39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9300006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40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5" name="Google Shape;505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068562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41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" name="Google Shape;510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8713681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42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6" name="Google Shape;516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749749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8316401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44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" name="Google Shape;528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5174190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43" name="Google Shape;543;p46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46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9770900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51" name="Google Shape;551;p47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2" name="Google Shape;552;p47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1584016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59" name="Google Shape;559;p48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" name="Google Shape;560;p48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0397142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67" name="Google Shape;567;p49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p49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1537261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75" name="Google Shape;575;p50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50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7415031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83" name="Google Shape;583;p51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4" name="Google Shape;584;p51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3271273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99" name="Google Shape;599;p53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0" name="Google Shape;600;p53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6848645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29" name="Google Shape;629;p54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54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1845167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p55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52658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0" name="Google Shape;110;p5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5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572013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29" name="Google Shape;629;p54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54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971020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35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7461397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59" name="Google Shape;659;p57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0" name="Google Shape;660;p57:notes"/>
          <p:cNvSpPr txBox="1"/>
          <p:nvPr/>
        </p:nvSpPr>
        <p:spPr>
          <a:xfrm>
            <a:off x="3852862" y="9429750"/>
            <a:ext cx="2944812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50" tIns="45875" rIns="91750" bIns="458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81834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858811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7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429530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8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605484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9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910889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0:notes"/>
          <p:cNvSpPr txBox="1">
            <a:spLocks noGrp="1"/>
          </p:cNvSpPr>
          <p:nvPr>
            <p:ph type="body" idx="1"/>
          </p:nvPr>
        </p:nvSpPr>
        <p:spPr>
          <a:xfrm>
            <a:off x="906462" y="4711700"/>
            <a:ext cx="4984750" cy="4470400"/>
          </a:xfrm>
          <a:prstGeom prst="rect">
            <a:avLst/>
          </a:prstGeom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7513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9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5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9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59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9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9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68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68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68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68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68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68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69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5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69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69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69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69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0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60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60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0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0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1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1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1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2"/>
          <p:cNvSpPr txBox="1">
            <a:spLocks noGrp="1"/>
          </p:cNvSpPr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2"/>
          <p:cNvSpPr txBox="1">
            <a:spLocks noGrp="1"/>
          </p:cNvSpPr>
          <p:nvPr>
            <p:ph type="body" idx="1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62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2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2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3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3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3"/>
            <a:ext cx="4351337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3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3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3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4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4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" name="Google Shape;46;p64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47" name="Google Shape;47;p64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4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64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65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65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3" name="Google Shape;53;p65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54" name="Google Shape;54;p65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65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65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66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66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66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66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67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7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65" name="Google Shape;65;p67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67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67" name="Google Shape;67;p67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67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67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67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8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58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58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58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1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58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 b="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uac.edu.tw/111data/111recruit.pdf" TargetMode="Externa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6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/>
          <p:nvPr/>
        </p:nvSpPr>
        <p:spPr>
          <a:xfrm>
            <a:off x="971550" y="333375"/>
            <a:ext cx="7416800" cy="4319587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"/>
          <p:cNvSpPr txBox="1">
            <a:spLocks noGrp="1"/>
          </p:cNvSpPr>
          <p:nvPr>
            <p:ph type="ctrTitle"/>
          </p:nvPr>
        </p:nvSpPr>
        <p:spPr>
          <a:xfrm>
            <a:off x="395287" y="1557337"/>
            <a:ext cx="8439150" cy="1944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Microsoft JhengHei"/>
              <a:buNone/>
            </a:pPr>
            <a:r>
              <a:rPr lang="en-US" sz="4800" b="1" i="0" u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11</a:t>
            </a:r>
            <a:r>
              <a:rPr lang="en-US" altLang="zh-TW" sz="4800" b="1" i="0" u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</a:t>
            </a:r>
            <a:br>
              <a:rPr lang="en-US" sz="4800" b="1" i="0" u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sz="4800" b="1" i="0" u="none" dirty="0" err="1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大學考試入學分發</a:t>
            </a:r>
            <a:br>
              <a:rPr lang="en-US" sz="4800" b="1" i="0" u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sz="4800" b="1" i="0" u="none" dirty="0" err="1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選填志願說明會</a:t>
            </a:r>
            <a:endParaRPr dirty="0"/>
          </a:p>
        </p:txBody>
      </p:sp>
      <p:pic>
        <p:nvPicPr>
          <p:cNvPr id="92" name="Google Shape;9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6012" y="3852862"/>
            <a:ext cx="2438400" cy="24384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文字方塊 1"/>
          <p:cNvSpPr txBox="1"/>
          <p:nvPr/>
        </p:nvSpPr>
        <p:spPr>
          <a:xfrm>
            <a:off x="3094809" y="5357814"/>
            <a:ext cx="53657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主講者：輔導室許舒雅老師</a:t>
            </a:r>
            <a:endParaRPr lang="en-US" altLang="zh-TW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113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／</a:t>
            </a: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07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／</a:t>
            </a:r>
            <a:r>
              <a:rPr lang="en-US" altLang="zh-TW" sz="3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29</a:t>
            </a:r>
            <a:endParaRPr lang="zh-TW" altLang="en-US" sz="32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DB42725A-40DA-40A3-9D9C-6F69CB35D5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937" y="852487"/>
            <a:ext cx="8620125" cy="515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825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9"/>
          <p:cNvSpPr/>
          <p:nvPr/>
        </p:nvSpPr>
        <p:spPr>
          <a:xfrm>
            <a:off x="0" y="1587"/>
            <a:ext cx="1979612" cy="1433512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9"/>
          <p:cNvSpPr txBox="1"/>
          <p:nvPr/>
        </p:nvSpPr>
        <p:spPr>
          <a:xfrm>
            <a:off x="269875" y="303212"/>
            <a:ext cx="1441450" cy="831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icrosoft JhengHei"/>
              <a:buNone/>
            </a:pPr>
            <a:r>
              <a:rPr lang="en-US" sz="48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繳費</a:t>
            </a:r>
            <a:endParaRPr/>
          </a:p>
        </p:txBody>
      </p:sp>
      <p:pic>
        <p:nvPicPr>
          <p:cNvPr id="162" name="Google Shape;162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7625" y="203200"/>
            <a:ext cx="666750" cy="66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65862" y="185737"/>
            <a:ext cx="1627187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434387" y="203200"/>
            <a:ext cx="623887" cy="623887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9"/>
          <p:cNvSpPr txBox="1"/>
          <p:nvPr/>
        </p:nvSpPr>
        <p:spPr>
          <a:xfrm>
            <a:off x="666750" y="5164137"/>
            <a:ext cx="7667625" cy="76993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Arial"/>
              <a:buNone/>
            </a:pPr>
            <a:r>
              <a:rPr lang="en-US" sz="4400" b="1" i="0" u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繳交登記費後方可進行登記</a:t>
            </a:r>
            <a:endParaRPr/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2564831"/>
              </p:ext>
            </p:extLst>
          </p:nvPr>
        </p:nvGraphicFramePr>
        <p:xfrm>
          <a:off x="1114697" y="2773679"/>
          <a:ext cx="6096000" cy="1645940"/>
        </p:xfrm>
        <a:graphic>
          <a:graphicData uri="http://schemas.openxmlformats.org/drawingml/2006/table">
            <a:tbl>
              <a:tblPr firstRow="1" bandRow="1">
                <a:tableStyleId>{4EDC0B32-3437-465B-9113-25ABB294C655}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800"/>
                        <a:buFont typeface="Arial"/>
                        <a:buNone/>
                      </a:pPr>
                      <a:r>
                        <a:rPr lang="en-US" sz="4800" b="0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臨櫃繳費</a:t>
                      </a:r>
                      <a:endParaRPr dirty="0"/>
                    </a:p>
                  </a:txBody>
                  <a:tcPr marL="91450" marR="91450" marT="45725" marB="45725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8/2</a:t>
                      </a:r>
                      <a:r>
                        <a:rPr lang="zh-TW" altLang="zh-TW" sz="2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下午</a:t>
                      </a:r>
                      <a:r>
                        <a:rPr lang="en-US" altLang="zh-TW" sz="2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3:30</a:t>
                      </a:r>
                      <a:r>
                        <a:rPr lang="zh-TW" altLang="zh-TW" sz="2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截止</a:t>
                      </a:r>
                      <a:endParaRPr lang="zh-TW" altLang="en-US" sz="28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800"/>
                        <a:buFont typeface="Arial"/>
                        <a:buNone/>
                      </a:pPr>
                      <a:r>
                        <a:rPr lang="en-US" sz="4800" b="0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ATM繳費</a:t>
                      </a:r>
                      <a:endParaRPr dirty="0"/>
                    </a:p>
                  </a:txBody>
                  <a:tcPr marL="91450" marR="91450" marT="45725" marB="45725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8/4</a:t>
                      </a:r>
                      <a:r>
                        <a:rPr lang="zh-TW" altLang="zh-TW" sz="2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中午</a:t>
                      </a:r>
                      <a:r>
                        <a:rPr lang="en-US" altLang="zh-TW" sz="2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12:00</a:t>
                      </a:r>
                      <a:r>
                        <a:rPr lang="zh-TW" altLang="zh-TW" sz="2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截止</a:t>
                      </a:r>
                      <a:endParaRPr lang="zh-TW" altLang="en-US" sz="28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4870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0"/>
          <p:cNvSpPr/>
          <p:nvPr/>
        </p:nvSpPr>
        <p:spPr>
          <a:xfrm>
            <a:off x="0" y="1587"/>
            <a:ext cx="1979612" cy="1433512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10"/>
          <p:cNvSpPr txBox="1"/>
          <p:nvPr/>
        </p:nvSpPr>
        <p:spPr>
          <a:xfrm>
            <a:off x="269875" y="303212"/>
            <a:ext cx="1441450" cy="831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icrosoft JhengHei"/>
              <a:buNone/>
            </a:pPr>
            <a:r>
              <a:rPr lang="en-US" sz="48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繳費</a:t>
            </a:r>
            <a:endParaRPr/>
          </a:p>
        </p:txBody>
      </p:sp>
      <p:sp>
        <p:nvSpPr>
          <p:cNvPr id="173" name="Google Shape;173;p10"/>
          <p:cNvSpPr/>
          <p:nvPr/>
        </p:nvSpPr>
        <p:spPr>
          <a:xfrm>
            <a:off x="1985962" y="958850"/>
            <a:ext cx="6761162" cy="97155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F7E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10"/>
          <p:cNvSpPr/>
          <p:nvPr/>
        </p:nvSpPr>
        <p:spPr>
          <a:xfrm>
            <a:off x="1960562" y="2246312"/>
            <a:ext cx="6761162" cy="93345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F7E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10"/>
          <p:cNvSpPr txBox="1"/>
          <p:nvPr/>
        </p:nvSpPr>
        <p:spPr>
          <a:xfrm>
            <a:off x="2249487" y="1019175"/>
            <a:ext cx="6376987" cy="83026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icrosoft JhengHei"/>
              <a:buNone/>
            </a:pPr>
            <a:r>
              <a:rPr lang="en-US" sz="4800" b="1" i="0" u="none" dirty="0" err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華南銀行臨櫃</a:t>
            </a:r>
            <a:endParaRPr dirty="0"/>
          </a:p>
        </p:txBody>
      </p:sp>
      <p:sp>
        <p:nvSpPr>
          <p:cNvPr id="176" name="Google Shape;176;p10"/>
          <p:cNvSpPr txBox="1"/>
          <p:nvPr/>
        </p:nvSpPr>
        <p:spPr>
          <a:xfrm>
            <a:off x="2208212" y="2324100"/>
            <a:ext cx="6418262" cy="83026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icrosoft JhengHei"/>
              <a:buNone/>
            </a:pPr>
            <a:r>
              <a:rPr lang="en-US" sz="4800" b="1" i="0" u="none" dirty="0" err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ATM或網路ATM轉帳</a:t>
            </a:r>
            <a:endParaRPr dirty="0"/>
          </a:p>
        </p:txBody>
      </p:sp>
      <p:grpSp>
        <p:nvGrpSpPr>
          <p:cNvPr id="177" name="Google Shape;177;p10"/>
          <p:cNvGrpSpPr/>
          <p:nvPr/>
        </p:nvGrpSpPr>
        <p:grpSpPr>
          <a:xfrm>
            <a:off x="1960562" y="3495675"/>
            <a:ext cx="6780212" cy="1612711"/>
            <a:chOff x="2406219" y="4093031"/>
            <a:chExt cx="5760349" cy="1818825"/>
          </a:xfrm>
        </p:grpSpPr>
        <p:sp>
          <p:nvSpPr>
            <p:cNvPr id="178" name="Google Shape;178;p10"/>
            <p:cNvSpPr/>
            <p:nvPr/>
          </p:nvSpPr>
          <p:spPr>
            <a:xfrm>
              <a:off x="2406219" y="4093031"/>
              <a:ext cx="5760349" cy="1802924"/>
            </a:xfrm>
            <a:prstGeom prst="roundRect">
              <a:avLst>
                <a:gd name="adj" fmla="val 16667"/>
              </a:avLst>
            </a:prstGeom>
            <a:noFill/>
            <a:ln w="38100" cap="flat" cmpd="sng">
              <a:solidFill>
                <a:srgbClr val="F7E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10"/>
            <p:cNvSpPr txBox="1"/>
            <p:nvPr/>
          </p:nvSpPr>
          <p:spPr>
            <a:xfrm>
              <a:off x="2572200" y="4141629"/>
              <a:ext cx="5364520" cy="177022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800"/>
                <a:buFont typeface="Microsoft JhengHei"/>
                <a:buNone/>
              </a:pPr>
              <a:r>
                <a:rPr lang="en-US" sz="4800" b="1" i="0" u="none" dirty="0" err="1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郵局或其他金融機構跨行匯款</a:t>
              </a:r>
              <a:endParaRPr dirty="0"/>
            </a:p>
          </p:txBody>
        </p:sp>
      </p:grpSp>
      <p:sp>
        <p:nvSpPr>
          <p:cNvPr id="180" name="Google Shape;180;p10"/>
          <p:cNvSpPr txBox="1"/>
          <p:nvPr/>
        </p:nvSpPr>
        <p:spPr>
          <a:xfrm>
            <a:off x="2665412" y="242887"/>
            <a:ext cx="6119812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10"/>
          <p:cNvSpPr txBox="1"/>
          <p:nvPr/>
        </p:nvSpPr>
        <p:spPr>
          <a:xfrm>
            <a:off x="3924300" y="227012"/>
            <a:ext cx="5327650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icrosoft JhengHei"/>
              <a:buNone/>
            </a:pPr>
            <a:r>
              <a:rPr lang="en-US" sz="2400" b="1" i="0" u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詳細內容請參考</a:t>
            </a:r>
            <a:r>
              <a:rPr lang="en-US" altLang="zh-TW" sz="2400" b="1" i="0" u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113</a:t>
            </a:r>
            <a:r>
              <a:rPr lang="en-US" sz="2400" b="1" i="0" u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登記分發相關資訊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1"/>
          <p:cNvSpPr/>
          <p:nvPr/>
        </p:nvSpPr>
        <p:spPr>
          <a:xfrm>
            <a:off x="250825" y="115887"/>
            <a:ext cx="5761037" cy="122555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F7E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11"/>
          <p:cNvSpPr txBox="1"/>
          <p:nvPr/>
        </p:nvSpPr>
        <p:spPr>
          <a:xfrm>
            <a:off x="539750" y="293687"/>
            <a:ext cx="5681662" cy="922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Microsoft JhengHei"/>
              <a:buNone/>
            </a:pPr>
            <a:r>
              <a:rPr lang="en-US" sz="54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華南銀行臨櫃</a:t>
            </a:r>
            <a:endParaRPr/>
          </a:p>
        </p:txBody>
      </p:sp>
      <p:sp>
        <p:nvSpPr>
          <p:cNvPr id="192" name="Google Shape;192;p11"/>
          <p:cNvSpPr/>
          <p:nvPr/>
        </p:nvSpPr>
        <p:spPr>
          <a:xfrm>
            <a:off x="173037" y="2276474"/>
            <a:ext cx="2808287" cy="3659187"/>
          </a:xfrm>
          <a:prstGeom prst="flowChartAlternateProcess">
            <a:avLst/>
          </a:prstGeom>
          <a:solidFill>
            <a:schemeClr val="tx2">
              <a:lumMod val="90000"/>
            </a:schemeClr>
          </a:solidFill>
          <a:ln w="12700" cap="flat" cmpd="sng">
            <a:solidFill>
              <a:srgbClr val="41719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11"/>
          <p:cNvSpPr txBox="1"/>
          <p:nvPr/>
        </p:nvSpPr>
        <p:spPr>
          <a:xfrm>
            <a:off x="392111" y="2520948"/>
            <a:ext cx="2370137" cy="317023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252"/>
              </a:buClr>
              <a:buSzPts val="4000"/>
              <a:buFont typeface="Microsoft JhengHei"/>
              <a:buNone/>
            </a:pPr>
            <a:r>
              <a:rPr lang="en-US" sz="4000" b="1" i="0" u="none" dirty="0" err="1">
                <a:solidFill>
                  <a:schemeClr val="bg2">
                    <a:lumMod val="50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請同學自行填妥相關資料，至華南銀行繳款</a:t>
            </a:r>
            <a:r>
              <a:rPr lang="en-US" sz="4000" b="1" i="0" u="none" dirty="0">
                <a:solidFill>
                  <a:schemeClr val="bg2">
                    <a:lumMod val="50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461079CA-B64E-4644-ADDD-B1580704F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1343" y="1430513"/>
            <a:ext cx="5654530" cy="531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9973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2"/>
          <p:cNvSpPr/>
          <p:nvPr/>
        </p:nvSpPr>
        <p:spPr>
          <a:xfrm>
            <a:off x="250825" y="260350"/>
            <a:ext cx="5729287" cy="1223962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F7E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12"/>
          <p:cNvSpPr txBox="1"/>
          <p:nvPr/>
        </p:nvSpPr>
        <p:spPr>
          <a:xfrm>
            <a:off x="1508125" y="422275"/>
            <a:ext cx="5327650" cy="92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Microsoft JhengHei"/>
              <a:buNone/>
            </a:pPr>
            <a:r>
              <a:rPr lang="en-US" sz="54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ATM轉帳</a:t>
            </a:r>
            <a:endParaRPr/>
          </a:p>
        </p:txBody>
      </p:sp>
      <p:sp>
        <p:nvSpPr>
          <p:cNvPr id="201" name="Google Shape;201;p12"/>
          <p:cNvSpPr/>
          <p:nvPr/>
        </p:nvSpPr>
        <p:spPr>
          <a:xfrm>
            <a:off x="1403350" y="1803400"/>
            <a:ext cx="2808287" cy="1008062"/>
          </a:xfrm>
          <a:prstGeom prst="flowChartAlternateProcess">
            <a:avLst/>
          </a:prstGeom>
          <a:solidFill>
            <a:srgbClr val="D0CECE"/>
          </a:solidFill>
          <a:ln w="12700" cap="flat" cmpd="sng">
            <a:solidFill>
              <a:srgbClr val="41719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12"/>
          <p:cNvSpPr txBox="1"/>
          <p:nvPr/>
        </p:nvSpPr>
        <p:spPr>
          <a:xfrm>
            <a:off x="1722437" y="1984375"/>
            <a:ext cx="2370137" cy="7080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252"/>
              </a:buClr>
              <a:buSzPts val="4000"/>
              <a:buFont typeface="Microsoft JhengHei"/>
              <a:buNone/>
            </a:pPr>
            <a:r>
              <a:rPr lang="en-US" sz="4000" b="1" i="0" u="none">
                <a:solidFill>
                  <a:srgbClr val="52525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網路ATM</a:t>
            </a:r>
            <a:endParaRPr/>
          </a:p>
        </p:txBody>
      </p:sp>
      <p:sp>
        <p:nvSpPr>
          <p:cNvPr id="203" name="Google Shape;203;p12"/>
          <p:cNvSpPr/>
          <p:nvPr/>
        </p:nvSpPr>
        <p:spPr>
          <a:xfrm>
            <a:off x="4787900" y="1809750"/>
            <a:ext cx="2808287" cy="1008062"/>
          </a:xfrm>
          <a:prstGeom prst="flowChartAlternateProcess">
            <a:avLst/>
          </a:prstGeom>
          <a:solidFill>
            <a:srgbClr val="D0CECE"/>
          </a:solidFill>
          <a:ln w="12700" cap="flat" cmpd="sng">
            <a:solidFill>
              <a:srgbClr val="41719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12"/>
          <p:cNvSpPr txBox="1"/>
          <p:nvPr/>
        </p:nvSpPr>
        <p:spPr>
          <a:xfrm>
            <a:off x="5006975" y="2012950"/>
            <a:ext cx="2370137" cy="7080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252"/>
              </a:buClr>
              <a:buSzPts val="4000"/>
              <a:buFont typeface="Microsoft JhengHei"/>
              <a:buNone/>
            </a:pPr>
            <a:r>
              <a:rPr lang="en-US" sz="4000" b="1" i="0" u="none" dirty="0" err="1">
                <a:solidFill>
                  <a:srgbClr val="52525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實體ATM</a:t>
            </a:r>
            <a:endParaRPr dirty="0"/>
          </a:p>
        </p:txBody>
      </p:sp>
      <p:sp>
        <p:nvSpPr>
          <p:cNvPr id="205" name="Google Shape;205;p12"/>
          <p:cNvSpPr/>
          <p:nvPr/>
        </p:nvSpPr>
        <p:spPr>
          <a:xfrm>
            <a:off x="2779712" y="3000375"/>
            <a:ext cx="3889375" cy="1008062"/>
          </a:xfrm>
          <a:prstGeom prst="flowChartAlternateProcess">
            <a:avLst/>
          </a:prstGeom>
          <a:solidFill>
            <a:srgbClr val="D0CECE"/>
          </a:solidFill>
          <a:ln w="12700" cap="flat" cmpd="sng">
            <a:solidFill>
              <a:srgbClr val="41719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12"/>
          <p:cNvSpPr txBox="1"/>
          <p:nvPr/>
        </p:nvSpPr>
        <p:spPr>
          <a:xfrm>
            <a:off x="3116262" y="3159125"/>
            <a:ext cx="3455987" cy="7080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252"/>
              </a:buClr>
              <a:buSzPts val="4000"/>
              <a:buFont typeface="Microsoft JhengHei"/>
              <a:buNone/>
            </a:pPr>
            <a:r>
              <a:rPr lang="en-US" sz="4000" b="1" i="0" u="none" dirty="0" err="1">
                <a:solidFill>
                  <a:srgbClr val="52525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輸入繳費資料</a:t>
            </a:r>
            <a:endParaRPr dirty="0"/>
          </a:p>
        </p:txBody>
      </p:sp>
      <p:sp>
        <p:nvSpPr>
          <p:cNvPr id="207" name="Google Shape;207;p12"/>
          <p:cNvSpPr/>
          <p:nvPr/>
        </p:nvSpPr>
        <p:spPr>
          <a:xfrm>
            <a:off x="1508125" y="4170362"/>
            <a:ext cx="2808287" cy="1008062"/>
          </a:xfrm>
          <a:prstGeom prst="flowChartAlternateProcess">
            <a:avLst/>
          </a:prstGeom>
          <a:solidFill>
            <a:srgbClr val="D0CECE"/>
          </a:solidFill>
          <a:ln w="12700" cap="flat" cmpd="sng">
            <a:solidFill>
              <a:srgbClr val="41719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12"/>
          <p:cNvSpPr txBox="1"/>
          <p:nvPr/>
        </p:nvSpPr>
        <p:spPr>
          <a:xfrm>
            <a:off x="1722437" y="4208462"/>
            <a:ext cx="2489200" cy="9540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252"/>
              </a:buClr>
              <a:buSzPts val="2800"/>
              <a:buFont typeface="Microsoft JhengHei"/>
              <a:buNone/>
            </a:pPr>
            <a:r>
              <a:rPr lang="en-US" sz="2800" b="1" i="0" u="none" dirty="0" err="1">
                <a:solidFill>
                  <a:srgbClr val="52525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華南銀行代號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252"/>
              </a:buClr>
              <a:buSzPts val="2800"/>
              <a:buFont typeface="Microsoft JhengHei"/>
              <a:buNone/>
            </a:pPr>
            <a:r>
              <a:rPr lang="en-US" sz="2800" b="1" i="0" u="none" dirty="0">
                <a:solidFill>
                  <a:srgbClr val="52525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 008</a:t>
            </a:r>
            <a:endParaRPr dirty="0"/>
          </a:p>
        </p:txBody>
      </p:sp>
      <p:sp>
        <p:nvSpPr>
          <p:cNvPr id="209" name="Google Shape;209;p12"/>
          <p:cNvSpPr/>
          <p:nvPr/>
        </p:nvSpPr>
        <p:spPr>
          <a:xfrm>
            <a:off x="4760912" y="4125912"/>
            <a:ext cx="4214812" cy="2430462"/>
          </a:xfrm>
          <a:prstGeom prst="flowChartAlternateProcess">
            <a:avLst/>
          </a:prstGeom>
          <a:solidFill>
            <a:srgbClr val="D0CECE"/>
          </a:solidFill>
          <a:ln w="12700" cap="flat" cmpd="sng">
            <a:solidFill>
              <a:srgbClr val="41719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0" name="Google Shape;210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13337" y="4294187"/>
            <a:ext cx="3600450" cy="2176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70725" y="161925"/>
            <a:ext cx="1444625" cy="1444625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12"/>
          <p:cNvSpPr/>
          <p:nvPr/>
        </p:nvSpPr>
        <p:spPr>
          <a:xfrm>
            <a:off x="1562100" y="5527675"/>
            <a:ext cx="2808287" cy="1008062"/>
          </a:xfrm>
          <a:prstGeom prst="flowChartAlternateProcess">
            <a:avLst/>
          </a:prstGeom>
          <a:solidFill>
            <a:srgbClr val="D0CECE"/>
          </a:solidFill>
          <a:ln w="12700" cap="flat" cmpd="sng">
            <a:solidFill>
              <a:srgbClr val="41719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12"/>
          <p:cNvSpPr txBox="1"/>
          <p:nvPr/>
        </p:nvSpPr>
        <p:spPr>
          <a:xfrm>
            <a:off x="2116137" y="5581650"/>
            <a:ext cx="1735137" cy="9540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252"/>
              </a:buClr>
              <a:buSzPts val="2800"/>
              <a:buFont typeface="Microsoft JhengHei"/>
              <a:buNone/>
            </a:pPr>
            <a:r>
              <a:rPr lang="en-US" sz="2800" b="1" i="0" u="none" dirty="0" err="1">
                <a:solidFill>
                  <a:srgbClr val="52525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交易完成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252"/>
              </a:buClr>
              <a:buSzPts val="2800"/>
              <a:buFont typeface="Microsoft JhengHei"/>
              <a:buNone/>
            </a:pPr>
            <a:r>
              <a:rPr lang="en-US" sz="2800" b="1" i="0" u="none" dirty="0" err="1">
                <a:solidFill>
                  <a:srgbClr val="52525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列印備存</a:t>
            </a:r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13"/>
          <p:cNvGrpSpPr/>
          <p:nvPr/>
        </p:nvGrpSpPr>
        <p:grpSpPr>
          <a:xfrm>
            <a:off x="323850" y="404812"/>
            <a:ext cx="5930900" cy="1817687"/>
            <a:chOff x="2411760" y="4918707"/>
            <a:chExt cx="5930373" cy="1817207"/>
          </a:xfrm>
        </p:grpSpPr>
        <p:sp>
          <p:nvSpPr>
            <p:cNvPr id="220" name="Google Shape;220;p13"/>
            <p:cNvSpPr/>
            <p:nvPr/>
          </p:nvSpPr>
          <p:spPr>
            <a:xfrm>
              <a:off x="2411760" y="4918707"/>
              <a:ext cx="5760526" cy="1802924"/>
            </a:xfrm>
            <a:prstGeom prst="roundRect">
              <a:avLst>
                <a:gd name="adj" fmla="val 16667"/>
              </a:avLst>
            </a:prstGeom>
            <a:noFill/>
            <a:ln w="38100" cap="flat" cmpd="sng">
              <a:solidFill>
                <a:srgbClr val="F7E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13"/>
            <p:cNvSpPr txBox="1"/>
            <p:nvPr/>
          </p:nvSpPr>
          <p:spPr>
            <a:xfrm>
              <a:off x="3013541" y="4981588"/>
              <a:ext cx="5328592" cy="17543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5400"/>
                <a:buFont typeface="Microsoft JhengHei"/>
                <a:buNone/>
              </a:pPr>
              <a:r>
                <a:rPr lang="en-US" sz="5400" b="1" i="0" u="non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郵局或其他金融機構跨行匯款</a:t>
              </a:r>
              <a:endParaRPr/>
            </a:p>
          </p:txBody>
        </p:sp>
      </p:grpSp>
      <p:sp>
        <p:nvSpPr>
          <p:cNvPr id="222" name="Google Shape;222;p13"/>
          <p:cNvSpPr/>
          <p:nvPr/>
        </p:nvSpPr>
        <p:spPr>
          <a:xfrm>
            <a:off x="198437" y="2286000"/>
            <a:ext cx="2951162" cy="3887787"/>
          </a:xfrm>
          <a:prstGeom prst="flowChartAlternateProcess">
            <a:avLst/>
          </a:prstGeom>
          <a:solidFill>
            <a:srgbClr val="D0CECE"/>
          </a:solidFill>
          <a:ln w="12700" cap="flat" cmpd="sng">
            <a:solidFill>
              <a:srgbClr val="41719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13"/>
          <p:cNvSpPr txBox="1"/>
          <p:nvPr/>
        </p:nvSpPr>
        <p:spPr>
          <a:xfrm>
            <a:off x="439737" y="2592387"/>
            <a:ext cx="2519362" cy="317023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252"/>
              </a:buClr>
              <a:buSzPts val="4000"/>
              <a:buFont typeface="Microsoft JhengHei"/>
              <a:buNone/>
            </a:pPr>
            <a:r>
              <a:rPr lang="en-US" sz="4000" b="1" i="0" u="none" dirty="0" err="1">
                <a:solidFill>
                  <a:srgbClr val="52525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請同學自行填妥跨行匯款單，需付手續費</a:t>
            </a:r>
            <a:r>
              <a:rPr lang="en-US" sz="4000" b="1" i="0" u="none" dirty="0">
                <a:solidFill>
                  <a:srgbClr val="52525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dirty="0"/>
          </a:p>
        </p:txBody>
      </p:sp>
      <p:pic>
        <p:nvPicPr>
          <p:cNvPr id="224" name="Google Shape;22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98812" y="2208212"/>
            <a:ext cx="5945187" cy="4821237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13"/>
          <p:cNvSpPr txBox="1"/>
          <p:nvPr/>
        </p:nvSpPr>
        <p:spPr>
          <a:xfrm>
            <a:off x="4932362" y="3573462"/>
            <a:ext cx="2016125" cy="36830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Microsoft JhengHei"/>
              <a:buNone/>
            </a:pPr>
            <a:r>
              <a:rPr lang="en-US" sz="1800" b="1" i="0" u="non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華南銀行台大分行</a:t>
            </a:r>
            <a:endParaRPr/>
          </a:p>
        </p:txBody>
      </p:sp>
      <p:sp>
        <p:nvSpPr>
          <p:cNvPr id="226" name="Google Shape;226;p13"/>
          <p:cNvSpPr txBox="1"/>
          <p:nvPr/>
        </p:nvSpPr>
        <p:spPr>
          <a:xfrm>
            <a:off x="7193280" y="3573462"/>
            <a:ext cx="1853883" cy="36830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Microsoft JhengHei"/>
              <a:buNone/>
            </a:pPr>
            <a:r>
              <a:rPr lang="en-US" sz="1800" b="1" i="0" u="none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0081544</a:t>
            </a:r>
            <a:endParaRPr dirty="0"/>
          </a:p>
        </p:txBody>
      </p:sp>
      <p:sp>
        <p:nvSpPr>
          <p:cNvPr id="227" name="Google Shape;227;p13"/>
          <p:cNvSpPr txBox="1"/>
          <p:nvPr/>
        </p:nvSpPr>
        <p:spPr>
          <a:xfrm>
            <a:off x="4676774" y="4464207"/>
            <a:ext cx="3695066" cy="36830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Microsoft JhengHei"/>
              <a:buNone/>
            </a:pPr>
            <a:r>
              <a:rPr lang="en-US" sz="1800" b="1" i="0" u="none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920+同學個人</a:t>
            </a:r>
            <a:r>
              <a:rPr lang="zh-TW" altLang="en-US" sz="1800" b="1" i="0" u="none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身份證字號</a:t>
            </a:r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21"/>
          <p:cNvSpPr txBox="1"/>
          <p:nvPr/>
        </p:nvSpPr>
        <p:spPr>
          <a:xfrm rot="5400000">
            <a:off x="-1615365" y="3875881"/>
            <a:ext cx="4616618" cy="738187"/>
          </a:xfrm>
          <a:prstGeom prst="rect">
            <a:avLst/>
          </a:prstGeom>
          <a:solidFill>
            <a:srgbClr val="FEDFE1"/>
          </a:solidFill>
          <a:ln>
            <a:noFill/>
          </a:ln>
        </p:spPr>
        <p:txBody>
          <a:bodyPr spcFirstLastPara="1" vert="vert270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Microsoft JhengHei"/>
              <a:buNone/>
            </a:pPr>
            <a:r>
              <a:rPr lang="en-US" sz="3600" b="1" i="0" u="none" dirty="0" err="1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網路登記志願系統</a:t>
            </a:r>
            <a:endParaRPr dirty="0"/>
          </a:p>
        </p:txBody>
      </p:sp>
      <p:sp>
        <p:nvSpPr>
          <p:cNvPr id="322" name="Google Shape;322;p21"/>
          <p:cNvSpPr txBox="1"/>
          <p:nvPr/>
        </p:nvSpPr>
        <p:spPr>
          <a:xfrm>
            <a:off x="1187450" y="2349500"/>
            <a:ext cx="2089150" cy="522287"/>
          </a:xfrm>
          <a:prstGeom prst="rect">
            <a:avLst/>
          </a:prstGeom>
          <a:solidFill>
            <a:srgbClr val="FEDFE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crosoft JhengHei"/>
              <a:buNone/>
            </a:pPr>
            <a:r>
              <a:rPr lang="en-US" sz="2800" b="1" i="0" u="none" dirty="0" err="1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登入網站</a:t>
            </a:r>
            <a:endParaRPr dirty="0"/>
          </a:p>
        </p:txBody>
      </p:sp>
      <p:sp>
        <p:nvSpPr>
          <p:cNvPr id="323" name="Google Shape;323;p21"/>
          <p:cNvSpPr txBox="1"/>
          <p:nvPr/>
        </p:nvSpPr>
        <p:spPr>
          <a:xfrm>
            <a:off x="1187450" y="3038475"/>
            <a:ext cx="2089150" cy="522287"/>
          </a:xfrm>
          <a:prstGeom prst="rect">
            <a:avLst/>
          </a:prstGeom>
          <a:solidFill>
            <a:srgbClr val="FEDFE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crosoft JhengHei"/>
              <a:buNone/>
            </a:pPr>
            <a:r>
              <a:rPr lang="en-US" sz="2800" b="1" i="0" u="none" dirty="0" err="1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設定通行碼</a:t>
            </a:r>
            <a:endParaRPr dirty="0"/>
          </a:p>
        </p:txBody>
      </p:sp>
      <p:sp>
        <p:nvSpPr>
          <p:cNvPr id="324" name="Google Shape;324;p21"/>
          <p:cNvSpPr txBox="1"/>
          <p:nvPr/>
        </p:nvSpPr>
        <p:spPr>
          <a:xfrm>
            <a:off x="1187450" y="3725862"/>
            <a:ext cx="2089150" cy="522287"/>
          </a:xfrm>
          <a:prstGeom prst="rect">
            <a:avLst/>
          </a:prstGeom>
          <a:solidFill>
            <a:srgbClr val="FEDFE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crosoft JhengHei"/>
              <a:buNone/>
            </a:pPr>
            <a:r>
              <a:rPr lang="en-US" sz="2800" b="1" i="0" u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登記志願</a:t>
            </a:r>
            <a:endParaRPr/>
          </a:p>
        </p:txBody>
      </p:sp>
      <p:sp>
        <p:nvSpPr>
          <p:cNvPr id="325" name="Google Shape;325;p21"/>
          <p:cNvSpPr txBox="1"/>
          <p:nvPr/>
        </p:nvSpPr>
        <p:spPr>
          <a:xfrm>
            <a:off x="1193800" y="4414837"/>
            <a:ext cx="2089150" cy="522287"/>
          </a:xfrm>
          <a:prstGeom prst="rect">
            <a:avLst/>
          </a:prstGeom>
          <a:solidFill>
            <a:srgbClr val="FEDFE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crosoft JhengHei"/>
              <a:buNone/>
            </a:pPr>
            <a:r>
              <a:rPr lang="en-US" sz="2800" b="1" i="0" u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送出志願</a:t>
            </a:r>
            <a:endParaRPr/>
          </a:p>
        </p:txBody>
      </p:sp>
      <p:sp>
        <p:nvSpPr>
          <p:cNvPr id="326" name="Google Shape;326;p21"/>
          <p:cNvSpPr txBox="1"/>
          <p:nvPr/>
        </p:nvSpPr>
        <p:spPr>
          <a:xfrm>
            <a:off x="1200150" y="5102225"/>
            <a:ext cx="2089150" cy="522287"/>
          </a:xfrm>
          <a:prstGeom prst="rect">
            <a:avLst/>
          </a:prstGeom>
          <a:solidFill>
            <a:srgbClr val="FEDFE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crosoft JhengHei"/>
              <a:buNone/>
            </a:pPr>
            <a:r>
              <a:rPr lang="en-US" sz="2800" b="1" i="0" u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完成登記</a:t>
            </a:r>
            <a:endParaRPr/>
          </a:p>
        </p:txBody>
      </p:sp>
      <p:sp>
        <p:nvSpPr>
          <p:cNvPr id="327" name="Google Shape;327;p21"/>
          <p:cNvSpPr txBox="1"/>
          <p:nvPr/>
        </p:nvSpPr>
        <p:spPr>
          <a:xfrm>
            <a:off x="1187450" y="5789612"/>
            <a:ext cx="2016125" cy="522287"/>
          </a:xfrm>
          <a:prstGeom prst="rect">
            <a:avLst/>
          </a:prstGeom>
          <a:solidFill>
            <a:srgbClr val="FEDFE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crosoft JhengHei"/>
              <a:buNone/>
            </a:pPr>
            <a:r>
              <a:rPr lang="en-US" sz="2800" b="1" i="0" u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儲存志願表</a:t>
            </a:r>
            <a:endParaRPr/>
          </a:p>
        </p:txBody>
      </p:sp>
      <p:sp>
        <p:nvSpPr>
          <p:cNvPr id="328" name="Google Shape;328;p21"/>
          <p:cNvSpPr/>
          <p:nvPr/>
        </p:nvSpPr>
        <p:spPr>
          <a:xfrm>
            <a:off x="73025" y="3175"/>
            <a:ext cx="1979612" cy="1433512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21"/>
          <p:cNvSpPr txBox="1"/>
          <p:nvPr/>
        </p:nvSpPr>
        <p:spPr>
          <a:xfrm>
            <a:off x="269875" y="303212"/>
            <a:ext cx="1441450" cy="831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icrosoft JhengHei"/>
              <a:buNone/>
            </a:pPr>
            <a:r>
              <a:rPr lang="en-US" sz="48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登記</a:t>
            </a:r>
            <a:endParaRPr/>
          </a:p>
        </p:txBody>
      </p:sp>
      <p:sp>
        <p:nvSpPr>
          <p:cNvPr id="330" name="Google Shape;330;p21"/>
          <p:cNvSpPr txBox="1"/>
          <p:nvPr/>
        </p:nvSpPr>
        <p:spPr>
          <a:xfrm>
            <a:off x="3408362" y="2349500"/>
            <a:ext cx="5400675" cy="317005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icrosoft JhengHei"/>
              <a:buNone/>
            </a:pPr>
            <a:r>
              <a:rPr lang="en-US" sz="4000" b="0" i="0" u="none" dirty="0" err="1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單機版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Microsoft JhengHei"/>
              <a:buNone/>
            </a:pPr>
            <a:r>
              <a:rPr lang="zh-TW" altLang="en-US" sz="4000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６</a:t>
            </a:r>
            <a:r>
              <a:rPr lang="en-US" sz="4000" b="0" i="0" u="none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/</a:t>
            </a:r>
            <a:r>
              <a:rPr lang="en-US" altLang="zh-TW" sz="4000" b="0" i="0" u="none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</a:t>
            </a:r>
            <a:r>
              <a:rPr lang="en-US" sz="4000" b="0" i="0" u="none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~8/</a:t>
            </a:r>
            <a:r>
              <a:rPr lang="en-US" altLang="zh-TW" sz="4000" b="0" i="0" u="none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</a:t>
            </a:r>
            <a:r>
              <a:rPr lang="en-US" sz="4000" b="0" i="0" u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提供單機版：可離線試用熟悉登記方式，並產生志願碼備用。</a:t>
            </a:r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28"/>
          <p:cNvSpPr/>
          <p:nvPr/>
        </p:nvSpPr>
        <p:spPr>
          <a:xfrm>
            <a:off x="73025" y="3175"/>
            <a:ext cx="2802150" cy="1433512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28"/>
          <p:cNvSpPr txBox="1"/>
          <p:nvPr/>
        </p:nvSpPr>
        <p:spPr>
          <a:xfrm>
            <a:off x="73025" y="341016"/>
            <a:ext cx="2802150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800"/>
              <a:buFont typeface="Microsoft JhengHei"/>
              <a:buNone/>
            </a:pPr>
            <a:r>
              <a:rPr lang="zh-TW" altLang="en-US" sz="40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單機版練習</a:t>
            </a:r>
            <a:endParaRPr sz="4000" dirty="0"/>
          </a:p>
        </p:txBody>
      </p:sp>
      <p:sp>
        <p:nvSpPr>
          <p:cNvPr id="7" name="Google Shape;350;p23"/>
          <p:cNvSpPr txBox="1"/>
          <p:nvPr/>
        </p:nvSpPr>
        <p:spPr>
          <a:xfrm>
            <a:off x="1386681" y="1676399"/>
            <a:ext cx="6572953" cy="1384954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MingLiu"/>
              <a:buNone/>
            </a:pPr>
            <a:r>
              <a:rPr lang="zh-TW" altLang="en-US" sz="2800" b="1" i="0" u="none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單機版與網路系統頁面差異：左上方註明</a:t>
            </a:r>
            <a:r>
              <a:rPr lang="zh-TW" altLang="en-US" sz="2800" b="1" i="0" u="none" dirty="0">
                <a:solidFill>
                  <a:srgbClr val="FFFF00"/>
                </a:solidFill>
                <a:latin typeface="新細明體" panose="02020500000000000000" pitchFamily="18" charset="-120"/>
                <a:ea typeface="新細明體" panose="02020500000000000000" pitchFamily="18" charset="-120"/>
                <a:cs typeface="PMingLiu"/>
                <a:sym typeface="PMingLiu"/>
              </a:rPr>
              <a:t>「單機版」字樣</a:t>
            </a:r>
            <a:r>
              <a:rPr lang="zh-TW" altLang="en-US" sz="28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，基本資料及各項成績須自行輸入，且無</a:t>
            </a:r>
            <a:r>
              <a:rPr lang="zh-TW" altLang="en-US" sz="2800" b="1" u="sng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送出志願</a:t>
            </a:r>
            <a:r>
              <a:rPr lang="zh-TW" altLang="en-US" sz="28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功能。</a:t>
            </a:r>
            <a:endParaRPr sz="28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PMingLiu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99AFBF59-5F72-4310-AE2D-F5FB635D36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41" y="3301065"/>
            <a:ext cx="8748518" cy="321591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5"/>
          <p:cNvSpPr/>
          <p:nvPr/>
        </p:nvSpPr>
        <p:spPr>
          <a:xfrm>
            <a:off x="0" y="1587"/>
            <a:ext cx="1979612" cy="1433512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15"/>
          <p:cNvSpPr txBox="1"/>
          <p:nvPr/>
        </p:nvSpPr>
        <p:spPr>
          <a:xfrm>
            <a:off x="269875" y="303212"/>
            <a:ext cx="1441450" cy="831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icrosoft JhengHei"/>
              <a:buNone/>
            </a:pPr>
            <a:r>
              <a:rPr lang="en-US" sz="48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登記</a:t>
            </a:r>
            <a:endParaRPr/>
          </a:p>
        </p:txBody>
      </p:sp>
      <p:pic>
        <p:nvPicPr>
          <p:cNvPr id="244" name="Google Shape;244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67650" y="404812"/>
            <a:ext cx="587375" cy="58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15350" y="404812"/>
            <a:ext cx="628650" cy="62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27812" y="168275"/>
            <a:ext cx="1174750" cy="1173162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15"/>
          <p:cNvSpPr txBox="1"/>
          <p:nvPr/>
        </p:nvSpPr>
        <p:spPr>
          <a:xfrm>
            <a:off x="1908175" y="1377950"/>
            <a:ext cx="4618037" cy="1262062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15"/>
          <p:cNvSpPr txBox="1"/>
          <p:nvPr/>
        </p:nvSpPr>
        <p:spPr>
          <a:xfrm>
            <a:off x="1908175" y="2624137"/>
            <a:ext cx="4621212" cy="1260475"/>
          </a:xfrm>
          <a:prstGeom prst="rect">
            <a:avLst/>
          </a:prstGeom>
          <a:solidFill>
            <a:srgbClr val="9BB3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15"/>
          <p:cNvSpPr txBox="1"/>
          <p:nvPr/>
        </p:nvSpPr>
        <p:spPr>
          <a:xfrm>
            <a:off x="1908175" y="3884612"/>
            <a:ext cx="4627562" cy="1262062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15"/>
          <p:cNvSpPr txBox="1"/>
          <p:nvPr/>
        </p:nvSpPr>
        <p:spPr>
          <a:xfrm>
            <a:off x="1908175" y="5146675"/>
            <a:ext cx="4627562" cy="1260475"/>
          </a:xfrm>
          <a:prstGeom prst="rect">
            <a:avLst/>
          </a:prstGeom>
          <a:solidFill>
            <a:srgbClr val="9BB3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15"/>
          <p:cNvSpPr txBox="1"/>
          <p:nvPr/>
        </p:nvSpPr>
        <p:spPr>
          <a:xfrm>
            <a:off x="1619250" y="1468437"/>
            <a:ext cx="5270500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icrosoft JhengHei"/>
              <a:buNone/>
            </a:pPr>
            <a:r>
              <a:rPr lang="en-US" sz="6000" b="1" i="0" u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招生系組統計</a:t>
            </a:r>
            <a:endParaRPr dirty="0">
              <a:solidFill>
                <a:srgbClr val="002060"/>
              </a:solidFill>
            </a:endParaRPr>
          </a:p>
        </p:txBody>
      </p:sp>
      <p:sp>
        <p:nvSpPr>
          <p:cNvPr id="252" name="Google Shape;252;p15"/>
          <p:cNvSpPr txBox="1"/>
          <p:nvPr/>
        </p:nvSpPr>
        <p:spPr>
          <a:xfrm>
            <a:off x="2168525" y="2767012"/>
            <a:ext cx="4321175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icrosoft JhengHei"/>
              <a:buNone/>
            </a:pPr>
            <a:r>
              <a:rPr lang="en-US" sz="6000" b="1" i="0" u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特種生優待</a:t>
            </a:r>
            <a:endParaRPr dirty="0">
              <a:solidFill>
                <a:srgbClr val="002060"/>
              </a:solidFill>
            </a:endParaRPr>
          </a:p>
        </p:txBody>
      </p:sp>
      <p:sp>
        <p:nvSpPr>
          <p:cNvPr id="253" name="Google Shape;253;p15"/>
          <p:cNvSpPr txBox="1"/>
          <p:nvPr/>
        </p:nvSpPr>
        <p:spPr>
          <a:xfrm>
            <a:off x="2541587" y="5164137"/>
            <a:ext cx="3352800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icrosoft JhengHei"/>
              <a:buNone/>
            </a:pPr>
            <a:r>
              <a:rPr lang="en-US" sz="6000" b="1" i="0" u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分發程序</a:t>
            </a:r>
            <a:endParaRPr dirty="0">
              <a:solidFill>
                <a:srgbClr val="002060"/>
              </a:solidFill>
            </a:endParaRPr>
          </a:p>
        </p:txBody>
      </p:sp>
      <p:sp>
        <p:nvSpPr>
          <p:cNvPr id="254" name="Google Shape;254;p15"/>
          <p:cNvSpPr txBox="1"/>
          <p:nvPr/>
        </p:nvSpPr>
        <p:spPr>
          <a:xfrm>
            <a:off x="1714500" y="4095750"/>
            <a:ext cx="5065712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icrosoft JhengHei"/>
              <a:buNone/>
            </a:pPr>
            <a:r>
              <a:rPr lang="en-US" sz="6000" b="1" i="0" u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登記分發系統</a:t>
            </a:r>
            <a:endParaRPr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871140C0-6C5C-47C2-8B76-6FB91B95BD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911" y="901699"/>
            <a:ext cx="8495962" cy="5555662"/>
          </a:xfrm>
          <a:prstGeom prst="rect">
            <a:avLst/>
          </a:prstGeom>
        </p:spPr>
      </p:pic>
      <p:sp>
        <p:nvSpPr>
          <p:cNvPr id="260" name="Google Shape;260;p16"/>
          <p:cNvSpPr/>
          <p:nvPr/>
        </p:nvSpPr>
        <p:spPr>
          <a:xfrm>
            <a:off x="11112" y="0"/>
            <a:ext cx="1619250" cy="1303337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16"/>
          <p:cNvSpPr txBox="1"/>
          <p:nvPr/>
        </p:nvSpPr>
        <p:spPr>
          <a:xfrm>
            <a:off x="187325" y="234950"/>
            <a:ext cx="1441450" cy="831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icrosoft JhengHei"/>
              <a:buNone/>
            </a:pPr>
            <a:r>
              <a:rPr lang="en-US" sz="48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登記</a:t>
            </a:r>
            <a:endParaRPr/>
          </a:p>
        </p:txBody>
      </p:sp>
      <p:sp>
        <p:nvSpPr>
          <p:cNvPr id="262" name="Google Shape;262;p16"/>
          <p:cNvSpPr txBox="1"/>
          <p:nvPr/>
        </p:nvSpPr>
        <p:spPr>
          <a:xfrm>
            <a:off x="4716462" y="131762"/>
            <a:ext cx="4427537" cy="769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icrosoft JhengHei"/>
              <a:buNone/>
            </a:pPr>
            <a:r>
              <a:rPr lang="en-US" sz="44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招生系組統計</a:t>
            </a:r>
            <a:endParaRPr/>
          </a:p>
        </p:txBody>
      </p:sp>
      <p:sp>
        <p:nvSpPr>
          <p:cNvPr id="264" name="Google Shape;264;p16"/>
          <p:cNvSpPr txBox="1"/>
          <p:nvPr/>
        </p:nvSpPr>
        <p:spPr>
          <a:xfrm>
            <a:off x="1385292" y="4413895"/>
            <a:ext cx="1619249" cy="538852"/>
          </a:xfrm>
          <a:prstGeom prst="rect">
            <a:avLst/>
          </a:prstGeom>
          <a:noFill/>
          <a:ln w="5715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16"/>
          <p:cNvSpPr txBox="1"/>
          <p:nvPr/>
        </p:nvSpPr>
        <p:spPr>
          <a:xfrm>
            <a:off x="2246655" y="5769089"/>
            <a:ext cx="6322309" cy="688272"/>
          </a:xfrm>
          <a:prstGeom prst="rect">
            <a:avLst/>
          </a:prstGeom>
          <a:noFill/>
          <a:ln w="381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15315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7023" y="325872"/>
            <a:ext cx="2724150" cy="1325562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zh-TW" altLang="en-US" sz="4800" dirty="0"/>
              <a:t>查詢成績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7EBD9349-EE5F-3848-FBE5-29AFBCAD6656}"/>
              </a:ext>
            </a:extLst>
          </p:cNvPr>
          <p:cNvSpPr txBox="1"/>
          <p:nvPr/>
        </p:nvSpPr>
        <p:spPr>
          <a:xfrm>
            <a:off x="2884798" y="696008"/>
            <a:ext cx="3231213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4000" b="1" dirty="0"/>
              <a:t>大考中心網站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98ED1560-5039-4E2C-AFD2-8249DF659D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45" y="2110030"/>
            <a:ext cx="9144000" cy="4051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7235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7"/>
          <p:cNvSpPr/>
          <p:nvPr/>
        </p:nvSpPr>
        <p:spPr>
          <a:xfrm>
            <a:off x="0" y="1587"/>
            <a:ext cx="1979612" cy="1433512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17"/>
          <p:cNvSpPr txBox="1"/>
          <p:nvPr/>
        </p:nvSpPr>
        <p:spPr>
          <a:xfrm>
            <a:off x="269875" y="303212"/>
            <a:ext cx="1441450" cy="831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icrosoft JhengHei"/>
              <a:buNone/>
            </a:pPr>
            <a:r>
              <a:rPr lang="en-US" sz="48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登記</a:t>
            </a:r>
            <a:endParaRPr/>
          </a:p>
        </p:txBody>
      </p:sp>
      <p:sp>
        <p:nvSpPr>
          <p:cNvPr id="273" name="Google Shape;273;p17"/>
          <p:cNvSpPr txBox="1"/>
          <p:nvPr/>
        </p:nvSpPr>
        <p:spPr>
          <a:xfrm>
            <a:off x="6700837" y="87312"/>
            <a:ext cx="2447925" cy="1446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icrosoft JhengHei"/>
              <a:buNone/>
            </a:pPr>
            <a:r>
              <a:rPr lang="en-US" sz="44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特種生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icrosoft JhengHei"/>
              <a:buNone/>
            </a:pPr>
            <a:r>
              <a:rPr lang="en-US" sz="44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優待</a:t>
            </a:r>
            <a:endParaRPr/>
          </a:p>
        </p:txBody>
      </p:sp>
      <p:pic>
        <p:nvPicPr>
          <p:cNvPr id="274" name="Google Shape;274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7087" y="1931987"/>
            <a:ext cx="757237" cy="7572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5500" y="3494087"/>
            <a:ext cx="749300" cy="74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64162" y="1916112"/>
            <a:ext cx="771525" cy="773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386387" y="3490912"/>
            <a:ext cx="749300" cy="74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1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52487" y="5138737"/>
            <a:ext cx="796925" cy="795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1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86387" y="5165725"/>
            <a:ext cx="788987" cy="787400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17"/>
          <p:cNvSpPr txBox="1"/>
          <p:nvPr/>
        </p:nvSpPr>
        <p:spPr>
          <a:xfrm>
            <a:off x="1711325" y="1987550"/>
            <a:ext cx="2663825" cy="64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icrosoft JhengHei"/>
              <a:buNone/>
            </a:pPr>
            <a:r>
              <a:rPr lang="en-US" sz="36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原住民學生</a:t>
            </a:r>
            <a:endParaRPr/>
          </a:p>
        </p:txBody>
      </p:sp>
      <p:sp>
        <p:nvSpPr>
          <p:cNvPr id="281" name="Google Shape;281;p17"/>
          <p:cNvSpPr txBox="1"/>
          <p:nvPr/>
        </p:nvSpPr>
        <p:spPr>
          <a:xfrm>
            <a:off x="6194425" y="1987550"/>
            <a:ext cx="2663825" cy="6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icrosoft JhengHei"/>
              <a:buNone/>
            </a:pPr>
            <a:r>
              <a:rPr lang="en-US" sz="36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退伍軍人</a:t>
            </a:r>
            <a:endParaRPr/>
          </a:p>
        </p:txBody>
      </p:sp>
      <p:sp>
        <p:nvSpPr>
          <p:cNvPr id="282" name="Google Shape;282;p17"/>
          <p:cNvSpPr txBox="1"/>
          <p:nvPr/>
        </p:nvSpPr>
        <p:spPr>
          <a:xfrm>
            <a:off x="1709737" y="3614737"/>
            <a:ext cx="2665412" cy="6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icrosoft JhengHei"/>
              <a:buNone/>
            </a:pPr>
            <a:r>
              <a:rPr lang="en-US" sz="36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僑生</a:t>
            </a:r>
            <a:endParaRPr/>
          </a:p>
        </p:txBody>
      </p:sp>
      <p:sp>
        <p:nvSpPr>
          <p:cNvPr id="283" name="Google Shape;283;p17"/>
          <p:cNvSpPr txBox="1"/>
          <p:nvPr/>
        </p:nvSpPr>
        <p:spPr>
          <a:xfrm>
            <a:off x="6208712" y="3594100"/>
            <a:ext cx="2663825" cy="64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icrosoft JhengHei"/>
              <a:buNone/>
            </a:pPr>
            <a:r>
              <a:rPr lang="en-US" sz="36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蒙藏生</a:t>
            </a:r>
            <a:endParaRPr/>
          </a:p>
        </p:txBody>
      </p:sp>
      <p:sp>
        <p:nvSpPr>
          <p:cNvPr id="284" name="Google Shape;284;p17"/>
          <p:cNvSpPr txBox="1"/>
          <p:nvPr/>
        </p:nvSpPr>
        <p:spPr>
          <a:xfrm>
            <a:off x="1709737" y="4959350"/>
            <a:ext cx="2665412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icrosoft JhengHei"/>
              <a:buNone/>
            </a:pPr>
            <a:r>
              <a:rPr lang="en-US" sz="36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政府派外工作人員子女</a:t>
            </a:r>
            <a:endParaRPr/>
          </a:p>
        </p:txBody>
      </p:sp>
      <p:sp>
        <p:nvSpPr>
          <p:cNvPr id="285" name="Google Shape;285;p17"/>
          <p:cNvSpPr txBox="1"/>
          <p:nvPr/>
        </p:nvSpPr>
        <p:spPr>
          <a:xfrm>
            <a:off x="6218237" y="4935537"/>
            <a:ext cx="2663825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icrosoft JhengHei"/>
              <a:buNone/>
            </a:pPr>
            <a:r>
              <a:rPr lang="en-US" sz="36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境外優秀科技人才子女</a:t>
            </a:r>
            <a:endParaRPr/>
          </a:p>
        </p:txBody>
      </p:sp>
      <p:sp>
        <p:nvSpPr>
          <p:cNvPr id="286" name="Google Shape;286;p17"/>
          <p:cNvSpPr txBox="1"/>
          <p:nvPr/>
        </p:nvSpPr>
        <p:spPr>
          <a:xfrm>
            <a:off x="684212" y="1700212"/>
            <a:ext cx="8064500" cy="4537075"/>
          </a:xfrm>
          <a:prstGeom prst="rect">
            <a:avLst/>
          </a:prstGeom>
          <a:solidFill>
            <a:srgbClr val="EEDDFF">
              <a:alpha val="14509"/>
            </a:srgbClr>
          </a:solidFill>
          <a:ln w="12700" cap="flat" cmpd="sng">
            <a:solidFill>
              <a:srgbClr val="EEDD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8"/>
          <p:cNvSpPr/>
          <p:nvPr/>
        </p:nvSpPr>
        <p:spPr>
          <a:xfrm>
            <a:off x="0" y="1587"/>
            <a:ext cx="1979612" cy="1433512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18"/>
          <p:cNvSpPr txBox="1"/>
          <p:nvPr/>
        </p:nvSpPr>
        <p:spPr>
          <a:xfrm>
            <a:off x="269875" y="303212"/>
            <a:ext cx="1441450" cy="831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icrosoft JhengHei"/>
              <a:buNone/>
            </a:pPr>
            <a:r>
              <a:rPr lang="en-US" sz="48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登記</a:t>
            </a:r>
            <a:endParaRPr/>
          </a:p>
        </p:txBody>
      </p:sp>
      <p:sp>
        <p:nvSpPr>
          <p:cNvPr id="294" name="Google Shape;294;p18"/>
          <p:cNvSpPr txBox="1"/>
          <p:nvPr/>
        </p:nvSpPr>
        <p:spPr>
          <a:xfrm>
            <a:off x="6700837" y="87312"/>
            <a:ext cx="2447925" cy="1446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icrosoft JhengHei"/>
              <a:buNone/>
            </a:pPr>
            <a:r>
              <a:rPr lang="en-US" sz="44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特種生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icrosoft JhengHei"/>
              <a:buNone/>
            </a:pPr>
            <a:r>
              <a:rPr lang="en-US" sz="44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優待</a:t>
            </a:r>
            <a:endParaRPr/>
          </a:p>
        </p:txBody>
      </p:sp>
      <p:sp>
        <p:nvSpPr>
          <p:cNvPr id="295" name="Google Shape;295;p18"/>
          <p:cNvSpPr txBox="1"/>
          <p:nvPr/>
        </p:nvSpPr>
        <p:spPr>
          <a:xfrm>
            <a:off x="539750" y="1587500"/>
            <a:ext cx="7837487" cy="4824412"/>
          </a:xfrm>
          <a:prstGeom prst="rect">
            <a:avLst/>
          </a:prstGeom>
          <a:solidFill>
            <a:srgbClr val="F7EFFF">
              <a:alpha val="80784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endParaRPr sz="3600" b="1" i="0" u="none" dirty="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Microsoft JhengHei"/>
              <a:buNone/>
            </a:pPr>
            <a:r>
              <a:rPr lang="en-US" sz="3600" b="1" i="0" u="none" dirty="0" err="1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特種生分發流程</a:t>
            </a:r>
            <a:r>
              <a:rPr lang="en-US" sz="3600" b="1" i="0" u="none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：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Microsoft JhengHei"/>
              <a:buNone/>
            </a:pPr>
            <a:r>
              <a:rPr lang="en-US" sz="36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1.每一志願先以普通生身份依原始加權總分分發。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Microsoft JhengHei"/>
              <a:buNone/>
            </a:pPr>
            <a:r>
              <a:rPr lang="en-US" sz="36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2.若達標準則錄取。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Microsoft JhengHei"/>
              <a:buNone/>
            </a:pPr>
            <a:r>
              <a:rPr lang="en-US" sz="36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3.若未達最低錄取分數，但優待加分後即達該分數時，則再以特種生身分</a:t>
            </a:r>
            <a:r>
              <a:rPr lang="en-US" sz="3600" b="1" i="0" u="none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分發該系之外加名額</a:t>
            </a:r>
            <a:r>
              <a:rPr lang="en-US" sz="36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endParaRPr sz="3600" b="1" i="0" u="none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1" i="0" u="none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9"/>
          <p:cNvSpPr/>
          <p:nvPr/>
        </p:nvSpPr>
        <p:spPr>
          <a:xfrm>
            <a:off x="0" y="1587"/>
            <a:ext cx="1979612" cy="1433512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19"/>
          <p:cNvSpPr txBox="1"/>
          <p:nvPr/>
        </p:nvSpPr>
        <p:spPr>
          <a:xfrm>
            <a:off x="269875" y="303212"/>
            <a:ext cx="1441450" cy="831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icrosoft JhengHei"/>
              <a:buNone/>
            </a:pPr>
            <a:r>
              <a:rPr lang="en-US" sz="48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登記</a:t>
            </a:r>
            <a:endParaRPr/>
          </a:p>
        </p:txBody>
      </p:sp>
      <p:sp>
        <p:nvSpPr>
          <p:cNvPr id="303" name="Google Shape;303;p19"/>
          <p:cNvSpPr txBox="1"/>
          <p:nvPr/>
        </p:nvSpPr>
        <p:spPr>
          <a:xfrm>
            <a:off x="6700837" y="87312"/>
            <a:ext cx="2447925" cy="1446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icrosoft JhengHei"/>
              <a:buNone/>
            </a:pPr>
            <a:r>
              <a:rPr lang="en-US" sz="44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特種生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icrosoft JhengHei"/>
              <a:buNone/>
            </a:pPr>
            <a:r>
              <a:rPr lang="en-US" sz="44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優待</a:t>
            </a:r>
            <a:endParaRPr/>
          </a:p>
        </p:txBody>
      </p:sp>
      <p:graphicFrame>
        <p:nvGraphicFramePr>
          <p:cNvPr id="305" name="Google Shape;305;p19"/>
          <p:cNvGraphicFramePr/>
          <p:nvPr>
            <p:extLst>
              <p:ext uri="{D42A27DB-BD31-4B8C-83A1-F6EECF244321}">
                <p14:modId xmlns:p14="http://schemas.microsoft.com/office/powerpoint/2010/main" val="97304609"/>
              </p:ext>
            </p:extLst>
          </p:nvPr>
        </p:nvGraphicFramePr>
        <p:xfrm>
          <a:off x="179389" y="1736725"/>
          <a:ext cx="8856637" cy="3904244"/>
        </p:xfrm>
        <a:graphic>
          <a:graphicData uri="http://schemas.openxmlformats.org/drawingml/2006/table">
            <a:tbl>
              <a:tblPr>
                <a:noFill/>
                <a:tableStyleId>{4EDC0B32-3437-465B-9113-25ABB294C655}</a:tableStyleId>
              </a:tblPr>
              <a:tblGrid>
                <a:gridCol w="21811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300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02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7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72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5175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2800" b="0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校名</a:t>
                      </a:r>
                      <a:endParaRPr sz="2800" dirty="0"/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2800" b="0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系組名</a:t>
                      </a:r>
                      <a:endParaRPr sz="2800" dirty="0"/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28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系組代碼</a:t>
                      </a:r>
                      <a:endParaRPr sz="2800"/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28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核定名額</a:t>
                      </a:r>
                      <a:endParaRPr sz="2800"/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altLang="en-US" sz="2800" dirty="0"/>
                        <a:t>原民外加</a:t>
                      </a:r>
                      <a:endParaRPr sz="2800" dirty="0"/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148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8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中興大學</a:t>
                      </a:r>
                      <a:endParaRPr sz="2800" dirty="0"/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8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機械工程學系</a:t>
                      </a:r>
                      <a:endParaRPr sz="2800" dirty="0"/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8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017</a:t>
                      </a:r>
                      <a:r>
                        <a:rPr lang="en-US" altLang="zh-TW" sz="28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sz="2800" dirty="0"/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altLang="zh-TW" sz="28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2800" dirty="0"/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2800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2800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96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800" b="0" i="0" u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中興大學</a:t>
                      </a:r>
                      <a:endParaRPr sz="2800" dirty="0"/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800" b="0" i="0" u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土木工程學系</a:t>
                      </a:r>
                      <a:endParaRPr sz="2800" dirty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 b="0" i="0" u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800" b="0" i="0" u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017</a:t>
                      </a:r>
                      <a:r>
                        <a:rPr lang="en-US" altLang="zh-TW" sz="2800" b="0" i="0" u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2800" dirty="0"/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800" b="0" i="0" u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n-US" altLang="zh-TW" sz="2800" b="0" i="0" u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2800" dirty="0"/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altLang="zh-TW" sz="2800" dirty="0"/>
                        <a:t>2</a:t>
                      </a:r>
                      <a:endParaRPr sz="2800" dirty="0"/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148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800" b="0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中興大學</a:t>
                      </a:r>
                      <a:endParaRPr sz="2800"/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800" b="0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環璄工程學系</a:t>
                      </a:r>
                      <a:endParaRPr sz="2800"/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800" b="0" i="0" u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r>
                        <a:rPr lang="en-US" altLang="zh-TW" sz="2800" b="0" i="0" u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200</a:t>
                      </a:r>
                      <a:endParaRPr sz="2800" dirty="0"/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altLang="zh-TW" sz="2800" b="0" i="0" u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sz="2800" dirty="0">
                        <a:solidFill>
                          <a:schemeClr val="tx1"/>
                        </a:solidFill>
                      </a:endParaRPr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altLang="zh-TW" sz="2800" b="0" i="0" u="none" dirty="0">
                          <a:solidFill>
                            <a:schemeClr val="tx1"/>
                          </a:solidFill>
                          <a:latin typeface="Arial"/>
                          <a:cs typeface="Arial"/>
                          <a:sym typeface="Arial"/>
                        </a:rPr>
                        <a:t>2</a:t>
                      </a:r>
                      <a:endParaRPr sz="2800" dirty="0">
                        <a:solidFill>
                          <a:schemeClr val="tx1"/>
                        </a:solidFill>
                      </a:endParaRPr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148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800" b="0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中興大學</a:t>
                      </a:r>
                      <a:endParaRPr sz="2800"/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800" b="0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化學工程學系</a:t>
                      </a:r>
                      <a:endParaRPr sz="2800"/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800" b="0" i="0" u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r>
                        <a:rPr lang="en-US" altLang="zh-TW" sz="2800" b="0" i="0" u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201</a:t>
                      </a:r>
                      <a:endParaRPr sz="2800" dirty="0"/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altLang="zh-TW" sz="2800" b="0" i="0" u="none" dirty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rPr>
                        <a:t>26</a:t>
                      </a:r>
                      <a:endParaRPr sz="2800" dirty="0"/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2800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2800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20"/>
          <p:cNvSpPr/>
          <p:nvPr/>
        </p:nvSpPr>
        <p:spPr>
          <a:xfrm>
            <a:off x="0" y="1587"/>
            <a:ext cx="1979612" cy="1433512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20"/>
          <p:cNvSpPr txBox="1"/>
          <p:nvPr/>
        </p:nvSpPr>
        <p:spPr>
          <a:xfrm>
            <a:off x="269875" y="303212"/>
            <a:ext cx="1441450" cy="831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icrosoft JhengHei"/>
              <a:buNone/>
            </a:pPr>
            <a:r>
              <a:rPr lang="en-US" sz="48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登記</a:t>
            </a:r>
            <a:endParaRPr/>
          </a:p>
        </p:txBody>
      </p:sp>
      <p:sp>
        <p:nvSpPr>
          <p:cNvPr id="313" name="Google Shape;313;p20"/>
          <p:cNvSpPr txBox="1"/>
          <p:nvPr/>
        </p:nvSpPr>
        <p:spPr>
          <a:xfrm>
            <a:off x="6700837" y="87312"/>
            <a:ext cx="2447925" cy="1446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icrosoft JhengHei"/>
              <a:buNone/>
            </a:pPr>
            <a:r>
              <a:rPr lang="en-US" sz="44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特種生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icrosoft JhengHei"/>
              <a:buNone/>
            </a:pPr>
            <a:r>
              <a:rPr lang="en-US" sz="44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優待</a:t>
            </a:r>
            <a:endParaRPr/>
          </a:p>
        </p:txBody>
      </p:sp>
      <p:sp>
        <p:nvSpPr>
          <p:cNvPr id="314" name="Google Shape;314;p20"/>
          <p:cNvSpPr txBox="1"/>
          <p:nvPr/>
        </p:nvSpPr>
        <p:spPr>
          <a:xfrm>
            <a:off x="900112" y="1435099"/>
            <a:ext cx="7621587" cy="5331461"/>
          </a:xfrm>
          <a:prstGeom prst="rect">
            <a:avLst/>
          </a:prstGeom>
          <a:solidFill>
            <a:srgbClr val="F7EFFF">
              <a:alpha val="80784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endParaRPr sz="3600" b="1" i="0" u="none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1" i="0" u="none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5" name="Google Shape;315;p20"/>
          <p:cNvSpPr txBox="1"/>
          <p:nvPr/>
        </p:nvSpPr>
        <p:spPr>
          <a:xfrm>
            <a:off x="989806" y="1533524"/>
            <a:ext cx="7488237" cy="4832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l"/>
            </a:pPr>
            <a:r>
              <a:rPr lang="zh-TW" altLang="en-US" sz="2800" dirty="0"/>
              <a:t>具中級以上原住民族語言能力證書者，得申請「原住民</a:t>
            </a:r>
            <a:r>
              <a:rPr lang="en-US" altLang="zh-TW" sz="2800" dirty="0"/>
              <a:t>(</a:t>
            </a:r>
            <a:r>
              <a:rPr lang="zh-TW" altLang="en-US" sz="2800" dirty="0"/>
              <a:t>具有文化語言能力證明</a:t>
            </a:r>
            <a:r>
              <a:rPr lang="en-US" altLang="zh-TW" sz="2800" dirty="0"/>
              <a:t>)</a:t>
            </a:r>
            <a:r>
              <a:rPr lang="zh-TW" altLang="en-US" sz="2800" dirty="0"/>
              <a:t>」。</a:t>
            </a:r>
            <a:endParaRPr lang="en-US" altLang="zh-TW" sz="2800" dirty="0"/>
          </a:p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Wingdings" panose="05000000000000000000" pitchFamily="2" charset="2"/>
              <a:buChar char="l"/>
            </a:pPr>
            <a:r>
              <a:rPr lang="en-US" sz="3600" b="1" i="0" u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原住民學生優待比例</a:t>
            </a:r>
            <a:r>
              <a:rPr lang="en-US" sz="36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：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Microsoft JhengHei"/>
              <a:buNone/>
            </a:pPr>
            <a:r>
              <a:rPr lang="en-US" sz="36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1.取得文化語言證</a:t>
            </a:r>
            <a:r>
              <a:rPr lang="zh-TW" altLang="en-US" sz="36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明者</a:t>
            </a:r>
            <a:r>
              <a:rPr lang="en-US" sz="36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：增加35%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Microsoft JhengHei"/>
              <a:buNone/>
            </a:pPr>
            <a:r>
              <a:rPr lang="en-US" sz="36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2.未取得文化語言證</a:t>
            </a:r>
            <a:r>
              <a:rPr lang="zh-TW" altLang="en-US" sz="36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明者</a:t>
            </a:r>
            <a:r>
              <a:rPr lang="en-US" sz="36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：增加10%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600"/>
              <a:buFont typeface="Microsoft JhengHei"/>
              <a:buNone/>
            </a:pPr>
            <a:r>
              <a:rPr lang="en-US" sz="3600" b="1" i="0" u="none" dirty="0" err="1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加分計算</a:t>
            </a:r>
            <a:r>
              <a:rPr lang="en-US" sz="3600" b="1" i="0" u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(以35%為例)：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Microsoft JhengHei"/>
              <a:buNone/>
            </a:pPr>
            <a:r>
              <a:rPr lang="en-US" sz="3600" b="1" i="0" u="none" dirty="0" err="1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原始分數</a:t>
            </a:r>
            <a:r>
              <a:rPr lang="en-US" sz="3600" b="1" i="0" u="none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*0.35=</a:t>
            </a:r>
            <a:r>
              <a:rPr lang="en-US" sz="3600" b="1" i="0" u="none" dirty="0" err="1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優待分數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Microsoft JhengHei"/>
              <a:buNone/>
            </a:pPr>
            <a:r>
              <a:rPr lang="en-US" sz="3600" b="1" i="0" u="none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</a:t>
            </a:r>
            <a:r>
              <a:rPr lang="en-US" sz="3600" b="1" i="0" u="none" dirty="0" err="1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原始分數</a:t>
            </a:r>
            <a:r>
              <a:rPr lang="en-US" sz="3600" b="1" i="0" u="none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*</a:t>
            </a:r>
            <a:r>
              <a:rPr lang="en-US" sz="3600" b="1" i="0" u="none" dirty="0" err="1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該校系加權</a:t>
            </a:r>
            <a:r>
              <a:rPr lang="en-US" sz="3600" b="1" i="0" u="none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)+</a:t>
            </a:r>
            <a:r>
              <a:rPr lang="en-US" sz="3600" b="1" i="0" u="none" dirty="0" err="1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優待分數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Microsoft JhengHei"/>
              <a:buNone/>
            </a:pPr>
            <a:r>
              <a:rPr lang="en-US" sz="3600" b="1" i="0" u="none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=</a:t>
            </a:r>
            <a:r>
              <a:rPr lang="en-US" sz="3600" b="1" i="0" u="none" dirty="0" err="1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優待後加權總分</a:t>
            </a:r>
            <a:endParaRPr sz="3600" b="1" i="0" u="none" dirty="0">
              <a:solidFill>
                <a:srgbClr val="00B05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F61AF156-0604-4AF8-B490-ADCA4DCB65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817" y="493131"/>
            <a:ext cx="8742366" cy="5871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9578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2"/>
          <p:cNvSpPr txBox="1"/>
          <p:nvPr/>
        </p:nvSpPr>
        <p:spPr>
          <a:xfrm rot="5400000">
            <a:off x="-1615365" y="3992562"/>
            <a:ext cx="4616618" cy="738187"/>
          </a:xfrm>
          <a:prstGeom prst="rect">
            <a:avLst/>
          </a:prstGeom>
          <a:solidFill>
            <a:srgbClr val="843C0C"/>
          </a:solidFill>
          <a:ln>
            <a:noFill/>
          </a:ln>
        </p:spPr>
        <p:txBody>
          <a:bodyPr spcFirstLastPara="1" vert="vert270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icrosoft JhengHei"/>
              <a:buNone/>
            </a:pPr>
            <a:r>
              <a:rPr lang="en-US" sz="3600" b="1" i="0" u="none" dirty="0" err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網路登記志願系統</a:t>
            </a:r>
            <a:endParaRPr dirty="0"/>
          </a:p>
        </p:txBody>
      </p:sp>
      <p:sp>
        <p:nvSpPr>
          <p:cNvPr id="337" name="Google Shape;337;p22"/>
          <p:cNvSpPr txBox="1"/>
          <p:nvPr/>
        </p:nvSpPr>
        <p:spPr>
          <a:xfrm>
            <a:off x="1187450" y="2379662"/>
            <a:ext cx="2089150" cy="523875"/>
          </a:xfrm>
          <a:prstGeom prst="rect">
            <a:avLst/>
          </a:prstGeom>
          <a:solidFill>
            <a:srgbClr val="FEDFE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crosoft JhengHei"/>
              <a:buNone/>
            </a:pPr>
            <a:r>
              <a:rPr lang="en-US" sz="2800" b="1" i="0" u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登入網站</a:t>
            </a:r>
            <a:endParaRPr/>
          </a:p>
        </p:txBody>
      </p:sp>
      <p:sp>
        <p:nvSpPr>
          <p:cNvPr id="338" name="Google Shape;338;p22"/>
          <p:cNvSpPr txBox="1"/>
          <p:nvPr/>
        </p:nvSpPr>
        <p:spPr>
          <a:xfrm>
            <a:off x="1187450" y="3063875"/>
            <a:ext cx="2089150" cy="523875"/>
          </a:xfrm>
          <a:prstGeom prst="rect">
            <a:avLst/>
          </a:prstGeom>
          <a:solidFill>
            <a:srgbClr val="FEDFE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crosoft JhengHei"/>
              <a:buNone/>
            </a:pPr>
            <a:r>
              <a:rPr lang="en-US" sz="2800" b="1" i="0" u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設定通行碼</a:t>
            </a:r>
            <a:endParaRPr/>
          </a:p>
        </p:txBody>
      </p:sp>
      <p:sp>
        <p:nvSpPr>
          <p:cNvPr id="339" name="Google Shape;339;p22"/>
          <p:cNvSpPr txBox="1"/>
          <p:nvPr/>
        </p:nvSpPr>
        <p:spPr>
          <a:xfrm>
            <a:off x="1187450" y="3748087"/>
            <a:ext cx="2089150" cy="523875"/>
          </a:xfrm>
          <a:prstGeom prst="rect">
            <a:avLst/>
          </a:prstGeom>
          <a:solidFill>
            <a:srgbClr val="FEDFE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crosoft JhengHei"/>
              <a:buNone/>
            </a:pPr>
            <a:r>
              <a:rPr lang="en-US" sz="2800" b="1" i="0" u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登記志願</a:t>
            </a:r>
            <a:endParaRPr/>
          </a:p>
        </p:txBody>
      </p:sp>
      <p:sp>
        <p:nvSpPr>
          <p:cNvPr id="340" name="Google Shape;340;p22"/>
          <p:cNvSpPr txBox="1"/>
          <p:nvPr/>
        </p:nvSpPr>
        <p:spPr>
          <a:xfrm>
            <a:off x="1193800" y="4432300"/>
            <a:ext cx="2089150" cy="523875"/>
          </a:xfrm>
          <a:prstGeom prst="rect">
            <a:avLst/>
          </a:prstGeom>
          <a:solidFill>
            <a:srgbClr val="FEDFE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crosoft JhengHei"/>
              <a:buNone/>
            </a:pPr>
            <a:r>
              <a:rPr lang="en-US" sz="2800" b="1" i="0" u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送出志願</a:t>
            </a:r>
            <a:endParaRPr/>
          </a:p>
        </p:txBody>
      </p:sp>
      <p:sp>
        <p:nvSpPr>
          <p:cNvPr id="341" name="Google Shape;341;p22"/>
          <p:cNvSpPr txBox="1"/>
          <p:nvPr/>
        </p:nvSpPr>
        <p:spPr>
          <a:xfrm>
            <a:off x="1200150" y="5116512"/>
            <a:ext cx="2089150" cy="523875"/>
          </a:xfrm>
          <a:prstGeom prst="rect">
            <a:avLst/>
          </a:prstGeom>
          <a:solidFill>
            <a:srgbClr val="FEDFE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crosoft JhengHei"/>
              <a:buNone/>
            </a:pPr>
            <a:r>
              <a:rPr lang="en-US" sz="2800" b="1" i="0" u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完成登記</a:t>
            </a:r>
            <a:endParaRPr/>
          </a:p>
        </p:txBody>
      </p:sp>
      <p:sp>
        <p:nvSpPr>
          <p:cNvPr id="342" name="Google Shape;342;p22"/>
          <p:cNvSpPr txBox="1"/>
          <p:nvPr/>
        </p:nvSpPr>
        <p:spPr>
          <a:xfrm>
            <a:off x="1187450" y="5819775"/>
            <a:ext cx="2089150" cy="523875"/>
          </a:xfrm>
          <a:prstGeom prst="rect">
            <a:avLst/>
          </a:prstGeom>
          <a:solidFill>
            <a:srgbClr val="FEDFE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crosoft JhengHei"/>
              <a:buNone/>
            </a:pPr>
            <a:r>
              <a:rPr lang="en-US" sz="2800" b="1" i="0" u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儲存志願表</a:t>
            </a:r>
            <a:endParaRPr/>
          </a:p>
        </p:txBody>
      </p:sp>
      <p:sp>
        <p:nvSpPr>
          <p:cNvPr id="343" name="Google Shape;343;p22"/>
          <p:cNvSpPr/>
          <p:nvPr/>
        </p:nvSpPr>
        <p:spPr>
          <a:xfrm>
            <a:off x="73025" y="3175"/>
            <a:ext cx="1979612" cy="1433512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22"/>
          <p:cNvSpPr txBox="1"/>
          <p:nvPr/>
        </p:nvSpPr>
        <p:spPr>
          <a:xfrm>
            <a:off x="269875" y="303212"/>
            <a:ext cx="1441450" cy="831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icrosoft JhengHei"/>
              <a:buNone/>
            </a:pPr>
            <a:r>
              <a:rPr lang="en-US" sz="48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登記</a:t>
            </a:r>
            <a:endParaRPr/>
          </a:p>
        </p:txBody>
      </p:sp>
      <p:sp>
        <p:nvSpPr>
          <p:cNvPr id="345" name="Google Shape;345;p22"/>
          <p:cNvSpPr txBox="1"/>
          <p:nvPr/>
        </p:nvSpPr>
        <p:spPr>
          <a:xfrm>
            <a:off x="3574415" y="2379662"/>
            <a:ext cx="5076825" cy="36623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icrosoft JhengHei"/>
              <a:buNone/>
            </a:pPr>
            <a:r>
              <a:rPr lang="en-US" sz="4000" b="0" i="0" u="none" dirty="0" err="1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登記志願系統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icrosoft JhengHei"/>
              <a:buNone/>
            </a:pPr>
            <a:r>
              <a:rPr lang="en-US" sz="4000" b="0" i="0" u="none" dirty="0" err="1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開放時間</a:t>
            </a:r>
            <a:r>
              <a:rPr lang="en-US" sz="4000" b="0" i="0" u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：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Microsoft JhengHei"/>
              <a:buNone/>
            </a:pPr>
            <a:r>
              <a:rPr lang="en-US" altLang="zh-TW" sz="4000" b="0" i="0" u="none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8</a:t>
            </a:r>
            <a:r>
              <a:rPr lang="en-US" sz="4000" b="0" i="0" u="none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/</a:t>
            </a:r>
            <a:r>
              <a:rPr lang="en-US" altLang="zh-TW" sz="4000" b="0" i="0" u="none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</a:t>
            </a:r>
            <a:r>
              <a:rPr lang="en-US" sz="4000" b="0" i="0" u="none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上午9:00至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Microsoft JhengHei"/>
              <a:buNone/>
            </a:pPr>
            <a:r>
              <a:rPr lang="en-US" sz="4000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8</a:t>
            </a:r>
            <a:r>
              <a:rPr lang="en-US" sz="4000" b="0" i="0" u="none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/</a:t>
            </a:r>
            <a:r>
              <a:rPr lang="en-US" altLang="zh-TW" sz="4000" b="0" i="0" u="none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</a:t>
            </a:r>
            <a:r>
              <a:rPr lang="en-US" sz="4000" b="0" i="0" u="none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下午4:30止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endParaRPr sz="4000" b="0" i="0" u="none" dirty="0">
              <a:solidFill>
                <a:srgbClr val="FFC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Microsoft JhengHei"/>
              <a:buNone/>
            </a:pPr>
            <a:r>
              <a:rPr lang="en-US" sz="3200" b="1" i="0" u="none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https://www.uac.edu.tw</a:t>
            </a:r>
            <a:endParaRPr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23"/>
          <p:cNvSpPr/>
          <p:nvPr/>
        </p:nvSpPr>
        <p:spPr>
          <a:xfrm>
            <a:off x="7937" y="177800"/>
            <a:ext cx="1979612" cy="1433512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23"/>
          <p:cNvSpPr txBox="1"/>
          <p:nvPr/>
        </p:nvSpPr>
        <p:spPr>
          <a:xfrm>
            <a:off x="465137" y="171450"/>
            <a:ext cx="1441450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400"/>
              <a:buFont typeface="Microsoft JhengHei"/>
              <a:buNone/>
            </a:pPr>
            <a:r>
              <a:rPr lang="en-US" sz="4400" b="1" i="0" u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登入網站</a:t>
            </a:r>
            <a:endParaRPr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6A10CF8D-48DF-4EEA-B508-0E086E90839E}"/>
              </a:ext>
            </a:extLst>
          </p:cNvPr>
          <p:cNvSpPr/>
          <p:nvPr/>
        </p:nvSpPr>
        <p:spPr>
          <a:xfrm>
            <a:off x="2363786" y="251808"/>
            <a:ext cx="6780213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>
              <a:buSzPts val="4000"/>
            </a:pPr>
            <a:r>
              <a:rPr lang="zh-TW" altLang="en-US" sz="2400" dirty="0">
                <a:latin typeface="Microsoft JhengHei"/>
                <a:ea typeface="Microsoft JhengHei"/>
                <a:cs typeface="Microsoft JhengHei"/>
                <a:sym typeface="Microsoft JhengHei"/>
              </a:rPr>
              <a:t>登記志願系統開放時間：</a:t>
            </a:r>
            <a:endParaRPr lang="en-US" altLang="zh-TW" sz="24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>
              <a:buSzPts val="4000"/>
            </a:pPr>
            <a:r>
              <a:rPr lang="en-US" altLang="zh-TW" sz="2400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8/1</a:t>
            </a:r>
            <a:r>
              <a:rPr lang="zh-TW" altLang="en-US" sz="2400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上午</a:t>
            </a:r>
            <a:r>
              <a:rPr lang="en-US" altLang="zh-TW" sz="2400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9:00</a:t>
            </a:r>
            <a:r>
              <a:rPr lang="zh-TW" altLang="en-US" sz="2400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至</a:t>
            </a:r>
            <a:r>
              <a:rPr lang="en-US" altLang="zh-TW" sz="2400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8/4</a:t>
            </a:r>
            <a:r>
              <a:rPr lang="zh-TW" altLang="en-US" sz="2400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下午</a:t>
            </a:r>
            <a:r>
              <a:rPr lang="en-US" altLang="zh-TW" sz="2400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4:30</a:t>
            </a:r>
            <a:r>
              <a:rPr lang="zh-TW" altLang="en-US" sz="2400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止</a:t>
            </a:r>
            <a:endParaRPr lang="zh-TW" altLang="en-US" sz="2400" dirty="0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6DBA4CB7-CBFB-4BD4-8B8C-776B2D9D03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524" y="1921284"/>
            <a:ext cx="8753935" cy="477487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FBBBABB4-8691-4992-8990-60DB607AC0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90" y="1653037"/>
            <a:ext cx="9042020" cy="4785470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EED72064-CF7F-45BE-9354-17E194DCB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b="1" dirty="0">
                <a:solidFill>
                  <a:schemeClr val="bg1"/>
                </a:solidFill>
              </a:rPr>
              <a:t>請務必使用桌上型或筆記型電腦</a:t>
            </a:r>
          </a:p>
        </p:txBody>
      </p:sp>
    </p:spTree>
    <p:extLst>
      <p:ext uri="{BB962C8B-B14F-4D97-AF65-F5344CB8AC3E}">
        <p14:creationId xmlns:p14="http://schemas.microsoft.com/office/powerpoint/2010/main" val="25517213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27"/>
          <p:cNvSpPr/>
          <p:nvPr/>
        </p:nvSpPr>
        <p:spPr>
          <a:xfrm>
            <a:off x="120159" y="152350"/>
            <a:ext cx="3275012" cy="1433512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27"/>
          <p:cNvSpPr txBox="1"/>
          <p:nvPr/>
        </p:nvSpPr>
        <p:spPr>
          <a:xfrm>
            <a:off x="631595" y="303212"/>
            <a:ext cx="2571979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Microsoft JhengHei"/>
              <a:buNone/>
            </a:pPr>
            <a:r>
              <a:rPr lang="zh-TW" altLang="en-US" sz="36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送出志願後不得更改</a:t>
            </a:r>
            <a:endParaRPr dirty="0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6B826EFF-98F3-4F09-BD7B-D9501CC21E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245" y="1668224"/>
            <a:ext cx="9269013" cy="480799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8182D3C9-8691-47B4-A5F6-5E9AA2C85E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576" y="97095"/>
            <a:ext cx="3273836" cy="1432684"/>
          </a:xfrm>
          <a:prstGeom prst="rect">
            <a:avLst/>
          </a:prstGeom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96AA2573-1BE2-48DA-8631-BB32C1D72C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15131"/>
            <a:ext cx="9069704" cy="4842229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FF8AAD72-B5FD-443B-94C4-A4FC8952B4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003" y="97095"/>
            <a:ext cx="2840982" cy="1518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193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D9C4C5AF-326E-42E0-8DE0-E642086FD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643" y="317991"/>
            <a:ext cx="7886700" cy="1325562"/>
          </a:xfrm>
        </p:spPr>
        <p:txBody>
          <a:bodyPr/>
          <a:lstStyle/>
          <a:p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113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年分科測驗五標</a:t>
            </a:r>
            <a:endParaRPr lang="zh-TW" altLang="en-US" dirty="0"/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DBD2C692-29CC-4377-A3A3-8572769A1D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3187802"/>
              </p:ext>
            </p:extLst>
          </p:nvPr>
        </p:nvGraphicFramePr>
        <p:xfrm>
          <a:off x="864909" y="1772238"/>
          <a:ext cx="7414181" cy="3978140"/>
        </p:xfrm>
        <a:graphic>
          <a:graphicData uri="http://schemas.openxmlformats.org/drawingml/2006/table">
            <a:tbl>
              <a:tblPr/>
              <a:tblGrid>
                <a:gridCol w="2073897">
                  <a:extLst>
                    <a:ext uri="{9D8B030D-6E8A-4147-A177-3AD203B41FA5}">
                      <a16:colId xmlns:a16="http://schemas.microsoft.com/office/drawing/2014/main" val="2820484041"/>
                    </a:ext>
                  </a:extLst>
                </a:gridCol>
                <a:gridCol w="1112363">
                  <a:extLst>
                    <a:ext uri="{9D8B030D-6E8A-4147-A177-3AD203B41FA5}">
                      <a16:colId xmlns:a16="http://schemas.microsoft.com/office/drawing/2014/main" val="4036977437"/>
                    </a:ext>
                  </a:extLst>
                </a:gridCol>
                <a:gridCol w="1055802">
                  <a:extLst>
                    <a:ext uri="{9D8B030D-6E8A-4147-A177-3AD203B41FA5}">
                      <a16:colId xmlns:a16="http://schemas.microsoft.com/office/drawing/2014/main" val="1545498367"/>
                    </a:ext>
                  </a:extLst>
                </a:gridCol>
                <a:gridCol w="1074656">
                  <a:extLst>
                    <a:ext uri="{9D8B030D-6E8A-4147-A177-3AD203B41FA5}">
                      <a16:colId xmlns:a16="http://schemas.microsoft.com/office/drawing/2014/main" val="1613324458"/>
                    </a:ext>
                  </a:extLst>
                </a:gridCol>
                <a:gridCol w="1074655">
                  <a:extLst>
                    <a:ext uri="{9D8B030D-6E8A-4147-A177-3AD203B41FA5}">
                      <a16:colId xmlns:a16="http://schemas.microsoft.com/office/drawing/2014/main" val="571581861"/>
                    </a:ext>
                  </a:extLst>
                </a:gridCol>
                <a:gridCol w="1022808">
                  <a:extLst>
                    <a:ext uri="{9D8B030D-6E8A-4147-A177-3AD203B41FA5}">
                      <a16:colId xmlns:a16="http://schemas.microsoft.com/office/drawing/2014/main" val="261405152"/>
                    </a:ext>
                  </a:extLst>
                </a:gridCol>
              </a:tblGrid>
              <a:tr h="51104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科目</a:t>
                      </a:r>
                      <a:endParaRPr lang="zh-TW" altLang="en-US" sz="3200" b="0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頂標</a:t>
                      </a:r>
                      <a:endParaRPr lang="zh-TW" altLang="en-US" sz="3200" b="0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前標</a:t>
                      </a:r>
                      <a:endParaRPr lang="zh-TW" altLang="en-US" sz="3200" b="0" i="0" u="none" strike="noStrike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均標</a:t>
                      </a:r>
                      <a:endParaRPr lang="zh-TW" altLang="en-US" sz="3200" b="0" i="0" u="none" strike="noStrike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後標</a:t>
                      </a:r>
                      <a:endParaRPr lang="zh-TW" altLang="en-US" sz="3200" b="0" i="0" u="none" strike="noStrike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底標</a:t>
                      </a:r>
                      <a:endParaRPr lang="zh-TW" altLang="en-US" sz="3200" b="0" i="0" u="none" strike="noStrike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7031564"/>
                  </a:ext>
                </a:extLst>
              </a:tr>
              <a:tr h="49211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數學甲</a:t>
                      </a:r>
                      <a:endParaRPr lang="zh-TW" altLang="en-US" sz="3200" b="0" i="0" u="none" strike="noStrike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6867520"/>
                  </a:ext>
                </a:extLst>
              </a:tr>
              <a:tr h="49211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化學</a:t>
                      </a:r>
                      <a:endParaRPr lang="zh-TW" altLang="en-US" sz="3200" b="0" i="0" u="none" strike="noStrike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51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2072465"/>
                  </a:ext>
                </a:extLst>
              </a:tr>
              <a:tr h="49211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物理</a:t>
                      </a:r>
                      <a:endParaRPr lang="zh-TW" altLang="en-US" sz="3200" b="0" i="0" u="none" strike="noStrike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944723"/>
                  </a:ext>
                </a:extLst>
              </a:tr>
              <a:tr h="49211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生物</a:t>
                      </a:r>
                      <a:endParaRPr lang="zh-TW" altLang="en-US" sz="3200" b="0" i="0" u="none" strike="noStrike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53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7726005"/>
                  </a:ext>
                </a:extLst>
              </a:tr>
              <a:tr h="49211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歷史</a:t>
                      </a:r>
                      <a:endParaRPr lang="zh-TW" altLang="en-US" sz="3200" b="0" i="0" u="none" strike="noStrike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52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5002182"/>
                  </a:ext>
                </a:extLst>
              </a:tr>
              <a:tr h="49211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地理</a:t>
                      </a:r>
                      <a:endParaRPr lang="zh-TW" altLang="en-US" sz="3200" b="0" i="0" u="none" strike="noStrike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51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3957804"/>
                  </a:ext>
                </a:extLst>
              </a:tr>
              <a:tr h="49211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公民與社會</a:t>
                      </a:r>
                      <a:endParaRPr lang="zh-TW" altLang="en-US" sz="3200" b="0" i="0" u="none" strike="noStrike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52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9031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34"/>
          <p:cNvSpPr txBox="1"/>
          <p:nvPr/>
        </p:nvSpPr>
        <p:spPr>
          <a:xfrm>
            <a:off x="148044" y="4863691"/>
            <a:ext cx="5257800" cy="769937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400"/>
              <a:buFont typeface="Microsoft JhengHei"/>
              <a:buNone/>
            </a:pPr>
            <a:r>
              <a:rPr lang="en-US" sz="4400" b="1" i="0" u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比分數不比志願順序</a:t>
            </a:r>
            <a:endParaRPr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/>
          <a:srcRect l="952" t="35820" r="46381" b="7799"/>
          <a:stretch/>
        </p:blipFill>
        <p:spPr>
          <a:xfrm>
            <a:off x="148044" y="1384661"/>
            <a:ext cx="8839201" cy="3405053"/>
          </a:xfrm>
          <a:prstGeom prst="rect">
            <a:avLst/>
          </a:prstGeom>
        </p:spPr>
      </p:pic>
      <p:sp>
        <p:nvSpPr>
          <p:cNvPr id="8" name="Google Shape;465;p34"/>
          <p:cNvSpPr txBox="1"/>
          <p:nvPr/>
        </p:nvSpPr>
        <p:spPr>
          <a:xfrm>
            <a:off x="258264" y="335143"/>
            <a:ext cx="3206832" cy="92328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16B8C"/>
              </a:buClr>
              <a:buSzPts val="4400"/>
              <a:buFont typeface="Microsoft JhengHei"/>
              <a:buNone/>
            </a:pPr>
            <a:r>
              <a:rPr lang="en-US" sz="5400" b="1" i="0" u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分發程序</a:t>
            </a:r>
            <a:endParaRPr sz="5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5353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8E72BEE7-3F89-44E8-A5F5-59E1882DA0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670" y="2173699"/>
            <a:ext cx="7950864" cy="833452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BD4DF966-FA0E-4DA5-9D64-8DAB8A0E94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266929"/>
            <a:ext cx="9144000" cy="2770515"/>
          </a:xfrm>
          <a:prstGeom prst="rect">
            <a:avLst/>
          </a:prstGeom>
        </p:spPr>
      </p:pic>
      <p:sp>
        <p:nvSpPr>
          <p:cNvPr id="5" name="Google Shape;480;p36"/>
          <p:cNvSpPr txBox="1"/>
          <p:nvPr/>
        </p:nvSpPr>
        <p:spPr>
          <a:xfrm>
            <a:off x="999242" y="4562871"/>
            <a:ext cx="1548764" cy="433070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480;p36"/>
          <p:cNvSpPr txBox="1"/>
          <p:nvPr/>
        </p:nvSpPr>
        <p:spPr>
          <a:xfrm>
            <a:off x="3745974" y="4562871"/>
            <a:ext cx="1674438" cy="433070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5"/>
          <a:srcRect l="9870" t="9238" r="11258" b="77145"/>
          <a:stretch/>
        </p:blipFill>
        <p:spPr>
          <a:xfrm>
            <a:off x="365757" y="220617"/>
            <a:ext cx="8342811" cy="1158241"/>
          </a:xfrm>
          <a:prstGeom prst="rect">
            <a:avLst/>
          </a:prstGeom>
        </p:spPr>
      </p:pic>
      <p:sp>
        <p:nvSpPr>
          <p:cNvPr id="8" name="Google Shape;480;p36"/>
          <p:cNvSpPr txBox="1"/>
          <p:nvPr/>
        </p:nvSpPr>
        <p:spPr>
          <a:xfrm>
            <a:off x="7769542" y="305708"/>
            <a:ext cx="886778" cy="433070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0460387"/>
              </p:ext>
            </p:extLst>
          </p:nvPr>
        </p:nvGraphicFramePr>
        <p:xfrm>
          <a:off x="487680" y="1130049"/>
          <a:ext cx="7886700" cy="282646"/>
        </p:xfrm>
        <a:graphic>
          <a:graphicData uri="http://schemas.openxmlformats.org/drawingml/2006/table">
            <a:tbl>
              <a:tblPr/>
              <a:tblGrid>
                <a:gridCol w="3943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43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175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300" dirty="0">
                          <a:solidFill>
                            <a:srgbClr val="525151"/>
                          </a:solidFill>
                          <a:effectLst/>
                          <a:latin typeface="Noto Sans TC"/>
                        </a:rPr>
                        <a:t>110.11.12</a:t>
                      </a:r>
                    </a:p>
                  </a:txBody>
                  <a:tcPr marL="84525" marR="84525" marT="42263" marB="422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B1B1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300" dirty="0">
                          <a:solidFill>
                            <a:srgbClr val="006372"/>
                          </a:solidFill>
                          <a:effectLst/>
                          <a:latin typeface="Noto Sans TC"/>
                        </a:rPr>
                        <a:t>【</a:t>
                      </a:r>
                      <a:r>
                        <a:rPr lang="zh-TW" altLang="en-US" sz="1300" dirty="0">
                          <a:solidFill>
                            <a:srgbClr val="006372"/>
                          </a:solidFill>
                          <a:effectLst/>
                          <a:latin typeface="Noto Sans TC"/>
                        </a:rPr>
                        <a:t>公告</a:t>
                      </a:r>
                      <a:r>
                        <a:rPr lang="en-US" altLang="zh-TW" sz="1300" dirty="0">
                          <a:solidFill>
                            <a:srgbClr val="006372"/>
                          </a:solidFill>
                          <a:effectLst/>
                          <a:latin typeface="Noto Sans TC"/>
                        </a:rPr>
                        <a:t>】</a:t>
                      </a:r>
                      <a:r>
                        <a:rPr lang="zh-TW" altLang="en-US" sz="1300" dirty="0">
                          <a:effectLst/>
                          <a:latin typeface="Noto Sans TC"/>
                        </a:rPr>
                        <a:t> </a:t>
                      </a:r>
                      <a:r>
                        <a:rPr lang="en-US" altLang="zh-TW" sz="1300" u="sng" dirty="0">
                          <a:solidFill>
                            <a:srgbClr val="7C0A0A"/>
                          </a:solidFill>
                          <a:effectLst/>
                          <a:latin typeface="Noto Sans TC"/>
                          <a:hlinkClick r:id="rId6"/>
                        </a:rPr>
                        <a:t>111</a:t>
                      </a:r>
                      <a:r>
                        <a:rPr lang="zh-TW" altLang="en-US" sz="1300" u="sng" dirty="0">
                          <a:solidFill>
                            <a:srgbClr val="7C0A0A"/>
                          </a:solidFill>
                          <a:effectLst/>
                          <a:latin typeface="Noto Sans TC"/>
                          <a:hlinkClick r:id="rId6"/>
                        </a:rPr>
                        <a:t>學年度大學分發入學招生簡章開放下載</a:t>
                      </a:r>
                      <a:endParaRPr lang="zh-TW" altLang="en-US" sz="1300" dirty="0">
                        <a:effectLst/>
                        <a:latin typeface="Noto Sans TC"/>
                      </a:endParaRPr>
                    </a:p>
                  </a:txBody>
                  <a:tcPr marL="84525" marR="84525" marT="42263" marB="422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B1B1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11" name="直線單箭頭接點 10"/>
          <p:cNvCxnSpPr/>
          <p:nvPr/>
        </p:nvCxnSpPr>
        <p:spPr>
          <a:xfrm>
            <a:off x="8447551" y="764833"/>
            <a:ext cx="48752" cy="273122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Google Shape;480;p36"/>
          <p:cNvSpPr txBox="1"/>
          <p:nvPr/>
        </p:nvSpPr>
        <p:spPr>
          <a:xfrm>
            <a:off x="2104616" y="366667"/>
            <a:ext cx="886778" cy="433070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314258" y="1510152"/>
            <a:ext cx="122716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最新消息</a:t>
            </a:r>
          </a:p>
        </p:txBody>
      </p:sp>
      <p:cxnSp>
        <p:nvCxnSpPr>
          <p:cNvPr id="19" name="直線單箭頭接點 18"/>
          <p:cNvCxnSpPr>
            <a:stCxn id="15" idx="2"/>
          </p:cNvCxnSpPr>
          <p:nvPr/>
        </p:nvCxnSpPr>
        <p:spPr>
          <a:xfrm flipH="1">
            <a:off x="1463040" y="799737"/>
            <a:ext cx="1084965" cy="66421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7575500D-D818-4DF4-99E8-79951CD745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38" y="1288868"/>
            <a:ext cx="4778154" cy="4701947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243838" y="209005"/>
            <a:ext cx="2437650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最新消息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1D1E7A0A-48F2-43DA-9356-C891C0D234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38" y="765649"/>
            <a:ext cx="5384091" cy="523219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218B8095-BBB1-4973-8ED0-097726BD26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7563" y="3414735"/>
            <a:ext cx="5960271" cy="344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1536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39"/>
          <p:cNvSpPr/>
          <p:nvPr/>
        </p:nvSpPr>
        <p:spPr>
          <a:xfrm>
            <a:off x="900112" y="1268412"/>
            <a:ext cx="7343775" cy="4321175"/>
          </a:xfrm>
          <a:prstGeom prst="roundRect">
            <a:avLst>
              <a:gd name="adj" fmla="val 16667"/>
            </a:avLst>
          </a:prstGeom>
          <a:solidFill>
            <a:srgbClr val="FEDF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p39"/>
          <p:cNvSpPr txBox="1"/>
          <p:nvPr/>
        </p:nvSpPr>
        <p:spPr>
          <a:xfrm>
            <a:off x="3708400" y="2413000"/>
            <a:ext cx="1943100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16B8C"/>
              </a:buClr>
              <a:buSzPts val="6000"/>
              <a:buFont typeface="Microsoft JhengHei"/>
              <a:buNone/>
            </a:pPr>
            <a:r>
              <a:rPr lang="en-US" sz="6000" b="1" i="0" u="none">
                <a:solidFill>
                  <a:srgbClr val="E16B8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志願</a:t>
            </a:r>
            <a:endParaRPr/>
          </a:p>
        </p:txBody>
      </p:sp>
      <p:sp>
        <p:nvSpPr>
          <p:cNvPr id="499" name="Google Shape;499;p39"/>
          <p:cNvSpPr txBox="1"/>
          <p:nvPr/>
        </p:nvSpPr>
        <p:spPr>
          <a:xfrm>
            <a:off x="3276600" y="1700212"/>
            <a:ext cx="184150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39"/>
          <p:cNvSpPr txBox="1"/>
          <p:nvPr/>
        </p:nvSpPr>
        <p:spPr>
          <a:xfrm>
            <a:off x="2484437" y="3367087"/>
            <a:ext cx="4608512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16B8C"/>
              </a:buClr>
              <a:buSzPts val="6000"/>
              <a:buFont typeface="Microsoft JhengHei"/>
              <a:buNone/>
            </a:pPr>
            <a:r>
              <a:rPr lang="en-US" sz="6000" b="1" i="0" u="none">
                <a:solidFill>
                  <a:srgbClr val="E16B8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到底怎麼選</a:t>
            </a:r>
            <a:endParaRPr/>
          </a:p>
        </p:txBody>
      </p:sp>
      <p:pic>
        <p:nvPicPr>
          <p:cNvPr id="501" name="Google Shape;501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81750" y="3875087"/>
            <a:ext cx="243840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2" name="Google Shape;502;p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2362" y="1019175"/>
            <a:ext cx="2438400" cy="243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7" name="Google Shape;507;p40"/>
          <p:cNvGraphicFramePr/>
          <p:nvPr>
            <p:extLst>
              <p:ext uri="{D42A27DB-BD31-4B8C-83A1-F6EECF244321}">
                <p14:modId xmlns:p14="http://schemas.microsoft.com/office/powerpoint/2010/main" val="1773118594"/>
              </p:ext>
            </p:extLst>
          </p:nvPr>
        </p:nvGraphicFramePr>
        <p:xfrm>
          <a:off x="1169987" y="2174875"/>
          <a:ext cx="7345350" cy="3055925"/>
        </p:xfrm>
        <a:graphic>
          <a:graphicData uri="http://schemas.openxmlformats.org/drawingml/2006/table">
            <a:tbl>
              <a:tblPr>
                <a:noFill/>
                <a:tableStyleId>{4EDC0B32-3437-465B-9113-25ABB294C655}</a:tableStyleId>
              </a:tblPr>
              <a:tblGrid>
                <a:gridCol w="7345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699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3600"/>
                        <a:buFont typeface="Microsoft JhengHei"/>
                        <a:buNone/>
                      </a:pPr>
                      <a:r>
                        <a:rPr lang="en-US" sz="3600" b="1" i="0" u="none" dirty="0">
                          <a:solidFill>
                            <a:schemeClr val="lt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</a:t>
                      </a:r>
                      <a:r>
                        <a:rPr lang="en-US" sz="3600" b="1" i="0" u="none" dirty="0" err="1">
                          <a:solidFill>
                            <a:schemeClr val="lt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策略一】找出自己可接受的科系</a:t>
                      </a:r>
                      <a:endParaRPr dirty="0"/>
                    </a:p>
                  </a:txBody>
                  <a:tcPr marL="91450" marR="91450" marT="45700" marB="45700">
                    <a:lnL w="9525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Microsoft JhengHei"/>
                        <a:buNone/>
                      </a:pPr>
                      <a:r>
                        <a:rPr lang="en-US" sz="3600" b="0" i="0" u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Microsoft JhengHei"/>
                          <a:sym typeface="Microsoft JhengHei"/>
                        </a:rPr>
                        <a:t>1.我喜歡的學群</a:t>
                      </a:r>
                      <a:endParaRPr sz="2800" b="0" i="0" u="none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Microsoft JhengHei"/>
                        <a:buNone/>
                      </a:pPr>
                      <a:r>
                        <a:rPr lang="en-US" sz="3600" b="0" i="0" u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Microsoft JhengHei"/>
                          <a:sym typeface="Microsoft JhengHei"/>
                        </a:rPr>
                        <a:t>2.學群內有哪些科系</a:t>
                      </a:r>
                      <a:endParaRPr sz="2800" b="0" i="0" u="none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Microsoft JhengHei"/>
                        <a:buNone/>
                      </a:pPr>
                      <a:r>
                        <a:rPr lang="en-US" sz="3600" b="0" i="0" u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Microsoft JhengHei"/>
                          <a:sym typeface="Microsoft JhengHei"/>
                        </a:rPr>
                        <a:t>3.哪些學校有這些科系</a:t>
                      </a:r>
                      <a:endParaRPr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Microsoft JhengHei"/>
                        <a:buNone/>
                      </a:pPr>
                      <a:r>
                        <a:rPr lang="en-US" sz="3600" b="0" i="0" u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Microsoft JhengHei"/>
                          <a:sym typeface="Microsoft JhengHei"/>
                        </a:rPr>
                        <a:t>4.相關科系間的排序</a:t>
                      </a:r>
                      <a:endParaRPr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0" marR="91450" marT="45700" marB="45700">
                    <a:lnL w="9525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41"/>
          <p:cNvSpPr txBox="1"/>
          <p:nvPr/>
        </p:nvSpPr>
        <p:spPr>
          <a:xfrm>
            <a:off x="425450" y="1546225"/>
            <a:ext cx="8137525" cy="52013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icrosoft JhengHei"/>
              <a:buNone/>
            </a:pPr>
            <a:r>
              <a:rPr lang="en-US" sz="2800" b="1" i="0" u="none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【舉例】1.</a:t>
            </a:r>
            <a:r>
              <a:rPr lang="zh-TW" altLang="en-US" sz="2800" b="1" i="0" u="none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王小明</a:t>
            </a:r>
            <a:r>
              <a:rPr lang="en-US" sz="2800" b="1" i="0" u="none" dirty="0" err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喜歡社會心理學群</a:t>
            </a:r>
            <a:r>
              <a:rPr lang="en-US" sz="2800" b="1" i="0" u="none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。</a:t>
            </a:r>
            <a:endParaRPr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icrosoft JhengHei"/>
              <a:buNone/>
            </a:pPr>
            <a:r>
              <a:rPr lang="en-US" sz="2800" b="1" i="0" u="none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                   </a:t>
            </a:r>
            <a:r>
              <a:rPr lang="en-US" sz="2800" b="1" i="0" u="none" dirty="0" err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社會心理學群內有社工系、心理系、輔</a:t>
            </a:r>
            <a:endParaRPr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icrosoft JhengHei"/>
              <a:buNone/>
            </a:pPr>
            <a:r>
              <a:rPr lang="en-US" sz="2800" b="1" i="0" u="none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                   </a:t>
            </a:r>
            <a:r>
              <a:rPr lang="en-US" sz="2800" b="1" i="0" u="none" dirty="0" err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導諮商系、社會系</a:t>
            </a:r>
            <a:r>
              <a:rPr lang="en-US" sz="2800" b="1" i="0" u="none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‧‧等。</a:t>
            </a:r>
            <a:endParaRPr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>
              <a:buClr>
                <a:schemeClr val="lt1"/>
              </a:buClr>
              <a:buSzPts val="2800"/>
            </a:pPr>
            <a:r>
              <a:rPr lang="en-US" sz="2800" b="1" i="0" u="none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                2.</a:t>
            </a:r>
            <a:r>
              <a:rPr lang="zh-TW" altLang="en-US" sz="2800" b="1" i="0" u="none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王小明</a:t>
            </a:r>
            <a:r>
              <a:rPr lang="en-US" sz="2800" b="1" i="0" u="none" dirty="0" err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自我分析，自己最喜歡的是心理</a:t>
            </a:r>
            <a:endParaRPr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icrosoft JhengHei"/>
              <a:buNone/>
            </a:pPr>
            <a:r>
              <a:rPr lang="en-US" sz="2800" b="1" i="0" u="none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                   </a:t>
            </a:r>
            <a:r>
              <a:rPr lang="en-US" sz="2800" b="1" i="0" u="none" dirty="0" err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系接續是社工系</a:t>
            </a:r>
            <a:r>
              <a:rPr lang="en-US" sz="2800" b="1" i="0" u="none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。</a:t>
            </a:r>
            <a:endParaRPr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icrosoft JhengHei"/>
              <a:buNone/>
            </a:pPr>
            <a:r>
              <a:rPr lang="en-US" sz="2800" b="1" i="0" u="none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                3.以心理系為例，台大、政大、成功、中</a:t>
            </a:r>
            <a:endParaRPr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icrosoft JhengHei"/>
              <a:buNone/>
            </a:pPr>
            <a:r>
              <a:rPr lang="en-US" sz="2800" b="1" i="0" u="none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                   </a:t>
            </a:r>
            <a:r>
              <a:rPr lang="en-US" sz="2800" b="1" i="0" u="none" dirty="0" err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正、東吳、輔仁、中原等學校都有這個</a:t>
            </a:r>
            <a:endParaRPr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icrosoft JhengHei"/>
              <a:buNone/>
            </a:pPr>
            <a:r>
              <a:rPr lang="en-US" sz="2800" b="1" i="0" u="none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                   </a:t>
            </a:r>
            <a:r>
              <a:rPr lang="en-US" sz="2800" b="1" i="0" u="none" dirty="0" err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科系</a:t>
            </a:r>
            <a:r>
              <a:rPr lang="en-US" sz="2800" b="1" i="0" u="none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。</a:t>
            </a:r>
            <a:endParaRPr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icrosoft JhengHei"/>
              <a:buNone/>
            </a:pPr>
            <a:r>
              <a:rPr lang="en-US" sz="2800" b="1" i="0" u="none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                4.可依照自己的分數、各校此科系的重點</a:t>
            </a:r>
            <a:endParaRPr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icrosoft JhengHei"/>
              <a:buNone/>
            </a:pPr>
            <a:r>
              <a:rPr lang="en-US" sz="2800" b="1" i="0" u="none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                   </a:t>
            </a:r>
            <a:r>
              <a:rPr lang="en-US" sz="2800" b="1" i="0" u="none" dirty="0" err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發展、未來想求學的地點等來排列志願</a:t>
            </a:r>
            <a:endParaRPr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icrosoft JhengHei"/>
              <a:buNone/>
            </a:pPr>
            <a:r>
              <a:rPr lang="en-US" sz="2800" b="1" i="0" u="none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                   </a:t>
            </a:r>
            <a:r>
              <a:rPr lang="en-US" sz="2800" b="1" i="0" u="none" dirty="0" err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順序</a:t>
            </a:r>
            <a:r>
              <a:rPr lang="en-US" sz="2800" b="1" i="0" u="none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。</a:t>
            </a:r>
            <a:endParaRPr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icrosoft JhengHei"/>
              <a:buNone/>
            </a:pPr>
            <a:r>
              <a:rPr lang="en-US" sz="2400" b="1" i="0" u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</a:t>
            </a:r>
            <a:endParaRPr dirty="0"/>
          </a:p>
        </p:txBody>
      </p:sp>
      <p:pic>
        <p:nvPicPr>
          <p:cNvPr id="513" name="Google Shape;513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9750" y="333375"/>
            <a:ext cx="1079500" cy="1079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8" name="Google Shape;518;p42"/>
          <p:cNvGraphicFramePr/>
          <p:nvPr>
            <p:extLst>
              <p:ext uri="{D42A27DB-BD31-4B8C-83A1-F6EECF244321}">
                <p14:modId xmlns:p14="http://schemas.microsoft.com/office/powerpoint/2010/main" val="4253555788"/>
              </p:ext>
            </p:extLst>
          </p:nvPr>
        </p:nvGraphicFramePr>
        <p:xfrm>
          <a:off x="1169987" y="1916112"/>
          <a:ext cx="7345350" cy="3213237"/>
        </p:xfrm>
        <a:graphic>
          <a:graphicData uri="http://schemas.openxmlformats.org/drawingml/2006/table">
            <a:tbl>
              <a:tblPr>
                <a:noFill/>
                <a:tableStyleId>{4EDC0B32-3437-465B-9113-25ABB294C655}</a:tableStyleId>
              </a:tblPr>
              <a:tblGrid>
                <a:gridCol w="7345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8621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3600"/>
                        <a:buFont typeface="Microsoft JhengHei"/>
                        <a:buNone/>
                      </a:pPr>
                      <a:r>
                        <a:rPr lang="en-US" sz="3600" b="1" i="0" u="none" dirty="0">
                          <a:solidFill>
                            <a:schemeClr val="lt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</a:t>
                      </a:r>
                      <a:r>
                        <a:rPr lang="en-US" sz="3600" b="1" i="0" u="none" dirty="0" err="1">
                          <a:solidFill>
                            <a:schemeClr val="lt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策略二】相關輔助資源及工具</a:t>
                      </a:r>
                      <a:endParaRPr dirty="0"/>
                    </a:p>
                  </a:txBody>
                  <a:tcPr marL="91450" marR="91450" marT="45725" marB="45725">
                    <a:lnL w="9525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701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Microsoft JhengHei"/>
                        <a:buNone/>
                      </a:pPr>
                      <a:r>
                        <a:rPr lang="en-US" sz="3200" b="0" i="0" u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Microsoft JhengHei"/>
                          <a:sym typeface="Microsoft JhengHei"/>
                        </a:rPr>
                        <a:t>1.</a:t>
                      </a:r>
                      <a:r>
                        <a:rPr lang="en-US" sz="3200" b="1" i="0" u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Microsoft JhengHei"/>
                          <a:sym typeface="Microsoft JhengHei"/>
                        </a:rPr>
                        <a:t>付費</a:t>
                      </a:r>
                      <a:r>
                        <a:rPr lang="en-US" sz="3200" b="0" i="0" u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Microsoft JhengHei"/>
                          <a:sym typeface="Microsoft JhengHei"/>
                        </a:rPr>
                        <a:t>、</a:t>
                      </a:r>
                      <a:r>
                        <a:rPr lang="en-US" sz="3200" b="1" i="0" u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Microsoft JhengHei"/>
                          <a:sym typeface="Microsoft JhengHei"/>
                        </a:rPr>
                        <a:t>免費</a:t>
                      </a:r>
                      <a:r>
                        <a:rPr lang="en-US" sz="3200" b="0" i="0" u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Microsoft JhengHei"/>
                          <a:sym typeface="Microsoft JhengHei"/>
                        </a:rPr>
                        <a:t>落點分析</a:t>
                      </a:r>
                      <a:r>
                        <a:rPr lang="en-US" altLang="zh-TW" sz="3200" b="0" i="0" u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Microsoft JhengHei"/>
                          <a:sym typeface="Microsoft JhengHei"/>
                        </a:rPr>
                        <a:t>3-5</a:t>
                      </a:r>
                      <a:r>
                        <a:rPr lang="zh-TW" altLang="en-US" sz="3200" b="0" i="0" u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Microsoft JhengHei"/>
                          <a:sym typeface="Microsoft JhengHei"/>
                        </a:rPr>
                        <a:t>套</a:t>
                      </a:r>
                      <a:r>
                        <a:rPr lang="en-US" sz="3200" b="0" i="0" u="none" dirty="0" err="1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Microsoft JhengHei"/>
                          <a:sym typeface="Microsoft JhengHei"/>
                        </a:rPr>
                        <a:t>參考</a:t>
                      </a:r>
                      <a:endParaRPr sz="3200" b="0" i="0" u="none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Microsoft JhengHei"/>
                        <a:buNone/>
                      </a:pPr>
                      <a:r>
                        <a:rPr lang="en-US" sz="3200" b="0" i="0" u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Microsoft JhengHei"/>
                          <a:sym typeface="Microsoft JhengHei"/>
                        </a:rPr>
                        <a:t>2.大學博覽會</a:t>
                      </a:r>
                      <a:endParaRPr sz="3200" b="0" i="0" u="none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Microsoft JhengHei"/>
                        <a:buNone/>
                      </a:pPr>
                      <a:r>
                        <a:rPr lang="en-US" sz="3200" b="0" i="0" u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Microsoft JhengHei"/>
                          <a:sym typeface="Microsoft JhengHei"/>
                        </a:rPr>
                        <a:t>3.各大學校系網站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Microsoft JhengHei"/>
                        <a:buNone/>
                      </a:pPr>
                      <a:r>
                        <a:rPr lang="en-US" sz="3200" b="0" i="0" u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Microsoft JhengHei"/>
                          <a:sym typeface="Microsoft JhengHei"/>
                        </a:rPr>
                        <a:t>4.家人、學長姐之意見</a:t>
                      </a:r>
                      <a:endParaRPr sz="32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0" name="Google Shape;530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9387" y="260350"/>
            <a:ext cx="1508125" cy="1508125"/>
          </a:xfrm>
          <a:prstGeom prst="rect">
            <a:avLst/>
          </a:prstGeom>
          <a:noFill/>
          <a:ln>
            <a:noFill/>
          </a:ln>
        </p:spPr>
      </p:pic>
      <p:sp>
        <p:nvSpPr>
          <p:cNvPr id="531" name="Google Shape;531;p44"/>
          <p:cNvSpPr txBox="1"/>
          <p:nvPr/>
        </p:nvSpPr>
        <p:spPr>
          <a:xfrm>
            <a:off x="323850" y="836612"/>
            <a:ext cx="5111750" cy="769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icrosoft JhengHei"/>
              <a:buNone/>
            </a:pPr>
            <a:r>
              <a:rPr lang="en-US" sz="44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學系交通網</a:t>
            </a:r>
            <a:endParaRPr/>
          </a:p>
        </p:txBody>
      </p:sp>
      <p:pic>
        <p:nvPicPr>
          <p:cNvPr id="532" name="Google Shape;532;p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5600" y="1757362"/>
            <a:ext cx="8609012" cy="48402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409A6B61-825E-476E-8622-F6ECF6937D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45922"/>
            <a:ext cx="9144000" cy="3821957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A35523D2-F78D-4583-B197-783EFACD5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400" dirty="0">
                <a:solidFill>
                  <a:schemeClr val="bg1"/>
                </a:solidFill>
              </a:rPr>
              <a:t>查詢大學註冊率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0512E9B4-293F-4FBE-8714-71ED9A926047}"/>
              </a:ext>
            </a:extLst>
          </p:cNvPr>
          <p:cNvSpPr/>
          <p:nvPr/>
        </p:nvSpPr>
        <p:spPr>
          <a:xfrm>
            <a:off x="5542961" y="5118755"/>
            <a:ext cx="3601039" cy="6315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38020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6" name="Google Shape;546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9387" y="260350"/>
            <a:ext cx="1508125" cy="1508125"/>
          </a:xfrm>
          <a:prstGeom prst="rect">
            <a:avLst/>
          </a:prstGeom>
          <a:noFill/>
          <a:ln>
            <a:noFill/>
          </a:ln>
        </p:spPr>
      </p:pic>
      <p:sp>
        <p:nvSpPr>
          <p:cNvPr id="547" name="Google Shape;547;p46"/>
          <p:cNvSpPr txBox="1"/>
          <p:nvPr/>
        </p:nvSpPr>
        <p:spPr>
          <a:xfrm>
            <a:off x="1875934" y="506462"/>
            <a:ext cx="5903912" cy="769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icrosoft JhengHei"/>
              <a:buNone/>
            </a:pPr>
            <a:r>
              <a:rPr lang="en-US" sz="4400" b="1" i="0" u="none" dirty="0" err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IOH個人開放經驗平台</a:t>
            </a:r>
            <a:endParaRPr dirty="0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A0F9BD80-7955-4867-8E74-C1E6AC26FD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046" y="1574276"/>
            <a:ext cx="8281245" cy="5125587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8354B611-EBA7-4561-A74C-0382AC30CEFC}"/>
              </a:ext>
            </a:extLst>
          </p:cNvPr>
          <p:cNvSpPr/>
          <p:nvPr/>
        </p:nvSpPr>
        <p:spPr>
          <a:xfrm>
            <a:off x="1875934" y="2590325"/>
            <a:ext cx="697584" cy="41477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"/>
          <p:cNvSpPr txBox="1"/>
          <p:nvPr/>
        </p:nvSpPr>
        <p:spPr>
          <a:xfrm>
            <a:off x="401052" y="1351528"/>
            <a:ext cx="8341895" cy="415494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4000" b="1" i="0" u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大學考試入學分發委員會自</a:t>
            </a:r>
            <a:r>
              <a:rPr lang="en-US" altLang="zh-TW" sz="4000" b="1" i="0" u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7</a:t>
            </a:r>
            <a:r>
              <a:rPr lang="zh-TW" altLang="en-US" sz="4000" b="1" i="0" u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月</a:t>
            </a:r>
            <a:r>
              <a:rPr lang="en-US" altLang="zh-TW" sz="4000" b="1" i="0" u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29</a:t>
            </a:r>
            <a:r>
              <a:rPr lang="en-US" sz="4000" b="1" i="0" u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日起，在考試分發委員會網站（http://www.uac.edu.tw）公布今年度招生名額（含回流名額）、組合成績人數累計表及最低登記標準，方便考生登記志願時參考。</a:t>
            </a:r>
            <a:endParaRPr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endParaRPr sz="2400" b="1" i="0" u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4" name="Google Shape;554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9387" y="260350"/>
            <a:ext cx="1508125" cy="1508125"/>
          </a:xfrm>
          <a:prstGeom prst="rect">
            <a:avLst/>
          </a:prstGeom>
          <a:noFill/>
          <a:ln>
            <a:noFill/>
          </a:ln>
        </p:spPr>
      </p:pic>
      <p:sp>
        <p:nvSpPr>
          <p:cNvPr id="555" name="Google Shape;555;p47"/>
          <p:cNvSpPr txBox="1"/>
          <p:nvPr/>
        </p:nvSpPr>
        <p:spPr>
          <a:xfrm>
            <a:off x="710349" y="421833"/>
            <a:ext cx="5903912" cy="769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icrosoft JhengHei"/>
              <a:buNone/>
            </a:pPr>
            <a:r>
              <a:rPr lang="en-US" sz="4400" b="1" i="0" u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  </a:t>
            </a:r>
            <a:r>
              <a:rPr lang="en-US" sz="4400" b="1" i="0" u="none" dirty="0" err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大學網</a:t>
            </a:r>
            <a:endParaRPr dirty="0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C50DE58D-3777-44CE-A7E0-25F7BD0FE7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53253"/>
            <a:ext cx="9144000" cy="5323331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2" name="Google Shape;562;p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9387" y="260350"/>
            <a:ext cx="1508125" cy="1508125"/>
          </a:xfrm>
          <a:prstGeom prst="rect">
            <a:avLst/>
          </a:prstGeom>
          <a:noFill/>
          <a:ln>
            <a:noFill/>
          </a:ln>
        </p:spPr>
      </p:pic>
      <p:sp>
        <p:nvSpPr>
          <p:cNvPr id="563" name="Google Shape;563;p48"/>
          <p:cNvSpPr txBox="1"/>
          <p:nvPr/>
        </p:nvSpPr>
        <p:spPr>
          <a:xfrm>
            <a:off x="1258887" y="765175"/>
            <a:ext cx="5903912" cy="769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icrosoft JhengHei"/>
              <a:buNone/>
            </a:pPr>
            <a:r>
              <a:rPr lang="en-US" sz="44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104升學就業地圖</a:t>
            </a:r>
            <a:endParaRPr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ADF3B724-AE90-47D8-A5A8-494C8B1148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11425"/>
            <a:ext cx="9144000" cy="444917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0" name="Google Shape;570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9387" y="260350"/>
            <a:ext cx="1508125" cy="1508125"/>
          </a:xfrm>
          <a:prstGeom prst="rect">
            <a:avLst/>
          </a:prstGeom>
          <a:noFill/>
          <a:ln>
            <a:noFill/>
          </a:ln>
        </p:spPr>
      </p:pic>
      <p:sp>
        <p:nvSpPr>
          <p:cNvPr id="571" name="Google Shape;571;p49"/>
          <p:cNvSpPr txBox="1"/>
          <p:nvPr/>
        </p:nvSpPr>
        <p:spPr>
          <a:xfrm>
            <a:off x="1576387" y="836612"/>
            <a:ext cx="5903912" cy="769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icrosoft JhengHei"/>
              <a:buNone/>
            </a:pPr>
            <a:r>
              <a:rPr lang="en-US" sz="44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大學問</a:t>
            </a:r>
            <a:endParaRPr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41653E30-026B-49E0-82C2-115E2E2410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76499"/>
            <a:ext cx="9144000" cy="446985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8" name="Google Shape;578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9387" y="260350"/>
            <a:ext cx="1508125" cy="1508125"/>
          </a:xfrm>
          <a:prstGeom prst="rect">
            <a:avLst/>
          </a:prstGeom>
          <a:noFill/>
          <a:ln>
            <a:noFill/>
          </a:ln>
        </p:spPr>
      </p:pic>
      <p:sp>
        <p:nvSpPr>
          <p:cNvPr id="579" name="Google Shape;579;p50"/>
          <p:cNvSpPr txBox="1"/>
          <p:nvPr/>
        </p:nvSpPr>
        <p:spPr>
          <a:xfrm>
            <a:off x="1476375" y="831850"/>
            <a:ext cx="5903912" cy="769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icrosoft JhengHei"/>
              <a:buNone/>
            </a:pPr>
            <a:r>
              <a:rPr lang="en-US" sz="44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1111落點分析</a:t>
            </a:r>
            <a:endParaRPr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50A93930-0B0A-45A5-9D35-C61DC1E47A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5995" y="1659495"/>
            <a:ext cx="6916351" cy="516186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6" name="Google Shape;586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9387" y="260350"/>
            <a:ext cx="1508125" cy="1508125"/>
          </a:xfrm>
          <a:prstGeom prst="rect">
            <a:avLst/>
          </a:prstGeom>
          <a:noFill/>
          <a:ln>
            <a:noFill/>
          </a:ln>
        </p:spPr>
      </p:pic>
      <p:sp>
        <p:nvSpPr>
          <p:cNvPr id="587" name="Google Shape;587;p51"/>
          <p:cNvSpPr txBox="1"/>
          <p:nvPr/>
        </p:nvSpPr>
        <p:spPr>
          <a:xfrm>
            <a:off x="1476375" y="831850"/>
            <a:ext cx="3853271" cy="76993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icrosoft JhengHei"/>
              <a:buNone/>
            </a:pPr>
            <a:r>
              <a:rPr lang="en-US" sz="44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104落點</a:t>
            </a:r>
            <a:r>
              <a:rPr lang="zh-TW" altLang="en-US" sz="44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分析</a:t>
            </a:r>
            <a:endParaRPr dirty="0">
              <a:solidFill>
                <a:srgbClr val="002060"/>
              </a:solidFill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018EDD35-8752-453E-9665-ABAFF1DAC2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438" y="1775486"/>
            <a:ext cx="8175123" cy="4822164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2" name="Google Shape;602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662" y="-9525"/>
            <a:ext cx="1508125" cy="1506537"/>
          </a:xfrm>
          <a:prstGeom prst="rect">
            <a:avLst/>
          </a:prstGeom>
          <a:noFill/>
          <a:ln>
            <a:noFill/>
          </a:ln>
        </p:spPr>
      </p:pic>
      <p:sp>
        <p:nvSpPr>
          <p:cNvPr id="603" name="Google Shape;603;p53"/>
          <p:cNvSpPr txBox="1"/>
          <p:nvPr/>
        </p:nvSpPr>
        <p:spPr>
          <a:xfrm>
            <a:off x="1601787" y="304800"/>
            <a:ext cx="7542212" cy="769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icrosoft JhengHei"/>
              <a:buNone/>
            </a:pPr>
            <a:r>
              <a:rPr lang="en-US" sz="44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志願分配—</a:t>
            </a:r>
            <a:r>
              <a:rPr lang="en-US" sz="4400" b="1" i="0" u="non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可以填100個志願</a:t>
            </a:r>
            <a:endParaRPr/>
          </a:p>
        </p:txBody>
      </p:sp>
      <p:sp>
        <p:nvSpPr>
          <p:cNvPr id="604" name="Google Shape;604;p53"/>
          <p:cNvSpPr txBox="1"/>
          <p:nvPr/>
        </p:nvSpPr>
        <p:spPr>
          <a:xfrm>
            <a:off x="682625" y="1803400"/>
            <a:ext cx="3024187" cy="977900"/>
          </a:xfrm>
          <a:prstGeom prst="rect">
            <a:avLst/>
          </a:prstGeom>
          <a:solidFill>
            <a:srgbClr val="C5E0B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5" name="Google Shape;605;p53"/>
          <p:cNvSpPr txBox="1"/>
          <p:nvPr/>
        </p:nvSpPr>
        <p:spPr>
          <a:xfrm>
            <a:off x="3724275" y="1803400"/>
            <a:ext cx="2946400" cy="977900"/>
          </a:xfrm>
          <a:prstGeom prst="rect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6" name="Google Shape;606;p53"/>
          <p:cNvSpPr txBox="1"/>
          <p:nvPr/>
        </p:nvSpPr>
        <p:spPr>
          <a:xfrm>
            <a:off x="6654800" y="1803400"/>
            <a:ext cx="1820862" cy="977900"/>
          </a:xfrm>
          <a:prstGeom prst="rect">
            <a:avLst/>
          </a:prstGeom>
          <a:solidFill>
            <a:srgbClr val="B481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7" name="Google Shape;607;p53"/>
          <p:cNvSpPr txBox="1"/>
          <p:nvPr/>
        </p:nvSpPr>
        <p:spPr>
          <a:xfrm>
            <a:off x="1350962" y="1820862"/>
            <a:ext cx="1819275" cy="1014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icrosoft JhengHei"/>
              <a:buNone/>
            </a:pPr>
            <a:r>
              <a:rPr lang="en-US" sz="6000" b="1" i="0" u="none" dirty="0" err="1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夢幻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608" name="Google Shape;608;p53"/>
          <p:cNvSpPr txBox="1"/>
          <p:nvPr/>
        </p:nvSpPr>
        <p:spPr>
          <a:xfrm>
            <a:off x="4270375" y="1820862"/>
            <a:ext cx="1819275" cy="1014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icrosoft JhengHei"/>
              <a:buNone/>
            </a:pPr>
            <a:r>
              <a:rPr lang="en-US" sz="6000" b="1" i="0" u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務實</a:t>
            </a:r>
            <a:endParaRPr dirty="0">
              <a:solidFill>
                <a:srgbClr val="002060"/>
              </a:solidFill>
            </a:endParaRPr>
          </a:p>
        </p:txBody>
      </p:sp>
      <p:sp>
        <p:nvSpPr>
          <p:cNvPr id="609" name="Google Shape;609;p53"/>
          <p:cNvSpPr txBox="1"/>
          <p:nvPr/>
        </p:nvSpPr>
        <p:spPr>
          <a:xfrm>
            <a:off x="6663546" y="1795417"/>
            <a:ext cx="1819275" cy="10144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icrosoft JhengHei"/>
              <a:buNone/>
            </a:pPr>
            <a:r>
              <a:rPr lang="en-US" sz="6000" b="1" i="0" u="none" dirty="0" err="1">
                <a:solidFill>
                  <a:schemeClr val="accent4">
                    <a:lumMod val="7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保險</a:t>
            </a:r>
            <a:endParaRPr dirty="0">
              <a:solidFill>
                <a:schemeClr val="accent4">
                  <a:lumMod val="75000"/>
                </a:schemeClr>
              </a:solidFill>
            </a:endParaRPr>
          </a:p>
        </p:txBody>
      </p:sp>
      <p:grpSp>
        <p:nvGrpSpPr>
          <p:cNvPr id="610" name="Google Shape;610;p53"/>
          <p:cNvGrpSpPr/>
          <p:nvPr/>
        </p:nvGrpSpPr>
        <p:grpSpPr>
          <a:xfrm>
            <a:off x="690562" y="3698875"/>
            <a:ext cx="7792259" cy="1041400"/>
            <a:chOff x="691043" y="3276465"/>
            <a:chExt cx="7791160" cy="1041256"/>
          </a:xfrm>
        </p:grpSpPr>
        <p:sp>
          <p:nvSpPr>
            <p:cNvPr id="611" name="Google Shape;611;p53"/>
            <p:cNvSpPr txBox="1"/>
            <p:nvPr/>
          </p:nvSpPr>
          <p:spPr>
            <a:xfrm>
              <a:off x="691043" y="3295512"/>
              <a:ext cx="2514245" cy="977765"/>
            </a:xfrm>
            <a:prstGeom prst="rect">
              <a:avLst/>
            </a:prstGeom>
            <a:solidFill>
              <a:srgbClr val="C5E0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53"/>
            <p:cNvSpPr txBox="1"/>
            <p:nvPr/>
          </p:nvSpPr>
          <p:spPr>
            <a:xfrm>
              <a:off x="1039011" y="3276465"/>
              <a:ext cx="1818843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Microsoft JhengHei"/>
                <a:buNone/>
              </a:pPr>
              <a:r>
                <a:rPr lang="en-US" sz="6000" b="1" i="0" u="none" dirty="0" err="1">
                  <a:solidFill>
                    <a:srgbClr val="FF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夢幻</a:t>
              </a:r>
              <a:endParaRPr dirty="0">
                <a:solidFill>
                  <a:srgbClr val="FF0000"/>
                </a:solidFill>
              </a:endParaRPr>
            </a:p>
          </p:txBody>
        </p:sp>
        <p:sp>
          <p:nvSpPr>
            <p:cNvPr id="613" name="Google Shape;613;p53"/>
            <p:cNvSpPr txBox="1"/>
            <p:nvPr/>
          </p:nvSpPr>
          <p:spPr>
            <a:xfrm>
              <a:off x="3170368" y="3295512"/>
              <a:ext cx="3130108" cy="977765"/>
            </a:xfrm>
            <a:prstGeom prst="rect">
              <a:avLst/>
            </a:prstGeom>
            <a:solidFill>
              <a:srgbClr val="F4B1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53"/>
            <p:cNvSpPr txBox="1"/>
            <p:nvPr/>
          </p:nvSpPr>
          <p:spPr>
            <a:xfrm>
              <a:off x="3846157" y="3302058"/>
              <a:ext cx="1818843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Microsoft JhengHei"/>
                <a:buNone/>
              </a:pPr>
              <a:r>
                <a:rPr lang="en-US" sz="6000" b="1" i="0" u="none" dirty="0" err="1">
                  <a:solidFill>
                    <a:srgbClr val="00206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務實</a:t>
              </a:r>
              <a:endParaRPr dirty="0">
                <a:solidFill>
                  <a:srgbClr val="002060"/>
                </a:solidFill>
              </a:endParaRPr>
            </a:p>
          </p:txBody>
        </p:sp>
        <p:sp>
          <p:nvSpPr>
            <p:cNvPr id="615" name="Google Shape;615;p53"/>
            <p:cNvSpPr txBox="1"/>
            <p:nvPr/>
          </p:nvSpPr>
          <p:spPr>
            <a:xfrm>
              <a:off x="6298889" y="3317734"/>
              <a:ext cx="2176156" cy="977765"/>
            </a:xfrm>
            <a:prstGeom prst="rect">
              <a:avLst/>
            </a:prstGeom>
            <a:solidFill>
              <a:srgbClr val="B481B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53"/>
            <p:cNvSpPr txBox="1"/>
            <p:nvPr/>
          </p:nvSpPr>
          <p:spPr>
            <a:xfrm>
              <a:off x="6298889" y="3302058"/>
              <a:ext cx="2183314" cy="101566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Microsoft JhengHei"/>
                <a:buNone/>
              </a:pPr>
              <a:r>
                <a:rPr lang="en-US" sz="6000" b="1" i="0" u="none" dirty="0" err="1">
                  <a:solidFill>
                    <a:schemeClr val="accent4">
                      <a:lumMod val="7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保險</a:t>
              </a:r>
              <a:endParaRPr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sp>
        <p:nvSpPr>
          <p:cNvPr id="617" name="Google Shape;617;p53"/>
          <p:cNvSpPr txBox="1"/>
          <p:nvPr/>
        </p:nvSpPr>
        <p:spPr>
          <a:xfrm>
            <a:off x="738187" y="5562600"/>
            <a:ext cx="1649412" cy="977900"/>
          </a:xfrm>
          <a:prstGeom prst="rect">
            <a:avLst/>
          </a:prstGeom>
          <a:solidFill>
            <a:srgbClr val="C5E0B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18" name="Google Shape;618;p53"/>
          <p:cNvGrpSpPr/>
          <p:nvPr/>
        </p:nvGrpSpPr>
        <p:grpSpPr>
          <a:xfrm>
            <a:off x="727075" y="5499099"/>
            <a:ext cx="7843837" cy="1054947"/>
            <a:chOff x="681963" y="4758911"/>
            <a:chExt cx="8047462" cy="1054595"/>
          </a:xfrm>
        </p:grpSpPr>
        <p:sp>
          <p:nvSpPr>
            <p:cNvPr id="619" name="Google Shape;619;p53"/>
            <p:cNvSpPr txBox="1"/>
            <p:nvPr/>
          </p:nvSpPr>
          <p:spPr>
            <a:xfrm>
              <a:off x="681963" y="4758911"/>
              <a:ext cx="1818843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Microsoft JhengHei"/>
                <a:buNone/>
              </a:pPr>
              <a:r>
                <a:rPr lang="en-US" sz="6000" b="1" i="0" u="none" dirty="0" err="1">
                  <a:solidFill>
                    <a:srgbClr val="FF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夢幻</a:t>
              </a:r>
              <a:endParaRPr dirty="0">
                <a:solidFill>
                  <a:srgbClr val="FF0000"/>
                </a:solidFill>
              </a:endParaRPr>
            </a:p>
          </p:txBody>
        </p:sp>
        <p:sp>
          <p:nvSpPr>
            <p:cNvPr id="620" name="Google Shape;620;p53"/>
            <p:cNvSpPr txBox="1"/>
            <p:nvPr/>
          </p:nvSpPr>
          <p:spPr>
            <a:xfrm>
              <a:off x="2339242" y="4790650"/>
              <a:ext cx="3325670" cy="979161"/>
            </a:xfrm>
            <a:prstGeom prst="rect">
              <a:avLst/>
            </a:prstGeom>
            <a:solidFill>
              <a:srgbClr val="F4B1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53"/>
            <p:cNvSpPr txBox="1"/>
            <p:nvPr/>
          </p:nvSpPr>
          <p:spPr>
            <a:xfrm>
              <a:off x="3015437" y="4797843"/>
              <a:ext cx="1932474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Microsoft JhengHei"/>
                <a:buNone/>
              </a:pPr>
              <a:r>
                <a:rPr lang="en-US" sz="6000" b="1" i="0" u="none" dirty="0" err="1">
                  <a:solidFill>
                    <a:srgbClr val="00206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務實</a:t>
              </a:r>
              <a:endParaRPr dirty="0">
                <a:solidFill>
                  <a:srgbClr val="002060"/>
                </a:solidFill>
              </a:endParaRPr>
            </a:p>
          </p:txBody>
        </p:sp>
        <p:sp>
          <p:nvSpPr>
            <p:cNvPr id="622" name="Google Shape;622;p53"/>
            <p:cNvSpPr txBox="1"/>
            <p:nvPr/>
          </p:nvSpPr>
          <p:spPr>
            <a:xfrm>
              <a:off x="5620463" y="4825564"/>
              <a:ext cx="2854202" cy="977574"/>
            </a:xfrm>
            <a:prstGeom prst="rect">
              <a:avLst/>
            </a:prstGeom>
            <a:solidFill>
              <a:srgbClr val="B481B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53"/>
            <p:cNvSpPr txBox="1"/>
            <p:nvPr/>
          </p:nvSpPr>
          <p:spPr>
            <a:xfrm>
              <a:off x="5628604" y="4793188"/>
              <a:ext cx="3100821" cy="101566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Microsoft JhengHei"/>
                <a:buNone/>
              </a:pPr>
              <a:r>
                <a:rPr lang="zh-TW" altLang="en-US" sz="6000" b="1" i="0" u="none" dirty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 </a:t>
              </a:r>
              <a:r>
                <a:rPr lang="en-US" sz="6000" b="1" i="0" u="none" dirty="0" err="1">
                  <a:solidFill>
                    <a:schemeClr val="accent4">
                      <a:lumMod val="7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保險</a:t>
              </a:r>
              <a:endParaRPr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sp>
        <p:nvSpPr>
          <p:cNvPr id="624" name="Google Shape;624;p53"/>
          <p:cNvSpPr txBox="1"/>
          <p:nvPr/>
        </p:nvSpPr>
        <p:spPr>
          <a:xfrm>
            <a:off x="6526212" y="1174750"/>
            <a:ext cx="2060575" cy="64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icrosoft JhengHei"/>
              <a:buNone/>
            </a:pPr>
            <a:r>
              <a:rPr lang="en-US" sz="3600" b="1" i="0" u="none" dirty="0" err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高分</a:t>
            </a:r>
            <a:endParaRPr dirty="0"/>
          </a:p>
        </p:txBody>
      </p:sp>
      <p:sp>
        <p:nvSpPr>
          <p:cNvPr id="625" name="Google Shape;625;p53"/>
          <p:cNvSpPr txBox="1"/>
          <p:nvPr/>
        </p:nvSpPr>
        <p:spPr>
          <a:xfrm>
            <a:off x="6510337" y="3103562"/>
            <a:ext cx="2060575" cy="64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icrosoft JhengHei"/>
              <a:buNone/>
            </a:pPr>
            <a:r>
              <a:rPr lang="en-US" sz="36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普通</a:t>
            </a:r>
            <a:endParaRPr/>
          </a:p>
        </p:txBody>
      </p:sp>
      <p:sp>
        <p:nvSpPr>
          <p:cNvPr id="626" name="Google Shape;626;p53"/>
          <p:cNvSpPr txBox="1"/>
          <p:nvPr/>
        </p:nvSpPr>
        <p:spPr>
          <a:xfrm>
            <a:off x="6510337" y="4964112"/>
            <a:ext cx="2060575" cy="64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icrosoft JhengHei"/>
              <a:buNone/>
            </a:pPr>
            <a:r>
              <a:rPr lang="en-US" sz="3600" b="1" i="0" u="none" dirty="0" err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稍差</a:t>
            </a:r>
            <a:endParaRPr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2" name="Google Shape;632;p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950" y="404812"/>
            <a:ext cx="2443162" cy="2443162"/>
          </a:xfrm>
          <a:prstGeom prst="rect">
            <a:avLst/>
          </a:prstGeom>
          <a:noFill/>
          <a:ln>
            <a:noFill/>
          </a:ln>
        </p:spPr>
      </p:pic>
      <p:sp>
        <p:nvSpPr>
          <p:cNvPr id="633" name="Google Shape;633;p54"/>
          <p:cNvSpPr/>
          <p:nvPr/>
        </p:nvSpPr>
        <p:spPr>
          <a:xfrm>
            <a:off x="2700337" y="692150"/>
            <a:ext cx="5327650" cy="1296987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" name="Google Shape;634;p54"/>
          <p:cNvSpPr txBox="1"/>
          <p:nvPr/>
        </p:nvSpPr>
        <p:spPr>
          <a:xfrm>
            <a:off x="3198812" y="796925"/>
            <a:ext cx="4824412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icrosoft JhengHei"/>
              <a:buNone/>
            </a:pPr>
            <a:r>
              <a:rPr lang="en-US" sz="6000" b="1" i="0" u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老師的叮嚀</a:t>
            </a:r>
            <a:endParaRPr dirty="0">
              <a:solidFill>
                <a:srgbClr val="002060"/>
              </a:solidFill>
            </a:endParaRPr>
          </a:p>
        </p:txBody>
      </p:sp>
      <p:pic>
        <p:nvPicPr>
          <p:cNvPr id="635" name="Google Shape;635;p5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24150" y="2420937"/>
            <a:ext cx="928687" cy="928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36" name="Google Shape;636;p5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86050" y="3429000"/>
            <a:ext cx="966787" cy="966787"/>
          </a:xfrm>
          <a:prstGeom prst="rect">
            <a:avLst/>
          </a:prstGeom>
          <a:noFill/>
          <a:ln>
            <a:noFill/>
          </a:ln>
        </p:spPr>
      </p:pic>
      <p:sp>
        <p:nvSpPr>
          <p:cNvPr id="637" name="Google Shape;637;p54"/>
          <p:cNvSpPr txBox="1"/>
          <p:nvPr/>
        </p:nvSpPr>
        <p:spPr>
          <a:xfrm>
            <a:off x="3825875" y="2425700"/>
            <a:ext cx="5073028" cy="92328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Microsoft JhengHei"/>
              <a:buNone/>
            </a:pPr>
            <a:r>
              <a:rPr lang="zh-TW" altLang="en-US" sz="54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考上會去念才填</a:t>
            </a:r>
            <a:endParaRPr dirty="0">
              <a:solidFill>
                <a:srgbClr val="002060"/>
              </a:solidFill>
            </a:endParaRPr>
          </a:p>
        </p:txBody>
      </p:sp>
      <p:sp>
        <p:nvSpPr>
          <p:cNvPr id="638" name="Google Shape;638;p54"/>
          <p:cNvSpPr txBox="1"/>
          <p:nvPr/>
        </p:nvSpPr>
        <p:spPr>
          <a:xfrm>
            <a:off x="3814762" y="3482975"/>
            <a:ext cx="5221287" cy="9239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Microsoft JhengHei"/>
              <a:buNone/>
            </a:pPr>
            <a:r>
              <a:rPr lang="en-US" sz="5400" b="1" i="0" u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釐清自己的需求</a:t>
            </a:r>
            <a:endParaRPr dirty="0">
              <a:solidFill>
                <a:srgbClr val="002060"/>
              </a:solidFill>
            </a:endParaRPr>
          </a:p>
        </p:txBody>
      </p:sp>
      <p:pic>
        <p:nvPicPr>
          <p:cNvPr id="639" name="Google Shape;639;p5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713037" y="4475162"/>
            <a:ext cx="971550" cy="971550"/>
          </a:xfrm>
          <a:prstGeom prst="rect">
            <a:avLst/>
          </a:prstGeom>
          <a:noFill/>
          <a:ln>
            <a:noFill/>
          </a:ln>
        </p:spPr>
      </p:pic>
      <p:sp>
        <p:nvSpPr>
          <p:cNvPr id="640" name="Google Shape;640;p54"/>
          <p:cNvSpPr txBox="1"/>
          <p:nvPr/>
        </p:nvSpPr>
        <p:spPr>
          <a:xfrm>
            <a:off x="3814762" y="4560887"/>
            <a:ext cx="5329237" cy="1755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Microsoft JhengHei"/>
              <a:buNone/>
            </a:pPr>
            <a:r>
              <a:rPr lang="en-US" sz="5400" b="1" i="0" u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留意更名、併校之資訊</a:t>
            </a:r>
            <a:endParaRPr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" name="Google Shape;645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950" y="404812"/>
            <a:ext cx="2443162" cy="2443162"/>
          </a:xfrm>
          <a:prstGeom prst="rect">
            <a:avLst/>
          </a:prstGeom>
          <a:noFill/>
          <a:ln>
            <a:noFill/>
          </a:ln>
        </p:spPr>
      </p:pic>
      <p:sp>
        <p:nvSpPr>
          <p:cNvPr id="646" name="Google Shape;646;p55"/>
          <p:cNvSpPr/>
          <p:nvPr/>
        </p:nvSpPr>
        <p:spPr>
          <a:xfrm>
            <a:off x="2700337" y="692150"/>
            <a:ext cx="5327650" cy="1296987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55"/>
          <p:cNvSpPr txBox="1"/>
          <p:nvPr/>
        </p:nvSpPr>
        <p:spPr>
          <a:xfrm>
            <a:off x="3198812" y="796925"/>
            <a:ext cx="4824412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icrosoft JhengHei"/>
              <a:buNone/>
            </a:pPr>
            <a:r>
              <a:rPr lang="en-US" sz="6000" b="1" i="0" u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老師的叮嚀</a:t>
            </a:r>
            <a:endParaRPr dirty="0">
              <a:solidFill>
                <a:srgbClr val="002060"/>
              </a:solidFill>
            </a:endParaRPr>
          </a:p>
        </p:txBody>
      </p:sp>
      <p:pic>
        <p:nvPicPr>
          <p:cNvPr id="648" name="Google Shape;648;p5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00337" y="2382837"/>
            <a:ext cx="931862" cy="930275"/>
          </a:xfrm>
          <a:prstGeom prst="rect">
            <a:avLst/>
          </a:prstGeom>
          <a:noFill/>
          <a:ln>
            <a:noFill/>
          </a:ln>
        </p:spPr>
      </p:pic>
      <p:sp>
        <p:nvSpPr>
          <p:cNvPr id="649" name="Google Shape;649;p55"/>
          <p:cNvSpPr txBox="1"/>
          <p:nvPr/>
        </p:nvSpPr>
        <p:spPr>
          <a:xfrm>
            <a:off x="3632200" y="2382837"/>
            <a:ext cx="5221287" cy="34163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Microsoft JhengHei"/>
              <a:buNone/>
            </a:pPr>
            <a:r>
              <a:rPr lang="en-US" sz="5400" b="1" i="0" u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操作過程中有任何疑問，請洽</a:t>
            </a:r>
            <a:endParaRPr dirty="0">
              <a:solidFill>
                <a:srgbClr val="00206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Microsoft JhengHei"/>
              <a:buNone/>
            </a:pPr>
            <a:r>
              <a:rPr lang="en-US" sz="5400" b="1" i="0" u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聯分會</a:t>
            </a:r>
            <a:endParaRPr dirty="0">
              <a:solidFill>
                <a:srgbClr val="00206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Microsoft JhengHei"/>
              <a:buNone/>
            </a:pPr>
            <a:r>
              <a:rPr lang="en-US" sz="54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06-2362755</a:t>
            </a:r>
            <a:endParaRPr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2" name="Google Shape;632;p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950" y="404812"/>
            <a:ext cx="2443162" cy="2443162"/>
          </a:xfrm>
          <a:prstGeom prst="rect">
            <a:avLst/>
          </a:prstGeom>
          <a:noFill/>
          <a:ln>
            <a:noFill/>
          </a:ln>
        </p:spPr>
      </p:pic>
      <p:sp>
        <p:nvSpPr>
          <p:cNvPr id="633" name="Google Shape;633;p54"/>
          <p:cNvSpPr/>
          <p:nvPr/>
        </p:nvSpPr>
        <p:spPr>
          <a:xfrm>
            <a:off x="2700337" y="692150"/>
            <a:ext cx="5327650" cy="1296987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" name="Google Shape;634;p54"/>
          <p:cNvSpPr txBox="1"/>
          <p:nvPr/>
        </p:nvSpPr>
        <p:spPr>
          <a:xfrm>
            <a:off x="3198812" y="796925"/>
            <a:ext cx="4824412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icrosoft JhengHei"/>
              <a:buNone/>
            </a:pPr>
            <a:r>
              <a:rPr lang="zh-TW" altLang="en-US" sz="6000" b="1" dirty="0">
                <a:solidFill>
                  <a:srgbClr val="002060"/>
                </a:solidFill>
                <a:latin typeface="Microsoft JhengHei"/>
                <a:ea typeface="Microsoft JhengHei"/>
                <a:sym typeface="Microsoft JhengHei"/>
              </a:rPr>
              <a:t>個別諮詢</a:t>
            </a:r>
            <a:endParaRPr dirty="0">
              <a:solidFill>
                <a:srgbClr val="002060"/>
              </a:solidFill>
            </a:endParaRPr>
          </a:p>
        </p:txBody>
      </p:sp>
      <p:pic>
        <p:nvPicPr>
          <p:cNvPr id="635" name="Google Shape;635;p5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5313" y="3018631"/>
            <a:ext cx="928687" cy="928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36" name="Google Shape;636;p5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6262" y="4085808"/>
            <a:ext cx="966787" cy="966787"/>
          </a:xfrm>
          <a:prstGeom prst="rect">
            <a:avLst/>
          </a:prstGeom>
          <a:noFill/>
          <a:ln>
            <a:noFill/>
          </a:ln>
        </p:spPr>
      </p:pic>
      <p:sp>
        <p:nvSpPr>
          <p:cNvPr id="637" name="Google Shape;637;p54"/>
          <p:cNvSpPr txBox="1"/>
          <p:nvPr/>
        </p:nvSpPr>
        <p:spPr>
          <a:xfrm>
            <a:off x="1803284" y="3036628"/>
            <a:ext cx="4728845" cy="8309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Microsoft JhengHei"/>
              <a:buNone/>
            </a:pPr>
            <a:r>
              <a:rPr lang="zh-TW" altLang="en-US" sz="4800" b="1" dirty="0">
                <a:solidFill>
                  <a:srgbClr val="002060"/>
                </a:solidFill>
                <a:latin typeface="Microsoft JhengHei"/>
                <a:ea typeface="Microsoft JhengHei"/>
                <a:sym typeface="Microsoft JhengHei"/>
              </a:rPr>
              <a:t>參加此說明會</a:t>
            </a:r>
            <a:endParaRPr sz="4800" dirty="0">
              <a:solidFill>
                <a:srgbClr val="002060"/>
              </a:solidFill>
            </a:endParaRPr>
          </a:p>
        </p:txBody>
      </p:sp>
      <p:sp>
        <p:nvSpPr>
          <p:cNvPr id="638" name="Google Shape;638;p54"/>
          <p:cNvSpPr txBox="1"/>
          <p:nvPr/>
        </p:nvSpPr>
        <p:spPr>
          <a:xfrm>
            <a:off x="1803284" y="4028358"/>
            <a:ext cx="6891537" cy="8309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Microsoft JhengHei"/>
              <a:buNone/>
            </a:pPr>
            <a:r>
              <a:rPr lang="zh-TW" altLang="en-US" sz="48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事先自行完成</a:t>
            </a:r>
            <a:r>
              <a:rPr lang="en-US" altLang="zh-TW" sz="48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3-5</a:t>
            </a:r>
            <a:r>
              <a:rPr lang="zh-TW" altLang="en-US" sz="48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套落點</a:t>
            </a:r>
            <a:endParaRPr sz="4800" dirty="0">
              <a:solidFill>
                <a:srgbClr val="002060"/>
              </a:solidFill>
            </a:endParaRPr>
          </a:p>
        </p:txBody>
      </p:sp>
      <p:pic>
        <p:nvPicPr>
          <p:cNvPr id="639" name="Google Shape;639;p5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09091" y="5162683"/>
            <a:ext cx="971550" cy="971550"/>
          </a:xfrm>
          <a:prstGeom prst="rect">
            <a:avLst/>
          </a:prstGeom>
          <a:noFill/>
          <a:ln>
            <a:noFill/>
          </a:ln>
        </p:spPr>
      </p:pic>
      <p:sp>
        <p:nvSpPr>
          <p:cNvPr id="640" name="Google Shape;640;p54"/>
          <p:cNvSpPr txBox="1"/>
          <p:nvPr/>
        </p:nvSpPr>
        <p:spPr>
          <a:xfrm>
            <a:off x="1803284" y="5162683"/>
            <a:ext cx="3474569" cy="1046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Microsoft JhengHei"/>
              <a:buNone/>
            </a:pPr>
            <a:r>
              <a:rPr lang="zh-TW" altLang="en-US" sz="48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預排志願序</a:t>
            </a:r>
            <a:endParaRPr lang="en-US" altLang="zh-TW" sz="4800" b="1" i="0" u="none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Microsoft JhengHei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2897507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35"/>
          <p:cNvSpPr/>
          <p:nvPr/>
        </p:nvSpPr>
        <p:spPr>
          <a:xfrm>
            <a:off x="1042987" y="549275"/>
            <a:ext cx="7345362" cy="5472112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35"/>
          <p:cNvSpPr txBox="1"/>
          <p:nvPr/>
        </p:nvSpPr>
        <p:spPr>
          <a:xfrm>
            <a:off x="1258887" y="1268412"/>
            <a:ext cx="7129462" cy="3046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icrosoft JhengHei"/>
              <a:buNone/>
            </a:pPr>
            <a:r>
              <a:rPr lang="en-US" sz="4800" b="1" i="0" u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放榜</a:t>
            </a:r>
            <a:endParaRPr dirty="0">
              <a:solidFill>
                <a:srgbClr val="00206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icrosoft JhengHei"/>
              <a:buNone/>
            </a:pPr>
            <a:r>
              <a:rPr lang="en-US" sz="4800" b="1" i="0" u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</a:t>
            </a:r>
            <a:r>
              <a:rPr lang="en-US" sz="48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8月</a:t>
            </a:r>
            <a:r>
              <a:rPr lang="en-US" altLang="zh-TW" sz="4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15</a:t>
            </a:r>
            <a:r>
              <a:rPr lang="en-US" sz="48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日公告</a:t>
            </a:r>
            <a:endParaRPr dirty="0">
              <a:solidFill>
                <a:srgbClr val="00206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icrosoft JhengHei"/>
              <a:buNone/>
            </a:pPr>
            <a:r>
              <a:rPr lang="en-US" sz="48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</a:t>
            </a:r>
            <a:r>
              <a:rPr lang="en-US" sz="4800" b="1" i="0" u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網路查榜</a:t>
            </a:r>
            <a:r>
              <a:rPr lang="en-US" sz="28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</a:t>
            </a:r>
            <a:r>
              <a:rPr lang="en-US" sz="2800" b="1" i="0" u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考試入學分發委員會</a:t>
            </a:r>
            <a:r>
              <a:rPr lang="en-US" sz="28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)</a:t>
            </a:r>
            <a:endParaRPr dirty="0">
              <a:solidFill>
                <a:srgbClr val="00206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icrosoft JhengHei"/>
              <a:buNone/>
            </a:pPr>
            <a:r>
              <a:rPr lang="en-US" sz="4800" b="1" i="0" u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</a:t>
            </a:r>
            <a:r>
              <a:rPr lang="en-US" sz="4800" b="1" i="0" u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app查榜</a:t>
            </a:r>
            <a:endParaRPr dirty="0">
              <a:solidFill>
                <a:srgbClr val="002060"/>
              </a:solidFill>
            </a:endParaRPr>
          </a:p>
        </p:txBody>
      </p:sp>
      <p:pic>
        <p:nvPicPr>
          <p:cNvPr id="474" name="Google Shape;474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0987" y="4316412"/>
            <a:ext cx="2438400" cy="243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1192628"/>
              </p:ext>
            </p:extLst>
          </p:nvPr>
        </p:nvGraphicFramePr>
        <p:xfrm>
          <a:off x="139335" y="1123405"/>
          <a:ext cx="3500848" cy="3184796"/>
        </p:xfrm>
        <a:graphic>
          <a:graphicData uri="http://schemas.openxmlformats.org/drawingml/2006/table">
            <a:tbl>
              <a:tblPr firstRow="1" bandRow="1">
                <a:tableStyleId>{4EDC0B32-3437-465B-9113-25ABB294C655}</a:tableStyleId>
              </a:tblPr>
              <a:tblGrid>
                <a:gridCol w="15849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58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756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日期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7476">
                <a:tc>
                  <a:txBody>
                    <a:bodyPr/>
                    <a:lstStyle/>
                    <a:p>
                      <a:r>
                        <a:rPr lang="en-US" altLang="zh-TW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6/4-8/4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下載單機版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7476">
                <a:tc>
                  <a:txBody>
                    <a:bodyPr/>
                    <a:lstStyle/>
                    <a:p>
                      <a:r>
                        <a:rPr lang="en-US" altLang="zh-TW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7/29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9:00</a:t>
                      </a:r>
                      <a:r>
                        <a:rPr lang="en-US" altLang="zh-TW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</a:p>
                    <a:p>
                      <a:r>
                        <a:rPr lang="en-US" altLang="zh-TW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8/4</a:t>
                      </a:r>
                      <a:r>
                        <a:rPr lang="zh-TW" altLang="en-US" sz="1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中午</a:t>
                      </a:r>
                      <a:r>
                        <a:rPr lang="en-US" altLang="zh-TW" sz="1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12:00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繳交登記費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7476">
                <a:tc>
                  <a:txBody>
                    <a:bodyPr/>
                    <a:lstStyle/>
                    <a:p>
                      <a:r>
                        <a:rPr lang="en-US" altLang="zh-TW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8/1</a:t>
                      </a:r>
                      <a:r>
                        <a:rPr kumimoji="0" lang="en-US" altLang="zh-TW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9:00</a:t>
                      </a:r>
                      <a:r>
                        <a:rPr lang="en-US" altLang="zh-TW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</a:p>
                    <a:p>
                      <a:r>
                        <a:rPr lang="en-US" altLang="zh-TW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8/4</a:t>
                      </a:r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16:30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網路登記志願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" name="圖片 3">
            <a:extLst>
              <a:ext uri="{FF2B5EF4-FFF2-40B4-BE49-F238E27FC236}">
                <a16:creationId xmlns:a16="http://schemas.microsoft.com/office/drawing/2014/main" id="{ACD1E6D9-6CA7-4E27-8DF2-3B086F9F4A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6127" y="12827"/>
            <a:ext cx="4870228" cy="6753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92005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57"/>
          <p:cNvSpPr txBox="1"/>
          <p:nvPr/>
        </p:nvSpPr>
        <p:spPr>
          <a:xfrm>
            <a:off x="2700337" y="2274887"/>
            <a:ext cx="4897437" cy="230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Microsoft JhengHei"/>
              <a:buNone/>
            </a:pPr>
            <a:r>
              <a:rPr lang="en-US" sz="7200" b="1" i="0" u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敬祝同學</a:t>
            </a:r>
            <a:endParaRPr dirty="0">
              <a:solidFill>
                <a:srgbClr val="00206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Microsoft JhengHei"/>
              <a:buNone/>
            </a:pPr>
            <a:r>
              <a:rPr lang="en-US" sz="7200" b="1" i="0" u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金榜題名</a:t>
            </a:r>
            <a:endParaRPr dirty="0">
              <a:solidFill>
                <a:srgbClr val="002060"/>
              </a:solidFill>
            </a:endParaRPr>
          </a:p>
        </p:txBody>
      </p:sp>
      <p:pic>
        <p:nvPicPr>
          <p:cNvPr id="663" name="Google Shape;663;p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19925" y="5013325"/>
            <a:ext cx="1579562" cy="15795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"/>
          <p:cNvSpPr/>
          <p:nvPr/>
        </p:nvSpPr>
        <p:spPr>
          <a:xfrm>
            <a:off x="0" y="1587"/>
            <a:ext cx="2808287" cy="2160587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5"/>
          <p:cNvSpPr txBox="1"/>
          <p:nvPr/>
        </p:nvSpPr>
        <p:spPr>
          <a:xfrm>
            <a:off x="684212" y="404812"/>
            <a:ext cx="1441450" cy="1570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icrosoft JhengHei"/>
              <a:buNone/>
            </a:pPr>
            <a:r>
              <a:rPr lang="en-US" sz="48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考試分發</a:t>
            </a:r>
            <a:endParaRPr/>
          </a:p>
        </p:txBody>
      </p:sp>
      <p:pic>
        <p:nvPicPr>
          <p:cNvPr id="115" name="Google Shape;115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70287" y="4210050"/>
            <a:ext cx="1627187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51500" y="4062412"/>
            <a:ext cx="1276350" cy="1276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22412" y="4087812"/>
            <a:ext cx="1362075" cy="1362075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5"/>
          <p:cNvSpPr/>
          <p:nvPr/>
        </p:nvSpPr>
        <p:spPr>
          <a:xfrm>
            <a:off x="909637" y="1901825"/>
            <a:ext cx="7766050" cy="2584450"/>
          </a:xfrm>
          <a:prstGeom prst="rightArrow">
            <a:avLst>
              <a:gd name="adj1" fmla="val 18006"/>
              <a:gd name="adj2" fmla="val 50000"/>
            </a:avLst>
          </a:prstGeom>
          <a:solidFill>
            <a:srgbClr val="E16B8C"/>
          </a:solidFill>
          <a:ln w="12700" cap="flat" cmpd="sng">
            <a:solidFill>
              <a:srgbClr val="FEDFE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5"/>
          <p:cNvSpPr txBox="1"/>
          <p:nvPr/>
        </p:nvSpPr>
        <p:spPr>
          <a:xfrm>
            <a:off x="1366837" y="2871787"/>
            <a:ext cx="1441450" cy="831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icrosoft JhengHei"/>
              <a:buNone/>
            </a:pPr>
            <a:r>
              <a:rPr lang="en-US" sz="48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時程</a:t>
            </a:r>
            <a:endParaRPr/>
          </a:p>
        </p:txBody>
      </p:sp>
      <p:sp>
        <p:nvSpPr>
          <p:cNvPr id="120" name="Google Shape;120;p5"/>
          <p:cNvSpPr txBox="1"/>
          <p:nvPr/>
        </p:nvSpPr>
        <p:spPr>
          <a:xfrm>
            <a:off x="3470275" y="2871787"/>
            <a:ext cx="1441450" cy="831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icrosoft JhengHei"/>
              <a:buNone/>
            </a:pPr>
            <a:r>
              <a:rPr lang="en-US" sz="48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繳費</a:t>
            </a:r>
            <a:endParaRPr/>
          </a:p>
        </p:txBody>
      </p:sp>
      <p:sp>
        <p:nvSpPr>
          <p:cNvPr id="121" name="Google Shape;121;p5"/>
          <p:cNvSpPr txBox="1"/>
          <p:nvPr/>
        </p:nvSpPr>
        <p:spPr>
          <a:xfrm>
            <a:off x="5495925" y="2857500"/>
            <a:ext cx="1441450" cy="831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icrosoft JhengHei"/>
              <a:buNone/>
            </a:pPr>
            <a:r>
              <a:rPr lang="en-US" sz="48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登記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"/>
          <p:cNvSpPr/>
          <p:nvPr/>
        </p:nvSpPr>
        <p:spPr>
          <a:xfrm>
            <a:off x="0" y="1587"/>
            <a:ext cx="1979612" cy="1195387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6"/>
          <p:cNvSpPr txBox="1"/>
          <p:nvPr/>
        </p:nvSpPr>
        <p:spPr>
          <a:xfrm>
            <a:off x="268287" y="138112"/>
            <a:ext cx="1441450" cy="831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icrosoft JhengHei"/>
              <a:buNone/>
            </a:pPr>
            <a:r>
              <a:rPr lang="en-US" sz="48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時程</a:t>
            </a:r>
            <a:endParaRPr/>
          </a:p>
        </p:txBody>
      </p:sp>
      <p:pic>
        <p:nvPicPr>
          <p:cNvPr id="128" name="Google Shape;128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57975" y="33337"/>
            <a:ext cx="1209675" cy="12080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12100" y="127000"/>
            <a:ext cx="558800" cy="55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515350" y="96837"/>
            <a:ext cx="477837" cy="479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686E4265-673D-4F7D-B625-A4EF5B34D4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23904" y="138112"/>
            <a:ext cx="6450497" cy="659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239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7"/>
          <p:cNvGrpSpPr/>
          <p:nvPr/>
        </p:nvGrpSpPr>
        <p:grpSpPr>
          <a:xfrm>
            <a:off x="0" y="1587"/>
            <a:ext cx="2771775" cy="1987550"/>
            <a:chOff x="0" y="1588"/>
            <a:chExt cx="1979613" cy="1433512"/>
          </a:xfrm>
        </p:grpSpPr>
        <p:sp>
          <p:nvSpPr>
            <p:cNvPr id="137" name="Google Shape;137;p7"/>
            <p:cNvSpPr/>
            <p:nvPr/>
          </p:nvSpPr>
          <p:spPr>
            <a:xfrm>
              <a:off x="0" y="1588"/>
              <a:ext cx="1979613" cy="1433512"/>
            </a:xfrm>
            <a:prstGeom prst="ellipse">
              <a:avLst/>
            </a:prstGeom>
            <a:solidFill>
              <a:srgbClr val="F4B1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7"/>
            <p:cNvSpPr txBox="1"/>
            <p:nvPr/>
          </p:nvSpPr>
          <p:spPr>
            <a:xfrm>
              <a:off x="390023" y="385320"/>
              <a:ext cx="1441450" cy="6660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5400"/>
                <a:buFont typeface="Microsoft JhengHei"/>
                <a:buNone/>
              </a:pPr>
              <a:r>
                <a:rPr lang="en-US" sz="5400" b="1" i="0" u="non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繳費</a:t>
              </a:r>
              <a:endParaRPr/>
            </a:p>
          </p:txBody>
        </p:sp>
      </p:grpSp>
      <p:pic>
        <p:nvPicPr>
          <p:cNvPr id="139" name="Google Shape;139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9275" y="2408237"/>
            <a:ext cx="3741737" cy="339566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0" name="Google Shape;140;p7"/>
          <p:cNvGrpSpPr/>
          <p:nvPr/>
        </p:nvGrpSpPr>
        <p:grpSpPr>
          <a:xfrm>
            <a:off x="4768850" y="2406650"/>
            <a:ext cx="3744912" cy="3398837"/>
            <a:chOff x="5078413" y="2719388"/>
            <a:chExt cx="3744912" cy="3398837"/>
          </a:xfrm>
        </p:grpSpPr>
        <p:sp>
          <p:nvSpPr>
            <p:cNvPr id="141" name="Google Shape;141;p7"/>
            <p:cNvSpPr txBox="1"/>
            <p:nvPr/>
          </p:nvSpPr>
          <p:spPr>
            <a:xfrm>
              <a:off x="5078413" y="2719388"/>
              <a:ext cx="3744912" cy="3398837"/>
            </a:xfrm>
            <a:prstGeom prst="rect">
              <a:avLst/>
            </a:prstGeom>
            <a:solidFill>
              <a:srgbClr val="9BB3FF"/>
            </a:solidFill>
            <a:ln w="12700" cap="flat" cmpd="sng">
              <a:solidFill>
                <a:srgbClr val="9BB3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7"/>
            <p:cNvSpPr txBox="1"/>
            <p:nvPr/>
          </p:nvSpPr>
          <p:spPr>
            <a:xfrm>
              <a:off x="5834063" y="3357563"/>
              <a:ext cx="2233612" cy="21224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600"/>
                <a:buFont typeface="Microsoft JhengHei"/>
                <a:buNone/>
              </a:pPr>
              <a:r>
                <a:rPr lang="en-US" sz="6600" b="1" i="0" u="non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去哪裡繳</a:t>
              </a:r>
              <a:endParaRPr/>
            </a:p>
          </p:txBody>
        </p:sp>
      </p:grpSp>
      <p:pic>
        <p:nvPicPr>
          <p:cNvPr id="143" name="Google Shape;143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67625" y="203200"/>
            <a:ext cx="666750" cy="66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65862" y="185737"/>
            <a:ext cx="1627187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434387" y="203200"/>
            <a:ext cx="623887" cy="6238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8"/>
          <p:cNvSpPr/>
          <p:nvPr/>
        </p:nvSpPr>
        <p:spPr>
          <a:xfrm>
            <a:off x="0" y="1587"/>
            <a:ext cx="1979612" cy="1433512"/>
          </a:xfrm>
          <a:prstGeom prst="ellipse">
            <a:avLst/>
          </a:prstGeom>
          <a:solidFill>
            <a:srgbClr val="F4B1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8"/>
          <p:cNvSpPr txBox="1"/>
          <p:nvPr/>
        </p:nvSpPr>
        <p:spPr>
          <a:xfrm>
            <a:off x="269875" y="303212"/>
            <a:ext cx="1441450" cy="831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icrosoft JhengHei"/>
              <a:buNone/>
            </a:pPr>
            <a:r>
              <a:rPr lang="en-US" sz="4800" b="1" i="0" u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繳費</a:t>
            </a:r>
            <a:endParaRPr/>
          </a:p>
        </p:txBody>
      </p:sp>
      <p:pic>
        <p:nvPicPr>
          <p:cNvPr id="152" name="Google Shape;152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7625" y="203200"/>
            <a:ext cx="666750" cy="66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35725" y="231775"/>
            <a:ext cx="1381125" cy="1379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434387" y="203200"/>
            <a:ext cx="623887" cy="62388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55" name="Google Shape;155;p8"/>
          <p:cNvGraphicFramePr/>
          <p:nvPr>
            <p:extLst>
              <p:ext uri="{D42A27DB-BD31-4B8C-83A1-F6EECF244321}">
                <p14:modId xmlns:p14="http://schemas.microsoft.com/office/powerpoint/2010/main" val="2833177151"/>
              </p:ext>
            </p:extLst>
          </p:nvPr>
        </p:nvGraphicFramePr>
        <p:xfrm>
          <a:off x="0" y="1912937"/>
          <a:ext cx="9058250" cy="4756125"/>
        </p:xfrm>
        <a:graphic>
          <a:graphicData uri="http://schemas.openxmlformats.org/drawingml/2006/table">
            <a:tbl>
              <a:tblPr>
                <a:noFill/>
                <a:tableStyleId>{4EDC0B32-3437-465B-9113-25ABB294C655}</a:tableStyleId>
              </a:tblPr>
              <a:tblGrid>
                <a:gridCol w="2265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3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5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63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969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b="1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身分別</a:t>
                      </a:r>
                      <a:endParaRPr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一般生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中低收入戶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(審驗通過)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低收入戶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(審驗通過)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58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endParaRPr sz="24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繳款金額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400"/>
                        <a:buFont typeface="Arial"/>
                        <a:buNone/>
                      </a:pPr>
                      <a:r>
                        <a:rPr lang="en-US" sz="44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220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400"/>
                        <a:buFont typeface="Arial"/>
                        <a:buNone/>
                      </a:pPr>
                      <a:r>
                        <a:rPr lang="en-US" sz="44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88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400"/>
                        <a:buFont typeface="Arial"/>
                        <a:buNone/>
                      </a:pPr>
                      <a:r>
                        <a:rPr lang="en-US" sz="44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2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Arial"/>
                        <a:buNone/>
                      </a:pPr>
                      <a:r>
                        <a:rPr lang="en-US" sz="26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繳款帳號設定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0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繳款帳號共14碼，前3碼一律為</a:t>
                      </a:r>
                      <a:r>
                        <a:rPr lang="en-US" sz="2400" b="0" i="0" u="none" strike="noStrike" cap="none" dirty="0">
                          <a:solidFill>
                            <a:schemeClr val="dk1"/>
                          </a:solidFill>
                          <a:latin typeface="PMingLiu"/>
                          <a:ea typeface="PMingLiu"/>
                          <a:cs typeface="PMingLiu"/>
                          <a:sym typeface="PMingLiu"/>
                        </a:rPr>
                        <a:t>「920」，</a:t>
                      </a:r>
                      <a:r>
                        <a:rPr lang="en-US" sz="2400" b="0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以身份證號碼報名之考生，設定方式為</a:t>
                      </a:r>
                      <a:r>
                        <a:rPr lang="en-US" sz="2400" b="1" i="0" u="sng" strike="noStrike" cap="none" dirty="0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920+</a:t>
                      </a:r>
                      <a:r>
                        <a:rPr lang="en-US" sz="2400" b="1" i="0" u="sng" strike="noStrike" cap="none" dirty="0">
                          <a:solidFill>
                            <a:srgbClr val="FF0000"/>
                          </a:solidFill>
                          <a:latin typeface="PMingLiu"/>
                          <a:ea typeface="PMingLiu"/>
                          <a:cs typeface="PMingLiu"/>
                          <a:sym typeface="PMingLiu"/>
                        </a:rPr>
                        <a:t>「</a:t>
                      </a:r>
                      <a:r>
                        <a:rPr lang="en-US" sz="2400" b="1" i="0" u="sng" strike="noStrike" cap="none" dirty="0" err="1">
                          <a:solidFill>
                            <a:srgbClr val="FF0000"/>
                          </a:solidFill>
                          <a:latin typeface="PMingLiu"/>
                          <a:ea typeface="PMingLiu"/>
                          <a:cs typeface="PMingLiu"/>
                          <a:sym typeface="PMingLiu"/>
                        </a:rPr>
                        <a:t>身分證號碼</a:t>
                      </a:r>
                      <a:r>
                        <a:rPr lang="en-US" sz="2400" b="1" i="0" u="sng" strike="noStrike" cap="none" dirty="0">
                          <a:solidFill>
                            <a:srgbClr val="FF0000"/>
                          </a:solidFill>
                          <a:latin typeface="PMingLiu"/>
                          <a:ea typeface="PMingLiu"/>
                          <a:cs typeface="PMingLiu"/>
                          <a:sym typeface="PMingLiu"/>
                        </a:rPr>
                        <a:t>」</a:t>
                      </a:r>
                      <a:r>
                        <a:rPr lang="en-US" sz="2400" b="0" i="0" u="none" strike="noStrike" cap="none" dirty="0">
                          <a:solidFill>
                            <a:schemeClr val="dk1"/>
                          </a:solidFill>
                          <a:latin typeface="PMingLiu"/>
                          <a:ea typeface="PMingLiu"/>
                          <a:cs typeface="PMingLiu"/>
                          <a:sym typeface="PMingLiu"/>
                        </a:rPr>
                        <a:t>，</a:t>
                      </a:r>
                      <a:r>
                        <a:rPr lang="en-US" sz="2400" b="0" i="0" u="none" strike="noStrike" cap="none" dirty="0" err="1">
                          <a:solidFill>
                            <a:schemeClr val="dk1"/>
                          </a:solidFill>
                          <a:latin typeface="PMingLiu"/>
                          <a:ea typeface="PMingLiu"/>
                          <a:cs typeface="PMingLiu"/>
                          <a:sym typeface="PMingLiu"/>
                        </a:rPr>
                        <a:t>其中英文字母需予以轉換</a:t>
                      </a:r>
                      <a:r>
                        <a:rPr lang="en-US" sz="2400" b="0" i="0" u="none" strike="noStrike" cap="none" dirty="0">
                          <a:solidFill>
                            <a:schemeClr val="dk1"/>
                          </a:solidFill>
                          <a:latin typeface="PMingLiu"/>
                          <a:ea typeface="PMingLiu"/>
                          <a:cs typeface="PMingLiu"/>
                          <a:sym typeface="PMingLiu"/>
                        </a:rPr>
                        <a:t>。</a:t>
                      </a:r>
                      <a:endParaRPr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1186</TotalTime>
  <Words>703</Words>
  <Application>Microsoft Office PowerPoint</Application>
  <PresentationFormat>如螢幕大小 (4:3)</PresentationFormat>
  <Paragraphs>300</Paragraphs>
  <Slides>50</Slides>
  <Notes>42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50</vt:i4>
      </vt:variant>
    </vt:vector>
  </HeadingPairs>
  <TitlesOfParts>
    <vt:vector size="60" baseType="lpstr">
      <vt:lpstr>Noto Sans TC</vt:lpstr>
      <vt:lpstr>PMingLiu</vt:lpstr>
      <vt:lpstr>微軟正黑體</vt:lpstr>
      <vt:lpstr>微軟正黑體</vt:lpstr>
      <vt:lpstr>新細明體</vt:lpstr>
      <vt:lpstr>標楷體</vt:lpstr>
      <vt:lpstr>Arial</vt:lpstr>
      <vt:lpstr>Times New Roman</vt:lpstr>
      <vt:lpstr>Wingdings</vt:lpstr>
      <vt:lpstr>Office 佈景主題</vt:lpstr>
      <vt:lpstr>113 大學考試入學分發 選填志願說明會</vt:lpstr>
      <vt:lpstr>查詢成績</vt:lpstr>
      <vt:lpstr>113年分科測驗五標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請務必使用桌上型或筆記型電腦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查詢大學註冊率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109 大學考試入學分發 選填志願說明會</dc:title>
  <dc:creator>NN</dc:creator>
  <cp:lastModifiedBy>USER</cp:lastModifiedBy>
  <cp:revision>85</cp:revision>
  <dcterms:created xsi:type="dcterms:W3CDTF">2004-11-24T02:14:54Z</dcterms:created>
  <dcterms:modified xsi:type="dcterms:W3CDTF">2024-07-29T01:21:40Z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TC010601771028</vt:lpwstr>
  </property>
</Properties>
</file>