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5" r:id="rId1"/>
  </p:sldMasterIdLst>
  <p:handoutMasterIdLst>
    <p:handoutMasterId r:id="rId65"/>
  </p:handoutMasterIdLst>
  <p:sldIdLst>
    <p:sldId id="256" r:id="rId2"/>
    <p:sldId id="680" r:id="rId3"/>
    <p:sldId id="674" r:id="rId4"/>
    <p:sldId id="572" r:id="rId5"/>
    <p:sldId id="257" r:id="rId6"/>
    <p:sldId id="258" r:id="rId7"/>
    <p:sldId id="590" r:id="rId8"/>
    <p:sldId id="584" r:id="rId9"/>
    <p:sldId id="676" r:id="rId10"/>
    <p:sldId id="582" r:id="rId11"/>
    <p:sldId id="677" r:id="rId12"/>
    <p:sldId id="678" r:id="rId13"/>
    <p:sldId id="679" r:id="rId14"/>
    <p:sldId id="681" r:id="rId15"/>
    <p:sldId id="683" r:id="rId16"/>
    <p:sldId id="600" r:id="rId17"/>
    <p:sldId id="597" r:id="rId18"/>
    <p:sldId id="599" r:id="rId19"/>
    <p:sldId id="591" r:id="rId20"/>
    <p:sldId id="609" r:id="rId21"/>
    <p:sldId id="684" r:id="rId22"/>
    <p:sldId id="675" r:id="rId23"/>
    <p:sldId id="580" r:id="rId24"/>
    <p:sldId id="685" r:id="rId25"/>
    <p:sldId id="608" r:id="rId26"/>
    <p:sldId id="577" r:id="rId27"/>
    <p:sldId id="576" r:id="rId28"/>
    <p:sldId id="578" r:id="rId29"/>
    <p:sldId id="625" r:id="rId30"/>
    <p:sldId id="643" r:id="rId31"/>
    <p:sldId id="644" r:id="rId32"/>
    <p:sldId id="649" r:id="rId33"/>
    <p:sldId id="647" r:id="rId34"/>
    <p:sldId id="652" r:id="rId35"/>
    <p:sldId id="687" r:id="rId36"/>
    <p:sldId id="688" r:id="rId37"/>
    <p:sldId id="689" r:id="rId38"/>
    <p:sldId id="690" r:id="rId39"/>
    <p:sldId id="650" r:id="rId40"/>
    <p:sldId id="651" r:id="rId41"/>
    <p:sldId id="691" r:id="rId42"/>
    <p:sldId id="500" r:id="rId43"/>
    <p:sldId id="610" r:id="rId44"/>
    <p:sldId id="631" r:id="rId45"/>
    <p:sldId id="638" r:id="rId46"/>
    <p:sldId id="639" r:id="rId47"/>
    <p:sldId id="641" r:id="rId48"/>
    <p:sldId id="617" r:id="rId49"/>
    <p:sldId id="568" r:id="rId50"/>
    <p:sldId id="431" r:id="rId51"/>
    <p:sldId id="653" r:id="rId52"/>
    <p:sldId id="516" r:id="rId53"/>
    <p:sldId id="560" r:id="rId54"/>
    <p:sldId id="562" r:id="rId55"/>
    <p:sldId id="518" r:id="rId56"/>
    <p:sldId id="655" r:id="rId57"/>
    <p:sldId id="656" r:id="rId58"/>
    <p:sldId id="569" r:id="rId59"/>
    <p:sldId id="521" r:id="rId60"/>
    <p:sldId id="551" r:id="rId61"/>
    <p:sldId id="642" r:id="rId62"/>
    <p:sldId id="657" r:id="rId63"/>
    <p:sldId id="552" r:id="rId64"/>
  </p:sldIdLst>
  <p:sldSz cx="12192000" cy="6858000"/>
  <p:notesSz cx="9926638" cy="67976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ED083AE6-46FA-4A59-8FB0-9F97EB10719F}" styleName="淺色樣式 3 - 輔色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3" d="100"/>
          <a:sy n="113" d="100"/>
        </p:scale>
        <p:origin x="51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301543" cy="341064"/>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622799" y="0"/>
            <a:ext cx="4301543" cy="341064"/>
          </a:xfrm>
          <a:prstGeom prst="rect">
            <a:avLst/>
          </a:prstGeom>
        </p:spPr>
        <p:txBody>
          <a:bodyPr vert="horz" lIns="91440" tIns="45720" rIns="91440" bIns="45720" rtlCol="0"/>
          <a:lstStyle>
            <a:lvl1pPr algn="r">
              <a:defRPr sz="1200"/>
            </a:lvl1pPr>
          </a:lstStyle>
          <a:p>
            <a:fld id="{94C7D72B-6F83-43B5-A9EC-2F4E7ABD8E82}" type="datetimeFigureOut">
              <a:rPr lang="zh-TW" altLang="en-US" smtClean="0"/>
              <a:t>2026/3/6</a:t>
            </a:fld>
            <a:endParaRPr lang="zh-TW" altLang="en-US"/>
          </a:p>
        </p:txBody>
      </p:sp>
      <p:sp>
        <p:nvSpPr>
          <p:cNvPr id="4" name="頁尾版面配置區 3"/>
          <p:cNvSpPr>
            <a:spLocks noGrp="1"/>
          </p:cNvSpPr>
          <p:nvPr>
            <p:ph type="ftr" sz="quarter" idx="2"/>
          </p:nvPr>
        </p:nvSpPr>
        <p:spPr>
          <a:xfrm>
            <a:off x="1" y="6456612"/>
            <a:ext cx="4301543" cy="341064"/>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622799" y="6456612"/>
            <a:ext cx="4301543" cy="341064"/>
          </a:xfrm>
          <a:prstGeom prst="rect">
            <a:avLst/>
          </a:prstGeom>
        </p:spPr>
        <p:txBody>
          <a:bodyPr vert="horz" lIns="91440" tIns="45720" rIns="91440" bIns="45720" rtlCol="0" anchor="b"/>
          <a:lstStyle>
            <a:lvl1pPr algn="r">
              <a:defRPr sz="1200"/>
            </a:lvl1pPr>
          </a:lstStyle>
          <a:p>
            <a:fld id="{51B46175-E06C-41A1-9FF0-47434EBB224F}" type="slidenum">
              <a:rPr lang="zh-TW" altLang="en-US" smtClean="0"/>
              <a:t>‹#›</a:t>
            </a:fld>
            <a:endParaRPr lang="zh-TW" altLang="en-US"/>
          </a:p>
        </p:txBody>
      </p:sp>
    </p:spTree>
    <p:extLst>
      <p:ext uri="{BB962C8B-B14F-4D97-AF65-F5344CB8AC3E}">
        <p14:creationId xmlns:p14="http://schemas.microsoft.com/office/powerpoint/2010/main" val="85683369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zh-TW" altLang="en-US"/>
          </a:p>
        </p:txBody>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zh-TW" altLang="en-US"/>
              <a:t>按一下以編輯母片標題樣式</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zh-TW" altLang="en-US"/>
              <a:t>按一下以編輯母片副標題樣式</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B61BEF0D-F0BB-DE4B-95CE-6DB70DBA9567}" type="datetimeFigureOut">
              <a:rPr lang="en-US" smtClean="0"/>
              <a:pPr/>
              <a:t>3/6/2026</a:t>
            </a:fld>
            <a:endParaRPr lang="en-US" dirty="0"/>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n-US" dirty="0"/>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823545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956883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70797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74839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zh-TW" altLang="en-US"/>
              <a:t>按一下以編輯母片標題樣式</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編輯母片文字樣式</a:t>
            </a:r>
          </a:p>
        </p:txBody>
      </p:sp>
      <p:sp>
        <p:nvSpPr>
          <p:cNvPr id="4" name="Date Placeholder 3"/>
          <p:cNvSpPr>
            <a:spLocks noGrp="1"/>
          </p:cNvSpPr>
          <p:nvPr>
            <p:ph type="dt" sz="half" idx="10"/>
          </p:nvPr>
        </p:nvSpPr>
        <p:spPr/>
        <p:txBody>
          <a:bodyPr/>
          <a:lstStyle/>
          <a:p>
            <a:fld id="{B61BEF0D-F0BB-DE4B-95CE-6DB70DBA9567}" type="datetimeFigureOut">
              <a:rPr lang="en-US" smtClean="0"/>
              <a:pPr/>
              <a:t>3/6/2026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4004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3/6/2026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205136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zh-TW" altLang="en-US"/>
              <a:t>按一下以編輯母片標題樣式</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3/6/2026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945787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3/6/2026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712999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3/6/2026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8914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zh-TW" altLang="en-US"/>
              <a:t>按一下以編輯母片標題樣式</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zh-TW" altLang="en-US"/>
              <a:t>編輯母片文字樣式</a:t>
            </a:r>
          </a:p>
        </p:txBody>
      </p:sp>
      <p:sp>
        <p:nvSpPr>
          <p:cNvPr id="5" name="Date Placeholder 4"/>
          <p:cNvSpPr>
            <a:spLocks noGrp="1"/>
          </p:cNvSpPr>
          <p:nvPr>
            <p:ph type="dt" sz="half" idx="10"/>
          </p:nvPr>
        </p:nvSpPr>
        <p:spPr/>
        <p:txBody>
          <a:bodyPr/>
          <a:lstStyle/>
          <a:p>
            <a:fld id="{B61BEF0D-F0BB-DE4B-95CE-6DB70DBA9567}" type="datetimeFigureOut">
              <a:rPr lang="en-US" smtClean="0"/>
              <a:pPr/>
              <a:t>3/6/2026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32891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a:t>按一下圖示以新增圖片</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編輯母片文字樣式</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B61BEF0D-F0BB-DE4B-95CE-6DB70DBA9567}" type="datetimeFigureOut">
              <a:rPr lang="en-US" smtClean="0"/>
              <a:pPr/>
              <a:t>3/6/2026</a:t>
            </a:fld>
            <a:endParaRPr lang="en-US" dirty="0"/>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US" dirty="0"/>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84894903"/>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B61BEF0D-F0BB-DE4B-95CE-6DB70DBA9567}" type="datetimeFigureOut">
              <a:rPr lang="en-US" smtClean="0"/>
              <a:pPr/>
              <a:t>3/6/2026</a:t>
            </a:fld>
            <a:endParaRPr lang="en-US" dirty="0"/>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US" dirty="0"/>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95591939"/>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Lst>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slide" Target="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6.xml"/><Relationship Id="rId5" Type="http://schemas.openxmlformats.org/officeDocument/2006/relationships/image" Target="../media/image54.png"/><Relationship Id="rId4" Type="http://schemas.openxmlformats.org/officeDocument/2006/relationships/image" Target="../media/image53.png"/></Relationships>
</file>

<file path=ppt/slides/_rels/slide5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 Target="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6" name="矩形 5"/>
          <p:cNvSpPr/>
          <p:nvPr/>
        </p:nvSpPr>
        <p:spPr>
          <a:xfrm>
            <a:off x="452487" y="317736"/>
            <a:ext cx="11387579" cy="62028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文字方塊 5">
            <a:extLst>
              <a:ext uri="{FF2B5EF4-FFF2-40B4-BE49-F238E27FC236}">
                <a16:creationId xmlns:a16="http://schemas.microsoft.com/office/drawing/2014/main" id="{867CD201-EBF0-4FEC-B2BA-44086167FAD4}"/>
              </a:ext>
            </a:extLst>
          </p:cNvPr>
          <p:cNvSpPr txBox="1">
            <a:spLocks noGrp="1" noChangeArrowheads="1"/>
          </p:cNvSpPr>
          <p:nvPr>
            <p:ph type="ctrTitle"/>
          </p:nvPr>
        </p:nvSpPr>
        <p:spPr bwMode="auto">
          <a:xfrm>
            <a:off x="4441392" y="1198550"/>
            <a:ext cx="7197725"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panose="020B0604020202020204" pitchFamily="34" charset="0"/>
                <a:ea typeface="新細明體" panose="02020500000000000000" pitchFamily="18" charset="-120"/>
              </a:defRPr>
            </a:lvl1pPr>
            <a:lvl2pPr marL="742950" indent="-285750">
              <a:spcBef>
                <a:spcPct val="20000"/>
              </a:spcBef>
              <a:buChar char="–"/>
              <a:defRPr kumimoji="1" sz="2800">
                <a:solidFill>
                  <a:schemeClr val="tx1"/>
                </a:solidFill>
                <a:latin typeface="Arial" panose="020B0604020202020204" pitchFamily="34" charset="0"/>
                <a:ea typeface="新細明體" panose="02020500000000000000" pitchFamily="18" charset="-120"/>
              </a:defRPr>
            </a:lvl2pPr>
            <a:lvl3pPr marL="1143000" indent="-228600">
              <a:spcBef>
                <a:spcPct val="20000"/>
              </a:spcBef>
              <a:buChar char="•"/>
              <a:defRPr kumimoji="1" sz="2400">
                <a:solidFill>
                  <a:schemeClr val="tx1"/>
                </a:solidFill>
                <a:latin typeface="Arial" panose="020B0604020202020204" pitchFamily="34" charset="0"/>
                <a:ea typeface="新細明體" panose="02020500000000000000" pitchFamily="18" charset="-120"/>
              </a:defRPr>
            </a:lvl3pPr>
            <a:lvl4pPr marL="16002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4pPr>
            <a:lvl5pPr marL="20574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9pPr>
          </a:lstStyle>
          <a:p>
            <a:pPr algn="ctr" eaLnBrk="1" hangingPunct="1">
              <a:lnSpc>
                <a:spcPct val="100000"/>
              </a:lnSpc>
              <a:spcBef>
                <a:spcPct val="0"/>
              </a:spcBef>
              <a:buFontTx/>
              <a:buNone/>
            </a:pPr>
            <a:r>
              <a:rPr kumimoji="0" lang="en-US" altLang="zh-TW" sz="5400" b="1" dirty="0">
                <a:solidFill>
                  <a:schemeClr val="tx2">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114</a:t>
            </a:r>
            <a:r>
              <a:rPr kumimoji="0" lang="zh-TW" altLang="en-US" sz="5400" b="1" dirty="0">
                <a:solidFill>
                  <a:schemeClr val="tx2">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學年度大學暨科大</a:t>
            </a:r>
          </a:p>
          <a:p>
            <a:pPr algn="ctr" eaLnBrk="1" hangingPunct="1">
              <a:lnSpc>
                <a:spcPct val="100000"/>
              </a:lnSpc>
              <a:spcBef>
                <a:spcPct val="0"/>
              </a:spcBef>
              <a:buFontTx/>
              <a:buNone/>
            </a:pPr>
            <a:r>
              <a:rPr kumimoji="0" lang="zh-TW" altLang="en-US" sz="5400" b="1" dirty="0">
                <a:solidFill>
                  <a:schemeClr val="tx2">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個人申請輔導說明會</a:t>
            </a:r>
          </a:p>
        </p:txBody>
      </p:sp>
      <p:sp>
        <p:nvSpPr>
          <p:cNvPr id="3" name="副標題 2">
            <a:extLst>
              <a:ext uri="{FF2B5EF4-FFF2-40B4-BE49-F238E27FC236}">
                <a16:creationId xmlns:a16="http://schemas.microsoft.com/office/drawing/2014/main" id="{3233E00E-5135-46ED-9D03-7314A39AEC04}"/>
              </a:ext>
            </a:extLst>
          </p:cNvPr>
          <p:cNvSpPr>
            <a:spLocks noGrp="1"/>
          </p:cNvSpPr>
          <p:nvPr>
            <p:ph type="subTitle" idx="1"/>
          </p:nvPr>
        </p:nvSpPr>
        <p:spPr>
          <a:xfrm>
            <a:off x="4808125" y="3648979"/>
            <a:ext cx="6615289" cy="1405467"/>
          </a:xfrm>
        </p:spPr>
        <p:txBody>
          <a:bodyPr>
            <a:normAutofit/>
          </a:bodyPr>
          <a:lstStyle/>
          <a:p>
            <a:pPr algn="r"/>
            <a:r>
              <a:rPr lang="zh-TW" altLang="en-US" sz="3900" b="1" dirty="0">
                <a:solidFill>
                  <a:schemeClr val="accent6">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主講人：輔導室陳淯靖老師</a:t>
            </a:r>
          </a:p>
          <a:p>
            <a:pPr algn="r"/>
            <a:endParaRPr lang="zh-TW" altLang="en-US" b="1" dirty="0">
              <a:solidFill>
                <a:schemeClr val="accent6">
                  <a:lumMod val="50000"/>
                </a:schemeClr>
              </a:solidFill>
            </a:endParaRPr>
          </a:p>
        </p:txBody>
      </p:sp>
      <p:sp>
        <p:nvSpPr>
          <p:cNvPr id="2" name="矩形 1"/>
          <p:cNvSpPr/>
          <p:nvPr/>
        </p:nvSpPr>
        <p:spPr>
          <a:xfrm>
            <a:off x="9065660" y="4351713"/>
            <a:ext cx="2464136" cy="646331"/>
          </a:xfrm>
          <a:prstGeom prst="rect">
            <a:avLst/>
          </a:prstGeom>
        </p:spPr>
        <p:txBody>
          <a:bodyPr wrap="none">
            <a:spAutoFit/>
          </a:bodyPr>
          <a:lstStyle/>
          <a:p>
            <a:r>
              <a:rPr lang="en-US" altLang="zh-TW" sz="3600" b="1" dirty="0">
                <a:solidFill>
                  <a:schemeClr val="accent6">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115.03.06</a:t>
            </a:r>
            <a:r>
              <a:rPr lang="zh-TW" altLang="en-US" sz="3600" b="1" dirty="0">
                <a:solidFill>
                  <a:schemeClr val="accent6">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 </a:t>
            </a:r>
            <a:endParaRPr lang="zh-TW" altLang="en-US" sz="3600" dirty="0"/>
          </a:p>
        </p:txBody>
      </p:sp>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993" y="2206875"/>
            <a:ext cx="4661750" cy="4661750"/>
          </a:xfrm>
          <a:prstGeom prst="rect">
            <a:avLst/>
          </a:prstGeom>
        </p:spPr>
      </p:pic>
    </p:spTree>
    <p:extLst>
      <p:ext uri="{BB962C8B-B14F-4D97-AF65-F5344CB8AC3E}">
        <p14:creationId xmlns:p14="http://schemas.microsoft.com/office/powerpoint/2010/main" val="9061227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b="1" dirty="0"/>
              <a:t>我要怎麼進行志願選填呢</a:t>
            </a:r>
            <a:r>
              <a:rPr lang="en-US" altLang="zh-TW" b="1" dirty="0"/>
              <a:t>?</a:t>
            </a:r>
            <a:endParaRPr lang="zh-TW" altLang="en-US" b="1" dirty="0"/>
          </a:p>
        </p:txBody>
      </p:sp>
      <p:graphicFrame>
        <p:nvGraphicFramePr>
          <p:cNvPr id="9" name="表格 9">
            <a:extLst>
              <a:ext uri="{FF2B5EF4-FFF2-40B4-BE49-F238E27FC236}">
                <a16:creationId xmlns:a16="http://schemas.microsoft.com/office/drawing/2014/main" id="{92D7C3FB-FCB9-F30F-27B4-30803DAF3361}"/>
              </a:ext>
            </a:extLst>
          </p:cNvPr>
          <p:cNvGraphicFramePr>
            <a:graphicFrameLocks noGrp="1"/>
          </p:cNvGraphicFramePr>
          <p:nvPr>
            <p:extLst>
              <p:ext uri="{D42A27DB-BD31-4B8C-83A1-F6EECF244321}">
                <p14:modId xmlns:p14="http://schemas.microsoft.com/office/powerpoint/2010/main" val="5700539"/>
              </p:ext>
            </p:extLst>
          </p:nvPr>
        </p:nvGraphicFramePr>
        <p:xfrm>
          <a:off x="5318449" y="1881859"/>
          <a:ext cx="6378054" cy="2621280"/>
        </p:xfrm>
        <a:graphic>
          <a:graphicData uri="http://schemas.openxmlformats.org/drawingml/2006/table">
            <a:tbl>
              <a:tblPr firstRow="1" bandRow="1">
                <a:tableStyleId>{ED083AE6-46FA-4A59-8FB0-9F97EB10719F}</a:tableStyleId>
              </a:tblPr>
              <a:tblGrid>
                <a:gridCol w="2126018">
                  <a:extLst>
                    <a:ext uri="{9D8B030D-6E8A-4147-A177-3AD203B41FA5}">
                      <a16:colId xmlns:a16="http://schemas.microsoft.com/office/drawing/2014/main" val="2319781066"/>
                    </a:ext>
                  </a:extLst>
                </a:gridCol>
                <a:gridCol w="2126018">
                  <a:extLst>
                    <a:ext uri="{9D8B030D-6E8A-4147-A177-3AD203B41FA5}">
                      <a16:colId xmlns:a16="http://schemas.microsoft.com/office/drawing/2014/main" val="2762374928"/>
                    </a:ext>
                  </a:extLst>
                </a:gridCol>
                <a:gridCol w="2126018">
                  <a:extLst>
                    <a:ext uri="{9D8B030D-6E8A-4147-A177-3AD203B41FA5}">
                      <a16:colId xmlns:a16="http://schemas.microsoft.com/office/drawing/2014/main" val="191915868"/>
                    </a:ext>
                  </a:extLst>
                </a:gridCol>
              </a:tblGrid>
              <a:tr h="370840">
                <a:tc>
                  <a:txBody>
                    <a:bodyPr/>
                    <a:lstStyle/>
                    <a:p>
                      <a:pPr algn="ctr"/>
                      <a:r>
                        <a:rPr lang="zh-TW" altLang="en-US" sz="3600" b="1" dirty="0">
                          <a:solidFill>
                            <a:srgbClr val="FF0000"/>
                          </a:solidFill>
                        </a:rPr>
                        <a:t>夢幻</a:t>
                      </a:r>
                      <a:endParaRPr lang="zh-TW" altLang="en-US" sz="3600" dirty="0"/>
                    </a:p>
                  </a:txBody>
                  <a:tcPr/>
                </a:tc>
                <a:tc>
                  <a:txBody>
                    <a:bodyPr/>
                    <a:lstStyle/>
                    <a:p>
                      <a:pPr algn="ctr"/>
                      <a:r>
                        <a:rPr lang="zh-TW" altLang="en-US" sz="3600" b="1" dirty="0">
                          <a:solidFill>
                            <a:srgbClr val="0000FF"/>
                          </a:solidFill>
                        </a:rPr>
                        <a:t>務實</a:t>
                      </a:r>
                      <a:endParaRPr lang="zh-TW" altLang="en-US" sz="3600" dirty="0"/>
                    </a:p>
                  </a:txBody>
                  <a:tcPr/>
                </a:tc>
                <a:tc>
                  <a:txBody>
                    <a:bodyPr/>
                    <a:lstStyle/>
                    <a:p>
                      <a:pPr algn="ctr"/>
                      <a:r>
                        <a:rPr lang="zh-TW" altLang="en-US" sz="3600" b="1" dirty="0">
                          <a:solidFill>
                            <a:srgbClr val="006600"/>
                          </a:solidFill>
                        </a:rPr>
                        <a:t>保底</a:t>
                      </a:r>
                      <a:endParaRPr lang="zh-TW" altLang="en-US" sz="3600" dirty="0"/>
                    </a:p>
                  </a:txBody>
                  <a:tcPr/>
                </a:tc>
                <a:extLst>
                  <a:ext uri="{0D108BD9-81ED-4DB2-BD59-A6C34878D82A}">
                    <a16:rowId xmlns:a16="http://schemas.microsoft.com/office/drawing/2014/main" val="850629987"/>
                  </a:ext>
                </a:extLst>
              </a:tr>
              <a:tr h="370840">
                <a:tc>
                  <a:txBody>
                    <a:bodyPr/>
                    <a:lstStyle/>
                    <a:p>
                      <a:pPr algn="ctr"/>
                      <a:r>
                        <a:rPr lang="en-US" altLang="zh-TW" sz="2000" dirty="0"/>
                        <a:t>2</a:t>
                      </a:r>
                      <a:endParaRPr lang="zh-TW" altLang="en-US" sz="2000" dirty="0"/>
                    </a:p>
                  </a:txBody>
                  <a:tcPr/>
                </a:tc>
                <a:tc>
                  <a:txBody>
                    <a:bodyPr/>
                    <a:lstStyle/>
                    <a:p>
                      <a:pPr algn="ctr"/>
                      <a:r>
                        <a:rPr lang="en-US" altLang="zh-TW" sz="2000" dirty="0"/>
                        <a:t>2</a:t>
                      </a:r>
                      <a:endParaRPr lang="zh-TW" altLang="en-US" sz="2000" dirty="0"/>
                    </a:p>
                  </a:txBody>
                  <a:tcPr/>
                </a:tc>
                <a:tc>
                  <a:txBody>
                    <a:bodyPr/>
                    <a:lstStyle/>
                    <a:p>
                      <a:pPr algn="ctr"/>
                      <a:r>
                        <a:rPr lang="en-US" altLang="zh-TW" sz="2000" dirty="0"/>
                        <a:t>2</a:t>
                      </a:r>
                      <a:endParaRPr lang="zh-TW" altLang="en-US" sz="2000" dirty="0"/>
                    </a:p>
                  </a:txBody>
                  <a:tcPr/>
                </a:tc>
                <a:extLst>
                  <a:ext uri="{0D108BD9-81ED-4DB2-BD59-A6C34878D82A}">
                    <a16:rowId xmlns:a16="http://schemas.microsoft.com/office/drawing/2014/main" val="1411039367"/>
                  </a:ext>
                </a:extLst>
              </a:tr>
              <a:tr h="370840">
                <a:tc>
                  <a:txBody>
                    <a:bodyPr/>
                    <a:lstStyle/>
                    <a:p>
                      <a:pPr algn="ctr"/>
                      <a:r>
                        <a:rPr lang="en-US" altLang="zh-TW" sz="2000" dirty="0"/>
                        <a:t>1</a:t>
                      </a:r>
                      <a:endParaRPr lang="zh-TW" altLang="en-US" sz="2000" dirty="0"/>
                    </a:p>
                  </a:txBody>
                  <a:tcPr/>
                </a:tc>
                <a:tc>
                  <a:txBody>
                    <a:bodyPr/>
                    <a:lstStyle/>
                    <a:p>
                      <a:pPr algn="ctr"/>
                      <a:r>
                        <a:rPr lang="en-US" altLang="zh-TW" sz="2000" dirty="0"/>
                        <a:t>2</a:t>
                      </a:r>
                      <a:endParaRPr lang="zh-TW" altLang="en-US" sz="2000" dirty="0"/>
                    </a:p>
                  </a:txBody>
                  <a:tcPr/>
                </a:tc>
                <a:tc>
                  <a:txBody>
                    <a:bodyPr/>
                    <a:lstStyle/>
                    <a:p>
                      <a:pPr algn="ctr"/>
                      <a:r>
                        <a:rPr lang="en-US" altLang="zh-TW" sz="2000" dirty="0"/>
                        <a:t>3</a:t>
                      </a:r>
                      <a:endParaRPr lang="zh-TW" altLang="en-US" sz="2000" dirty="0"/>
                    </a:p>
                  </a:txBody>
                  <a:tcPr/>
                </a:tc>
                <a:extLst>
                  <a:ext uri="{0D108BD9-81ED-4DB2-BD59-A6C34878D82A}">
                    <a16:rowId xmlns:a16="http://schemas.microsoft.com/office/drawing/2014/main" val="2402743259"/>
                  </a:ext>
                </a:extLst>
              </a:tr>
              <a:tr h="370840">
                <a:tc>
                  <a:txBody>
                    <a:bodyPr/>
                    <a:lstStyle/>
                    <a:p>
                      <a:pPr algn="ctr"/>
                      <a:r>
                        <a:rPr lang="en-US" altLang="zh-TW" sz="2000" dirty="0"/>
                        <a:t>0</a:t>
                      </a:r>
                      <a:endParaRPr lang="zh-TW" altLang="en-US" sz="2000" dirty="0"/>
                    </a:p>
                  </a:txBody>
                  <a:tcPr/>
                </a:tc>
                <a:tc>
                  <a:txBody>
                    <a:bodyPr/>
                    <a:lstStyle/>
                    <a:p>
                      <a:pPr algn="ctr"/>
                      <a:r>
                        <a:rPr lang="en-US" altLang="zh-TW" sz="2000" dirty="0"/>
                        <a:t>3</a:t>
                      </a:r>
                      <a:endParaRPr lang="zh-TW" altLang="en-US" sz="2000" dirty="0"/>
                    </a:p>
                  </a:txBody>
                  <a:tcPr/>
                </a:tc>
                <a:tc>
                  <a:txBody>
                    <a:bodyPr/>
                    <a:lstStyle/>
                    <a:p>
                      <a:pPr algn="ctr"/>
                      <a:r>
                        <a:rPr lang="en-US" altLang="zh-TW" sz="2000" dirty="0"/>
                        <a:t>3</a:t>
                      </a:r>
                      <a:endParaRPr lang="zh-TW" altLang="en-US" sz="2000" dirty="0"/>
                    </a:p>
                  </a:txBody>
                  <a:tcPr/>
                </a:tc>
                <a:extLst>
                  <a:ext uri="{0D108BD9-81ED-4DB2-BD59-A6C34878D82A}">
                    <a16:rowId xmlns:a16="http://schemas.microsoft.com/office/drawing/2014/main" val="3406561371"/>
                  </a:ext>
                </a:extLst>
              </a:tr>
              <a:tr h="370840">
                <a:tc>
                  <a:txBody>
                    <a:bodyPr/>
                    <a:lstStyle/>
                    <a:p>
                      <a:pPr algn="ctr"/>
                      <a:r>
                        <a:rPr lang="en-US" altLang="zh-TW" sz="2000" dirty="0"/>
                        <a:t>…</a:t>
                      </a:r>
                      <a:endParaRPr lang="zh-TW" altLang="en-US" sz="2000" dirty="0"/>
                    </a:p>
                  </a:txBody>
                  <a:tcPr/>
                </a:tc>
                <a:tc>
                  <a:txBody>
                    <a:bodyPr/>
                    <a:lstStyle/>
                    <a:p>
                      <a:pPr algn="ctr"/>
                      <a:r>
                        <a:rPr lang="en-US" altLang="zh-TW" sz="2000" dirty="0"/>
                        <a:t>…</a:t>
                      </a:r>
                      <a:endParaRPr lang="zh-TW" altLang="en-US" sz="2000" dirty="0"/>
                    </a:p>
                  </a:txBody>
                  <a:tcPr/>
                </a:tc>
                <a:tc>
                  <a:txBody>
                    <a:bodyPr/>
                    <a:lstStyle/>
                    <a:p>
                      <a:pPr algn="ctr"/>
                      <a:r>
                        <a:rPr lang="en-US" altLang="zh-TW" sz="2000" dirty="0"/>
                        <a:t>…</a:t>
                      </a:r>
                      <a:endParaRPr lang="zh-TW" altLang="en-US" sz="2000" dirty="0"/>
                    </a:p>
                  </a:txBody>
                  <a:tcPr/>
                </a:tc>
                <a:extLst>
                  <a:ext uri="{0D108BD9-81ED-4DB2-BD59-A6C34878D82A}">
                    <a16:rowId xmlns:a16="http://schemas.microsoft.com/office/drawing/2014/main" val="3840551697"/>
                  </a:ext>
                </a:extLst>
              </a:tr>
              <a:tr h="370840">
                <a:tc>
                  <a:txBody>
                    <a:bodyPr/>
                    <a:lstStyle/>
                    <a:p>
                      <a:pPr algn="ctr"/>
                      <a:r>
                        <a:rPr lang="en-US" altLang="zh-TW" sz="2000" dirty="0"/>
                        <a:t>…</a:t>
                      </a:r>
                      <a:endParaRPr lang="zh-TW" altLang="en-US" sz="2000" dirty="0"/>
                    </a:p>
                  </a:txBody>
                  <a:tcPr/>
                </a:tc>
                <a:tc>
                  <a:txBody>
                    <a:bodyPr/>
                    <a:lstStyle/>
                    <a:p>
                      <a:pPr algn="ctr"/>
                      <a:r>
                        <a:rPr lang="en-US" altLang="zh-TW" sz="2000" dirty="0"/>
                        <a:t>…</a:t>
                      </a:r>
                      <a:endParaRPr lang="zh-TW" altLang="en-US" sz="2000" dirty="0"/>
                    </a:p>
                  </a:txBody>
                  <a:tcPr/>
                </a:tc>
                <a:tc>
                  <a:txBody>
                    <a:bodyPr/>
                    <a:lstStyle/>
                    <a:p>
                      <a:pPr algn="ctr"/>
                      <a:r>
                        <a:rPr lang="en-US" altLang="zh-TW" sz="2000" dirty="0"/>
                        <a:t>…</a:t>
                      </a:r>
                      <a:endParaRPr lang="zh-TW" altLang="en-US" sz="2000" dirty="0"/>
                    </a:p>
                  </a:txBody>
                  <a:tcPr/>
                </a:tc>
                <a:extLst>
                  <a:ext uri="{0D108BD9-81ED-4DB2-BD59-A6C34878D82A}">
                    <a16:rowId xmlns:a16="http://schemas.microsoft.com/office/drawing/2014/main" val="1976195663"/>
                  </a:ext>
                </a:extLst>
              </a:tr>
            </a:tbl>
          </a:graphicData>
        </a:graphic>
      </p:graphicFrame>
      <p:sp>
        <p:nvSpPr>
          <p:cNvPr id="11" name="文字方塊 10">
            <a:extLst>
              <a:ext uri="{FF2B5EF4-FFF2-40B4-BE49-F238E27FC236}">
                <a16:creationId xmlns:a16="http://schemas.microsoft.com/office/drawing/2014/main" id="{4296AE06-0915-DB2A-457E-3CBEB264055B}"/>
              </a:ext>
            </a:extLst>
          </p:cNvPr>
          <p:cNvSpPr txBox="1"/>
          <p:nvPr/>
        </p:nvSpPr>
        <p:spPr>
          <a:xfrm>
            <a:off x="1642707" y="4830837"/>
            <a:ext cx="8906586" cy="1569660"/>
          </a:xfrm>
          <a:prstGeom prst="rect">
            <a:avLst/>
          </a:prstGeom>
          <a:solidFill>
            <a:schemeClr val="accent6">
              <a:lumMod val="20000"/>
              <a:lumOff val="80000"/>
            </a:schemeClr>
          </a:solidFill>
        </p:spPr>
        <p:txBody>
          <a:bodyPr wrap="square">
            <a:spAutoFit/>
          </a:bodyPr>
          <a:lstStyle/>
          <a:p>
            <a:r>
              <a:rPr lang="zh-TW" altLang="en-US" sz="3200" dirty="0"/>
              <a:t>考量</a:t>
            </a:r>
            <a:r>
              <a:rPr lang="zh-TW" altLang="en-US" sz="3200" b="1" dirty="0"/>
              <a:t>多元面向</a:t>
            </a:r>
            <a:r>
              <a:rPr lang="zh-TW" altLang="en-US" sz="3200" dirty="0"/>
              <a:t>，選擇自己</a:t>
            </a:r>
            <a:r>
              <a:rPr lang="zh-TW" altLang="en-US" sz="3200" b="1" u="sng" dirty="0"/>
              <a:t>不排斥的校系</a:t>
            </a:r>
            <a:endParaRPr lang="en-US" altLang="zh-TW" sz="3200" b="1" u="sng" dirty="0"/>
          </a:p>
          <a:p>
            <a:r>
              <a:rPr lang="zh-TW" altLang="en-US" sz="3200" dirty="0"/>
              <a:t>多方了解大學端資訊，如</a:t>
            </a:r>
            <a:r>
              <a:rPr lang="en-US" altLang="zh-TW" sz="3200" dirty="0"/>
              <a:t>:</a:t>
            </a:r>
            <a:r>
              <a:rPr lang="zh-TW" altLang="en-US" sz="3200" dirty="0"/>
              <a:t>查詢校課課程地圖</a:t>
            </a:r>
            <a:br>
              <a:rPr lang="en-US" altLang="zh-TW" sz="3200" dirty="0"/>
            </a:br>
            <a:r>
              <a:rPr lang="en-US" altLang="zh-TW" sz="3200" dirty="0"/>
              <a:t>(</a:t>
            </a:r>
            <a:r>
              <a:rPr lang="zh-TW" altLang="en-US" sz="3200" dirty="0"/>
              <a:t>不要讓對校系的了解流於對於校系名稱的猜想</a:t>
            </a:r>
            <a:r>
              <a:rPr lang="en-US" altLang="zh-TW" sz="3200" dirty="0"/>
              <a:t>)</a:t>
            </a:r>
          </a:p>
        </p:txBody>
      </p:sp>
      <p:sp>
        <p:nvSpPr>
          <p:cNvPr id="12" name="文字方塊 11">
            <a:extLst>
              <a:ext uri="{FF2B5EF4-FFF2-40B4-BE49-F238E27FC236}">
                <a16:creationId xmlns:a16="http://schemas.microsoft.com/office/drawing/2014/main" id="{754E7C09-DBBA-164F-872A-EC1E14F5220A}"/>
              </a:ext>
            </a:extLst>
          </p:cNvPr>
          <p:cNvSpPr txBox="1"/>
          <p:nvPr/>
        </p:nvSpPr>
        <p:spPr>
          <a:xfrm>
            <a:off x="423958" y="2485429"/>
            <a:ext cx="4754532" cy="1665071"/>
          </a:xfrm>
          <a:prstGeom prst="rect">
            <a:avLst/>
          </a:prstGeom>
          <a:noFill/>
        </p:spPr>
        <p:txBody>
          <a:bodyPr wrap="square" rtlCol="0">
            <a:spAutoFit/>
          </a:bodyPr>
          <a:lstStyle/>
          <a:p>
            <a:pPr marL="342900" indent="-342900">
              <a:lnSpc>
                <a:spcPct val="150000"/>
              </a:lnSpc>
              <a:buAutoNum type="arabicPeriod"/>
            </a:pPr>
            <a:r>
              <a:rPr lang="zh-TW" altLang="en-US" sz="3600" dirty="0"/>
              <a:t>掌握分數落點</a:t>
            </a:r>
            <a:endParaRPr lang="en-US" altLang="zh-TW" sz="3600" dirty="0"/>
          </a:p>
          <a:p>
            <a:pPr marL="342900" indent="-342900">
              <a:lnSpc>
                <a:spcPct val="150000"/>
              </a:lnSpc>
              <a:buAutoNum type="arabicPeriod"/>
            </a:pPr>
            <a:r>
              <a:rPr lang="zh-TW" altLang="en-US" sz="3600" dirty="0"/>
              <a:t>態度評估</a:t>
            </a:r>
            <a:r>
              <a:rPr lang="en-US" altLang="zh-TW" sz="3600" dirty="0"/>
              <a:t>(</a:t>
            </a:r>
            <a:r>
              <a:rPr lang="zh-TW" altLang="en-US" sz="3600" dirty="0"/>
              <a:t>保守</a:t>
            </a:r>
            <a:r>
              <a:rPr lang="en-US" altLang="zh-TW" sz="3600" dirty="0"/>
              <a:t>/</a:t>
            </a:r>
            <a:r>
              <a:rPr lang="zh-TW" altLang="en-US" sz="3600" dirty="0"/>
              <a:t>滿意</a:t>
            </a:r>
            <a:r>
              <a:rPr lang="en-US" altLang="zh-TW" sz="3600" dirty="0"/>
              <a:t>)</a:t>
            </a:r>
            <a:endParaRPr lang="zh-TW" altLang="en-US" sz="3600" dirty="0"/>
          </a:p>
        </p:txBody>
      </p:sp>
    </p:spTree>
    <p:extLst>
      <p:ext uri="{BB962C8B-B14F-4D97-AF65-F5344CB8AC3E}">
        <p14:creationId xmlns:p14="http://schemas.microsoft.com/office/powerpoint/2010/main" val="2611265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500" fill="hold"/>
                                        <p:tgtEl>
                                          <p:spTgt spid="9"/>
                                        </p:tgtEl>
                                        <p:attrNameLst>
                                          <p:attrName>ppt_x</p:attrName>
                                        </p:attrNameLst>
                                      </p:cBhvr>
                                      <p:tavLst>
                                        <p:tav tm="0">
                                          <p:val>
                                            <p:strVal val="#ppt_x"/>
                                          </p:val>
                                        </p:tav>
                                        <p:tav tm="100000">
                                          <p:val>
                                            <p:strVal val="#ppt_x"/>
                                          </p:val>
                                        </p:tav>
                                      </p:tavLst>
                                    </p:anim>
                                    <p:anim calcmode="lin" valueType="num">
                                      <p:cBhvr additive="base">
                                        <p:cTn id="1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1000"/>
                                        <p:tgtEl>
                                          <p:spTgt spid="11"/>
                                        </p:tgtEl>
                                      </p:cBhvr>
                                    </p:animEffect>
                                    <p:anim calcmode="lin" valueType="num">
                                      <p:cBhvr>
                                        <p:cTn id="21" dur="1000" fill="hold"/>
                                        <p:tgtEl>
                                          <p:spTgt spid="11"/>
                                        </p:tgtEl>
                                        <p:attrNameLst>
                                          <p:attrName>ppt_x</p:attrName>
                                        </p:attrNameLst>
                                      </p:cBhvr>
                                      <p:tavLst>
                                        <p:tav tm="0">
                                          <p:val>
                                            <p:strVal val="#ppt_x"/>
                                          </p:val>
                                        </p:tav>
                                        <p:tav tm="100000">
                                          <p:val>
                                            <p:strVal val="#ppt_x"/>
                                          </p:val>
                                        </p:tav>
                                      </p:tavLst>
                                    </p:anim>
                                    <p:anim calcmode="lin" valueType="num">
                                      <p:cBhvr>
                                        <p:cTn id="2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8D61167-9995-49DF-9AD4-22CAC7403AB4}"/>
              </a:ext>
            </a:extLst>
          </p:cNvPr>
          <p:cNvSpPr>
            <a:spLocks noGrp="1"/>
          </p:cNvSpPr>
          <p:nvPr>
            <p:ph type="title"/>
          </p:nvPr>
        </p:nvSpPr>
        <p:spPr/>
        <p:txBody>
          <a:bodyPr/>
          <a:lstStyle/>
          <a:p>
            <a:endParaRPr lang="zh-TW" altLang="en-US" dirty="0"/>
          </a:p>
        </p:txBody>
      </p:sp>
      <p:sp>
        <p:nvSpPr>
          <p:cNvPr id="3" name="內容版面配置區 2">
            <a:extLst>
              <a:ext uri="{FF2B5EF4-FFF2-40B4-BE49-F238E27FC236}">
                <a16:creationId xmlns:a16="http://schemas.microsoft.com/office/drawing/2014/main" id="{48405A1A-D235-42EA-8531-9796BCA212AA}"/>
              </a:ext>
            </a:extLst>
          </p:cNvPr>
          <p:cNvSpPr>
            <a:spLocks noGrp="1"/>
          </p:cNvSpPr>
          <p:nvPr>
            <p:ph idx="1"/>
          </p:nvPr>
        </p:nvSpPr>
        <p:spPr/>
        <p:txBody>
          <a:bodyPr/>
          <a:lstStyle/>
          <a:p>
            <a:endParaRPr lang="zh-TW" altLang="en-US"/>
          </a:p>
        </p:txBody>
      </p:sp>
      <p:pic>
        <p:nvPicPr>
          <p:cNvPr id="5" name="圖片 4">
            <a:extLst>
              <a:ext uri="{FF2B5EF4-FFF2-40B4-BE49-F238E27FC236}">
                <a16:creationId xmlns:a16="http://schemas.microsoft.com/office/drawing/2014/main" id="{8CF35241-26F8-4B42-A099-C1496C1594E6}"/>
              </a:ext>
            </a:extLst>
          </p:cNvPr>
          <p:cNvPicPr>
            <a:picLocks noChangeAspect="1"/>
          </p:cNvPicPr>
          <p:nvPr/>
        </p:nvPicPr>
        <p:blipFill>
          <a:blip r:embed="rId2"/>
          <a:stretch>
            <a:fillRect/>
          </a:stretch>
        </p:blipFill>
        <p:spPr>
          <a:xfrm>
            <a:off x="288962" y="65727"/>
            <a:ext cx="7059010" cy="6792273"/>
          </a:xfrm>
          <a:prstGeom prst="rect">
            <a:avLst/>
          </a:prstGeom>
        </p:spPr>
      </p:pic>
      <p:sp>
        <p:nvSpPr>
          <p:cNvPr id="6" name="標題 1">
            <a:extLst>
              <a:ext uri="{FF2B5EF4-FFF2-40B4-BE49-F238E27FC236}">
                <a16:creationId xmlns:a16="http://schemas.microsoft.com/office/drawing/2014/main" id="{69E31A8D-AE9B-488A-9357-865DFBC69289}"/>
              </a:ext>
            </a:extLst>
          </p:cNvPr>
          <p:cNvSpPr txBox="1">
            <a:spLocks/>
          </p:cNvSpPr>
          <p:nvPr/>
        </p:nvSpPr>
        <p:spPr>
          <a:xfrm>
            <a:off x="7540624" y="193676"/>
            <a:ext cx="4504540" cy="1067401"/>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zh-TW" altLang="en-US" b="1" dirty="0"/>
              <a:t>歷年錄取成績</a:t>
            </a:r>
          </a:p>
        </p:txBody>
      </p:sp>
      <p:sp>
        <p:nvSpPr>
          <p:cNvPr id="7" name="矩形 6">
            <a:extLst>
              <a:ext uri="{FF2B5EF4-FFF2-40B4-BE49-F238E27FC236}">
                <a16:creationId xmlns:a16="http://schemas.microsoft.com/office/drawing/2014/main" id="{E8E6DFEA-3DCD-4FE3-9163-A788BE1F8756}"/>
              </a:ext>
            </a:extLst>
          </p:cNvPr>
          <p:cNvSpPr/>
          <p:nvPr/>
        </p:nvSpPr>
        <p:spPr>
          <a:xfrm>
            <a:off x="541867" y="6324601"/>
            <a:ext cx="1676400" cy="46767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矩形 7">
            <a:extLst>
              <a:ext uri="{FF2B5EF4-FFF2-40B4-BE49-F238E27FC236}">
                <a16:creationId xmlns:a16="http://schemas.microsoft.com/office/drawing/2014/main" id="{6CAD6174-385C-4F5E-95AE-35420A7F3D94}"/>
              </a:ext>
            </a:extLst>
          </p:cNvPr>
          <p:cNvSpPr/>
          <p:nvPr/>
        </p:nvSpPr>
        <p:spPr>
          <a:xfrm>
            <a:off x="2955234" y="1072907"/>
            <a:ext cx="3450645" cy="45615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a:extLst>
              <a:ext uri="{FF2B5EF4-FFF2-40B4-BE49-F238E27FC236}">
                <a16:creationId xmlns:a16="http://schemas.microsoft.com/office/drawing/2014/main" id="{04DF6651-314E-4D26-B4EC-5EE0C1644B43}"/>
              </a:ext>
            </a:extLst>
          </p:cNvPr>
          <p:cNvSpPr/>
          <p:nvPr/>
        </p:nvSpPr>
        <p:spPr>
          <a:xfrm>
            <a:off x="2976259" y="1865039"/>
            <a:ext cx="3429620" cy="47479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文字方塊 9">
            <a:extLst>
              <a:ext uri="{FF2B5EF4-FFF2-40B4-BE49-F238E27FC236}">
                <a16:creationId xmlns:a16="http://schemas.microsoft.com/office/drawing/2014/main" id="{4D81D7F9-71AC-41F2-B8DD-77CFD025A833}"/>
              </a:ext>
            </a:extLst>
          </p:cNvPr>
          <p:cNvSpPr txBox="1"/>
          <p:nvPr/>
        </p:nvSpPr>
        <p:spPr>
          <a:xfrm>
            <a:off x="7310341" y="1514022"/>
            <a:ext cx="3675711" cy="1446550"/>
          </a:xfrm>
          <a:prstGeom prst="rect">
            <a:avLst/>
          </a:prstGeom>
          <a:solidFill>
            <a:schemeClr val="accent6">
              <a:lumMod val="40000"/>
              <a:lumOff val="60000"/>
            </a:schemeClr>
          </a:solidFill>
        </p:spPr>
        <p:txBody>
          <a:bodyPr wrap="square" rtlCol="0">
            <a:spAutoFit/>
          </a:bodyPr>
          <a:lstStyle/>
          <a:p>
            <a:pPr algn="ctr"/>
            <a:r>
              <a:rPr lang="zh-TW" altLang="en-US" sz="4400" dirty="0"/>
              <a:t>第一階段通過篩選分數</a:t>
            </a:r>
          </a:p>
        </p:txBody>
      </p:sp>
      <p:sp>
        <p:nvSpPr>
          <p:cNvPr id="11" name="文字方塊 10">
            <a:extLst>
              <a:ext uri="{FF2B5EF4-FFF2-40B4-BE49-F238E27FC236}">
                <a16:creationId xmlns:a16="http://schemas.microsoft.com/office/drawing/2014/main" id="{30F97CA7-9F37-47FA-A33E-DF11545CF06F}"/>
              </a:ext>
            </a:extLst>
          </p:cNvPr>
          <p:cNvSpPr txBox="1"/>
          <p:nvPr/>
        </p:nvSpPr>
        <p:spPr>
          <a:xfrm>
            <a:off x="6904382" y="3789671"/>
            <a:ext cx="4081670" cy="1446550"/>
          </a:xfrm>
          <a:prstGeom prst="rect">
            <a:avLst/>
          </a:prstGeom>
          <a:solidFill>
            <a:schemeClr val="accent6">
              <a:lumMod val="40000"/>
              <a:lumOff val="60000"/>
            </a:schemeClr>
          </a:solidFill>
        </p:spPr>
        <p:txBody>
          <a:bodyPr wrap="square" rtlCol="0">
            <a:spAutoFit/>
          </a:bodyPr>
          <a:lstStyle/>
          <a:p>
            <a:pPr algn="ctr"/>
            <a:r>
              <a:rPr lang="zh-TW" altLang="en-US" sz="4400" dirty="0"/>
              <a:t>最後錄取狀況</a:t>
            </a:r>
            <a:r>
              <a:rPr lang="en-US" altLang="zh-TW" sz="4400" dirty="0"/>
              <a:t>(</a:t>
            </a:r>
            <a:r>
              <a:rPr lang="zh-TW" altLang="en-US" sz="4400" dirty="0"/>
              <a:t>正備取</a:t>
            </a:r>
            <a:r>
              <a:rPr lang="en-US" altLang="zh-TW" sz="4400" dirty="0"/>
              <a:t>)</a:t>
            </a:r>
            <a:endParaRPr lang="zh-TW" altLang="en-US" sz="4400" dirty="0"/>
          </a:p>
        </p:txBody>
      </p:sp>
      <p:cxnSp>
        <p:nvCxnSpPr>
          <p:cNvPr id="12" name="直線單箭頭接點 11">
            <a:extLst>
              <a:ext uri="{FF2B5EF4-FFF2-40B4-BE49-F238E27FC236}">
                <a16:creationId xmlns:a16="http://schemas.microsoft.com/office/drawing/2014/main" id="{F2664972-2592-48E7-A1FD-95651FBE652E}"/>
              </a:ext>
            </a:extLst>
          </p:cNvPr>
          <p:cNvCxnSpPr>
            <a:cxnSpLocks/>
            <a:stCxn id="8" idx="3"/>
            <a:endCxn id="10" idx="1"/>
          </p:cNvCxnSpPr>
          <p:nvPr/>
        </p:nvCxnSpPr>
        <p:spPr>
          <a:xfrm>
            <a:off x="6405879" y="1300984"/>
            <a:ext cx="904462" cy="93631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直線單箭頭接點 12">
            <a:extLst>
              <a:ext uri="{FF2B5EF4-FFF2-40B4-BE49-F238E27FC236}">
                <a16:creationId xmlns:a16="http://schemas.microsoft.com/office/drawing/2014/main" id="{09CCC437-8736-4AFC-BB29-CF44332C27BB}"/>
              </a:ext>
            </a:extLst>
          </p:cNvPr>
          <p:cNvCxnSpPr>
            <a:cxnSpLocks/>
          </p:cNvCxnSpPr>
          <p:nvPr/>
        </p:nvCxnSpPr>
        <p:spPr>
          <a:xfrm>
            <a:off x="5628597" y="2287529"/>
            <a:ext cx="1249772" cy="222541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0215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0"/>
                                        <p:tgtEl>
                                          <p:spTgt spid="9"/>
                                        </p:tgtEl>
                                      </p:cBhvr>
                                    </p:animEffect>
                                    <p:anim calcmode="lin" valueType="num">
                                      <p:cBhvr>
                                        <p:cTn id="19" dur="1000" fill="hold"/>
                                        <p:tgtEl>
                                          <p:spTgt spid="9"/>
                                        </p:tgtEl>
                                        <p:attrNameLst>
                                          <p:attrName>ppt_x</p:attrName>
                                        </p:attrNameLst>
                                      </p:cBhvr>
                                      <p:tavLst>
                                        <p:tav tm="0">
                                          <p:val>
                                            <p:strVal val="#ppt_x"/>
                                          </p:val>
                                        </p:tav>
                                        <p:tav tm="100000">
                                          <p:val>
                                            <p:strVal val="#ppt_x"/>
                                          </p:val>
                                        </p:tav>
                                      </p:tavLst>
                                    </p:anim>
                                    <p:anim calcmode="lin" valueType="num">
                                      <p:cBhvr>
                                        <p:cTn id="2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fill="hold"/>
                                        <p:tgtEl>
                                          <p:spTgt spid="10"/>
                                        </p:tgtEl>
                                        <p:attrNameLst>
                                          <p:attrName>ppt_x</p:attrName>
                                        </p:attrNameLst>
                                      </p:cBhvr>
                                      <p:tavLst>
                                        <p:tav tm="0">
                                          <p:val>
                                            <p:strVal val="#ppt_x"/>
                                          </p:val>
                                        </p:tav>
                                        <p:tav tm="100000">
                                          <p:val>
                                            <p:strVal val="#ppt_x"/>
                                          </p:val>
                                        </p:tav>
                                      </p:tavLst>
                                    </p:anim>
                                    <p:anim calcmode="lin" valueType="num">
                                      <p:cBhvr additive="base">
                                        <p:cTn id="3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500" fill="hold"/>
                                        <p:tgtEl>
                                          <p:spTgt spid="13"/>
                                        </p:tgtEl>
                                        <p:attrNameLst>
                                          <p:attrName>ppt_x</p:attrName>
                                        </p:attrNameLst>
                                      </p:cBhvr>
                                      <p:tavLst>
                                        <p:tav tm="0">
                                          <p:val>
                                            <p:strVal val="#ppt_x"/>
                                          </p:val>
                                        </p:tav>
                                        <p:tav tm="100000">
                                          <p:val>
                                            <p:strVal val="#ppt_x"/>
                                          </p:val>
                                        </p:tav>
                                      </p:tavLst>
                                    </p:anim>
                                    <p:anim calcmode="lin" valueType="num">
                                      <p:cBhvr additive="base">
                                        <p:cTn id="36" dur="500" fill="hold"/>
                                        <p:tgtEl>
                                          <p:spTgt spid="13"/>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additive="base">
                                        <p:cTn id="39" dur="500" fill="hold"/>
                                        <p:tgtEl>
                                          <p:spTgt spid="11"/>
                                        </p:tgtEl>
                                        <p:attrNameLst>
                                          <p:attrName>ppt_x</p:attrName>
                                        </p:attrNameLst>
                                      </p:cBhvr>
                                      <p:tavLst>
                                        <p:tav tm="0">
                                          <p:val>
                                            <p:strVal val="#ppt_x"/>
                                          </p:val>
                                        </p:tav>
                                        <p:tav tm="100000">
                                          <p:val>
                                            <p:strVal val="#ppt_x"/>
                                          </p:val>
                                        </p:tav>
                                      </p:tavLst>
                                    </p:anim>
                                    <p:anim calcmode="lin" valueType="num">
                                      <p:cBhvr additive="base">
                                        <p:cTn id="4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A28F4E8-4C58-4D0C-A765-E6D01069C039}"/>
              </a:ext>
            </a:extLst>
          </p:cNvPr>
          <p:cNvSpPr>
            <a:spLocks noGrp="1"/>
          </p:cNvSpPr>
          <p:nvPr>
            <p:ph type="title"/>
          </p:nvPr>
        </p:nvSpPr>
        <p:spPr>
          <a:xfrm>
            <a:off x="22228" y="891548"/>
            <a:ext cx="3101976" cy="1350850"/>
          </a:xfrm>
        </p:spPr>
        <p:txBody>
          <a:bodyPr/>
          <a:lstStyle/>
          <a:p>
            <a:r>
              <a:rPr lang="zh-TW" altLang="en-US" dirty="0"/>
              <a:t>中央大學</a:t>
            </a:r>
          </a:p>
        </p:txBody>
      </p:sp>
      <p:pic>
        <p:nvPicPr>
          <p:cNvPr id="5" name="圖片 4">
            <a:extLst>
              <a:ext uri="{FF2B5EF4-FFF2-40B4-BE49-F238E27FC236}">
                <a16:creationId xmlns:a16="http://schemas.microsoft.com/office/drawing/2014/main" id="{96DCD02B-7A2A-442F-B9CA-69E5E2A98FA6}"/>
              </a:ext>
            </a:extLst>
          </p:cNvPr>
          <p:cNvPicPr>
            <a:picLocks noChangeAspect="1"/>
          </p:cNvPicPr>
          <p:nvPr/>
        </p:nvPicPr>
        <p:blipFill rotWithShape="1">
          <a:blip r:embed="rId2"/>
          <a:srcRect l="4448" t="27446"/>
          <a:stretch/>
        </p:blipFill>
        <p:spPr>
          <a:xfrm>
            <a:off x="1" y="2157730"/>
            <a:ext cx="3962400" cy="3817189"/>
          </a:xfrm>
          <a:prstGeom prst="rect">
            <a:avLst/>
          </a:prstGeom>
        </p:spPr>
      </p:pic>
      <p:pic>
        <p:nvPicPr>
          <p:cNvPr id="7" name="內容版面配置區 6">
            <a:extLst>
              <a:ext uri="{FF2B5EF4-FFF2-40B4-BE49-F238E27FC236}">
                <a16:creationId xmlns:a16="http://schemas.microsoft.com/office/drawing/2014/main" id="{5A62AFAE-2267-4998-AA1C-41BA1F2FF292}"/>
              </a:ext>
            </a:extLst>
          </p:cNvPr>
          <p:cNvPicPr>
            <a:picLocks noGrp="1" noChangeAspect="1"/>
          </p:cNvPicPr>
          <p:nvPr>
            <p:ph idx="1"/>
          </p:nvPr>
        </p:nvPicPr>
        <p:blipFill>
          <a:blip r:embed="rId3"/>
          <a:stretch>
            <a:fillRect/>
          </a:stretch>
        </p:blipFill>
        <p:spPr>
          <a:xfrm>
            <a:off x="3124204" y="891548"/>
            <a:ext cx="8839196" cy="5125572"/>
          </a:xfrm>
        </p:spPr>
      </p:pic>
      <p:sp>
        <p:nvSpPr>
          <p:cNvPr id="3" name="文字方塊 2">
            <a:extLst>
              <a:ext uri="{FF2B5EF4-FFF2-40B4-BE49-F238E27FC236}">
                <a16:creationId xmlns:a16="http://schemas.microsoft.com/office/drawing/2014/main" id="{3AAFDFF3-62E9-BF6A-5755-F59C7FB880D4}"/>
              </a:ext>
            </a:extLst>
          </p:cNvPr>
          <p:cNvSpPr txBox="1"/>
          <p:nvPr/>
        </p:nvSpPr>
        <p:spPr>
          <a:xfrm>
            <a:off x="2593911" y="6054455"/>
            <a:ext cx="9518780" cy="769441"/>
          </a:xfrm>
          <a:prstGeom prst="rect">
            <a:avLst/>
          </a:prstGeom>
          <a:solidFill>
            <a:schemeClr val="accent6">
              <a:lumMod val="40000"/>
              <a:lumOff val="60000"/>
            </a:schemeClr>
          </a:solidFill>
        </p:spPr>
        <p:txBody>
          <a:bodyPr wrap="square" rtlCol="0">
            <a:spAutoFit/>
          </a:bodyPr>
          <a:lstStyle/>
          <a:p>
            <a:pPr algn="ctr"/>
            <a:r>
              <a:rPr lang="zh-TW" altLang="en-US" sz="4400" dirty="0"/>
              <a:t>舉例說明</a:t>
            </a:r>
            <a:r>
              <a:rPr lang="en-US" altLang="zh-TW" sz="4400" dirty="0"/>
              <a:t>114</a:t>
            </a:r>
            <a:r>
              <a:rPr lang="zh-TW" altLang="en-US" sz="4400" dirty="0"/>
              <a:t>第一階段通過篩選分數</a:t>
            </a:r>
          </a:p>
        </p:txBody>
      </p:sp>
    </p:spTree>
    <p:extLst>
      <p:ext uri="{BB962C8B-B14F-4D97-AF65-F5344CB8AC3E}">
        <p14:creationId xmlns:p14="http://schemas.microsoft.com/office/powerpoint/2010/main" val="1159445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D553E7B-29C6-4310-BC58-4246B8D2954C}"/>
              </a:ext>
            </a:extLst>
          </p:cNvPr>
          <p:cNvSpPr>
            <a:spLocks noGrp="1"/>
          </p:cNvSpPr>
          <p:nvPr>
            <p:ph type="title"/>
          </p:nvPr>
        </p:nvSpPr>
        <p:spPr>
          <a:xfrm>
            <a:off x="585939" y="245533"/>
            <a:ext cx="10772775" cy="1658198"/>
          </a:xfrm>
        </p:spPr>
        <p:txBody>
          <a:bodyPr/>
          <a:lstStyle/>
          <a:p>
            <a:r>
              <a:rPr lang="zh-TW" altLang="en-US" dirty="0"/>
              <a:t>中央大學</a:t>
            </a:r>
          </a:p>
        </p:txBody>
      </p:sp>
      <p:pic>
        <p:nvPicPr>
          <p:cNvPr id="6" name="內容版面配置區 5">
            <a:extLst>
              <a:ext uri="{FF2B5EF4-FFF2-40B4-BE49-F238E27FC236}">
                <a16:creationId xmlns:a16="http://schemas.microsoft.com/office/drawing/2014/main" id="{DCF5F51F-E9D7-4474-B352-A764AD9BA9D0}"/>
              </a:ext>
            </a:extLst>
          </p:cNvPr>
          <p:cNvPicPr>
            <a:picLocks noGrp="1" noChangeAspect="1"/>
          </p:cNvPicPr>
          <p:nvPr>
            <p:ph idx="1"/>
          </p:nvPr>
        </p:nvPicPr>
        <p:blipFill>
          <a:blip r:embed="rId2"/>
          <a:stretch>
            <a:fillRect/>
          </a:stretch>
        </p:blipFill>
        <p:spPr>
          <a:xfrm>
            <a:off x="119755" y="1651000"/>
            <a:ext cx="11705144" cy="5061381"/>
          </a:xfrm>
        </p:spPr>
      </p:pic>
      <p:sp>
        <p:nvSpPr>
          <p:cNvPr id="3" name="文字方塊 2">
            <a:extLst>
              <a:ext uri="{FF2B5EF4-FFF2-40B4-BE49-F238E27FC236}">
                <a16:creationId xmlns:a16="http://schemas.microsoft.com/office/drawing/2014/main" id="{36BF7823-57FC-5B7B-E9AC-F8AB3375567C}"/>
              </a:ext>
            </a:extLst>
          </p:cNvPr>
          <p:cNvSpPr txBox="1"/>
          <p:nvPr/>
        </p:nvSpPr>
        <p:spPr>
          <a:xfrm>
            <a:off x="3697221" y="689911"/>
            <a:ext cx="8494779" cy="769441"/>
          </a:xfrm>
          <a:prstGeom prst="rect">
            <a:avLst/>
          </a:prstGeom>
          <a:solidFill>
            <a:schemeClr val="accent6">
              <a:lumMod val="40000"/>
              <a:lumOff val="60000"/>
            </a:schemeClr>
          </a:solidFill>
        </p:spPr>
        <p:txBody>
          <a:bodyPr wrap="square" rtlCol="0">
            <a:spAutoFit/>
          </a:bodyPr>
          <a:lstStyle/>
          <a:p>
            <a:pPr algn="ctr"/>
            <a:r>
              <a:rPr lang="zh-TW" altLang="en-US" sz="4400" dirty="0"/>
              <a:t>舉例說明</a:t>
            </a:r>
            <a:r>
              <a:rPr lang="en-US" altLang="zh-TW" sz="4400" dirty="0"/>
              <a:t>114</a:t>
            </a:r>
            <a:r>
              <a:rPr lang="zh-TW" altLang="en-US" sz="4400" dirty="0"/>
              <a:t>最後錄取狀況</a:t>
            </a:r>
            <a:r>
              <a:rPr lang="en-US" altLang="zh-TW" sz="4400" dirty="0"/>
              <a:t>(</a:t>
            </a:r>
            <a:r>
              <a:rPr lang="zh-TW" altLang="en-US" sz="4400" dirty="0"/>
              <a:t>正備取</a:t>
            </a:r>
            <a:r>
              <a:rPr lang="en-US" altLang="zh-TW" sz="4400" dirty="0"/>
              <a:t>)</a:t>
            </a:r>
            <a:endParaRPr lang="zh-TW" altLang="en-US" sz="4400" dirty="0"/>
          </a:p>
        </p:txBody>
      </p:sp>
      <p:sp>
        <p:nvSpPr>
          <p:cNvPr id="4" name="文字方塊 3">
            <a:extLst>
              <a:ext uri="{FF2B5EF4-FFF2-40B4-BE49-F238E27FC236}">
                <a16:creationId xmlns:a16="http://schemas.microsoft.com/office/drawing/2014/main" id="{A7174605-EE45-49D9-A706-B6986D7ABE2E}"/>
              </a:ext>
            </a:extLst>
          </p:cNvPr>
          <p:cNvSpPr txBox="1"/>
          <p:nvPr/>
        </p:nvSpPr>
        <p:spPr>
          <a:xfrm>
            <a:off x="7603066" y="2024943"/>
            <a:ext cx="1397001" cy="646331"/>
          </a:xfrm>
          <a:prstGeom prst="rect">
            <a:avLst/>
          </a:prstGeom>
          <a:solidFill>
            <a:schemeClr val="bg1"/>
          </a:solidFill>
        </p:spPr>
        <p:txBody>
          <a:bodyPr wrap="square" rtlCol="0">
            <a:spAutoFit/>
          </a:bodyPr>
          <a:lstStyle/>
          <a:p>
            <a:pPr algn="ctr"/>
            <a:r>
              <a:rPr lang="zh-TW" altLang="en-US" dirty="0"/>
              <a:t>招生名額</a:t>
            </a:r>
            <a:r>
              <a:rPr lang="en-US" altLang="zh-TW" dirty="0"/>
              <a:t>21</a:t>
            </a:r>
            <a:br>
              <a:rPr lang="en-US" altLang="zh-TW" dirty="0"/>
            </a:br>
            <a:r>
              <a:rPr lang="zh-TW" altLang="en-US" dirty="0"/>
              <a:t>甄試人數</a:t>
            </a:r>
            <a:r>
              <a:rPr lang="en-US" altLang="zh-TW" dirty="0"/>
              <a:t>63</a:t>
            </a:r>
            <a:endParaRPr lang="zh-TW" altLang="en-US" dirty="0"/>
          </a:p>
        </p:txBody>
      </p:sp>
    </p:spTree>
    <p:extLst>
      <p:ext uri="{BB962C8B-B14F-4D97-AF65-F5344CB8AC3E}">
        <p14:creationId xmlns:p14="http://schemas.microsoft.com/office/powerpoint/2010/main" val="4212061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A247998-92E2-A7DE-CAA7-FAF0C78ACDFA}"/>
              </a:ext>
            </a:extLst>
          </p:cNvPr>
          <p:cNvSpPr>
            <a:spLocks noGrp="1"/>
          </p:cNvSpPr>
          <p:nvPr>
            <p:ph type="title"/>
          </p:nvPr>
        </p:nvSpPr>
        <p:spPr/>
        <p:txBody>
          <a:bodyPr/>
          <a:lstStyle/>
          <a:p>
            <a:endParaRPr lang="zh-TW" altLang="en-US" dirty="0"/>
          </a:p>
        </p:txBody>
      </p:sp>
      <p:pic>
        <p:nvPicPr>
          <p:cNvPr id="5" name="內容版面配置區 4">
            <a:extLst>
              <a:ext uri="{FF2B5EF4-FFF2-40B4-BE49-F238E27FC236}">
                <a16:creationId xmlns:a16="http://schemas.microsoft.com/office/drawing/2014/main" id="{94CAE9A9-615B-6819-6442-6025F4A710F9}"/>
              </a:ext>
            </a:extLst>
          </p:cNvPr>
          <p:cNvPicPr>
            <a:picLocks noGrp="1" noChangeAspect="1"/>
          </p:cNvPicPr>
          <p:nvPr>
            <p:ph idx="1"/>
          </p:nvPr>
        </p:nvPicPr>
        <p:blipFill>
          <a:blip r:embed="rId2"/>
          <a:stretch>
            <a:fillRect/>
          </a:stretch>
        </p:blipFill>
        <p:spPr>
          <a:xfrm>
            <a:off x="0" y="44527"/>
            <a:ext cx="10056200" cy="6066011"/>
          </a:xfrm>
          <a:prstGeom prst="rect">
            <a:avLst/>
          </a:prstGeom>
        </p:spPr>
      </p:pic>
      <p:sp>
        <p:nvSpPr>
          <p:cNvPr id="6" name="圓角矩形 4">
            <a:extLst>
              <a:ext uri="{FF2B5EF4-FFF2-40B4-BE49-F238E27FC236}">
                <a16:creationId xmlns:a16="http://schemas.microsoft.com/office/drawing/2014/main" id="{CF88E054-113D-473F-840F-95F49BDB9D2E}"/>
              </a:ext>
            </a:extLst>
          </p:cNvPr>
          <p:cNvSpPr/>
          <p:nvPr/>
        </p:nvSpPr>
        <p:spPr>
          <a:xfrm>
            <a:off x="7847045" y="2885432"/>
            <a:ext cx="1129004" cy="1814838"/>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7" name="群組 6">
            <a:extLst>
              <a:ext uri="{FF2B5EF4-FFF2-40B4-BE49-F238E27FC236}">
                <a16:creationId xmlns:a16="http://schemas.microsoft.com/office/drawing/2014/main" id="{253B819E-E45F-31C4-54BC-415052AF5B3A}"/>
              </a:ext>
            </a:extLst>
          </p:cNvPr>
          <p:cNvGrpSpPr/>
          <p:nvPr/>
        </p:nvGrpSpPr>
        <p:grpSpPr>
          <a:xfrm>
            <a:off x="7643688" y="5510034"/>
            <a:ext cx="3099411" cy="1201007"/>
            <a:chOff x="2348593" y="4026413"/>
            <a:chExt cx="3099411" cy="1201007"/>
          </a:xfrm>
        </p:grpSpPr>
        <p:sp>
          <p:nvSpPr>
            <p:cNvPr id="8" name="圓角矩形圖說文字 6">
              <a:extLst>
                <a:ext uri="{FF2B5EF4-FFF2-40B4-BE49-F238E27FC236}">
                  <a16:creationId xmlns:a16="http://schemas.microsoft.com/office/drawing/2014/main" id="{C19302A9-D941-D50B-8D6C-A1C34FF813D3}"/>
                </a:ext>
              </a:extLst>
            </p:cNvPr>
            <p:cNvSpPr/>
            <p:nvPr/>
          </p:nvSpPr>
          <p:spPr>
            <a:xfrm>
              <a:off x="2348593" y="4026413"/>
              <a:ext cx="3002696" cy="1201007"/>
            </a:xfrm>
            <a:prstGeom prst="wedgeRoundRectCallout">
              <a:avLst>
                <a:gd name="adj1" fmla="val -25341"/>
                <a:gd name="adj2" fmla="val -123420"/>
                <a:gd name="adj3" fmla="val 16667"/>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文字方塊 8">
              <a:extLst>
                <a:ext uri="{FF2B5EF4-FFF2-40B4-BE49-F238E27FC236}">
                  <a16:creationId xmlns:a16="http://schemas.microsoft.com/office/drawing/2014/main" id="{E5555811-6EA3-446F-18D4-5E85442281BB}"/>
                </a:ext>
              </a:extLst>
            </p:cNvPr>
            <p:cNvSpPr txBox="1"/>
            <p:nvPr/>
          </p:nvSpPr>
          <p:spPr>
            <a:xfrm>
              <a:off x="2348593" y="4026413"/>
              <a:ext cx="3099411" cy="1077218"/>
            </a:xfrm>
            <a:prstGeom prst="rect">
              <a:avLst/>
            </a:prstGeom>
            <a:noFill/>
          </p:spPr>
          <p:txBody>
            <a:bodyPr wrap="square" rtlCol="0">
              <a:spAutoFit/>
            </a:bodyPr>
            <a:lstStyle/>
            <a:p>
              <a:r>
                <a:rPr lang="zh-TW" altLang="en-US" sz="3200" dirty="0">
                  <a:solidFill>
                    <a:srgbClr val="FFFF00"/>
                  </a:solidFill>
                </a:rPr>
                <a:t>通過檢定標準</a:t>
              </a:r>
              <a:endParaRPr lang="en-US" altLang="zh-TW" sz="3200" dirty="0">
                <a:solidFill>
                  <a:srgbClr val="FFFF00"/>
                </a:solidFill>
              </a:endParaRPr>
            </a:p>
            <a:p>
              <a:r>
                <a:rPr lang="zh-TW" altLang="en-US" sz="3200" dirty="0">
                  <a:solidFill>
                    <a:srgbClr val="FFFF00"/>
                  </a:solidFill>
                </a:rPr>
                <a:t>始可申請該校系</a:t>
              </a:r>
            </a:p>
          </p:txBody>
        </p:sp>
      </p:grpSp>
      <p:sp>
        <p:nvSpPr>
          <p:cNvPr id="10" name="矩形 9">
            <a:extLst>
              <a:ext uri="{FF2B5EF4-FFF2-40B4-BE49-F238E27FC236}">
                <a16:creationId xmlns:a16="http://schemas.microsoft.com/office/drawing/2014/main" id="{A6DFFA5A-1576-76AC-1445-564DDDA0ACDD}"/>
              </a:ext>
            </a:extLst>
          </p:cNvPr>
          <p:cNvSpPr/>
          <p:nvPr/>
        </p:nvSpPr>
        <p:spPr>
          <a:xfrm>
            <a:off x="7458973" y="1511400"/>
            <a:ext cx="4628250" cy="646331"/>
          </a:xfrm>
          <a:prstGeom prst="rect">
            <a:avLst/>
          </a:prstGeom>
          <a:solidFill>
            <a:schemeClr val="accent4">
              <a:lumMod val="20000"/>
              <a:lumOff val="80000"/>
            </a:schemeClr>
          </a:solidFill>
        </p:spPr>
        <p:txBody>
          <a:bodyPr wrap="square">
            <a:spAutoFit/>
          </a:bodyPr>
          <a:lstStyle/>
          <a:p>
            <a:pPr marL="285750" indent="-285750">
              <a:buFont typeface="Arial" pitchFamily="34" charset="0"/>
              <a:buChar char="•"/>
              <a:defRPr/>
            </a:pPr>
            <a:r>
              <a:rPr lang="zh-TW" altLang="en-US" sz="3600" b="1" dirty="0">
                <a:solidFill>
                  <a:srgbClr val="7030A0"/>
                </a:solidFill>
                <a:latin typeface="微軟正黑體" panose="020B0604030504040204" pitchFamily="34" charset="-120"/>
                <a:ea typeface="微軟正黑體" panose="020B0604030504040204" pitchFamily="34" charset="-120"/>
              </a:rPr>
              <a:t>自然</a:t>
            </a:r>
            <a:r>
              <a:rPr lang="en-US" altLang="zh-TW" sz="3600" b="1" dirty="0">
                <a:latin typeface="微軟正黑體" panose="020B0604030504040204" pitchFamily="34" charset="-120"/>
                <a:ea typeface="微軟正黑體" panose="020B0604030504040204" pitchFamily="34" charset="-120"/>
              </a:rPr>
              <a:t>(12*</a:t>
            </a:r>
            <a:r>
              <a:rPr lang="en-US" altLang="zh-TW" sz="3600" b="1" dirty="0">
                <a:solidFill>
                  <a:srgbClr val="FF0000"/>
                </a:solidFill>
                <a:latin typeface="微軟正黑體" panose="020B0604030504040204" pitchFamily="34" charset="-120"/>
                <a:ea typeface="微軟正黑體" panose="020B0604030504040204" pitchFamily="34" charset="-120"/>
              </a:rPr>
              <a:t>4</a:t>
            </a:r>
            <a:r>
              <a:rPr lang="en-US" altLang="zh-TW" sz="3600" b="1" dirty="0">
                <a:latin typeface="微軟正黑體" panose="020B0604030504040204" pitchFamily="34" charset="-120"/>
                <a:ea typeface="微軟正黑體" panose="020B0604030504040204" pitchFamily="34" charset="-120"/>
              </a:rPr>
              <a:t>=48</a:t>
            </a:r>
            <a:r>
              <a:rPr lang="zh-TW" altLang="en-US" sz="3600" b="1" dirty="0">
                <a:latin typeface="微軟正黑體" panose="020B0604030504040204" pitchFamily="34" charset="-120"/>
                <a:ea typeface="微軟正黑體" panose="020B0604030504040204" pitchFamily="34" charset="-120"/>
              </a:rPr>
              <a:t>人</a:t>
            </a:r>
            <a:r>
              <a:rPr lang="en-US" altLang="zh-TW" sz="3600" b="1" dirty="0">
                <a:latin typeface="微軟正黑體" panose="020B0604030504040204" pitchFamily="34" charset="-120"/>
                <a:ea typeface="微軟正黑體" panose="020B0604030504040204" pitchFamily="34" charset="-120"/>
              </a:rPr>
              <a:t>)</a:t>
            </a:r>
          </a:p>
        </p:txBody>
      </p:sp>
      <p:sp>
        <p:nvSpPr>
          <p:cNvPr id="11" name="矩形 10">
            <a:extLst>
              <a:ext uri="{FF2B5EF4-FFF2-40B4-BE49-F238E27FC236}">
                <a16:creationId xmlns:a16="http://schemas.microsoft.com/office/drawing/2014/main" id="{2CE68E8A-4EAD-A6F2-79BF-8643BE833804}"/>
              </a:ext>
            </a:extLst>
          </p:cNvPr>
          <p:cNvSpPr/>
          <p:nvPr/>
        </p:nvSpPr>
        <p:spPr>
          <a:xfrm>
            <a:off x="7458972" y="927654"/>
            <a:ext cx="4628251" cy="646331"/>
          </a:xfrm>
          <a:prstGeom prst="rect">
            <a:avLst/>
          </a:prstGeom>
          <a:solidFill>
            <a:schemeClr val="accent4">
              <a:lumMod val="20000"/>
              <a:lumOff val="80000"/>
            </a:schemeClr>
          </a:solidFill>
        </p:spPr>
        <p:txBody>
          <a:bodyPr wrap="square">
            <a:spAutoFit/>
          </a:bodyPr>
          <a:lstStyle/>
          <a:p>
            <a:pPr marL="285750" indent="-285750">
              <a:buFont typeface="Arial" pitchFamily="34" charset="0"/>
              <a:buChar char="•"/>
              <a:defRPr/>
            </a:pPr>
            <a:r>
              <a:rPr lang="zh-TW" altLang="en-US" sz="3600" b="1" dirty="0">
                <a:solidFill>
                  <a:srgbClr val="7030A0"/>
                </a:solidFill>
                <a:latin typeface="微軟正黑體" panose="020B0604030504040204" pitchFamily="34" charset="-120"/>
                <a:ea typeface="微軟正黑體" panose="020B0604030504040204" pitchFamily="34" charset="-120"/>
              </a:rPr>
              <a:t>數</a:t>
            </a:r>
            <a:r>
              <a:rPr lang="en-US" altLang="zh-TW" sz="3600" b="1" dirty="0">
                <a:solidFill>
                  <a:srgbClr val="7030A0"/>
                </a:solidFill>
                <a:latin typeface="微軟正黑體" panose="020B0604030504040204" pitchFamily="34" charset="-120"/>
                <a:ea typeface="微軟正黑體" panose="020B0604030504040204" pitchFamily="34" charset="-120"/>
              </a:rPr>
              <a:t>A</a:t>
            </a:r>
            <a:r>
              <a:rPr lang="en-US" altLang="zh-TW" sz="3600" b="1" dirty="0">
                <a:latin typeface="微軟正黑體" panose="020B0604030504040204" pitchFamily="34" charset="-120"/>
                <a:ea typeface="微軟正黑體" panose="020B0604030504040204" pitchFamily="34" charset="-120"/>
              </a:rPr>
              <a:t>(12</a:t>
            </a:r>
            <a:r>
              <a:rPr lang="zh-TW" altLang="en-US" sz="3600" b="1" dirty="0">
                <a:latin typeface="微軟正黑體" panose="020B0604030504040204" pitchFamily="34" charset="-120"/>
                <a:ea typeface="微軟正黑體" panose="020B0604030504040204" pitchFamily="34" charset="-120"/>
              </a:rPr>
              <a:t>*</a:t>
            </a:r>
            <a:r>
              <a:rPr lang="en-US" altLang="zh-TW" sz="3600" b="1" dirty="0">
                <a:solidFill>
                  <a:srgbClr val="FF0000"/>
                </a:solidFill>
                <a:latin typeface="微軟正黑體" panose="020B0604030504040204" pitchFamily="34" charset="-120"/>
                <a:ea typeface="微軟正黑體" panose="020B0604030504040204" pitchFamily="34" charset="-120"/>
              </a:rPr>
              <a:t>10</a:t>
            </a:r>
            <a:r>
              <a:rPr lang="en-US" altLang="zh-TW" sz="3600" b="1" dirty="0">
                <a:latin typeface="微軟正黑體" panose="020B0604030504040204" pitchFamily="34" charset="-120"/>
                <a:ea typeface="微軟正黑體" panose="020B0604030504040204" pitchFamily="34" charset="-120"/>
              </a:rPr>
              <a:t>=120</a:t>
            </a:r>
            <a:r>
              <a:rPr lang="zh-TW" altLang="en-US" sz="3600" b="1" dirty="0">
                <a:latin typeface="微軟正黑體" panose="020B0604030504040204" pitchFamily="34" charset="-120"/>
                <a:ea typeface="微軟正黑體" panose="020B0604030504040204" pitchFamily="34" charset="-120"/>
              </a:rPr>
              <a:t>人</a:t>
            </a:r>
            <a:r>
              <a:rPr lang="en-US" altLang="zh-TW" sz="3600" b="1" dirty="0">
                <a:latin typeface="微軟正黑體" panose="020B0604030504040204" pitchFamily="34" charset="-120"/>
                <a:ea typeface="微軟正黑體" panose="020B0604030504040204" pitchFamily="34" charset="-120"/>
              </a:rPr>
              <a:t>)</a:t>
            </a:r>
          </a:p>
        </p:txBody>
      </p:sp>
      <p:sp>
        <p:nvSpPr>
          <p:cNvPr id="12" name="矩形 11">
            <a:extLst>
              <a:ext uri="{FF2B5EF4-FFF2-40B4-BE49-F238E27FC236}">
                <a16:creationId xmlns:a16="http://schemas.microsoft.com/office/drawing/2014/main" id="{3806C6A9-02B8-ED51-F084-77239228F736}"/>
              </a:ext>
            </a:extLst>
          </p:cNvPr>
          <p:cNvSpPr/>
          <p:nvPr/>
        </p:nvSpPr>
        <p:spPr>
          <a:xfrm>
            <a:off x="7458973" y="281323"/>
            <a:ext cx="4628250" cy="646331"/>
          </a:xfrm>
          <a:prstGeom prst="rect">
            <a:avLst/>
          </a:prstGeom>
          <a:solidFill>
            <a:schemeClr val="accent4">
              <a:lumMod val="20000"/>
              <a:lumOff val="80000"/>
            </a:schemeClr>
          </a:solidFill>
        </p:spPr>
        <p:txBody>
          <a:bodyPr wrap="square">
            <a:spAutoFit/>
          </a:bodyPr>
          <a:lstStyle/>
          <a:p>
            <a:pPr marL="285750" indent="-285750">
              <a:buFont typeface="Arial" pitchFamily="34" charset="0"/>
              <a:buChar char="•"/>
              <a:defRPr/>
            </a:pPr>
            <a:r>
              <a:rPr lang="zh-TW" altLang="en-US" sz="3600" b="1" dirty="0">
                <a:solidFill>
                  <a:srgbClr val="7030A0"/>
                </a:solidFill>
                <a:latin typeface="微軟正黑體" panose="020B0604030504040204" pitchFamily="34" charset="-120"/>
                <a:ea typeface="微軟正黑體" panose="020B0604030504040204" pitchFamily="34" charset="-120"/>
              </a:rPr>
              <a:t>英文</a:t>
            </a:r>
            <a:r>
              <a:rPr lang="en-US" altLang="zh-TW" sz="3600" b="1" dirty="0">
                <a:latin typeface="微軟正黑體" panose="020B0604030504040204" pitchFamily="34" charset="-120"/>
                <a:ea typeface="微軟正黑體" panose="020B0604030504040204" pitchFamily="34" charset="-120"/>
              </a:rPr>
              <a:t>(12*</a:t>
            </a:r>
            <a:r>
              <a:rPr lang="en-US" altLang="zh-TW" sz="3600" b="1" dirty="0">
                <a:solidFill>
                  <a:srgbClr val="FF0000"/>
                </a:solidFill>
                <a:latin typeface="微軟正黑體" panose="020B0604030504040204" pitchFamily="34" charset="-120"/>
                <a:ea typeface="微軟正黑體" panose="020B0604030504040204" pitchFamily="34" charset="-120"/>
              </a:rPr>
              <a:t>20</a:t>
            </a:r>
            <a:r>
              <a:rPr lang="en-US" altLang="zh-TW" sz="3600" b="1" dirty="0">
                <a:latin typeface="微軟正黑體" panose="020B0604030504040204" pitchFamily="34" charset="-120"/>
                <a:ea typeface="微軟正黑體" panose="020B0604030504040204" pitchFamily="34" charset="-120"/>
              </a:rPr>
              <a:t>=240</a:t>
            </a:r>
            <a:r>
              <a:rPr lang="zh-TW" altLang="en-US" sz="3600" b="1" dirty="0">
                <a:latin typeface="微軟正黑體" panose="020B0604030504040204" pitchFamily="34" charset="-120"/>
                <a:ea typeface="微軟正黑體" panose="020B0604030504040204" pitchFamily="34" charset="-120"/>
              </a:rPr>
              <a:t>人</a:t>
            </a:r>
            <a:r>
              <a:rPr lang="en-US" altLang="zh-TW" sz="3600" b="1" dirty="0">
                <a:latin typeface="微軟正黑體" panose="020B0604030504040204" pitchFamily="34" charset="-120"/>
                <a:ea typeface="微軟正黑體" panose="020B0604030504040204" pitchFamily="34" charset="-120"/>
              </a:rPr>
              <a:t>)</a:t>
            </a:r>
          </a:p>
        </p:txBody>
      </p:sp>
      <p:sp>
        <p:nvSpPr>
          <p:cNvPr id="13" name="矩形 12">
            <a:extLst>
              <a:ext uri="{FF2B5EF4-FFF2-40B4-BE49-F238E27FC236}">
                <a16:creationId xmlns:a16="http://schemas.microsoft.com/office/drawing/2014/main" id="{7E0B4B7F-0CAB-F517-3C6C-D63F6090019F}"/>
              </a:ext>
            </a:extLst>
          </p:cNvPr>
          <p:cNvSpPr/>
          <p:nvPr/>
        </p:nvSpPr>
        <p:spPr>
          <a:xfrm>
            <a:off x="4030825" y="4012163"/>
            <a:ext cx="1763485" cy="46653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691934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1000"/>
                                        <p:tgtEl>
                                          <p:spTgt spid="13"/>
                                        </p:tgtEl>
                                      </p:cBhvr>
                                    </p:animEffect>
                                    <p:anim calcmode="lin" valueType="num">
                                      <p:cBhvr>
                                        <p:cTn id="32" dur="1000" fill="hold"/>
                                        <p:tgtEl>
                                          <p:spTgt spid="13"/>
                                        </p:tgtEl>
                                        <p:attrNameLst>
                                          <p:attrName>ppt_x</p:attrName>
                                        </p:attrNameLst>
                                      </p:cBhvr>
                                      <p:tavLst>
                                        <p:tav tm="0">
                                          <p:val>
                                            <p:strVal val="#ppt_x"/>
                                          </p:val>
                                        </p:tav>
                                        <p:tav tm="100000">
                                          <p:val>
                                            <p:strVal val="#ppt_x"/>
                                          </p:val>
                                        </p:tav>
                                      </p:tavLst>
                                    </p:anim>
                                    <p:anim calcmode="lin" valueType="num">
                                      <p:cBhvr>
                                        <p:cTn id="3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1" grpId="0" animBg="1"/>
      <p:bldP spid="12" grpId="0" animBg="1"/>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內容版面配置區 4">
            <a:extLst>
              <a:ext uri="{FF2B5EF4-FFF2-40B4-BE49-F238E27FC236}">
                <a16:creationId xmlns:a16="http://schemas.microsoft.com/office/drawing/2014/main" id="{8BD7250C-35FF-F9CE-999E-CA4206BE4A84}"/>
              </a:ext>
            </a:extLst>
          </p:cNvPr>
          <p:cNvPicPr>
            <a:picLocks noGrp="1" noChangeAspect="1"/>
          </p:cNvPicPr>
          <p:nvPr>
            <p:ph idx="1"/>
          </p:nvPr>
        </p:nvPicPr>
        <p:blipFill>
          <a:blip r:embed="rId2"/>
          <a:stretch>
            <a:fillRect/>
          </a:stretch>
        </p:blipFill>
        <p:spPr>
          <a:xfrm>
            <a:off x="391029" y="298759"/>
            <a:ext cx="5908172" cy="30653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圖片 6">
            <a:extLst>
              <a:ext uri="{FF2B5EF4-FFF2-40B4-BE49-F238E27FC236}">
                <a16:creationId xmlns:a16="http://schemas.microsoft.com/office/drawing/2014/main" id="{D95B1679-6B66-2D45-7693-20C9A6CD34C1}"/>
              </a:ext>
            </a:extLst>
          </p:cNvPr>
          <p:cNvPicPr>
            <a:picLocks noChangeAspect="1"/>
          </p:cNvPicPr>
          <p:nvPr/>
        </p:nvPicPr>
        <p:blipFill>
          <a:blip r:embed="rId3"/>
          <a:stretch>
            <a:fillRect/>
          </a:stretch>
        </p:blipFill>
        <p:spPr>
          <a:xfrm>
            <a:off x="2461173" y="1946825"/>
            <a:ext cx="5908172" cy="309417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圖片 8">
            <a:extLst>
              <a:ext uri="{FF2B5EF4-FFF2-40B4-BE49-F238E27FC236}">
                <a16:creationId xmlns:a16="http://schemas.microsoft.com/office/drawing/2014/main" id="{42885CB3-D2EA-3708-EA81-656315B7C127}"/>
              </a:ext>
            </a:extLst>
          </p:cNvPr>
          <p:cNvPicPr>
            <a:picLocks noChangeAspect="1"/>
          </p:cNvPicPr>
          <p:nvPr/>
        </p:nvPicPr>
        <p:blipFill>
          <a:blip r:embed="rId4"/>
          <a:stretch>
            <a:fillRect/>
          </a:stretch>
        </p:blipFill>
        <p:spPr>
          <a:xfrm>
            <a:off x="5720059" y="3836785"/>
            <a:ext cx="5820008" cy="27224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5139377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143CAC8-A8C5-41A9-A8C0-4625A99CBA9A}"/>
              </a:ext>
            </a:extLst>
          </p:cNvPr>
          <p:cNvSpPr>
            <a:spLocks noGrp="1"/>
          </p:cNvSpPr>
          <p:nvPr>
            <p:ph type="title"/>
          </p:nvPr>
        </p:nvSpPr>
        <p:spPr/>
        <p:txBody>
          <a:bodyPr/>
          <a:lstStyle/>
          <a:p>
            <a:r>
              <a:rPr lang="zh-TW" altLang="en-US" b="1" dirty="0"/>
              <a:t>外加名額篩選說明</a:t>
            </a:r>
            <a:r>
              <a:rPr lang="en-US" altLang="zh-TW" b="1" dirty="0"/>
              <a:t>--</a:t>
            </a:r>
            <a:r>
              <a:rPr lang="zh-TW" altLang="en-US" b="1" dirty="0"/>
              <a:t>願景計畫生</a:t>
            </a:r>
          </a:p>
        </p:txBody>
      </p:sp>
      <p:sp>
        <p:nvSpPr>
          <p:cNvPr id="3" name="內容版面配置區 2">
            <a:extLst>
              <a:ext uri="{FF2B5EF4-FFF2-40B4-BE49-F238E27FC236}">
                <a16:creationId xmlns:a16="http://schemas.microsoft.com/office/drawing/2014/main" id="{1B7BF4BC-C31E-4F39-944D-999D5434A6AB}"/>
              </a:ext>
            </a:extLst>
          </p:cNvPr>
          <p:cNvSpPr>
            <a:spLocks noGrp="1"/>
          </p:cNvSpPr>
          <p:nvPr>
            <p:ph idx="1"/>
          </p:nvPr>
        </p:nvSpPr>
        <p:spPr>
          <a:xfrm>
            <a:off x="770713" y="2157731"/>
            <a:ext cx="3589020" cy="4023360"/>
          </a:xfrm>
          <a:solidFill>
            <a:schemeClr val="accent1">
              <a:lumMod val="20000"/>
              <a:lumOff val="80000"/>
            </a:schemeClr>
          </a:solidFill>
        </p:spPr>
        <p:txBody>
          <a:bodyPr>
            <a:noAutofit/>
          </a:bodyPr>
          <a:lstStyle/>
          <a:p>
            <a:pPr>
              <a:lnSpc>
                <a:spcPts val="4500"/>
              </a:lnSpc>
            </a:pPr>
            <a:r>
              <a:rPr lang="zh-TW" altLang="en-US" sz="2800" dirty="0">
                <a:latin typeface="微軟正黑體" panose="020B0604030504040204" pitchFamily="34" charset="-120"/>
                <a:ea typeface="微軟正黑體" panose="020B0604030504040204" pitchFamily="34" charset="-120"/>
              </a:rPr>
              <a:t>提供經濟弱勢學生</a:t>
            </a:r>
            <a:r>
              <a:rPr lang="en-US" altLang="zh-TW" sz="2800" dirty="0">
                <a:latin typeface="微軟正黑體" panose="020B0604030504040204" pitchFamily="34" charset="-120"/>
                <a:ea typeface="微軟正黑體" panose="020B0604030504040204" pitchFamily="34" charset="-120"/>
              </a:rPr>
              <a:t>(</a:t>
            </a:r>
            <a:r>
              <a:rPr lang="zh-TW" altLang="en-US" sz="2800" b="1" dirty="0">
                <a:latin typeface="微軟正黑體" panose="020B0604030504040204" pitchFamily="34" charset="-120"/>
                <a:ea typeface="微軟正黑體" panose="020B0604030504040204" pitchFamily="34" charset="-120"/>
              </a:rPr>
              <a:t>中低收入家庭或新住民子女及其他特殊境遇子女</a:t>
            </a:r>
            <a:r>
              <a:rPr lang="en-US" altLang="zh-TW" sz="2800" dirty="0">
                <a:latin typeface="微軟正黑體" panose="020B0604030504040204" pitchFamily="34" charset="-120"/>
                <a:ea typeface="微軟正黑體" panose="020B0604030504040204" pitchFamily="34" charset="-120"/>
              </a:rPr>
              <a:t>)</a:t>
            </a:r>
            <a:r>
              <a:rPr lang="zh-TW" altLang="en-US" sz="2800" dirty="0">
                <a:latin typeface="微軟正黑體" panose="020B0604030504040204" pitchFamily="34" charset="-120"/>
                <a:ea typeface="微軟正黑體" panose="020B0604030504040204" pitchFamily="34" charset="-120"/>
              </a:rPr>
              <a:t>多元升學管道及機會，</a:t>
            </a:r>
            <a:r>
              <a:rPr lang="zh-TW" altLang="en-US" sz="2800" dirty="0">
                <a:solidFill>
                  <a:srgbClr val="FF0000"/>
                </a:solidFill>
                <a:latin typeface="微軟正黑體" panose="020B0604030504040204" pitchFamily="34" charset="-120"/>
                <a:ea typeface="微軟正黑體" panose="020B0604030504040204" pitchFamily="34" charset="-120"/>
              </a:rPr>
              <a:t>招生對象及身分資格由各招生校系自行訂定。</a:t>
            </a:r>
          </a:p>
        </p:txBody>
      </p:sp>
      <p:pic>
        <p:nvPicPr>
          <p:cNvPr id="5" name="圖片 4">
            <a:extLst>
              <a:ext uri="{FF2B5EF4-FFF2-40B4-BE49-F238E27FC236}">
                <a16:creationId xmlns:a16="http://schemas.microsoft.com/office/drawing/2014/main" id="{F3DED1A5-92EF-4337-B203-13E65553A7AA}"/>
              </a:ext>
            </a:extLst>
          </p:cNvPr>
          <p:cNvPicPr>
            <a:picLocks noChangeAspect="1"/>
          </p:cNvPicPr>
          <p:nvPr/>
        </p:nvPicPr>
        <p:blipFill rotWithShape="1">
          <a:blip r:embed="rId2"/>
          <a:srcRect l="5976" t="14403" r="23242" b="48541"/>
          <a:stretch/>
        </p:blipFill>
        <p:spPr>
          <a:xfrm>
            <a:off x="4900789" y="2712198"/>
            <a:ext cx="6738056" cy="2678321"/>
          </a:xfrm>
          <a:prstGeom prst="rect">
            <a:avLst/>
          </a:prstGeom>
        </p:spPr>
      </p:pic>
      <p:sp>
        <p:nvSpPr>
          <p:cNvPr id="6" name="文字方塊 5">
            <a:extLst>
              <a:ext uri="{FF2B5EF4-FFF2-40B4-BE49-F238E27FC236}">
                <a16:creationId xmlns:a16="http://schemas.microsoft.com/office/drawing/2014/main" id="{84B357EF-27A3-4A80-B6FF-F1769C31C180}"/>
              </a:ext>
            </a:extLst>
          </p:cNvPr>
          <p:cNvSpPr txBox="1"/>
          <p:nvPr/>
        </p:nvSpPr>
        <p:spPr>
          <a:xfrm>
            <a:off x="5328356" y="2065867"/>
            <a:ext cx="3239911" cy="646331"/>
          </a:xfrm>
          <a:prstGeom prst="rect">
            <a:avLst/>
          </a:prstGeom>
          <a:noFill/>
        </p:spPr>
        <p:txBody>
          <a:bodyPr wrap="square" rtlCol="0">
            <a:spAutoFit/>
          </a:bodyPr>
          <a:lstStyle/>
          <a:p>
            <a:r>
              <a:rPr lang="zh-TW" altLang="en-US" sz="3600" dirty="0"/>
              <a:t>校系分則查詢</a:t>
            </a:r>
          </a:p>
        </p:txBody>
      </p:sp>
    </p:spTree>
    <p:extLst>
      <p:ext uri="{BB962C8B-B14F-4D97-AF65-F5344CB8AC3E}">
        <p14:creationId xmlns:p14="http://schemas.microsoft.com/office/powerpoint/2010/main" val="2620513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9931262-0609-4169-89EB-7D8D0D95E95C}"/>
              </a:ext>
            </a:extLst>
          </p:cNvPr>
          <p:cNvSpPr>
            <a:spLocks noGrp="1"/>
          </p:cNvSpPr>
          <p:nvPr>
            <p:ph type="title"/>
          </p:nvPr>
        </p:nvSpPr>
        <p:spPr/>
        <p:txBody>
          <a:bodyPr/>
          <a:lstStyle/>
          <a:p>
            <a:r>
              <a:rPr lang="zh-TW" altLang="en-US" b="1" dirty="0">
                <a:latin typeface="微軟正黑體" panose="020B0604030504040204" pitchFamily="34" charset="-120"/>
                <a:ea typeface="微軟正黑體" panose="020B0604030504040204" pitchFamily="34" charset="-120"/>
              </a:rPr>
              <a:t>願景計畫外加名額</a:t>
            </a:r>
          </a:p>
        </p:txBody>
      </p:sp>
      <p:sp>
        <p:nvSpPr>
          <p:cNvPr id="3" name="內容版面配置區 2">
            <a:extLst>
              <a:ext uri="{FF2B5EF4-FFF2-40B4-BE49-F238E27FC236}">
                <a16:creationId xmlns:a16="http://schemas.microsoft.com/office/drawing/2014/main" id="{0CEEBF31-578B-4583-B53B-63C716B9CC5D}"/>
              </a:ext>
            </a:extLst>
          </p:cNvPr>
          <p:cNvSpPr>
            <a:spLocks noGrp="1"/>
          </p:cNvSpPr>
          <p:nvPr>
            <p:ph idx="1"/>
          </p:nvPr>
        </p:nvSpPr>
        <p:spPr>
          <a:xfrm>
            <a:off x="822958" y="1897674"/>
            <a:ext cx="5503027" cy="4566355"/>
          </a:xfrm>
          <a:solidFill>
            <a:schemeClr val="accent3">
              <a:lumMod val="20000"/>
              <a:lumOff val="80000"/>
            </a:schemeClr>
          </a:solidFill>
        </p:spPr>
        <p:txBody>
          <a:bodyPr>
            <a:noAutofit/>
          </a:bodyPr>
          <a:lstStyle/>
          <a:p>
            <a:pPr>
              <a:lnSpc>
                <a:spcPct val="100000"/>
              </a:lnSpc>
            </a:pPr>
            <a:r>
              <a:rPr lang="zh-TW" altLang="en-US" sz="2600" dirty="0">
                <a:latin typeface="微軟正黑體" panose="020B0604030504040204" pitchFamily="34" charset="-120"/>
                <a:ea typeface="微軟正黑體" panose="020B0604030504040204" pitchFamily="34" charset="-120"/>
              </a:rPr>
              <a:t>報名訂有「願景計畫外加名額」校系或「願景組」校系之考生，</a:t>
            </a:r>
            <a:r>
              <a:rPr lang="zh-TW" altLang="en-US" sz="2600" dirty="0">
                <a:solidFill>
                  <a:srgbClr val="FF0000"/>
                </a:solidFill>
                <a:latin typeface="微軟正黑體" panose="020B0604030504040204" pitchFamily="34" charset="-120"/>
                <a:ea typeface="微軟正黑體" panose="020B0604030504040204" pitchFamily="34" charset="-120"/>
              </a:rPr>
              <a:t>須符合該校系於分 則內容規定之「願景計畫」身分</a:t>
            </a:r>
            <a:r>
              <a:rPr lang="zh-TW" altLang="en-US" sz="2600" dirty="0">
                <a:latin typeface="微軟正黑體" panose="020B0604030504040204" pitchFamily="34" charset="-120"/>
                <a:ea typeface="微軟正黑體" panose="020B0604030504040204" pitchFamily="34" charset="-120"/>
              </a:rPr>
              <a:t>，並</a:t>
            </a:r>
            <a:r>
              <a:rPr lang="zh-TW" altLang="en-US" sz="2600" dirty="0">
                <a:solidFill>
                  <a:srgbClr val="FF0000"/>
                </a:solidFill>
                <a:latin typeface="微軟正黑體" panose="020B0604030504040204" pitchFamily="34" charset="-120"/>
                <a:ea typeface="微軟正黑體" panose="020B0604030504040204" pitchFamily="34" charset="-120"/>
              </a:rPr>
              <a:t>須於</a:t>
            </a:r>
            <a:r>
              <a:rPr lang="zh-TW" altLang="en-US" sz="2600" b="1" u="sng" dirty="0">
                <a:solidFill>
                  <a:srgbClr val="FF0000"/>
                </a:solidFill>
                <a:latin typeface="微軟正黑體" panose="020B0604030504040204" pitchFamily="34" charset="-120"/>
                <a:ea typeface="微軟正黑體" panose="020B0604030504040204" pitchFamily="34" charset="-120"/>
              </a:rPr>
              <a:t>報名時</a:t>
            </a:r>
            <a:r>
              <a:rPr lang="zh-TW" altLang="en-US" sz="2600" dirty="0">
                <a:solidFill>
                  <a:srgbClr val="FF0000"/>
                </a:solidFill>
                <a:latin typeface="微軟正黑體" panose="020B0604030504040204" pitchFamily="34" charset="-120"/>
                <a:ea typeface="微軟正黑體" panose="020B0604030504040204" pitchFamily="34" charset="-120"/>
              </a:rPr>
              <a:t>在報名表內「</a:t>
            </a:r>
            <a:r>
              <a:rPr lang="zh-TW" altLang="en-US" sz="2600" b="1" dirty="0">
                <a:solidFill>
                  <a:srgbClr val="FF0000"/>
                </a:solidFill>
                <a:latin typeface="微軟正黑體" panose="020B0604030504040204" pitchFamily="34" charset="-120"/>
                <a:ea typeface="微軟正黑體" panose="020B0604030504040204" pitchFamily="34" charset="-120"/>
              </a:rPr>
              <a:t>身分別</a:t>
            </a:r>
            <a:r>
              <a:rPr lang="zh-TW" altLang="en-US" sz="2600" dirty="0">
                <a:solidFill>
                  <a:srgbClr val="FF0000"/>
                </a:solidFill>
                <a:latin typeface="微軟正黑體" panose="020B0604030504040204" pitchFamily="34" charset="-120"/>
                <a:ea typeface="微軟正黑體" panose="020B0604030504040204" pitchFamily="34" charset="-120"/>
              </a:rPr>
              <a:t>」勾選「願景計畫生」選項。 </a:t>
            </a:r>
            <a:endParaRPr lang="en-US" altLang="zh-TW" sz="2600" dirty="0">
              <a:solidFill>
                <a:srgbClr val="FF0000"/>
              </a:solidFill>
              <a:latin typeface="微軟正黑體" panose="020B0604030504040204" pitchFamily="34" charset="-120"/>
              <a:ea typeface="微軟正黑體" panose="020B0604030504040204" pitchFamily="34" charset="-120"/>
            </a:endParaRPr>
          </a:p>
          <a:p>
            <a:pPr>
              <a:lnSpc>
                <a:spcPct val="100000"/>
              </a:lnSpc>
            </a:pPr>
            <a:r>
              <a:rPr lang="zh-TW" altLang="en-US" sz="2600" dirty="0">
                <a:latin typeface="微軟正黑體" panose="020B0604030504040204" pitchFamily="34" charset="-120"/>
                <a:ea typeface="微軟正黑體" panose="020B0604030504040204" pitchFamily="34" charset="-120"/>
              </a:rPr>
              <a:t>「願景計畫」身分資格</a:t>
            </a:r>
            <a:r>
              <a:rPr lang="zh-TW" altLang="en-US" sz="2600" dirty="0">
                <a:solidFill>
                  <a:srgbClr val="FF0000"/>
                </a:solidFill>
                <a:latin typeface="微軟正黑體" panose="020B0604030504040204" pitchFamily="34" charset="-120"/>
                <a:ea typeface="微軟正黑體" panose="020B0604030504040204" pitchFamily="34" charset="-120"/>
              </a:rPr>
              <a:t>由申請校系於第二階段指定項目甄試時審查</a:t>
            </a:r>
            <a:r>
              <a:rPr lang="zh-TW" altLang="en-US" sz="2600" dirty="0">
                <a:latin typeface="微軟正黑體" panose="020B0604030504040204" pitchFamily="34" charset="-120"/>
                <a:ea typeface="微軟正黑體" panose="020B0604030504040204" pitchFamily="34" charset="-120"/>
              </a:rPr>
              <a:t>， 考生務必於報名前詳閱申請校系之分則內容或逕洽該校系先行確認資格。</a:t>
            </a:r>
            <a:endParaRPr lang="en-US" altLang="zh-TW" sz="2600" dirty="0"/>
          </a:p>
        </p:txBody>
      </p:sp>
      <p:sp>
        <p:nvSpPr>
          <p:cNvPr id="4" name="文字方塊 3">
            <a:extLst>
              <a:ext uri="{FF2B5EF4-FFF2-40B4-BE49-F238E27FC236}">
                <a16:creationId xmlns:a16="http://schemas.microsoft.com/office/drawing/2014/main" id="{E2B2A6DA-079A-44E5-9866-35878A988045}"/>
              </a:ext>
            </a:extLst>
          </p:cNvPr>
          <p:cNvSpPr txBox="1"/>
          <p:nvPr/>
        </p:nvSpPr>
        <p:spPr>
          <a:xfrm>
            <a:off x="7145051" y="2030895"/>
            <a:ext cx="4223991" cy="3970318"/>
          </a:xfrm>
          <a:prstGeom prst="rect">
            <a:avLst/>
          </a:prstGeom>
          <a:solidFill>
            <a:schemeClr val="accent1">
              <a:lumMod val="20000"/>
              <a:lumOff val="80000"/>
            </a:schemeClr>
          </a:solidFill>
        </p:spPr>
        <p:txBody>
          <a:bodyPr wrap="square" rtlCol="0">
            <a:spAutoFit/>
          </a:bodyPr>
          <a:lstStyle/>
          <a:p>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以國立臺灣海洋大學為例</a:t>
            </a:r>
            <a:r>
              <a:rPr lang="en-US" altLang="zh-TW" sz="2800" dirty="0">
                <a:solidFill>
                  <a:schemeClr val="tx1">
                    <a:lumMod val="75000"/>
                    <a:lumOff val="25000"/>
                  </a:schemeClr>
                </a:solidFill>
                <a:latin typeface="微軟正黑體" panose="020B0604030504040204" pitchFamily="34" charset="-120"/>
                <a:ea typeface="微軟正黑體" panose="020B0604030504040204" pitchFamily="34" charset="-120"/>
              </a:rPr>
              <a:t>:</a:t>
            </a:r>
          </a:p>
          <a:p>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願景外加名額：本校願景外加僅適用</a:t>
            </a:r>
            <a:r>
              <a:rPr lang="zh-TW" altLang="en-US" sz="2800" dirty="0">
                <a:solidFill>
                  <a:srgbClr val="FF0000"/>
                </a:solidFill>
                <a:latin typeface="微軟正黑體" panose="020B0604030504040204" pitchFamily="34" charset="-120"/>
                <a:ea typeface="微軟正黑體" panose="020B0604030504040204" pitchFamily="34" charset="-120"/>
              </a:rPr>
              <a:t>低收入戶、中低收入戶、特殊境遇家庭子女或孫子女學生</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。錄取生將提供學雜費減免、校內外獎助學金、服務學習助學金及弱勢助學金等助學措施及課業輔導。</a:t>
            </a:r>
          </a:p>
        </p:txBody>
      </p:sp>
    </p:spTree>
    <p:extLst>
      <p:ext uri="{BB962C8B-B14F-4D97-AF65-F5344CB8AC3E}">
        <p14:creationId xmlns:p14="http://schemas.microsoft.com/office/powerpoint/2010/main" val="9858836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CF77D78-D6FF-4782-B446-502F9341F781}"/>
              </a:ext>
            </a:extLst>
          </p:cNvPr>
          <p:cNvSpPr>
            <a:spLocks noGrp="1"/>
          </p:cNvSpPr>
          <p:nvPr>
            <p:ph type="title"/>
          </p:nvPr>
        </p:nvSpPr>
        <p:spPr/>
        <p:txBody>
          <a:bodyPr/>
          <a:lstStyle/>
          <a:p>
            <a:r>
              <a:rPr lang="zh-TW" altLang="en-US" b="1" dirty="0"/>
              <a:t>外加名額篩選說明</a:t>
            </a:r>
            <a:r>
              <a:rPr lang="en-US" altLang="zh-TW" b="1" dirty="0"/>
              <a:t>--</a:t>
            </a:r>
            <a:r>
              <a:rPr lang="zh-TW" altLang="en-US" b="1" dirty="0"/>
              <a:t>原住民考生</a:t>
            </a:r>
          </a:p>
        </p:txBody>
      </p:sp>
      <p:sp>
        <p:nvSpPr>
          <p:cNvPr id="3" name="內容版面配置區 2">
            <a:extLst>
              <a:ext uri="{FF2B5EF4-FFF2-40B4-BE49-F238E27FC236}">
                <a16:creationId xmlns:a16="http://schemas.microsoft.com/office/drawing/2014/main" id="{A7965CF3-C541-4B21-AFED-A2702602957B}"/>
              </a:ext>
            </a:extLst>
          </p:cNvPr>
          <p:cNvSpPr>
            <a:spLocks noGrp="1"/>
          </p:cNvSpPr>
          <p:nvPr>
            <p:ph idx="1"/>
          </p:nvPr>
        </p:nvSpPr>
        <p:spPr>
          <a:xfrm>
            <a:off x="480342" y="1967269"/>
            <a:ext cx="6676916" cy="4699537"/>
          </a:xfrm>
        </p:spPr>
        <p:txBody>
          <a:bodyPr>
            <a:noAutofit/>
          </a:bodyPr>
          <a:lstStyle/>
          <a:p>
            <a:pPr>
              <a:lnSpc>
                <a:spcPct val="100000"/>
              </a:lnSpc>
              <a:buFont typeface="Wingdings" panose="05000000000000000000" pitchFamily="2" charset="2"/>
              <a:buChar char="Ø"/>
            </a:pPr>
            <a:r>
              <a:rPr lang="zh-TW" altLang="en-US" sz="3200" dirty="0">
                <a:latin typeface="微軟正黑體" panose="020B0604030504040204" pitchFamily="34" charset="-120"/>
                <a:ea typeface="微軟正黑體" panose="020B0604030504040204" pitchFamily="34" charset="-120"/>
              </a:rPr>
              <a:t>未通過第一階段篩選之原住民考生，其</a:t>
            </a:r>
            <a:r>
              <a:rPr lang="zh-TW" altLang="en-US" sz="3200" dirty="0">
                <a:solidFill>
                  <a:srgbClr val="FF0000"/>
                </a:solidFill>
                <a:latin typeface="微軟正黑體" panose="020B0604030504040204" pitchFamily="34" charset="-120"/>
                <a:ea typeface="微軟正黑體" panose="020B0604030504040204" pitchFamily="34" charset="-120"/>
              </a:rPr>
              <a:t>申請校系訂有原住民外加名額者</a:t>
            </a:r>
            <a:r>
              <a:rPr lang="zh-TW" altLang="en-US" sz="3200" dirty="0">
                <a:latin typeface="微軟正黑體" panose="020B0604030504040204" pitchFamily="34" charset="-120"/>
                <a:ea typeface="微軟正黑體" panose="020B0604030504040204" pitchFamily="34" charset="-120"/>
              </a:rPr>
              <a:t>，甄選委員會 依該校系所訂</a:t>
            </a:r>
            <a:r>
              <a:rPr lang="zh-TW" altLang="en-US" sz="3200" u="sng" dirty="0">
                <a:latin typeface="微軟正黑體" panose="020B0604030504040204" pitchFamily="34" charset="-120"/>
                <a:ea typeface="微軟正黑體" panose="020B0604030504040204" pitchFamily="34" charset="-120"/>
              </a:rPr>
              <a:t>「同級分</a:t>
            </a:r>
            <a:r>
              <a:rPr lang="en-US" altLang="zh-TW" sz="3200" u="sng" dirty="0">
                <a:latin typeface="微軟正黑體" panose="020B0604030504040204" pitchFamily="34" charset="-120"/>
                <a:ea typeface="微軟正黑體" panose="020B0604030504040204" pitchFamily="34" charset="-120"/>
              </a:rPr>
              <a:t>(</a:t>
            </a:r>
            <a:r>
              <a:rPr lang="zh-TW" altLang="en-US" sz="3200" u="sng" dirty="0">
                <a:latin typeface="微軟正黑體" panose="020B0604030504040204" pitchFamily="34" charset="-120"/>
                <a:ea typeface="微軟正黑體" panose="020B0604030504040204" pitchFamily="34" charset="-120"/>
              </a:rPr>
              <a:t>分數</a:t>
            </a:r>
            <a:r>
              <a:rPr lang="en-US" altLang="zh-TW" sz="3200" u="sng" dirty="0">
                <a:latin typeface="微軟正黑體" panose="020B0604030504040204" pitchFamily="34" charset="-120"/>
                <a:ea typeface="微軟正黑體" panose="020B0604030504040204" pitchFamily="34" charset="-120"/>
              </a:rPr>
              <a:t>)</a:t>
            </a:r>
            <a:r>
              <a:rPr lang="zh-TW" altLang="en-US" sz="3200" u="sng" dirty="0">
                <a:latin typeface="微軟正黑體" panose="020B0604030504040204" pitchFamily="34" charset="-120"/>
                <a:ea typeface="微軟正黑體" panose="020B0604030504040204" pitchFamily="34" charset="-120"/>
              </a:rPr>
              <a:t>超額篩選方式」順序一之學科能力測驗科目級分總和</a:t>
            </a:r>
            <a:r>
              <a:rPr lang="zh-TW" altLang="en-US" sz="3200" dirty="0">
                <a:latin typeface="微軟正黑體" panose="020B0604030504040204" pitchFamily="34" charset="-120"/>
                <a:ea typeface="微軟正黑體" panose="020B0604030504040204" pitchFamily="34" charset="-120"/>
              </a:rPr>
              <a:t>， 以</a:t>
            </a:r>
            <a:r>
              <a:rPr lang="zh-TW" altLang="en-US" sz="3200" dirty="0">
                <a:solidFill>
                  <a:srgbClr val="FF0000"/>
                </a:solidFill>
                <a:latin typeface="微軟正黑體" panose="020B0604030504040204" pitchFamily="34" charset="-120"/>
                <a:ea typeface="微軟正黑體" panose="020B0604030504040204" pitchFamily="34" charset="-120"/>
              </a:rPr>
              <a:t>外加名額五倍之人數進行外加名額之篩選</a:t>
            </a:r>
            <a:r>
              <a:rPr lang="zh-TW" altLang="en-US" sz="3200" dirty="0">
                <a:latin typeface="微軟正黑體" panose="020B0604030504040204" pitchFamily="34" charset="-120"/>
                <a:ea typeface="微軟正黑體" panose="020B0604030504040204" pitchFamily="34" charset="-120"/>
              </a:rPr>
              <a:t>，通過者取得參加第二階段指定項目甄試 之資格。</a:t>
            </a:r>
            <a:endParaRPr lang="en-US" altLang="zh-TW" sz="3200" dirty="0">
              <a:latin typeface="微軟正黑體" panose="020B0604030504040204" pitchFamily="34" charset="-120"/>
              <a:ea typeface="微軟正黑體" panose="020B0604030504040204" pitchFamily="34" charset="-120"/>
            </a:endParaRPr>
          </a:p>
        </p:txBody>
      </p:sp>
      <p:sp>
        <p:nvSpPr>
          <p:cNvPr id="4" name="文字方塊 3">
            <a:extLst>
              <a:ext uri="{FF2B5EF4-FFF2-40B4-BE49-F238E27FC236}">
                <a16:creationId xmlns:a16="http://schemas.microsoft.com/office/drawing/2014/main" id="{BEB43E6D-14CE-4D4A-B921-E14D2CCC4027}"/>
              </a:ext>
            </a:extLst>
          </p:cNvPr>
          <p:cNvSpPr txBox="1"/>
          <p:nvPr/>
        </p:nvSpPr>
        <p:spPr>
          <a:xfrm>
            <a:off x="7291213" y="1948835"/>
            <a:ext cx="3239911" cy="646331"/>
          </a:xfrm>
          <a:prstGeom prst="rect">
            <a:avLst/>
          </a:prstGeom>
          <a:noFill/>
        </p:spPr>
        <p:txBody>
          <a:bodyPr wrap="square" rtlCol="0">
            <a:spAutoFit/>
          </a:bodyPr>
          <a:lstStyle/>
          <a:p>
            <a:r>
              <a:rPr lang="zh-TW" altLang="en-US" sz="3600" dirty="0"/>
              <a:t>校系分則查詢</a:t>
            </a:r>
          </a:p>
        </p:txBody>
      </p:sp>
      <p:pic>
        <p:nvPicPr>
          <p:cNvPr id="5" name="圖片 4">
            <a:extLst>
              <a:ext uri="{FF2B5EF4-FFF2-40B4-BE49-F238E27FC236}">
                <a16:creationId xmlns:a16="http://schemas.microsoft.com/office/drawing/2014/main" id="{1DE2158A-289D-476B-B232-99DDB5E19EE0}"/>
              </a:ext>
            </a:extLst>
          </p:cNvPr>
          <p:cNvPicPr>
            <a:picLocks noChangeAspect="1"/>
          </p:cNvPicPr>
          <p:nvPr/>
        </p:nvPicPr>
        <p:blipFill rotWithShape="1">
          <a:blip r:embed="rId2"/>
          <a:srcRect l="5976" t="14403" r="41860" b="48541"/>
          <a:stretch/>
        </p:blipFill>
        <p:spPr>
          <a:xfrm>
            <a:off x="7157258" y="2595166"/>
            <a:ext cx="4965700" cy="2678321"/>
          </a:xfrm>
          <a:prstGeom prst="rect">
            <a:avLst/>
          </a:prstGeom>
        </p:spPr>
      </p:pic>
    </p:spTree>
    <p:extLst>
      <p:ext uri="{BB962C8B-B14F-4D97-AF65-F5344CB8AC3E}">
        <p14:creationId xmlns:p14="http://schemas.microsoft.com/office/powerpoint/2010/main" val="31284200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b="1" dirty="0"/>
              <a:t>申請入學</a:t>
            </a:r>
            <a:r>
              <a:rPr lang="en-US" altLang="zh-TW" b="1" dirty="0"/>
              <a:t>?</a:t>
            </a:r>
            <a:r>
              <a:rPr lang="zh-TW" altLang="en-US" b="1" dirty="0"/>
              <a:t>分科測驗</a:t>
            </a:r>
            <a:r>
              <a:rPr lang="en-US" altLang="zh-TW" b="1" dirty="0"/>
              <a:t>?</a:t>
            </a:r>
            <a:endParaRPr lang="zh-TW" altLang="en-US" b="1" dirty="0"/>
          </a:p>
        </p:txBody>
      </p:sp>
      <p:sp>
        <p:nvSpPr>
          <p:cNvPr id="3" name="內容版面配置區 2"/>
          <p:cNvSpPr>
            <a:spLocks noGrp="1"/>
          </p:cNvSpPr>
          <p:nvPr>
            <p:ph idx="1"/>
          </p:nvPr>
        </p:nvSpPr>
        <p:spPr>
          <a:xfrm>
            <a:off x="3436964" y="3065409"/>
            <a:ext cx="3252308" cy="3503189"/>
          </a:xfrm>
        </p:spPr>
        <p:txBody>
          <a:bodyPr>
            <a:normAutofit/>
          </a:bodyPr>
          <a:lstStyle/>
          <a:p>
            <a:pPr>
              <a:lnSpc>
                <a:spcPct val="150000"/>
              </a:lnSpc>
            </a:pPr>
            <a:r>
              <a:rPr lang="en-US" altLang="zh-TW" sz="2800" b="1" dirty="0">
                <a:solidFill>
                  <a:srgbClr val="002060"/>
                </a:solidFill>
              </a:rPr>
              <a:t># </a:t>
            </a:r>
            <a:r>
              <a:rPr lang="zh-TW" altLang="en-US" sz="2800" b="1" dirty="0">
                <a:solidFill>
                  <a:srgbClr val="002060"/>
                </a:solidFill>
              </a:rPr>
              <a:t>落點分析</a:t>
            </a:r>
            <a:endParaRPr lang="en-US" altLang="zh-TW" sz="2800" b="1" dirty="0">
              <a:solidFill>
                <a:srgbClr val="002060"/>
              </a:solidFill>
            </a:endParaRPr>
          </a:p>
          <a:p>
            <a:pPr>
              <a:lnSpc>
                <a:spcPct val="150000"/>
              </a:lnSpc>
            </a:pPr>
            <a:r>
              <a:rPr lang="en-US" altLang="zh-TW" sz="2800" b="1" dirty="0">
                <a:solidFill>
                  <a:srgbClr val="002060"/>
                </a:solidFill>
              </a:rPr>
              <a:t>#</a:t>
            </a:r>
            <a:r>
              <a:rPr lang="zh-TW" altLang="en-US" sz="2800" b="1" dirty="0">
                <a:solidFill>
                  <a:srgbClr val="002060"/>
                </a:solidFill>
              </a:rPr>
              <a:t>採計調整</a:t>
            </a:r>
            <a:endParaRPr lang="en-US" altLang="zh-TW" sz="2800" b="1" dirty="0">
              <a:solidFill>
                <a:srgbClr val="002060"/>
              </a:solidFill>
            </a:endParaRPr>
          </a:p>
          <a:p>
            <a:pPr>
              <a:lnSpc>
                <a:spcPct val="150000"/>
              </a:lnSpc>
            </a:pPr>
            <a:r>
              <a:rPr lang="en-US" altLang="zh-TW" sz="2800" b="1" dirty="0">
                <a:solidFill>
                  <a:srgbClr val="002060"/>
                </a:solidFill>
              </a:rPr>
              <a:t>#</a:t>
            </a:r>
            <a:r>
              <a:rPr lang="zh-TW" altLang="en-US" sz="2800" b="1" dirty="0">
                <a:solidFill>
                  <a:srgbClr val="002060"/>
                </a:solidFill>
              </a:rPr>
              <a:t>歷年錄取狀況</a:t>
            </a:r>
            <a:endParaRPr lang="en-US" altLang="zh-TW" sz="2800" b="1" dirty="0">
              <a:solidFill>
                <a:srgbClr val="002060"/>
              </a:solidFill>
            </a:endParaRPr>
          </a:p>
          <a:p>
            <a:pPr>
              <a:lnSpc>
                <a:spcPct val="150000"/>
              </a:lnSpc>
            </a:pPr>
            <a:r>
              <a:rPr lang="en-US" altLang="zh-TW" sz="2800" b="1" dirty="0">
                <a:solidFill>
                  <a:srgbClr val="002060"/>
                </a:solidFill>
              </a:rPr>
              <a:t>#</a:t>
            </a:r>
            <a:r>
              <a:rPr lang="zh-TW" altLang="en-US" sz="2800" b="1" dirty="0">
                <a:solidFill>
                  <a:srgbClr val="002060"/>
                </a:solidFill>
              </a:rPr>
              <a:t>優勢科目</a:t>
            </a:r>
            <a:r>
              <a:rPr lang="en-US" altLang="zh-TW" sz="2800" b="1" dirty="0">
                <a:solidFill>
                  <a:srgbClr val="002060"/>
                </a:solidFill>
              </a:rPr>
              <a:t>/</a:t>
            </a:r>
            <a:r>
              <a:rPr lang="zh-TW" altLang="en-US" sz="2800" b="1" dirty="0">
                <a:solidFill>
                  <a:srgbClr val="002060"/>
                </a:solidFill>
              </a:rPr>
              <a:t>身分</a:t>
            </a:r>
            <a:endParaRPr lang="en-US" altLang="zh-TW" sz="2800" b="1" dirty="0">
              <a:solidFill>
                <a:srgbClr val="002060"/>
              </a:solidFill>
            </a:endParaRPr>
          </a:p>
          <a:p>
            <a:pPr marL="4572" lvl="1" indent="0">
              <a:lnSpc>
                <a:spcPct val="150000"/>
              </a:lnSpc>
              <a:buNone/>
            </a:pPr>
            <a:endParaRPr lang="en-US" altLang="zh-TW" sz="2800" dirty="0"/>
          </a:p>
          <a:p>
            <a:pPr lvl="2"/>
            <a:endParaRPr lang="en-US" altLang="zh-TW" sz="2400" dirty="0"/>
          </a:p>
        </p:txBody>
      </p:sp>
      <p:sp>
        <p:nvSpPr>
          <p:cNvPr id="4" name="橢圓 3">
            <a:extLst>
              <a:ext uri="{FF2B5EF4-FFF2-40B4-BE49-F238E27FC236}">
                <a16:creationId xmlns:a16="http://schemas.microsoft.com/office/drawing/2014/main" id="{C7F61F07-CB97-7A51-7EBD-EE918BAFCCB4}"/>
              </a:ext>
            </a:extLst>
          </p:cNvPr>
          <p:cNvSpPr/>
          <p:nvPr/>
        </p:nvSpPr>
        <p:spPr>
          <a:xfrm>
            <a:off x="-855106" y="2776008"/>
            <a:ext cx="4219574" cy="408199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4800" dirty="0"/>
              <a:t>申請入學</a:t>
            </a:r>
          </a:p>
        </p:txBody>
      </p:sp>
      <p:sp>
        <p:nvSpPr>
          <p:cNvPr id="6" name="橢圓 5">
            <a:extLst>
              <a:ext uri="{FF2B5EF4-FFF2-40B4-BE49-F238E27FC236}">
                <a16:creationId xmlns:a16="http://schemas.microsoft.com/office/drawing/2014/main" id="{1D402423-6E59-4439-EAFB-6CA8229F0BDD}"/>
              </a:ext>
            </a:extLst>
          </p:cNvPr>
          <p:cNvSpPr/>
          <p:nvPr/>
        </p:nvSpPr>
        <p:spPr>
          <a:xfrm>
            <a:off x="8316288" y="2776008"/>
            <a:ext cx="4219574" cy="4081992"/>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4800" dirty="0"/>
              <a:t>分科測驗</a:t>
            </a:r>
          </a:p>
        </p:txBody>
      </p:sp>
      <p:sp>
        <p:nvSpPr>
          <p:cNvPr id="8" name="文字方塊 7">
            <a:hlinkClick r:id="rId2" action="ppaction://hlinksldjump"/>
            <a:extLst>
              <a:ext uri="{FF2B5EF4-FFF2-40B4-BE49-F238E27FC236}">
                <a16:creationId xmlns:a16="http://schemas.microsoft.com/office/drawing/2014/main" id="{99C484DA-9161-C680-FC90-04A4537F9373}"/>
              </a:ext>
            </a:extLst>
          </p:cNvPr>
          <p:cNvSpPr txBox="1"/>
          <p:nvPr/>
        </p:nvSpPr>
        <p:spPr>
          <a:xfrm>
            <a:off x="2970723" y="2061045"/>
            <a:ext cx="6633683" cy="646331"/>
          </a:xfrm>
          <a:prstGeom prst="rect">
            <a:avLst/>
          </a:prstGeom>
          <a:noFill/>
        </p:spPr>
        <p:txBody>
          <a:bodyPr wrap="square">
            <a:spAutoFit/>
          </a:bodyPr>
          <a:lstStyle/>
          <a:p>
            <a:r>
              <a:rPr lang="zh-TW" altLang="en-US" sz="3600" b="1" dirty="0">
                <a:solidFill>
                  <a:srgbClr val="FF0000"/>
                </a:solidFill>
              </a:rPr>
              <a:t>我有機會錄取我想就讀的校系</a:t>
            </a:r>
            <a:r>
              <a:rPr lang="en-US" altLang="zh-TW" sz="3600" b="1" dirty="0">
                <a:solidFill>
                  <a:srgbClr val="FF0000"/>
                </a:solidFill>
              </a:rPr>
              <a:t>?</a:t>
            </a:r>
          </a:p>
        </p:txBody>
      </p:sp>
      <p:sp>
        <p:nvSpPr>
          <p:cNvPr id="9" name="內容版面配置區 2">
            <a:extLst>
              <a:ext uri="{FF2B5EF4-FFF2-40B4-BE49-F238E27FC236}">
                <a16:creationId xmlns:a16="http://schemas.microsoft.com/office/drawing/2014/main" id="{EABCBEED-C156-C381-E49C-DC0B55DE4412}"/>
              </a:ext>
            </a:extLst>
          </p:cNvPr>
          <p:cNvSpPr txBox="1">
            <a:spLocks/>
          </p:cNvSpPr>
          <p:nvPr/>
        </p:nvSpPr>
        <p:spPr>
          <a:xfrm>
            <a:off x="5522064" y="3609911"/>
            <a:ext cx="3252308" cy="2414185"/>
          </a:xfrm>
          <a:prstGeom prst="rect">
            <a:avLst/>
          </a:prstGeom>
        </p:spPr>
        <p:txBody>
          <a:bodyPr vert="horz" lIns="91440" tIns="45720" rIns="91440" bIns="45720" rtlCol="0">
            <a:norm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algn="ctr">
              <a:lnSpc>
                <a:spcPct val="150000"/>
              </a:lnSpc>
            </a:pPr>
            <a:r>
              <a:rPr lang="en-US" altLang="zh-TW" sz="2800" b="1" dirty="0">
                <a:solidFill>
                  <a:schemeClr val="accent3">
                    <a:lumMod val="50000"/>
                  </a:schemeClr>
                </a:solidFill>
              </a:rPr>
              <a:t># </a:t>
            </a:r>
            <a:r>
              <a:rPr lang="zh-TW" altLang="en-US" sz="2800" b="1" dirty="0">
                <a:solidFill>
                  <a:schemeClr val="accent3">
                    <a:lumMod val="50000"/>
                  </a:schemeClr>
                </a:solidFill>
              </a:rPr>
              <a:t>心態調整</a:t>
            </a:r>
            <a:endParaRPr lang="en-US" altLang="zh-TW" sz="2800" b="1" dirty="0">
              <a:solidFill>
                <a:schemeClr val="accent3">
                  <a:lumMod val="50000"/>
                </a:schemeClr>
              </a:solidFill>
            </a:endParaRPr>
          </a:p>
          <a:p>
            <a:pPr algn="ctr">
              <a:lnSpc>
                <a:spcPct val="150000"/>
              </a:lnSpc>
            </a:pPr>
            <a:r>
              <a:rPr lang="en-US" altLang="zh-TW" sz="2800" b="1" dirty="0">
                <a:solidFill>
                  <a:schemeClr val="accent3">
                    <a:lumMod val="50000"/>
                  </a:schemeClr>
                </a:solidFill>
              </a:rPr>
              <a:t>#</a:t>
            </a:r>
            <a:r>
              <a:rPr lang="zh-TW" altLang="en-US" sz="2800" b="1" dirty="0">
                <a:solidFill>
                  <a:schemeClr val="accent3">
                    <a:lumMod val="50000"/>
                  </a:schemeClr>
                </a:solidFill>
              </a:rPr>
              <a:t>優勢掌握</a:t>
            </a:r>
            <a:endParaRPr lang="en-US" altLang="zh-TW" sz="2800" b="1" dirty="0">
              <a:solidFill>
                <a:schemeClr val="accent3">
                  <a:lumMod val="50000"/>
                </a:schemeClr>
              </a:solidFill>
            </a:endParaRPr>
          </a:p>
          <a:p>
            <a:pPr algn="ctr">
              <a:lnSpc>
                <a:spcPct val="150000"/>
              </a:lnSpc>
            </a:pPr>
            <a:r>
              <a:rPr lang="en-US" altLang="zh-TW" sz="2800" b="1" dirty="0">
                <a:solidFill>
                  <a:schemeClr val="accent3">
                    <a:lumMod val="50000"/>
                  </a:schemeClr>
                </a:solidFill>
              </a:rPr>
              <a:t>#</a:t>
            </a:r>
            <a:r>
              <a:rPr lang="zh-TW" altLang="en-US" sz="2800" b="1" dirty="0">
                <a:solidFill>
                  <a:schemeClr val="accent3">
                    <a:lumMod val="50000"/>
                  </a:schemeClr>
                </a:solidFill>
              </a:rPr>
              <a:t>讀書規劃</a:t>
            </a:r>
            <a:endParaRPr lang="en-US" altLang="zh-TW" sz="2800" b="1" dirty="0">
              <a:solidFill>
                <a:schemeClr val="accent3">
                  <a:lumMod val="50000"/>
                </a:schemeClr>
              </a:solidFill>
            </a:endParaRPr>
          </a:p>
          <a:p>
            <a:pPr algn="ctr">
              <a:lnSpc>
                <a:spcPct val="150000"/>
              </a:lnSpc>
            </a:pPr>
            <a:endParaRPr lang="en-US" altLang="zh-TW" sz="2800" dirty="0">
              <a:solidFill>
                <a:schemeClr val="accent3">
                  <a:lumMod val="50000"/>
                </a:schemeClr>
              </a:solidFill>
            </a:endParaRPr>
          </a:p>
          <a:p>
            <a:pPr lvl="2" algn="ctr"/>
            <a:endParaRPr lang="en-US" altLang="zh-TW" sz="2400" dirty="0">
              <a:solidFill>
                <a:schemeClr val="accent3">
                  <a:lumMod val="50000"/>
                </a:schemeClr>
              </a:solidFill>
            </a:endParaRPr>
          </a:p>
        </p:txBody>
      </p:sp>
    </p:spTree>
    <p:extLst>
      <p:ext uri="{BB962C8B-B14F-4D97-AF65-F5344CB8AC3E}">
        <p14:creationId xmlns:p14="http://schemas.microsoft.com/office/powerpoint/2010/main" val="2335023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E295D9F-5402-C0B3-5E7A-26011A9240BD}"/>
              </a:ext>
            </a:extLst>
          </p:cNvPr>
          <p:cNvSpPr>
            <a:spLocks noGrp="1"/>
          </p:cNvSpPr>
          <p:nvPr>
            <p:ph type="title"/>
          </p:nvPr>
        </p:nvSpPr>
        <p:spPr>
          <a:xfrm>
            <a:off x="657225" y="499533"/>
            <a:ext cx="2664474" cy="1658198"/>
          </a:xfrm>
        </p:spPr>
        <p:txBody>
          <a:bodyPr/>
          <a:lstStyle/>
          <a:p>
            <a:r>
              <a:rPr lang="zh-TW" altLang="en-US" dirty="0"/>
              <a:t>小提醒</a:t>
            </a:r>
          </a:p>
        </p:txBody>
      </p:sp>
      <p:sp>
        <p:nvSpPr>
          <p:cNvPr id="3" name="內容版面配置區 2">
            <a:extLst>
              <a:ext uri="{FF2B5EF4-FFF2-40B4-BE49-F238E27FC236}">
                <a16:creationId xmlns:a16="http://schemas.microsoft.com/office/drawing/2014/main" id="{9F22B355-26AE-F715-AC91-3313AAA93BF9}"/>
              </a:ext>
            </a:extLst>
          </p:cNvPr>
          <p:cNvSpPr>
            <a:spLocks noGrp="1"/>
          </p:cNvSpPr>
          <p:nvPr>
            <p:ph idx="1"/>
          </p:nvPr>
        </p:nvSpPr>
        <p:spPr>
          <a:xfrm>
            <a:off x="478000" y="2291598"/>
            <a:ext cx="3223539" cy="3766185"/>
          </a:xfrm>
        </p:spPr>
        <p:txBody>
          <a:bodyPr>
            <a:normAutofit/>
          </a:bodyPr>
          <a:lstStyle/>
          <a:p>
            <a:pPr>
              <a:lnSpc>
                <a:spcPct val="200000"/>
              </a:lnSpc>
            </a:pPr>
            <a:r>
              <a:rPr lang="zh-TW" altLang="en-US" sz="3200" b="1" dirty="0"/>
              <a:t>請完成高三部分的</a:t>
            </a:r>
            <a:r>
              <a:rPr lang="zh-TW" altLang="en-US" sz="3200" b="1" dirty="0">
                <a:solidFill>
                  <a:schemeClr val="tx2">
                    <a:lumMod val="75000"/>
                    <a:lumOff val="25000"/>
                  </a:schemeClr>
                </a:solidFill>
              </a:rPr>
              <a:t>輔導資料</a:t>
            </a:r>
            <a:r>
              <a:rPr lang="zh-TW" altLang="en-US" sz="3200" b="1" dirty="0"/>
              <a:t>以及</a:t>
            </a:r>
            <a:r>
              <a:rPr lang="zh-TW" altLang="en-US" sz="3200" b="1" dirty="0">
                <a:solidFill>
                  <a:schemeClr val="accent6">
                    <a:lumMod val="75000"/>
                  </a:schemeClr>
                </a:solidFill>
              </a:rPr>
              <a:t>自傳資料</a:t>
            </a:r>
            <a:r>
              <a:rPr lang="zh-TW" altLang="en-US" sz="3200" b="1" dirty="0"/>
              <a:t>更新</a:t>
            </a:r>
          </a:p>
        </p:txBody>
      </p:sp>
      <p:pic>
        <p:nvPicPr>
          <p:cNvPr id="5" name="圖片 4">
            <a:extLst>
              <a:ext uri="{FF2B5EF4-FFF2-40B4-BE49-F238E27FC236}">
                <a16:creationId xmlns:a16="http://schemas.microsoft.com/office/drawing/2014/main" id="{1DFAF974-0F11-C2BD-7FF6-27F648059ADD}"/>
              </a:ext>
            </a:extLst>
          </p:cNvPr>
          <p:cNvPicPr>
            <a:picLocks noChangeAspect="1"/>
          </p:cNvPicPr>
          <p:nvPr/>
        </p:nvPicPr>
        <p:blipFill>
          <a:blip r:embed="rId2"/>
          <a:stretch>
            <a:fillRect/>
          </a:stretch>
        </p:blipFill>
        <p:spPr>
          <a:xfrm>
            <a:off x="3701539" y="663191"/>
            <a:ext cx="8125371" cy="5883341"/>
          </a:xfrm>
          <a:prstGeom prst="rect">
            <a:avLst/>
          </a:prstGeom>
        </p:spPr>
      </p:pic>
    </p:spTree>
    <p:extLst>
      <p:ext uri="{BB962C8B-B14F-4D97-AF65-F5344CB8AC3E}">
        <p14:creationId xmlns:p14="http://schemas.microsoft.com/office/powerpoint/2010/main" val="42537013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a:latin typeface="+mj-ea"/>
              </a:rPr>
              <a:t>第一階段篩選結果公告後</a:t>
            </a:r>
            <a:endParaRPr lang="zh-TW" altLang="en-US" b="1" dirty="0"/>
          </a:p>
        </p:txBody>
      </p:sp>
      <p:sp>
        <p:nvSpPr>
          <p:cNvPr id="3" name="內容版面配置區 2"/>
          <p:cNvSpPr>
            <a:spLocks noGrp="1"/>
          </p:cNvSpPr>
          <p:nvPr>
            <p:ph idx="1"/>
          </p:nvPr>
        </p:nvSpPr>
        <p:spPr/>
        <p:txBody>
          <a:bodyPr>
            <a:normAutofit/>
          </a:bodyPr>
          <a:lstStyle/>
          <a:p>
            <a:pPr>
              <a:lnSpc>
                <a:spcPct val="150000"/>
              </a:lnSpc>
              <a:buFont typeface="Wingdings" panose="05000000000000000000" pitchFamily="2" charset="2"/>
              <a:buChar char="ü"/>
            </a:pPr>
            <a:r>
              <a:rPr lang="zh-TW" altLang="en-US" sz="3200" b="1" dirty="0">
                <a:solidFill>
                  <a:schemeClr val="bg1">
                    <a:lumMod val="50000"/>
                  </a:schemeClr>
                </a:solidFill>
              </a:rPr>
              <a:t>個人密碼設定</a:t>
            </a:r>
            <a:endParaRPr lang="en-US" altLang="zh-TW" sz="3200" b="1" dirty="0">
              <a:solidFill>
                <a:schemeClr val="bg1">
                  <a:lumMod val="50000"/>
                </a:schemeClr>
              </a:solidFill>
            </a:endParaRPr>
          </a:p>
          <a:p>
            <a:pPr>
              <a:lnSpc>
                <a:spcPct val="150000"/>
              </a:lnSpc>
              <a:buFont typeface="Wingdings" panose="05000000000000000000" pitchFamily="2" charset="2"/>
              <a:buChar char="ü"/>
            </a:pPr>
            <a:r>
              <a:rPr lang="zh-TW" altLang="en-US" sz="3200" b="1" dirty="0">
                <a:solidFill>
                  <a:schemeClr val="bg1">
                    <a:lumMod val="50000"/>
                  </a:schemeClr>
                </a:solidFill>
              </a:rPr>
              <a:t>第一階段結果公告</a:t>
            </a:r>
            <a:endParaRPr lang="en-US" altLang="zh-TW" sz="3200" b="1" dirty="0">
              <a:solidFill>
                <a:schemeClr val="bg1">
                  <a:lumMod val="50000"/>
                </a:schemeClr>
              </a:solidFill>
            </a:endParaRPr>
          </a:p>
          <a:p>
            <a:pPr>
              <a:lnSpc>
                <a:spcPct val="150000"/>
              </a:lnSpc>
              <a:buFont typeface="Wingdings" panose="05000000000000000000" pitchFamily="2" charset="2"/>
              <a:buChar char="ü"/>
            </a:pPr>
            <a:r>
              <a:rPr lang="zh-TW" altLang="en-US" sz="3200" b="1" dirty="0">
                <a:solidFill>
                  <a:schemeClr val="bg1">
                    <a:lumMod val="50000"/>
                  </a:schemeClr>
                </a:solidFill>
              </a:rPr>
              <a:t>審查資料上傳方式</a:t>
            </a:r>
            <a:endParaRPr lang="en-US" altLang="zh-TW" sz="3200" b="1" dirty="0">
              <a:solidFill>
                <a:schemeClr val="bg1">
                  <a:lumMod val="50000"/>
                </a:schemeClr>
              </a:solidFill>
            </a:endParaRPr>
          </a:p>
          <a:p>
            <a:pPr>
              <a:lnSpc>
                <a:spcPct val="150000"/>
              </a:lnSpc>
              <a:buFont typeface="Wingdings" panose="05000000000000000000" pitchFamily="2" charset="2"/>
              <a:buChar char="ü"/>
            </a:pPr>
            <a:r>
              <a:rPr lang="zh-TW" altLang="en-US" sz="3200" b="1" dirty="0">
                <a:solidFill>
                  <a:schemeClr val="bg1">
                    <a:lumMod val="50000"/>
                  </a:schemeClr>
                </a:solidFill>
              </a:rPr>
              <a:t>書面審查指引</a:t>
            </a:r>
            <a:endParaRPr lang="en-US" altLang="zh-TW" sz="3200" b="1" dirty="0">
              <a:solidFill>
                <a:schemeClr val="bg1">
                  <a:lumMod val="50000"/>
                </a:schemeClr>
              </a:solidFill>
            </a:endParaRPr>
          </a:p>
          <a:p>
            <a:pPr>
              <a:lnSpc>
                <a:spcPct val="150000"/>
              </a:lnSpc>
              <a:buFont typeface="Wingdings" panose="05000000000000000000" pitchFamily="2" charset="2"/>
              <a:buChar char="ü"/>
            </a:pPr>
            <a:endParaRPr lang="en-US" altLang="zh-TW" sz="3200" b="1" dirty="0">
              <a:solidFill>
                <a:schemeClr val="bg1">
                  <a:lumMod val="50000"/>
                </a:schemeClr>
              </a:solidFill>
            </a:endParaRPr>
          </a:p>
          <a:p>
            <a:pPr>
              <a:lnSpc>
                <a:spcPct val="150000"/>
              </a:lnSpc>
            </a:pPr>
            <a:endParaRPr lang="en-US" altLang="zh-TW" sz="3200" dirty="0"/>
          </a:p>
          <a:p>
            <a:pPr>
              <a:lnSpc>
                <a:spcPct val="150000"/>
              </a:lnSpc>
            </a:pPr>
            <a:endParaRPr lang="en-US" altLang="zh-TW" sz="3200" dirty="0"/>
          </a:p>
          <a:p>
            <a:pPr>
              <a:lnSpc>
                <a:spcPct val="150000"/>
              </a:lnSpc>
            </a:pPr>
            <a:endParaRPr lang="en-US" altLang="zh-TW" sz="3200" dirty="0"/>
          </a:p>
          <a:p>
            <a:pPr>
              <a:lnSpc>
                <a:spcPct val="150000"/>
              </a:lnSpc>
            </a:pPr>
            <a:endParaRPr lang="en-US" altLang="zh-TW" sz="3200" dirty="0"/>
          </a:p>
          <a:p>
            <a:pPr>
              <a:lnSpc>
                <a:spcPct val="150000"/>
              </a:lnSpc>
            </a:pPr>
            <a:endParaRPr lang="en-US" altLang="zh-TW" sz="3200" dirty="0"/>
          </a:p>
          <a:p>
            <a:pPr>
              <a:lnSpc>
                <a:spcPct val="150000"/>
              </a:lnSpc>
            </a:pPr>
            <a:endParaRPr lang="zh-TW" altLang="en-US" sz="3200" dirty="0"/>
          </a:p>
        </p:txBody>
      </p:sp>
    </p:spTree>
    <p:extLst>
      <p:ext uri="{BB962C8B-B14F-4D97-AF65-F5344CB8AC3E}">
        <p14:creationId xmlns:p14="http://schemas.microsoft.com/office/powerpoint/2010/main" val="35408013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77967A3-68D6-91D4-55B1-62C9D5FD2DAE}"/>
              </a:ext>
            </a:extLst>
          </p:cNvPr>
          <p:cNvSpPr>
            <a:spLocks noGrp="1"/>
          </p:cNvSpPr>
          <p:nvPr>
            <p:ph type="title"/>
          </p:nvPr>
        </p:nvSpPr>
        <p:spPr/>
        <p:txBody>
          <a:bodyPr/>
          <a:lstStyle/>
          <a:p>
            <a:r>
              <a:rPr lang="zh-TW" altLang="en-US" dirty="0"/>
              <a:t>個人密碼設定</a:t>
            </a:r>
          </a:p>
        </p:txBody>
      </p:sp>
      <p:pic>
        <p:nvPicPr>
          <p:cNvPr id="5" name="內容版面配置區 4">
            <a:extLst>
              <a:ext uri="{FF2B5EF4-FFF2-40B4-BE49-F238E27FC236}">
                <a16:creationId xmlns:a16="http://schemas.microsoft.com/office/drawing/2014/main" id="{BB49A639-10CB-2FF7-D816-F2AA3F5299DA}"/>
              </a:ext>
            </a:extLst>
          </p:cNvPr>
          <p:cNvPicPr>
            <a:picLocks noGrp="1" noChangeAspect="1"/>
          </p:cNvPicPr>
          <p:nvPr>
            <p:ph idx="1"/>
          </p:nvPr>
        </p:nvPicPr>
        <p:blipFill>
          <a:blip r:embed="rId2"/>
          <a:stretch>
            <a:fillRect/>
          </a:stretch>
        </p:blipFill>
        <p:spPr>
          <a:xfrm>
            <a:off x="565964" y="1913875"/>
            <a:ext cx="5069176" cy="4144004"/>
          </a:xfrm>
          <a:prstGeom prst="rect">
            <a:avLst/>
          </a:prstGeom>
        </p:spPr>
      </p:pic>
      <p:sp>
        <p:nvSpPr>
          <p:cNvPr id="6" name="矩形 5">
            <a:extLst>
              <a:ext uri="{FF2B5EF4-FFF2-40B4-BE49-F238E27FC236}">
                <a16:creationId xmlns:a16="http://schemas.microsoft.com/office/drawing/2014/main" id="{DCF0B5BA-818B-1D70-A3EA-0A5AEC4AC31F}"/>
              </a:ext>
            </a:extLst>
          </p:cNvPr>
          <p:cNvSpPr/>
          <p:nvPr/>
        </p:nvSpPr>
        <p:spPr>
          <a:xfrm>
            <a:off x="1297169" y="4886131"/>
            <a:ext cx="2164487" cy="74623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文字方塊 6">
            <a:extLst>
              <a:ext uri="{FF2B5EF4-FFF2-40B4-BE49-F238E27FC236}">
                <a16:creationId xmlns:a16="http://schemas.microsoft.com/office/drawing/2014/main" id="{A09FAC75-C4BD-A170-1F94-E2497B995E23}"/>
              </a:ext>
            </a:extLst>
          </p:cNvPr>
          <p:cNvSpPr txBox="1"/>
          <p:nvPr/>
        </p:nvSpPr>
        <p:spPr>
          <a:xfrm>
            <a:off x="5762122" y="666915"/>
            <a:ext cx="5540895" cy="2554545"/>
          </a:xfrm>
          <a:prstGeom prst="rect">
            <a:avLst/>
          </a:prstGeom>
          <a:solidFill>
            <a:schemeClr val="accent1">
              <a:lumMod val="20000"/>
              <a:lumOff val="80000"/>
            </a:schemeClr>
          </a:solidFill>
        </p:spPr>
        <p:txBody>
          <a:bodyPr wrap="square">
            <a:spAutoFit/>
          </a:bodyPr>
          <a:lstStyle/>
          <a:p>
            <a:pPr marL="342900" indent="-342900">
              <a:buFont typeface="Wingdings" panose="05000000000000000000" pitchFamily="2" charset="2"/>
              <a:buChar char="Ø"/>
            </a:pPr>
            <a:r>
              <a:rPr lang="zh-TW" altLang="en-US" sz="3200" dirty="0">
                <a:latin typeface="微軟正黑體" panose="020B0604030504040204" pitchFamily="34" charset="-120"/>
                <a:ea typeface="微軟正黑體" panose="020B0604030504040204" pitchFamily="34" charset="-120"/>
              </a:rPr>
              <a:t>報名參加申請入學之每一考生，皆應</a:t>
            </a:r>
            <a:r>
              <a:rPr lang="zh-TW" altLang="en-US" sz="3200" dirty="0">
                <a:solidFill>
                  <a:srgbClr val="FF0000"/>
                </a:solidFill>
                <a:latin typeface="微軟正黑體" panose="020B0604030504040204" pitchFamily="34" charset="-120"/>
                <a:ea typeface="微軟正黑體" panose="020B0604030504040204" pitchFamily="34" charset="-120"/>
              </a:rPr>
              <a:t>自行設定個人專屬之密碼</a:t>
            </a:r>
            <a:r>
              <a:rPr lang="zh-TW" altLang="en-US" sz="3200" dirty="0">
                <a:latin typeface="微軟正黑體" panose="020B0604030504040204" pitchFamily="34" charset="-120"/>
                <a:ea typeface="微軟正黑體" panose="020B0604030504040204" pitchFamily="34" charset="-120"/>
              </a:rPr>
              <a:t>。 本組密碼僅限個人使用，請妥善保管，切勿將密碼告知他人。</a:t>
            </a:r>
          </a:p>
        </p:txBody>
      </p:sp>
      <p:sp>
        <p:nvSpPr>
          <p:cNvPr id="8" name="文字方塊 7">
            <a:extLst>
              <a:ext uri="{FF2B5EF4-FFF2-40B4-BE49-F238E27FC236}">
                <a16:creationId xmlns:a16="http://schemas.microsoft.com/office/drawing/2014/main" id="{98C406E6-235C-654C-D8F5-6C7D23595AAE}"/>
              </a:ext>
            </a:extLst>
          </p:cNvPr>
          <p:cNvSpPr txBox="1"/>
          <p:nvPr/>
        </p:nvSpPr>
        <p:spPr>
          <a:xfrm>
            <a:off x="5863704" y="3403271"/>
            <a:ext cx="5464714" cy="1077218"/>
          </a:xfrm>
          <a:prstGeom prst="rect">
            <a:avLst/>
          </a:prstGeom>
          <a:noFill/>
        </p:spPr>
        <p:txBody>
          <a:bodyPr wrap="square">
            <a:spAutoFit/>
          </a:bodyPr>
          <a:lstStyle/>
          <a:p>
            <a:pPr marL="457200" indent="-457200">
              <a:buFont typeface="Wingdings" panose="05000000000000000000" pitchFamily="2" charset="2"/>
              <a:buChar char="Ø"/>
            </a:pPr>
            <a:r>
              <a:rPr lang="zh-TW" altLang="en-US" sz="3200" dirty="0">
                <a:latin typeface="微軟正黑體" panose="020B0604030504040204" pitchFamily="34" charset="-120"/>
                <a:ea typeface="微軟正黑體" panose="020B0604030504040204" pitchFamily="34" charset="-120"/>
              </a:rPr>
              <a:t>考生個人密碼設定於 </a:t>
            </a:r>
            <a:endParaRPr lang="en-US" altLang="zh-TW" sz="3200" dirty="0">
              <a:latin typeface="微軟正黑體" panose="020B0604030504040204" pitchFamily="34" charset="-120"/>
              <a:ea typeface="微軟正黑體" panose="020B0604030504040204" pitchFamily="34" charset="-120"/>
            </a:endParaRPr>
          </a:p>
          <a:p>
            <a:r>
              <a:rPr lang="zh-TW" altLang="en-US" sz="3200" dirty="0">
                <a:latin typeface="微軟正黑體" panose="020B0604030504040204" pitchFamily="34" charset="-120"/>
                <a:ea typeface="微軟正黑體" panose="020B0604030504040204" pitchFamily="34" charset="-120"/>
              </a:rPr>
              <a:t> </a:t>
            </a:r>
            <a:r>
              <a:rPr lang="en-US" altLang="zh-TW" sz="3200" b="1" dirty="0">
                <a:solidFill>
                  <a:srgbClr val="FF0000"/>
                </a:solidFill>
                <a:latin typeface="微軟正黑體" panose="020B0604030504040204" pitchFamily="34" charset="-120"/>
                <a:ea typeface="微軟正黑體" panose="020B0604030504040204" pitchFamily="34" charset="-120"/>
              </a:rPr>
              <a:t>3 </a:t>
            </a:r>
            <a:r>
              <a:rPr lang="zh-TW" altLang="en-US" sz="3200" b="1" dirty="0">
                <a:solidFill>
                  <a:srgbClr val="FF0000"/>
                </a:solidFill>
                <a:latin typeface="微軟正黑體" panose="020B0604030504040204" pitchFamily="34" charset="-120"/>
                <a:ea typeface="微軟正黑體" panose="020B0604030504040204" pitchFamily="34" charset="-120"/>
              </a:rPr>
              <a:t>月 </a:t>
            </a:r>
            <a:r>
              <a:rPr lang="en-US" altLang="zh-TW" sz="3200" b="1" dirty="0">
                <a:solidFill>
                  <a:srgbClr val="FF0000"/>
                </a:solidFill>
                <a:latin typeface="微軟正黑體" panose="020B0604030504040204" pitchFamily="34" charset="-120"/>
                <a:ea typeface="微軟正黑體" panose="020B0604030504040204" pitchFamily="34" charset="-120"/>
              </a:rPr>
              <a:t>3</a:t>
            </a:r>
            <a:r>
              <a:rPr lang="zh-TW" altLang="en-US" sz="3200" b="1" dirty="0">
                <a:solidFill>
                  <a:srgbClr val="FF0000"/>
                </a:solidFill>
                <a:latin typeface="微軟正黑體" panose="020B0604030504040204" pitchFamily="34" charset="-120"/>
                <a:ea typeface="微軟正黑體" panose="020B0604030504040204" pitchFamily="34" charset="-120"/>
              </a:rPr>
              <a:t>日上午 </a:t>
            </a:r>
            <a:r>
              <a:rPr lang="en-US" altLang="zh-TW" sz="3200" b="1" dirty="0">
                <a:solidFill>
                  <a:srgbClr val="FF0000"/>
                </a:solidFill>
                <a:latin typeface="微軟正黑體" panose="020B0604030504040204" pitchFamily="34" charset="-120"/>
                <a:ea typeface="微軟正黑體" panose="020B0604030504040204" pitchFamily="34" charset="-120"/>
              </a:rPr>
              <a:t>9 </a:t>
            </a:r>
            <a:r>
              <a:rPr lang="zh-TW" altLang="en-US" sz="3200" b="1" dirty="0">
                <a:solidFill>
                  <a:srgbClr val="FF0000"/>
                </a:solidFill>
                <a:latin typeface="微軟正黑體" panose="020B0604030504040204" pitchFamily="34" charset="-120"/>
                <a:ea typeface="微軟正黑體" panose="020B0604030504040204" pitchFamily="34" charset="-120"/>
              </a:rPr>
              <a:t>時起</a:t>
            </a:r>
            <a:r>
              <a:rPr lang="zh-TW" altLang="en-US" sz="3200" dirty="0">
                <a:latin typeface="微軟正黑體" panose="020B0604030504040204" pitchFamily="34" charset="-120"/>
                <a:ea typeface="微軟正黑體" panose="020B0604030504040204" pitchFamily="34" charset="-120"/>
              </a:rPr>
              <a:t>開放。 </a:t>
            </a:r>
          </a:p>
        </p:txBody>
      </p:sp>
      <p:sp>
        <p:nvSpPr>
          <p:cNvPr id="9" name="文字方塊 8">
            <a:extLst>
              <a:ext uri="{FF2B5EF4-FFF2-40B4-BE49-F238E27FC236}">
                <a16:creationId xmlns:a16="http://schemas.microsoft.com/office/drawing/2014/main" id="{311950C4-3313-F27F-9ED2-7AA747A1A91B}"/>
              </a:ext>
            </a:extLst>
          </p:cNvPr>
          <p:cNvSpPr txBox="1"/>
          <p:nvPr/>
        </p:nvSpPr>
        <p:spPr>
          <a:xfrm>
            <a:off x="5889105" y="4542585"/>
            <a:ext cx="5540894" cy="1815882"/>
          </a:xfrm>
          <a:prstGeom prst="rect">
            <a:avLst/>
          </a:prstGeom>
          <a:noFill/>
        </p:spPr>
        <p:txBody>
          <a:bodyPr wrap="square">
            <a:spAutoFit/>
          </a:bodyPr>
          <a:lstStyle/>
          <a:p>
            <a:r>
              <a:rPr lang="zh-TW" altLang="en-US" sz="2800" dirty="0"/>
              <a:t>考生如有參加當學年度「繁星推薦」且已完成個人密碼設定，該組密碼可延用於「申請入學」招生相關系統，無須再次設定。</a:t>
            </a:r>
          </a:p>
        </p:txBody>
      </p:sp>
    </p:spTree>
    <p:extLst>
      <p:ext uri="{BB962C8B-B14F-4D97-AF65-F5344CB8AC3E}">
        <p14:creationId xmlns:p14="http://schemas.microsoft.com/office/powerpoint/2010/main" val="18585580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A50C0C4-7367-4377-BB13-9A4408CC5393}"/>
              </a:ext>
            </a:extLst>
          </p:cNvPr>
          <p:cNvSpPr>
            <a:spLocks noGrp="1"/>
          </p:cNvSpPr>
          <p:nvPr>
            <p:ph type="title"/>
          </p:nvPr>
        </p:nvSpPr>
        <p:spPr/>
        <p:txBody>
          <a:bodyPr/>
          <a:lstStyle/>
          <a:p>
            <a:endParaRPr lang="zh-TW" altLang="en-US"/>
          </a:p>
        </p:txBody>
      </p:sp>
      <p:pic>
        <p:nvPicPr>
          <p:cNvPr id="5" name="內容版面配置區 4">
            <a:extLst>
              <a:ext uri="{FF2B5EF4-FFF2-40B4-BE49-F238E27FC236}">
                <a16:creationId xmlns:a16="http://schemas.microsoft.com/office/drawing/2014/main" id="{554B4494-7EDE-4826-8DB5-23017433A419}"/>
              </a:ext>
            </a:extLst>
          </p:cNvPr>
          <p:cNvPicPr>
            <a:picLocks noGrp="1" noChangeAspect="1"/>
          </p:cNvPicPr>
          <p:nvPr>
            <p:ph idx="1"/>
          </p:nvPr>
        </p:nvPicPr>
        <p:blipFill>
          <a:blip r:embed="rId2"/>
          <a:stretch>
            <a:fillRect/>
          </a:stretch>
        </p:blipFill>
        <p:spPr>
          <a:xfrm>
            <a:off x="657224" y="187438"/>
            <a:ext cx="10628069" cy="6483123"/>
          </a:xfrm>
        </p:spPr>
      </p:pic>
    </p:spTree>
    <p:extLst>
      <p:ext uri="{BB962C8B-B14F-4D97-AF65-F5344CB8AC3E}">
        <p14:creationId xmlns:p14="http://schemas.microsoft.com/office/powerpoint/2010/main" val="5211737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4E1BEABE-5DBB-85B4-F2C8-2DCB69398D18}"/>
              </a:ext>
            </a:extLst>
          </p:cNvPr>
          <p:cNvPicPr>
            <a:picLocks noChangeAspect="1"/>
          </p:cNvPicPr>
          <p:nvPr/>
        </p:nvPicPr>
        <p:blipFill>
          <a:blip r:embed="rId2"/>
          <a:stretch>
            <a:fillRect/>
          </a:stretch>
        </p:blipFill>
        <p:spPr>
          <a:xfrm>
            <a:off x="0" y="451930"/>
            <a:ext cx="12192000" cy="4221607"/>
          </a:xfrm>
          <a:prstGeom prst="rect">
            <a:avLst/>
          </a:prstGeom>
        </p:spPr>
      </p:pic>
      <p:sp>
        <p:nvSpPr>
          <p:cNvPr id="12" name="文字方塊 11">
            <a:extLst>
              <a:ext uri="{FF2B5EF4-FFF2-40B4-BE49-F238E27FC236}">
                <a16:creationId xmlns:a16="http://schemas.microsoft.com/office/drawing/2014/main" id="{1789912F-4594-41D9-AA0A-869864BB48F7}"/>
              </a:ext>
            </a:extLst>
          </p:cNvPr>
          <p:cNvSpPr txBox="1"/>
          <p:nvPr/>
        </p:nvSpPr>
        <p:spPr>
          <a:xfrm>
            <a:off x="4073676" y="4492829"/>
            <a:ext cx="3314812" cy="707886"/>
          </a:xfrm>
          <a:prstGeom prst="rect">
            <a:avLst/>
          </a:prstGeom>
          <a:solidFill>
            <a:srgbClr val="FFFF00"/>
          </a:solidFill>
          <a:ln w="57150">
            <a:solidFill>
              <a:srgbClr val="FF0000"/>
            </a:solidFill>
          </a:ln>
        </p:spPr>
        <p:txBody>
          <a:bodyPr wrap="square" rtlCol="0">
            <a:spAutoFit/>
          </a:bodyPr>
          <a:lstStyle>
            <a:defPPr>
              <a:defRPr lang="en-US"/>
            </a:defPPr>
            <a:lvl1pPr>
              <a:defRPr sz="4000">
                <a:latin typeface="微軟正黑體" panose="020B0604030504040204" pitchFamily="34" charset="-120"/>
                <a:ea typeface="微軟正黑體" panose="020B0604030504040204" pitchFamily="34" charset="-120"/>
              </a:defRPr>
            </a:lvl1pPr>
          </a:lstStyle>
          <a:p>
            <a:r>
              <a:rPr lang="zh-TW" altLang="en-US" b="1" dirty="0"/>
              <a:t>篩選結果查詢</a:t>
            </a:r>
          </a:p>
        </p:txBody>
      </p:sp>
      <p:cxnSp>
        <p:nvCxnSpPr>
          <p:cNvPr id="13" name="直線單箭頭接點 12">
            <a:extLst>
              <a:ext uri="{FF2B5EF4-FFF2-40B4-BE49-F238E27FC236}">
                <a16:creationId xmlns:a16="http://schemas.microsoft.com/office/drawing/2014/main" id="{9E035253-51B4-112C-76F1-D036E8B4772D}"/>
              </a:ext>
            </a:extLst>
          </p:cNvPr>
          <p:cNvCxnSpPr>
            <a:cxnSpLocks/>
          </p:cNvCxnSpPr>
          <p:nvPr/>
        </p:nvCxnSpPr>
        <p:spPr>
          <a:xfrm flipH="1" flipV="1">
            <a:off x="5157407" y="3307904"/>
            <a:ext cx="254348" cy="1153392"/>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02851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82880-5EB8-E4AF-6E20-189762E46B3C}"/>
            </a:ext>
          </a:extLst>
        </p:cNvPr>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913F860E-4816-B146-966B-8854BE318BB6}"/>
              </a:ext>
            </a:extLst>
          </p:cNvPr>
          <p:cNvSpPr>
            <a:spLocks noGrp="1"/>
          </p:cNvSpPr>
          <p:nvPr>
            <p:ph idx="1"/>
          </p:nvPr>
        </p:nvSpPr>
        <p:spPr/>
        <p:txBody>
          <a:bodyPr/>
          <a:lstStyle/>
          <a:p>
            <a:endParaRPr lang="zh-TW" altLang="en-US"/>
          </a:p>
        </p:txBody>
      </p:sp>
      <p:pic>
        <p:nvPicPr>
          <p:cNvPr id="5" name="圖片 4">
            <a:extLst>
              <a:ext uri="{FF2B5EF4-FFF2-40B4-BE49-F238E27FC236}">
                <a16:creationId xmlns:a16="http://schemas.microsoft.com/office/drawing/2014/main" id="{415878DB-37D8-1735-255E-5F2183256E30}"/>
              </a:ext>
            </a:extLst>
          </p:cNvPr>
          <p:cNvPicPr>
            <a:picLocks noChangeAspect="1"/>
          </p:cNvPicPr>
          <p:nvPr/>
        </p:nvPicPr>
        <p:blipFill>
          <a:blip r:embed="rId2"/>
          <a:srcRect b="24737"/>
          <a:stretch>
            <a:fillRect/>
          </a:stretch>
        </p:blipFill>
        <p:spPr>
          <a:xfrm>
            <a:off x="-48420" y="212317"/>
            <a:ext cx="5690367" cy="6719767"/>
          </a:xfrm>
          <a:prstGeom prst="rect">
            <a:avLst/>
          </a:prstGeom>
        </p:spPr>
      </p:pic>
      <p:sp>
        <p:nvSpPr>
          <p:cNvPr id="6" name="投影片編號版面配置區 3">
            <a:extLst>
              <a:ext uri="{FF2B5EF4-FFF2-40B4-BE49-F238E27FC236}">
                <a16:creationId xmlns:a16="http://schemas.microsoft.com/office/drawing/2014/main" id="{E539B1EE-C875-F927-4BD3-20F17AD65C5E}"/>
              </a:ext>
            </a:extLst>
          </p:cNvPr>
          <p:cNvSpPr>
            <a:spLocks noGrp="1"/>
          </p:cNvSpPr>
          <p:nvPr>
            <p:ph type="sldNum" sz="quarter" idx="12"/>
          </p:nvPr>
        </p:nvSpPr>
        <p:spPr>
          <a:xfrm>
            <a:off x="8763926" y="5876412"/>
            <a:ext cx="2926080" cy="139703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5000"/>
              <a:buFont typeface="Wingdings" panose="05000000000000000000" pitchFamily="2" charset="2"/>
              <a:buChar char="p"/>
              <a:defRPr kumimoji="1" sz="2800">
                <a:solidFill>
                  <a:schemeClr val="tx1"/>
                </a:solidFill>
                <a:latin typeface="Verdana" panose="020B0604030504040204" pitchFamily="34" charset="0"/>
                <a:ea typeface="新細明體" panose="02020500000000000000" pitchFamily="18" charset="-120"/>
              </a:defRPr>
            </a:lvl1pPr>
            <a:lvl2pPr marL="742950" indent="-285750">
              <a:spcBef>
                <a:spcPct val="20000"/>
              </a:spcBef>
              <a:buClr>
                <a:schemeClr val="tx2"/>
              </a:buClr>
              <a:buSzPct val="75000"/>
              <a:buFont typeface="Wingdings" panose="05000000000000000000" pitchFamily="2" charset="2"/>
              <a:buChar char="n"/>
              <a:defRPr kumimoji="1" sz="2400">
                <a:solidFill>
                  <a:schemeClr val="tx1"/>
                </a:solidFill>
                <a:latin typeface="Verdana" panose="020B0604030504040204" pitchFamily="34" charset="0"/>
                <a:ea typeface="新細明體" panose="02020500000000000000" pitchFamily="18" charset="-120"/>
              </a:defRPr>
            </a:lvl2pPr>
            <a:lvl3pPr marL="1143000" indent="-228600">
              <a:spcBef>
                <a:spcPct val="20000"/>
              </a:spcBef>
              <a:buClr>
                <a:schemeClr val="accent1"/>
              </a:buClr>
              <a:buSzPct val="65000"/>
              <a:buFont typeface="Wingdings" panose="05000000000000000000" pitchFamily="2" charset="2"/>
              <a:buChar char="p"/>
              <a:defRPr kumimoji="1" sz="2000">
                <a:solidFill>
                  <a:schemeClr val="tx1"/>
                </a:solidFill>
                <a:latin typeface="Verdana" panose="020B0604030504040204" pitchFamily="34" charset="0"/>
                <a:ea typeface="新細明體" panose="02020500000000000000" pitchFamily="18" charset="-120"/>
              </a:defRPr>
            </a:lvl3pPr>
            <a:lvl4pPr marL="1600200" indent="-228600">
              <a:spcBef>
                <a:spcPct val="20000"/>
              </a:spcBef>
              <a:buClr>
                <a:schemeClr val="bg2"/>
              </a:buClr>
              <a:buFont typeface="Wingdings" panose="05000000000000000000" pitchFamily="2" charset="2"/>
              <a:buChar char="§"/>
              <a:defRPr kumimoji="1">
                <a:solidFill>
                  <a:schemeClr val="tx1"/>
                </a:solidFill>
                <a:latin typeface="Verdana" panose="020B0604030504040204" pitchFamily="34" charset="0"/>
                <a:ea typeface="新細明體" panose="02020500000000000000" pitchFamily="18" charset="-120"/>
              </a:defRPr>
            </a:lvl4pPr>
            <a:lvl5pPr marL="2057400" indent="-228600">
              <a:spcBef>
                <a:spcPct val="20000"/>
              </a:spcBef>
              <a:buClr>
                <a:schemeClr val="tx2"/>
              </a:buClr>
              <a:buSzPct val="80000"/>
              <a:buFont typeface="Wingdings" panose="05000000000000000000" pitchFamily="2" charset="2"/>
              <a:buChar char="§"/>
              <a:defRPr kumimoji="1">
                <a:solidFill>
                  <a:schemeClr val="tx1"/>
                </a:solidFill>
                <a:latin typeface="Verdana" panose="020B0604030504040204" pitchFamily="34" charset="0"/>
                <a:ea typeface="新細明體" panose="02020500000000000000" pitchFamily="18" charset="-12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kumimoji="1">
                <a:solidFill>
                  <a:schemeClr val="tx1"/>
                </a:solidFill>
                <a:latin typeface="Verdana" panose="020B0604030504040204" pitchFamily="34" charset="0"/>
                <a:ea typeface="新細明體" panose="02020500000000000000" pitchFamily="18" charset="-12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kumimoji="1">
                <a:solidFill>
                  <a:schemeClr val="tx1"/>
                </a:solidFill>
                <a:latin typeface="Verdana" panose="020B0604030504040204" pitchFamily="34" charset="0"/>
                <a:ea typeface="新細明體" panose="02020500000000000000" pitchFamily="18" charset="-12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kumimoji="1">
                <a:solidFill>
                  <a:schemeClr val="tx1"/>
                </a:solidFill>
                <a:latin typeface="Verdana" panose="020B0604030504040204" pitchFamily="34" charset="0"/>
                <a:ea typeface="新細明體" panose="02020500000000000000" pitchFamily="18" charset="-12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kumimoji="1">
                <a:solidFill>
                  <a:schemeClr val="tx1"/>
                </a:solidFill>
                <a:latin typeface="Verdana" panose="020B0604030504040204" pitchFamily="34" charset="0"/>
                <a:ea typeface="新細明體" panose="02020500000000000000" pitchFamily="18" charset="-120"/>
              </a:defRPr>
            </a:lvl9pPr>
          </a:lstStyle>
          <a:p>
            <a:pPr>
              <a:spcBef>
                <a:spcPct val="0"/>
              </a:spcBef>
              <a:buClrTx/>
              <a:buSzTx/>
              <a:buFontTx/>
              <a:buNone/>
            </a:pPr>
            <a:fld id="{E636C2CA-7933-4E60-9226-D845A6A9E5D1}" type="slidenum">
              <a:rPr kumimoji="0" lang="zh-TW" altLang="en-US" sz="1000">
                <a:solidFill>
                  <a:schemeClr val="accent1"/>
                </a:solidFill>
                <a:latin typeface="Times New Roman" panose="02020603050405020304" pitchFamily="18" charset="0"/>
              </a:rPr>
              <a:pPr>
                <a:spcBef>
                  <a:spcPct val="0"/>
                </a:spcBef>
                <a:buClrTx/>
                <a:buSzTx/>
                <a:buFontTx/>
                <a:buNone/>
              </a:pPr>
              <a:t>24</a:t>
            </a:fld>
            <a:endParaRPr kumimoji="0" lang="en-US" altLang="zh-TW" sz="1000" dirty="0">
              <a:solidFill>
                <a:schemeClr val="accent1"/>
              </a:solidFill>
              <a:latin typeface="Times New Roman" panose="02020603050405020304" pitchFamily="18" charset="0"/>
            </a:endParaRPr>
          </a:p>
        </p:txBody>
      </p:sp>
      <p:sp>
        <p:nvSpPr>
          <p:cNvPr id="7" name="文字方塊 6">
            <a:extLst>
              <a:ext uri="{FF2B5EF4-FFF2-40B4-BE49-F238E27FC236}">
                <a16:creationId xmlns:a16="http://schemas.microsoft.com/office/drawing/2014/main" id="{B1A749AB-4ACB-011A-1A2A-05363D65A6B9}"/>
              </a:ext>
            </a:extLst>
          </p:cNvPr>
          <p:cNvSpPr txBox="1"/>
          <p:nvPr/>
        </p:nvSpPr>
        <p:spPr>
          <a:xfrm>
            <a:off x="5737490" y="799218"/>
            <a:ext cx="6417968" cy="1754326"/>
          </a:xfrm>
          <a:prstGeom prst="rect">
            <a:avLst/>
          </a:prstGeom>
          <a:solidFill>
            <a:schemeClr val="tx1"/>
          </a:solidFill>
        </p:spPr>
        <p:txBody>
          <a:bodyPr wrap="square" rtlCol="0">
            <a:spAutoFit/>
          </a:bodyPr>
          <a:lstStyle/>
          <a:p>
            <a:r>
              <a:rPr lang="zh-TW" altLang="en-US" sz="5400" b="1" dirty="0">
                <a:solidFill>
                  <a:schemeClr val="bg1"/>
                </a:solidFill>
              </a:rPr>
              <a:t>同學自行至</a:t>
            </a:r>
            <a:br>
              <a:rPr lang="en-US" altLang="zh-TW" sz="5400" b="1" dirty="0">
                <a:solidFill>
                  <a:schemeClr val="bg1"/>
                </a:solidFill>
              </a:rPr>
            </a:br>
            <a:r>
              <a:rPr lang="zh-TW" altLang="en-US" sz="5400" b="1" dirty="0">
                <a:solidFill>
                  <a:schemeClr val="bg1"/>
                </a:solidFill>
              </a:rPr>
              <a:t>各大學系統報名繳費</a:t>
            </a:r>
          </a:p>
        </p:txBody>
      </p:sp>
      <p:sp>
        <p:nvSpPr>
          <p:cNvPr id="8" name="文字方塊 7">
            <a:extLst>
              <a:ext uri="{FF2B5EF4-FFF2-40B4-BE49-F238E27FC236}">
                <a16:creationId xmlns:a16="http://schemas.microsoft.com/office/drawing/2014/main" id="{B79A453A-8CDE-7CD7-6C43-2F278AFA9124}"/>
              </a:ext>
            </a:extLst>
          </p:cNvPr>
          <p:cNvSpPr txBox="1"/>
          <p:nvPr/>
        </p:nvSpPr>
        <p:spPr>
          <a:xfrm>
            <a:off x="5506582" y="772015"/>
            <a:ext cx="6732567" cy="1600438"/>
          </a:xfrm>
          <a:prstGeom prst="rect">
            <a:avLst/>
          </a:prstGeom>
          <a:solidFill>
            <a:schemeClr val="accent1">
              <a:lumMod val="20000"/>
              <a:lumOff val="80000"/>
            </a:schemeClr>
          </a:solidFill>
        </p:spPr>
        <p:txBody>
          <a:bodyPr wrap="square" rtlCol="0">
            <a:spAutoFit/>
          </a:bodyPr>
          <a:lstStyle/>
          <a:p>
            <a:pPr>
              <a:spcBef>
                <a:spcPct val="0"/>
              </a:spcBef>
              <a:buFontTx/>
              <a:buNone/>
            </a:pPr>
            <a:r>
              <a:rPr lang="en-US" altLang="zh-TW" sz="4000" b="1" dirty="0">
                <a:latin typeface="微軟正黑體" panose="020B0604030504040204" pitchFamily="34" charset="-120"/>
                <a:ea typeface="微軟正黑體" panose="020B0604030504040204" pitchFamily="34" charset="-120"/>
              </a:rPr>
              <a:t>1.</a:t>
            </a:r>
            <a:r>
              <a:rPr lang="zh-TW" altLang="en-US" sz="4000" b="1" dirty="0">
                <a:solidFill>
                  <a:srgbClr val="FF0000"/>
                </a:solidFill>
                <a:latin typeface="微軟正黑體" panose="020B0604030504040204" pitchFamily="34" charset="-120"/>
                <a:ea typeface="微軟正黑體" panose="020B0604030504040204" pitchFamily="34" charset="-120"/>
              </a:rPr>
              <a:t>繳指定項目甄試費</a:t>
            </a:r>
            <a:r>
              <a:rPr lang="en-US" altLang="zh-TW" sz="4000" b="1" dirty="0">
                <a:solidFill>
                  <a:srgbClr val="FF0000"/>
                </a:solidFill>
                <a:latin typeface="微軟正黑體" panose="020B0604030504040204" pitchFamily="34" charset="-120"/>
                <a:ea typeface="微軟正黑體" panose="020B0604030504040204" pitchFamily="34" charset="-120"/>
              </a:rPr>
              <a:t>1200</a:t>
            </a:r>
            <a:r>
              <a:rPr lang="zh-TW" altLang="en-US" sz="4000" b="1" dirty="0">
                <a:solidFill>
                  <a:srgbClr val="FF0000"/>
                </a:solidFill>
                <a:latin typeface="微軟正黑體" panose="020B0604030504040204" pitchFamily="34" charset="-120"/>
                <a:ea typeface="微軟正黑體" panose="020B0604030504040204" pitchFamily="34" charset="-120"/>
              </a:rPr>
              <a:t>元</a:t>
            </a:r>
            <a:r>
              <a:rPr lang="zh-TW" altLang="en-US" sz="4000" b="1" dirty="0">
                <a:latin typeface="微軟正黑體" panose="020B0604030504040204" pitchFamily="34" charset="-120"/>
                <a:ea typeface="微軟正黑體" panose="020B0604030504040204" pitchFamily="34" charset="-120"/>
              </a:rPr>
              <a:t>，進入第二階段。</a:t>
            </a:r>
            <a:endParaRPr lang="en-US" altLang="zh-TW" sz="4000" b="1" dirty="0">
              <a:latin typeface="微軟正黑體" panose="020B0604030504040204" pitchFamily="34" charset="-120"/>
              <a:ea typeface="微軟正黑體" panose="020B0604030504040204" pitchFamily="34" charset="-120"/>
            </a:endParaRPr>
          </a:p>
          <a:p>
            <a:pPr>
              <a:spcBef>
                <a:spcPct val="0"/>
              </a:spcBef>
              <a:buFontTx/>
              <a:buNone/>
            </a:pPr>
            <a:endParaRPr lang="en-US" altLang="zh-TW" b="1" dirty="0"/>
          </a:p>
        </p:txBody>
      </p:sp>
      <p:sp>
        <p:nvSpPr>
          <p:cNvPr id="9" name="Rectangle 9">
            <a:extLst>
              <a:ext uri="{FF2B5EF4-FFF2-40B4-BE49-F238E27FC236}">
                <a16:creationId xmlns:a16="http://schemas.microsoft.com/office/drawing/2014/main" id="{A71DBB11-1C76-E80D-51F6-5A61D23F97C8}"/>
              </a:ext>
            </a:extLst>
          </p:cNvPr>
          <p:cNvSpPr>
            <a:spLocks noChangeArrowheads="1"/>
          </p:cNvSpPr>
          <p:nvPr/>
        </p:nvSpPr>
        <p:spPr bwMode="auto">
          <a:xfrm>
            <a:off x="70296" y="45729"/>
            <a:ext cx="6512656" cy="740484"/>
          </a:xfrm>
          <a:prstGeom prst="rect">
            <a:avLst/>
          </a:prstGeom>
          <a:solidFill>
            <a:schemeClr val="accent6">
              <a:lumMod val="60000"/>
              <a:lumOff val="40000"/>
            </a:schemeClr>
          </a:solidFill>
          <a:ln>
            <a:solidFill>
              <a:schemeClr val="tx2"/>
            </a:solidFill>
            <a:headEnd type="none" w="sm" len="sm"/>
            <a:tailEnd type="none" w="sm" len="sm"/>
          </a:ln>
        </p:spPr>
        <p:style>
          <a:lnRef idx="2">
            <a:schemeClr val="accent6"/>
          </a:lnRef>
          <a:fillRef idx="1">
            <a:schemeClr val="lt1"/>
          </a:fillRef>
          <a:effectRef idx="0">
            <a:schemeClr val="accent6"/>
          </a:effectRef>
          <a:fontRef idx="minor">
            <a:schemeClr val="dk1"/>
          </a:fontRef>
        </p:style>
        <p:txBody>
          <a:bodyPr wrap="none" anchor="ctr"/>
          <a:lstStyle/>
          <a:p>
            <a:pPr algn="ctr">
              <a:defRPr/>
            </a:pPr>
            <a:r>
              <a:rPr lang="en-US" altLang="zh-TW" sz="3600" b="1" dirty="0">
                <a:latin typeface="+mn-ea"/>
              </a:rPr>
              <a:t>5/14-5/31</a:t>
            </a:r>
            <a:r>
              <a:rPr lang="zh-TW" altLang="en-US" sz="3600" b="1" dirty="0">
                <a:latin typeface="+mn-ea"/>
              </a:rPr>
              <a:t>各大學指定項目甄試</a:t>
            </a:r>
          </a:p>
        </p:txBody>
      </p:sp>
      <p:sp>
        <p:nvSpPr>
          <p:cNvPr id="10" name="圓角矩形 2">
            <a:extLst>
              <a:ext uri="{FF2B5EF4-FFF2-40B4-BE49-F238E27FC236}">
                <a16:creationId xmlns:a16="http://schemas.microsoft.com/office/drawing/2014/main" id="{322814EE-3420-07F7-619C-CEC796580EB9}"/>
              </a:ext>
            </a:extLst>
          </p:cNvPr>
          <p:cNvSpPr/>
          <p:nvPr/>
        </p:nvSpPr>
        <p:spPr>
          <a:xfrm>
            <a:off x="3777560" y="797132"/>
            <a:ext cx="1633479" cy="718373"/>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1" name="群組 10">
            <a:extLst>
              <a:ext uri="{FF2B5EF4-FFF2-40B4-BE49-F238E27FC236}">
                <a16:creationId xmlns:a16="http://schemas.microsoft.com/office/drawing/2014/main" id="{C259A28E-5CAA-23B6-B2BD-28F852464BCC}"/>
              </a:ext>
            </a:extLst>
          </p:cNvPr>
          <p:cNvGrpSpPr/>
          <p:nvPr/>
        </p:nvGrpSpPr>
        <p:grpSpPr>
          <a:xfrm>
            <a:off x="70295" y="2342067"/>
            <a:ext cx="12168854" cy="1600438"/>
            <a:chOff x="70295" y="2393193"/>
            <a:chExt cx="12748497" cy="1600438"/>
          </a:xfrm>
        </p:grpSpPr>
        <p:sp>
          <p:nvSpPr>
            <p:cNvPr id="12" name="矩形 11">
              <a:extLst>
                <a:ext uri="{FF2B5EF4-FFF2-40B4-BE49-F238E27FC236}">
                  <a16:creationId xmlns:a16="http://schemas.microsoft.com/office/drawing/2014/main" id="{F4A9F06D-D8B0-C18D-3CCE-2EF0C030A4B2}"/>
                </a:ext>
              </a:extLst>
            </p:cNvPr>
            <p:cNvSpPr/>
            <p:nvPr/>
          </p:nvSpPr>
          <p:spPr>
            <a:xfrm>
              <a:off x="70295" y="3278896"/>
              <a:ext cx="5695234" cy="529719"/>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文字方塊 12">
              <a:extLst>
                <a:ext uri="{FF2B5EF4-FFF2-40B4-BE49-F238E27FC236}">
                  <a16:creationId xmlns:a16="http://schemas.microsoft.com/office/drawing/2014/main" id="{35E59CEA-9EBE-6DDD-92D3-06A18EC9C42C}"/>
                </a:ext>
              </a:extLst>
            </p:cNvPr>
            <p:cNvSpPr txBox="1"/>
            <p:nvPr/>
          </p:nvSpPr>
          <p:spPr>
            <a:xfrm>
              <a:off x="5765530" y="2393193"/>
              <a:ext cx="7053262" cy="1600438"/>
            </a:xfrm>
            <a:prstGeom prst="rect">
              <a:avLst/>
            </a:prstGeom>
            <a:solidFill>
              <a:schemeClr val="accent1">
                <a:lumMod val="20000"/>
                <a:lumOff val="80000"/>
              </a:schemeClr>
            </a:solidFill>
          </p:spPr>
          <p:txBody>
            <a:bodyPr wrap="square" rtlCol="0">
              <a:spAutoFit/>
            </a:bodyPr>
            <a:lstStyle/>
            <a:p>
              <a:pPr>
                <a:spcBef>
                  <a:spcPct val="0"/>
                </a:spcBef>
                <a:buFontTx/>
                <a:buNone/>
              </a:pPr>
              <a:r>
                <a:rPr lang="en-US" altLang="zh-TW" sz="4000" b="1" dirty="0">
                  <a:latin typeface="微軟正黑體" panose="020B0604030504040204" pitchFamily="34" charset="-120"/>
                  <a:ea typeface="微軟正黑體" panose="020B0604030504040204" pitchFamily="34" charset="-120"/>
                </a:rPr>
                <a:t>2.</a:t>
              </a:r>
              <a:r>
                <a:rPr lang="zh-TW" altLang="en-US" sz="4000" b="1" dirty="0">
                  <a:latin typeface="微軟正黑體" panose="020B0604030504040204" pitchFamily="34" charset="-120"/>
                  <a:ea typeface="微軟正黑體" panose="020B0604030504040204" pitchFamily="34" charset="-120"/>
                </a:rPr>
                <a:t>審查資料各項目務必依說明備齊</a:t>
              </a:r>
              <a:r>
                <a:rPr lang="en-US" altLang="zh-TW" sz="4000" b="1" dirty="0">
                  <a:latin typeface="微軟正黑體" panose="020B0604030504040204" pitchFamily="34" charset="-120"/>
                  <a:ea typeface="微軟正黑體" panose="020B0604030504040204" pitchFamily="34" charset="-120"/>
                </a:rPr>
                <a:t>(</a:t>
              </a:r>
              <a:r>
                <a:rPr lang="zh-TW" altLang="en-US" sz="4000" b="1" dirty="0">
                  <a:solidFill>
                    <a:srgbClr val="FF0000"/>
                  </a:solidFill>
                  <a:latin typeface="微軟正黑體" panose="020B0604030504040204" pitchFamily="34" charset="-120"/>
                  <a:ea typeface="微軟正黑體" panose="020B0604030504040204" pitchFamily="34" charset="-120"/>
                </a:rPr>
                <a:t>注意繳交截止日期</a:t>
              </a:r>
              <a:r>
                <a:rPr lang="en-US" altLang="zh-TW" sz="4000" b="1" dirty="0">
                  <a:latin typeface="微軟正黑體" panose="020B0604030504040204" pitchFamily="34" charset="-120"/>
                  <a:ea typeface="微軟正黑體" panose="020B0604030504040204" pitchFamily="34" charset="-120"/>
                </a:rPr>
                <a:t>)</a:t>
              </a:r>
              <a:r>
                <a:rPr lang="zh-TW" altLang="en-US" sz="4000" b="1" dirty="0">
                  <a:latin typeface="微軟正黑體" panose="020B0604030504040204" pitchFamily="34" charset="-120"/>
                  <a:ea typeface="微軟正黑體" panose="020B0604030504040204" pitchFamily="34" charset="-120"/>
                </a:rPr>
                <a:t>。</a:t>
              </a:r>
            </a:p>
            <a:p>
              <a:pPr>
                <a:spcBef>
                  <a:spcPct val="0"/>
                </a:spcBef>
                <a:buFontTx/>
                <a:buNone/>
              </a:pPr>
              <a:endParaRPr lang="en-US" altLang="zh-TW" b="1" dirty="0"/>
            </a:p>
          </p:txBody>
        </p:sp>
      </p:grpSp>
      <p:sp>
        <p:nvSpPr>
          <p:cNvPr id="14" name="文字方塊 13">
            <a:extLst>
              <a:ext uri="{FF2B5EF4-FFF2-40B4-BE49-F238E27FC236}">
                <a16:creationId xmlns:a16="http://schemas.microsoft.com/office/drawing/2014/main" id="{770BAD8B-0855-7A22-9428-DA619B2779B8}"/>
              </a:ext>
            </a:extLst>
          </p:cNvPr>
          <p:cNvSpPr txBox="1"/>
          <p:nvPr/>
        </p:nvSpPr>
        <p:spPr>
          <a:xfrm>
            <a:off x="5506582" y="3939963"/>
            <a:ext cx="6732567" cy="1938992"/>
          </a:xfrm>
          <a:prstGeom prst="rect">
            <a:avLst/>
          </a:prstGeom>
          <a:solidFill>
            <a:schemeClr val="accent1">
              <a:lumMod val="20000"/>
              <a:lumOff val="80000"/>
            </a:schemeClr>
          </a:solidFill>
        </p:spPr>
        <p:txBody>
          <a:bodyPr wrap="square" rtlCol="0">
            <a:spAutoFit/>
          </a:bodyPr>
          <a:lstStyle/>
          <a:p>
            <a:pPr>
              <a:spcBef>
                <a:spcPct val="0"/>
              </a:spcBef>
              <a:buFontTx/>
              <a:buNone/>
            </a:pPr>
            <a:r>
              <a:rPr lang="en-US" altLang="zh-TW" sz="4000" b="1" dirty="0">
                <a:latin typeface="微軟正黑體" panose="020B0604030504040204" pitchFamily="34" charset="-120"/>
                <a:ea typeface="微軟正黑體" panose="020B0604030504040204" pitchFamily="34" charset="-120"/>
              </a:rPr>
              <a:t>3.</a:t>
            </a:r>
            <a:r>
              <a:rPr lang="zh-TW" altLang="en-US" sz="4000" b="1" dirty="0">
                <a:latin typeface="微軟正黑體" panose="020B0604030504040204" pitchFamily="34" charset="-120"/>
                <a:ea typeface="微軟正黑體" panose="020B0604030504040204" pitchFamily="34" charset="-120"/>
              </a:rPr>
              <a:t>留意報名的校系其指定項目甄試日期是否有</a:t>
            </a:r>
            <a:r>
              <a:rPr lang="zh-TW" altLang="en-US" sz="4000" b="1" dirty="0">
                <a:solidFill>
                  <a:srgbClr val="FF0000"/>
                </a:solidFill>
                <a:latin typeface="微軟正黑體" panose="020B0604030504040204" pitchFamily="34" charset="-120"/>
                <a:ea typeface="微軟正黑體" panose="020B0604030504040204" pitchFamily="34" charset="-120"/>
              </a:rPr>
              <a:t>撞期</a:t>
            </a:r>
            <a:r>
              <a:rPr lang="zh-TW" altLang="en-US" sz="4000" b="1" dirty="0">
                <a:latin typeface="微軟正黑體" panose="020B0604030504040204" pitchFamily="34" charset="-120"/>
                <a:ea typeface="微軟正黑體" panose="020B0604030504040204" pitchFamily="34" charset="-120"/>
              </a:rPr>
              <a:t>問題。</a:t>
            </a:r>
            <a:endParaRPr lang="en-US" altLang="zh-TW" sz="4000" b="1" dirty="0">
              <a:latin typeface="微軟正黑體" panose="020B0604030504040204" pitchFamily="34" charset="-120"/>
              <a:ea typeface="微軟正黑體" panose="020B0604030504040204" pitchFamily="34" charset="-120"/>
            </a:endParaRPr>
          </a:p>
          <a:p>
            <a:pPr>
              <a:spcBef>
                <a:spcPct val="0"/>
              </a:spcBef>
              <a:buFontTx/>
              <a:buNone/>
            </a:pPr>
            <a:r>
              <a:rPr lang="zh-TW" altLang="en-US" sz="4000" b="1" dirty="0">
                <a:latin typeface="微軟正黑體" panose="020B0604030504040204" pitchFamily="34" charset="-120"/>
                <a:ea typeface="微軟正黑體" panose="020B0604030504040204" pitchFamily="34" charset="-120"/>
              </a:rPr>
              <a:t>可詢問大學協調日期</a:t>
            </a:r>
            <a:endParaRPr lang="en-US" altLang="zh-TW" b="1" dirty="0"/>
          </a:p>
        </p:txBody>
      </p:sp>
      <p:sp>
        <p:nvSpPr>
          <p:cNvPr id="15" name="圓角矩形 6">
            <a:extLst>
              <a:ext uri="{FF2B5EF4-FFF2-40B4-BE49-F238E27FC236}">
                <a16:creationId xmlns:a16="http://schemas.microsoft.com/office/drawing/2014/main" id="{7B8BA3EA-6A5B-80F1-9F2C-3846AB289BD3}"/>
              </a:ext>
            </a:extLst>
          </p:cNvPr>
          <p:cNvSpPr/>
          <p:nvPr/>
        </p:nvSpPr>
        <p:spPr>
          <a:xfrm>
            <a:off x="70297" y="3838873"/>
            <a:ext cx="5436286" cy="1198572"/>
          </a:xfrm>
          <a:prstGeom prst="roundRect">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553866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2" presetClass="entr" presetSubtype="4"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anim calcmode="lin" valueType="num">
                                      <p:cBhvr additive="base">
                                        <p:cTn id="9" dur="500" fill="hold"/>
                                        <p:tgtEl>
                                          <p:spTgt spid="10"/>
                                        </p:tgtEl>
                                        <p:attrNameLst>
                                          <p:attrName>ppt_x</p:attrName>
                                        </p:attrNameLst>
                                      </p:cBhvr>
                                      <p:tavLst>
                                        <p:tav tm="0">
                                          <p:val>
                                            <p:strVal val="#ppt_x"/>
                                          </p:val>
                                        </p:tav>
                                        <p:tav tm="100000">
                                          <p:val>
                                            <p:strVal val="#ppt_x"/>
                                          </p:val>
                                        </p:tav>
                                      </p:tavLst>
                                    </p:anim>
                                    <p:anim calcmode="lin" valueType="num">
                                      <p:cBhvr additive="base">
                                        <p:cTn id="1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4" grpId="0" animBg="1"/>
      <p:bldP spid="1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0C7DE96F-B877-67F4-70FA-90F3F92F8C6C}"/>
              </a:ext>
            </a:extLst>
          </p:cNvPr>
          <p:cNvPicPr>
            <a:picLocks noChangeAspect="1"/>
          </p:cNvPicPr>
          <p:nvPr/>
        </p:nvPicPr>
        <p:blipFill>
          <a:blip r:embed="rId2"/>
          <a:stretch>
            <a:fillRect/>
          </a:stretch>
        </p:blipFill>
        <p:spPr>
          <a:xfrm>
            <a:off x="0" y="451930"/>
            <a:ext cx="12192000" cy="4221607"/>
          </a:xfrm>
          <a:prstGeom prst="rect">
            <a:avLst/>
          </a:prstGeom>
        </p:spPr>
      </p:pic>
      <p:sp>
        <p:nvSpPr>
          <p:cNvPr id="6" name="文字方塊 5">
            <a:extLst>
              <a:ext uri="{FF2B5EF4-FFF2-40B4-BE49-F238E27FC236}">
                <a16:creationId xmlns:a16="http://schemas.microsoft.com/office/drawing/2014/main" id="{FA3831DA-E753-4507-94EC-AE58B3B88D3F}"/>
              </a:ext>
            </a:extLst>
          </p:cNvPr>
          <p:cNvSpPr txBox="1"/>
          <p:nvPr/>
        </p:nvSpPr>
        <p:spPr>
          <a:xfrm>
            <a:off x="2766492" y="4779207"/>
            <a:ext cx="3329508" cy="707886"/>
          </a:xfrm>
          <a:prstGeom prst="rect">
            <a:avLst/>
          </a:prstGeom>
          <a:solidFill>
            <a:srgbClr val="FFFF00"/>
          </a:solidFill>
          <a:ln w="57150">
            <a:solidFill>
              <a:srgbClr val="FF0000"/>
            </a:solidFill>
          </a:ln>
        </p:spPr>
        <p:txBody>
          <a:bodyPr wrap="square" rtlCol="0">
            <a:spAutoFit/>
          </a:bodyPr>
          <a:lstStyle/>
          <a:p>
            <a:r>
              <a:rPr lang="zh-TW" altLang="en-US" sz="4000" b="1" dirty="0">
                <a:latin typeface="微軟正黑體" panose="020B0604030504040204" pitchFamily="34" charset="-120"/>
                <a:ea typeface="微軟正黑體" panose="020B0604030504040204" pitchFamily="34" charset="-120"/>
              </a:rPr>
              <a:t>審查資料上傳</a:t>
            </a:r>
          </a:p>
        </p:txBody>
      </p:sp>
      <p:cxnSp>
        <p:nvCxnSpPr>
          <p:cNvPr id="7" name="直線單箭頭接點 6">
            <a:extLst>
              <a:ext uri="{FF2B5EF4-FFF2-40B4-BE49-F238E27FC236}">
                <a16:creationId xmlns:a16="http://schemas.microsoft.com/office/drawing/2014/main" id="{480E420B-5348-46A5-AB26-3B4502ADC820}"/>
              </a:ext>
            </a:extLst>
          </p:cNvPr>
          <p:cNvCxnSpPr>
            <a:cxnSpLocks/>
          </p:cNvCxnSpPr>
          <p:nvPr/>
        </p:nvCxnSpPr>
        <p:spPr>
          <a:xfrm flipV="1">
            <a:off x="5143500" y="3286125"/>
            <a:ext cx="952500" cy="1387412"/>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18281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內容版面配置區 9">
            <a:extLst>
              <a:ext uri="{FF2B5EF4-FFF2-40B4-BE49-F238E27FC236}">
                <a16:creationId xmlns:a16="http://schemas.microsoft.com/office/drawing/2014/main" id="{20466445-3697-4329-492A-96B5274B6C57}"/>
              </a:ext>
            </a:extLst>
          </p:cNvPr>
          <p:cNvPicPr>
            <a:picLocks noGrp="1" noChangeAspect="1"/>
          </p:cNvPicPr>
          <p:nvPr>
            <p:ph idx="1"/>
          </p:nvPr>
        </p:nvPicPr>
        <p:blipFill>
          <a:blip r:embed="rId2"/>
          <a:srcRect l="2191" r="6608"/>
          <a:stretch>
            <a:fillRect/>
          </a:stretch>
        </p:blipFill>
        <p:spPr>
          <a:xfrm>
            <a:off x="0" y="1849821"/>
            <a:ext cx="12192000" cy="6669865"/>
          </a:xfrm>
          <a:prstGeom prst="rect">
            <a:avLst/>
          </a:prstGeom>
        </p:spPr>
      </p:pic>
      <p:sp>
        <p:nvSpPr>
          <p:cNvPr id="2" name="標題 1">
            <a:extLst>
              <a:ext uri="{FF2B5EF4-FFF2-40B4-BE49-F238E27FC236}">
                <a16:creationId xmlns:a16="http://schemas.microsoft.com/office/drawing/2014/main" id="{50C93C48-4953-88D5-C184-9099A913C02E}"/>
              </a:ext>
            </a:extLst>
          </p:cNvPr>
          <p:cNvSpPr>
            <a:spLocks noGrp="1"/>
          </p:cNvSpPr>
          <p:nvPr>
            <p:ph type="title"/>
          </p:nvPr>
        </p:nvSpPr>
        <p:spPr/>
        <p:txBody>
          <a:bodyPr/>
          <a:lstStyle/>
          <a:p>
            <a:r>
              <a:rPr lang="zh-TW" altLang="en-US" b="1" dirty="0"/>
              <a:t>書審資料上傳</a:t>
            </a:r>
          </a:p>
        </p:txBody>
      </p:sp>
      <p:sp>
        <p:nvSpPr>
          <p:cNvPr id="6" name="矩形 5">
            <a:extLst>
              <a:ext uri="{FF2B5EF4-FFF2-40B4-BE49-F238E27FC236}">
                <a16:creationId xmlns:a16="http://schemas.microsoft.com/office/drawing/2014/main" id="{D72624B5-3BF2-BB86-2C42-8F939C7FBF52}"/>
              </a:ext>
            </a:extLst>
          </p:cNvPr>
          <p:cNvSpPr/>
          <p:nvPr/>
        </p:nvSpPr>
        <p:spPr>
          <a:xfrm>
            <a:off x="5685616" y="1729758"/>
            <a:ext cx="1411357" cy="72049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 name="圖片 3">
            <a:extLst>
              <a:ext uri="{FF2B5EF4-FFF2-40B4-BE49-F238E27FC236}">
                <a16:creationId xmlns:a16="http://schemas.microsoft.com/office/drawing/2014/main" id="{DE7EAD76-F7C7-9247-F73E-17D4073B3CFA}"/>
              </a:ext>
            </a:extLst>
          </p:cNvPr>
          <p:cNvPicPr>
            <a:picLocks noChangeAspect="1"/>
          </p:cNvPicPr>
          <p:nvPr/>
        </p:nvPicPr>
        <p:blipFill rotWithShape="1">
          <a:blip r:embed="rId3"/>
          <a:srcRect l="22041" t="30340" r="31505" b="36327"/>
          <a:stretch/>
        </p:blipFill>
        <p:spPr>
          <a:xfrm>
            <a:off x="821092" y="2450248"/>
            <a:ext cx="10898414" cy="439886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矩形 6">
            <a:extLst>
              <a:ext uri="{FF2B5EF4-FFF2-40B4-BE49-F238E27FC236}">
                <a16:creationId xmlns:a16="http://schemas.microsoft.com/office/drawing/2014/main" id="{E6EBC90E-8177-A9EF-A8CB-5A2E91804550}"/>
              </a:ext>
            </a:extLst>
          </p:cNvPr>
          <p:cNvSpPr/>
          <p:nvPr/>
        </p:nvSpPr>
        <p:spPr>
          <a:xfrm>
            <a:off x="2332652" y="3073838"/>
            <a:ext cx="5924939" cy="1162260"/>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508206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C898A24-833F-DE6A-2146-79FC29460544}"/>
              </a:ext>
            </a:extLst>
          </p:cNvPr>
          <p:cNvSpPr>
            <a:spLocks noGrp="1"/>
          </p:cNvSpPr>
          <p:nvPr>
            <p:ph type="title"/>
          </p:nvPr>
        </p:nvSpPr>
        <p:spPr/>
        <p:txBody>
          <a:bodyPr/>
          <a:lstStyle/>
          <a:p>
            <a:r>
              <a:rPr lang="zh-TW" altLang="en-US" b="1" dirty="0"/>
              <a:t>書審資料上傳</a:t>
            </a:r>
          </a:p>
        </p:txBody>
      </p:sp>
      <p:sp>
        <p:nvSpPr>
          <p:cNvPr id="8" name="文字方塊 7">
            <a:extLst>
              <a:ext uri="{FF2B5EF4-FFF2-40B4-BE49-F238E27FC236}">
                <a16:creationId xmlns:a16="http://schemas.microsoft.com/office/drawing/2014/main" id="{623FF308-7B90-4AE1-F465-2C8B3346594D}"/>
              </a:ext>
            </a:extLst>
          </p:cNvPr>
          <p:cNvSpPr txBox="1"/>
          <p:nvPr/>
        </p:nvSpPr>
        <p:spPr>
          <a:xfrm>
            <a:off x="476155" y="4810468"/>
            <a:ext cx="11534776" cy="1077218"/>
          </a:xfrm>
          <a:prstGeom prst="rect">
            <a:avLst/>
          </a:prstGeom>
          <a:noFill/>
        </p:spPr>
        <p:txBody>
          <a:bodyPr wrap="square" rtlCol="0">
            <a:spAutoFit/>
          </a:bodyPr>
          <a:lstStyle/>
          <a:p>
            <a:r>
              <a:rPr lang="zh-TW" altLang="en-US" sz="3200" dirty="0"/>
              <a:t>上傳期間：</a:t>
            </a:r>
            <a:r>
              <a:rPr lang="en-US" altLang="zh-TW" sz="3200" dirty="0"/>
              <a:t>112</a:t>
            </a:r>
            <a:r>
              <a:rPr lang="zh-TW" altLang="en-US" sz="3200" dirty="0"/>
              <a:t>年</a:t>
            </a:r>
            <a:r>
              <a:rPr lang="en-US" altLang="zh-TW" sz="3200" dirty="0"/>
              <a:t>5</a:t>
            </a:r>
            <a:r>
              <a:rPr lang="zh-TW" altLang="en-US" sz="3200" dirty="0"/>
              <a:t>月</a:t>
            </a:r>
            <a:r>
              <a:rPr lang="en-US" altLang="zh-TW" sz="3200" dirty="0"/>
              <a:t>4</a:t>
            </a:r>
            <a:r>
              <a:rPr lang="zh-TW" altLang="en-US" sz="3200" dirty="0"/>
              <a:t>日至各大學規定繳交截止日</a:t>
            </a:r>
            <a:r>
              <a:rPr lang="zh-TW" altLang="en-US" sz="3200" b="1" dirty="0">
                <a:solidFill>
                  <a:srgbClr val="FF0000"/>
                </a:solidFill>
              </a:rPr>
              <a:t>每日上午</a:t>
            </a:r>
            <a:r>
              <a:rPr lang="en-US" altLang="zh-TW" sz="3200" b="1" dirty="0">
                <a:solidFill>
                  <a:srgbClr val="FF0000"/>
                </a:solidFill>
              </a:rPr>
              <a:t>9</a:t>
            </a:r>
            <a:r>
              <a:rPr lang="zh-TW" altLang="en-US" sz="3200" b="1" dirty="0">
                <a:solidFill>
                  <a:srgbClr val="FF0000"/>
                </a:solidFill>
              </a:rPr>
              <a:t>時至下午</a:t>
            </a:r>
            <a:r>
              <a:rPr lang="en-US" altLang="zh-TW" sz="3200" b="1" dirty="0">
                <a:solidFill>
                  <a:srgbClr val="FF0000"/>
                </a:solidFill>
              </a:rPr>
              <a:t>9</a:t>
            </a:r>
            <a:r>
              <a:rPr lang="zh-TW" altLang="en-US" sz="3200" b="1" dirty="0">
                <a:solidFill>
                  <a:srgbClr val="FF0000"/>
                </a:solidFill>
              </a:rPr>
              <a:t>時止</a:t>
            </a:r>
            <a:r>
              <a:rPr lang="zh-TW" altLang="en-US" sz="3200" dirty="0"/>
              <a:t>，考生須 依規定期限內完成審查資料上傳作業。</a:t>
            </a:r>
          </a:p>
        </p:txBody>
      </p:sp>
      <p:pic>
        <p:nvPicPr>
          <p:cNvPr id="9" name="圖片 8">
            <a:extLst>
              <a:ext uri="{FF2B5EF4-FFF2-40B4-BE49-F238E27FC236}">
                <a16:creationId xmlns:a16="http://schemas.microsoft.com/office/drawing/2014/main" id="{A4762E0F-5A7C-F1A6-926C-CA366CA6EC45}"/>
              </a:ext>
            </a:extLst>
          </p:cNvPr>
          <p:cNvPicPr>
            <a:picLocks noChangeAspect="1"/>
          </p:cNvPicPr>
          <p:nvPr/>
        </p:nvPicPr>
        <p:blipFill>
          <a:blip r:embed="rId2"/>
          <a:stretch>
            <a:fillRect/>
          </a:stretch>
        </p:blipFill>
        <p:spPr>
          <a:xfrm>
            <a:off x="476155" y="1668424"/>
            <a:ext cx="6919723" cy="3423745"/>
          </a:xfrm>
          <a:prstGeom prst="rect">
            <a:avLst/>
          </a:prstGeom>
        </p:spPr>
      </p:pic>
      <p:sp>
        <p:nvSpPr>
          <p:cNvPr id="3" name="文字方塊 2">
            <a:extLst>
              <a:ext uri="{FF2B5EF4-FFF2-40B4-BE49-F238E27FC236}">
                <a16:creationId xmlns:a16="http://schemas.microsoft.com/office/drawing/2014/main" id="{BFCC5875-1FFC-46ED-26D9-F954AA9BF2E8}"/>
              </a:ext>
            </a:extLst>
          </p:cNvPr>
          <p:cNvSpPr txBox="1"/>
          <p:nvPr/>
        </p:nvSpPr>
        <p:spPr>
          <a:xfrm>
            <a:off x="489509" y="4810468"/>
            <a:ext cx="11128017" cy="1665071"/>
          </a:xfrm>
          <a:prstGeom prst="rect">
            <a:avLst/>
          </a:prstGeom>
          <a:solidFill>
            <a:schemeClr val="accent6">
              <a:lumMod val="40000"/>
              <a:lumOff val="60000"/>
            </a:schemeClr>
          </a:solidFill>
        </p:spPr>
        <p:txBody>
          <a:bodyPr wrap="square" rtlCol="0">
            <a:spAutoFit/>
          </a:bodyPr>
          <a:lstStyle/>
          <a:p>
            <a:pPr>
              <a:lnSpc>
                <a:spcPct val="150000"/>
              </a:lnSpc>
            </a:pPr>
            <a:r>
              <a:rPr lang="zh-TW" altLang="en-US" sz="3600" dirty="0"/>
              <a:t>重要</a:t>
            </a:r>
            <a:r>
              <a:rPr lang="en-US" altLang="zh-TW" sz="3600" dirty="0"/>
              <a:t>!!!</a:t>
            </a:r>
            <a:r>
              <a:rPr lang="zh-TW" altLang="en-US" sz="3600" dirty="0"/>
              <a:t>資料請勿等到校系截止時間前才上傳，請</a:t>
            </a:r>
            <a:r>
              <a:rPr lang="zh-TW" altLang="en-US" sz="3600" dirty="0">
                <a:solidFill>
                  <a:srgbClr val="FF0000"/>
                </a:solidFill>
              </a:rPr>
              <a:t>至少預留半天時間上傳</a:t>
            </a:r>
            <a:r>
              <a:rPr lang="zh-TW" altLang="en-US" sz="3600" dirty="0"/>
              <a:t>，以免網路及系統出現問題</a:t>
            </a:r>
            <a:r>
              <a:rPr lang="en-US" altLang="zh-TW" sz="3600" dirty="0"/>
              <a:t>!!</a:t>
            </a:r>
            <a:endParaRPr lang="zh-TW" altLang="en-US" sz="3600" dirty="0"/>
          </a:p>
        </p:txBody>
      </p:sp>
      <p:pic>
        <p:nvPicPr>
          <p:cNvPr id="11" name="內容版面配置區 10">
            <a:extLst>
              <a:ext uri="{FF2B5EF4-FFF2-40B4-BE49-F238E27FC236}">
                <a16:creationId xmlns:a16="http://schemas.microsoft.com/office/drawing/2014/main" id="{3898824B-6AF6-BC0E-6CFB-B9E8E9F0B19D}"/>
              </a:ext>
            </a:extLst>
          </p:cNvPr>
          <p:cNvPicPr>
            <a:picLocks noGrp="1" noChangeAspect="1"/>
          </p:cNvPicPr>
          <p:nvPr>
            <p:ph idx="1"/>
          </p:nvPr>
        </p:nvPicPr>
        <p:blipFill>
          <a:blip r:embed="rId3"/>
          <a:stretch>
            <a:fillRect/>
          </a:stretch>
        </p:blipFill>
        <p:spPr>
          <a:xfrm>
            <a:off x="476155" y="1668424"/>
            <a:ext cx="11226336" cy="5170875"/>
          </a:xfrm>
          <a:prstGeom prst="rect">
            <a:avLst/>
          </a:prstGeom>
        </p:spPr>
      </p:pic>
    </p:spTree>
    <p:extLst>
      <p:ext uri="{BB962C8B-B14F-4D97-AF65-F5344CB8AC3E}">
        <p14:creationId xmlns:p14="http://schemas.microsoft.com/office/powerpoint/2010/main" val="3302145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2C4F642-6F5A-0356-A8F9-740A7B0D35B1}"/>
              </a:ext>
            </a:extLst>
          </p:cNvPr>
          <p:cNvSpPr>
            <a:spLocks noGrp="1"/>
          </p:cNvSpPr>
          <p:nvPr>
            <p:ph type="title"/>
          </p:nvPr>
        </p:nvSpPr>
        <p:spPr>
          <a:xfrm>
            <a:off x="676656" y="499533"/>
            <a:ext cx="10772775" cy="1658198"/>
          </a:xfrm>
        </p:spPr>
        <p:txBody>
          <a:bodyPr/>
          <a:lstStyle/>
          <a:p>
            <a:r>
              <a:rPr lang="zh-TW" altLang="en-US" b="1" dirty="0"/>
              <a:t>書審資料上傳</a:t>
            </a:r>
            <a:endParaRPr lang="zh-TW" altLang="en-US" dirty="0"/>
          </a:p>
        </p:txBody>
      </p:sp>
      <p:sp>
        <p:nvSpPr>
          <p:cNvPr id="3" name="內容版面配置區 2">
            <a:extLst>
              <a:ext uri="{FF2B5EF4-FFF2-40B4-BE49-F238E27FC236}">
                <a16:creationId xmlns:a16="http://schemas.microsoft.com/office/drawing/2014/main" id="{451B7701-D9BD-6519-A91A-F1716DC1AD08}"/>
              </a:ext>
            </a:extLst>
          </p:cNvPr>
          <p:cNvSpPr>
            <a:spLocks noGrp="1"/>
          </p:cNvSpPr>
          <p:nvPr>
            <p:ph idx="1"/>
          </p:nvPr>
        </p:nvSpPr>
        <p:spPr>
          <a:xfrm>
            <a:off x="676656" y="2011680"/>
            <a:ext cx="10753725" cy="4346787"/>
          </a:xfrm>
        </p:spPr>
        <p:txBody>
          <a:bodyPr>
            <a:normAutofit/>
          </a:bodyPr>
          <a:lstStyle/>
          <a:p>
            <a:pPr>
              <a:lnSpc>
                <a:spcPct val="150000"/>
              </a:lnSpc>
            </a:pPr>
            <a:r>
              <a:rPr lang="zh-TW" altLang="en-US" sz="3200" dirty="0"/>
              <a:t>校系如有要求</a:t>
            </a:r>
            <a:r>
              <a:rPr lang="zh-TW" altLang="en-US" sz="3200" b="1" dirty="0">
                <a:solidFill>
                  <a:srgbClr val="7030A0"/>
                </a:solidFill>
              </a:rPr>
              <a:t>課程學習成果</a:t>
            </a:r>
            <a:r>
              <a:rPr lang="zh-TW" altLang="en-US" sz="3200" dirty="0"/>
              <a:t>、</a:t>
            </a:r>
            <a:r>
              <a:rPr lang="zh-TW" altLang="en-US" sz="3200" b="1" dirty="0">
                <a:solidFill>
                  <a:srgbClr val="7030A0"/>
                </a:solidFill>
              </a:rPr>
              <a:t>多元表現</a:t>
            </a:r>
            <a:r>
              <a:rPr lang="zh-TW" altLang="en-US" sz="3200" dirty="0"/>
              <a:t>之項目，考生可</a:t>
            </a:r>
            <a:r>
              <a:rPr lang="zh-TW" altLang="en-US" sz="3200" dirty="0">
                <a:solidFill>
                  <a:srgbClr val="FF0000"/>
                </a:solidFill>
              </a:rPr>
              <a:t>至高中學習歷程資料庫中勾選資料檔案後上傳</a:t>
            </a:r>
            <a:r>
              <a:rPr lang="zh-TW" altLang="en-US" sz="3200" dirty="0"/>
              <a:t>，或</a:t>
            </a:r>
            <a:r>
              <a:rPr lang="zh-TW" altLang="en-US" sz="3200" dirty="0">
                <a:solidFill>
                  <a:srgbClr val="FF0000"/>
                </a:solidFill>
              </a:rPr>
              <a:t>自行製作</a:t>
            </a:r>
            <a:r>
              <a:rPr lang="en-US" altLang="zh-TW" sz="3200" dirty="0">
                <a:solidFill>
                  <a:srgbClr val="FF0000"/>
                </a:solidFill>
              </a:rPr>
              <a:t>PDF </a:t>
            </a:r>
            <a:r>
              <a:rPr lang="zh-TW" altLang="en-US" sz="3200" dirty="0">
                <a:solidFill>
                  <a:srgbClr val="FF0000"/>
                </a:solidFill>
              </a:rPr>
              <a:t>格式檔案後上傳</a:t>
            </a:r>
            <a:r>
              <a:rPr lang="zh-TW" altLang="en-US" sz="3200" dirty="0"/>
              <a:t>，每一校系「勾選上傳」或「</a:t>
            </a:r>
            <a:r>
              <a:rPr lang="en-US" altLang="zh-TW" sz="3200" dirty="0"/>
              <a:t>PDF</a:t>
            </a:r>
            <a:r>
              <a:rPr lang="zh-TW" altLang="en-US" sz="3200" dirty="0"/>
              <a:t>上傳」僅限擇一方式辦理；</a:t>
            </a:r>
            <a:r>
              <a:rPr lang="zh-TW" altLang="en-US" sz="3200" dirty="0">
                <a:solidFill>
                  <a:schemeClr val="tx1"/>
                </a:solidFill>
              </a:rPr>
              <a:t>考生若於高中學習歷程資料庫無資料檔案者，皆以「</a:t>
            </a:r>
            <a:r>
              <a:rPr lang="en-US" altLang="zh-TW" sz="3200" dirty="0">
                <a:solidFill>
                  <a:schemeClr val="tx1"/>
                </a:solidFill>
              </a:rPr>
              <a:t>PDF</a:t>
            </a:r>
            <a:r>
              <a:rPr lang="zh-TW" altLang="en-US" sz="3200" dirty="0">
                <a:solidFill>
                  <a:schemeClr val="tx1"/>
                </a:solidFill>
              </a:rPr>
              <a:t>上傳」方式辦理。 </a:t>
            </a:r>
          </a:p>
        </p:txBody>
      </p:sp>
    </p:spTree>
    <p:extLst>
      <p:ext uri="{BB962C8B-B14F-4D97-AF65-F5344CB8AC3E}">
        <p14:creationId xmlns:p14="http://schemas.microsoft.com/office/powerpoint/2010/main" val="22237342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標題 5">
            <a:extLst>
              <a:ext uri="{FF2B5EF4-FFF2-40B4-BE49-F238E27FC236}">
                <a16:creationId xmlns:a16="http://schemas.microsoft.com/office/drawing/2014/main" id="{5C67188D-2489-460C-A712-0ED746B33093}"/>
              </a:ext>
            </a:extLst>
          </p:cNvPr>
          <p:cNvSpPr txBox="1">
            <a:spLocks/>
          </p:cNvSpPr>
          <p:nvPr/>
        </p:nvSpPr>
        <p:spPr>
          <a:xfrm>
            <a:off x="1922906" y="417854"/>
            <a:ext cx="8531849" cy="90011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zh-TW" altLang="en-US" sz="5400" b="1" dirty="0">
                <a:solidFill>
                  <a:schemeClr val="accent1"/>
                </a:solidFill>
                <a:latin typeface="+mn-ea"/>
                <a:ea typeface="+mn-ea"/>
              </a:rPr>
              <a:t>設定審查項目繳交方式</a:t>
            </a:r>
          </a:p>
        </p:txBody>
      </p:sp>
      <p:sp>
        <p:nvSpPr>
          <p:cNvPr id="98" name="矩形 97">
            <a:extLst>
              <a:ext uri="{FF2B5EF4-FFF2-40B4-BE49-F238E27FC236}">
                <a16:creationId xmlns:a16="http://schemas.microsoft.com/office/drawing/2014/main" id="{4CBBD2DA-5A9C-407C-8784-2A189F85BF4E}"/>
              </a:ext>
            </a:extLst>
          </p:cNvPr>
          <p:cNvSpPr/>
          <p:nvPr/>
        </p:nvSpPr>
        <p:spPr>
          <a:xfrm>
            <a:off x="1508830" y="1354307"/>
            <a:ext cx="9360000" cy="7200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軟正黑體" panose="020B0604030504040204" pitchFamily="34" charset="-120"/>
              <a:ea typeface="微軟正黑體" panose="020B0604030504040204" pitchFamily="34" charset="-120"/>
              <a:cs typeface="Arial" panose="020B0604020202020204" pitchFamily="34" charset="0"/>
            </a:endParaRPr>
          </a:p>
        </p:txBody>
      </p:sp>
      <p:grpSp>
        <p:nvGrpSpPr>
          <p:cNvPr id="99" name="组合 23">
            <a:extLst>
              <a:ext uri="{FF2B5EF4-FFF2-40B4-BE49-F238E27FC236}">
                <a16:creationId xmlns:a16="http://schemas.microsoft.com/office/drawing/2014/main" id="{468E5875-614E-47A6-B496-DD223A642859}"/>
              </a:ext>
            </a:extLst>
          </p:cNvPr>
          <p:cNvGrpSpPr/>
          <p:nvPr/>
        </p:nvGrpSpPr>
        <p:grpSpPr>
          <a:xfrm>
            <a:off x="10354480" y="909826"/>
            <a:ext cx="514350" cy="284207"/>
            <a:chOff x="10501313" y="528290"/>
            <a:chExt cx="514350" cy="332185"/>
          </a:xfrm>
          <a:solidFill>
            <a:schemeClr val="accent6">
              <a:lumMod val="40000"/>
              <a:lumOff val="60000"/>
            </a:schemeClr>
          </a:solidFill>
        </p:grpSpPr>
        <p:sp>
          <p:nvSpPr>
            <p:cNvPr id="100" name="矩形 99">
              <a:extLst>
                <a:ext uri="{FF2B5EF4-FFF2-40B4-BE49-F238E27FC236}">
                  <a16:creationId xmlns:a16="http://schemas.microsoft.com/office/drawing/2014/main" id="{EBE47B2E-E751-4BFF-8567-6C090C0C8451}"/>
                </a:ext>
              </a:extLst>
            </p:cNvPr>
            <p:cNvSpPr/>
            <p:nvPr/>
          </p:nvSpPr>
          <p:spPr>
            <a:xfrm>
              <a:off x="10501313" y="700088"/>
              <a:ext cx="102306" cy="160387"/>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Arial" panose="020B0604020202020204" pitchFamily="34" charset="0"/>
                <a:ea typeface="微軟正黑體" panose="020B0604030504040204" pitchFamily="34" charset="-120"/>
                <a:cs typeface="Arial" panose="020B0604020202020204" pitchFamily="34" charset="0"/>
              </a:endParaRPr>
            </a:p>
          </p:txBody>
        </p:sp>
        <p:sp>
          <p:nvSpPr>
            <p:cNvPr id="101" name="矩形 100">
              <a:extLst>
                <a:ext uri="{FF2B5EF4-FFF2-40B4-BE49-F238E27FC236}">
                  <a16:creationId xmlns:a16="http://schemas.microsoft.com/office/drawing/2014/main" id="{9AEE413C-36DC-4D46-9EF3-E98974821CE2}"/>
                </a:ext>
              </a:extLst>
            </p:cNvPr>
            <p:cNvSpPr/>
            <p:nvPr/>
          </p:nvSpPr>
          <p:spPr>
            <a:xfrm>
              <a:off x="10707335" y="597694"/>
              <a:ext cx="102306" cy="262781"/>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Arial" panose="020B0604020202020204" pitchFamily="34" charset="0"/>
                <a:ea typeface="微軟正黑體" panose="020B0604030504040204" pitchFamily="34" charset="-120"/>
                <a:cs typeface="Arial" panose="020B0604020202020204" pitchFamily="34" charset="0"/>
              </a:endParaRPr>
            </a:p>
          </p:txBody>
        </p:sp>
        <p:sp>
          <p:nvSpPr>
            <p:cNvPr id="102" name="矩形 101">
              <a:extLst>
                <a:ext uri="{FF2B5EF4-FFF2-40B4-BE49-F238E27FC236}">
                  <a16:creationId xmlns:a16="http://schemas.microsoft.com/office/drawing/2014/main" id="{440C1E98-E323-47FE-885E-FCB8BD42A942}"/>
                </a:ext>
              </a:extLst>
            </p:cNvPr>
            <p:cNvSpPr/>
            <p:nvPr/>
          </p:nvSpPr>
          <p:spPr>
            <a:xfrm>
              <a:off x="10913357" y="528290"/>
              <a:ext cx="102306" cy="332185"/>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Arial" panose="020B0604020202020204" pitchFamily="34" charset="0"/>
                <a:ea typeface="微軟正黑體" panose="020B0604030504040204" pitchFamily="34" charset="-120"/>
                <a:cs typeface="Arial" panose="020B0604020202020204" pitchFamily="34" charset="0"/>
              </a:endParaRPr>
            </a:p>
          </p:txBody>
        </p:sp>
      </p:grpSp>
      <p:pic>
        <p:nvPicPr>
          <p:cNvPr id="123" name="圖片 122">
            <a:extLst>
              <a:ext uri="{FF2B5EF4-FFF2-40B4-BE49-F238E27FC236}">
                <a16:creationId xmlns:a16="http://schemas.microsoft.com/office/drawing/2014/main" id="{DC7C91BA-1C60-44EF-8597-FC8CFBE98F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13760" y="2089431"/>
            <a:ext cx="8443772" cy="4350715"/>
          </a:xfrm>
          <a:prstGeom prst="rect">
            <a:avLst/>
          </a:prstGeom>
        </p:spPr>
      </p:pic>
      <p:sp>
        <p:nvSpPr>
          <p:cNvPr id="110" name="Google Shape;2062;p41">
            <a:extLst>
              <a:ext uri="{FF2B5EF4-FFF2-40B4-BE49-F238E27FC236}">
                <a16:creationId xmlns:a16="http://schemas.microsoft.com/office/drawing/2014/main" id="{07F7DD1E-96E8-486D-8F4B-0149D81DF672}"/>
              </a:ext>
            </a:extLst>
          </p:cNvPr>
          <p:cNvSpPr/>
          <p:nvPr/>
        </p:nvSpPr>
        <p:spPr>
          <a:xfrm>
            <a:off x="1622498" y="1549431"/>
            <a:ext cx="9246332" cy="540000"/>
          </a:xfrm>
          <a:prstGeom prst="homePlate">
            <a:avLst>
              <a:gd name="adj" fmla="val 51019"/>
            </a:avLst>
          </a:prstGeom>
          <a:solidFill>
            <a:srgbClr val="FFC580">
              <a:alpha val="25099"/>
            </a:srgbClr>
          </a:solidFill>
          <a:ln>
            <a:noFill/>
          </a:ln>
        </p:spPr>
        <p:txBody>
          <a:bodyPr spcFirstLastPara="1" wrap="square" lIns="91425" tIns="91425" rIns="91425" bIns="91425" anchor="ctr" anchorCtr="0">
            <a:noAutofit/>
          </a:bodyPr>
          <a:lstStyle/>
          <a:p>
            <a:pPr marL="288000"/>
            <a:r>
              <a:rPr lang="zh-TW" altLang="en-US" sz="2400" b="1" dirty="0">
                <a:latin typeface="+mn-ea"/>
              </a:rPr>
              <a:t>逐系設定審查項目「課程學習成果」與「多元表現」之繳交方式</a:t>
            </a:r>
          </a:p>
        </p:txBody>
      </p:sp>
      <p:sp>
        <p:nvSpPr>
          <p:cNvPr id="111" name="Google Shape;2064;p41">
            <a:extLst>
              <a:ext uri="{FF2B5EF4-FFF2-40B4-BE49-F238E27FC236}">
                <a16:creationId xmlns:a16="http://schemas.microsoft.com/office/drawing/2014/main" id="{3DCFC75C-0211-49DE-83ED-A5DCD1A4BFC2}"/>
              </a:ext>
            </a:extLst>
          </p:cNvPr>
          <p:cNvSpPr/>
          <p:nvPr/>
        </p:nvSpPr>
        <p:spPr>
          <a:xfrm>
            <a:off x="1452426" y="1401482"/>
            <a:ext cx="540000" cy="540000"/>
          </a:xfrm>
          <a:custGeom>
            <a:avLst/>
            <a:gdLst/>
            <a:ahLst/>
            <a:cxnLst/>
            <a:rect l="l" t="t" r="r" b="b"/>
            <a:pathLst>
              <a:path w="30565" h="20870" extrusionOk="0">
                <a:moveTo>
                  <a:pt x="0" y="11173"/>
                </a:moveTo>
                <a:lnTo>
                  <a:pt x="9696" y="20870"/>
                </a:lnTo>
                <a:lnTo>
                  <a:pt x="30565" y="0"/>
                </a:lnTo>
              </a:path>
            </a:pathLst>
          </a:custGeom>
          <a:noFill/>
          <a:ln w="152400" cap="rnd" cmpd="sng">
            <a:solidFill>
              <a:schemeClr val="accent2"/>
            </a:solidFill>
            <a:prstDash val="solid"/>
            <a:round/>
            <a:headEnd type="none" w="med" len="med"/>
            <a:tailEnd type="none" w="med" len="med"/>
          </a:ln>
        </p:spPr>
        <p:txBody>
          <a:bodyPr/>
          <a:lstStyle/>
          <a:p>
            <a:endParaRPr lang="zh-TW" altLang="en-US"/>
          </a:p>
        </p:txBody>
      </p:sp>
      <p:sp>
        <p:nvSpPr>
          <p:cNvPr id="121" name="矩形 120">
            <a:extLst>
              <a:ext uri="{FF2B5EF4-FFF2-40B4-BE49-F238E27FC236}">
                <a16:creationId xmlns:a16="http://schemas.microsoft.com/office/drawing/2014/main" id="{FF29F7AB-D050-49A9-8CC2-9802BADEF7B9}"/>
              </a:ext>
            </a:extLst>
          </p:cNvPr>
          <p:cNvSpPr/>
          <p:nvPr/>
        </p:nvSpPr>
        <p:spPr>
          <a:xfrm>
            <a:off x="7631289" y="2212555"/>
            <a:ext cx="4226243" cy="4034353"/>
          </a:xfrm>
          <a:prstGeom prst="rect">
            <a:avLst/>
          </a:prstGeom>
          <a:noFill/>
          <a:ln w="57150">
            <a:solidFill>
              <a:srgbClr val="FF0000"/>
            </a:solidFill>
          </a:ln>
          <a:effectLst>
            <a:glow rad="101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6" name="文字方塊 125">
            <a:extLst>
              <a:ext uri="{FF2B5EF4-FFF2-40B4-BE49-F238E27FC236}">
                <a16:creationId xmlns:a16="http://schemas.microsoft.com/office/drawing/2014/main" id="{6FB826E0-2EB1-437B-A641-0F690DBC9320}"/>
              </a:ext>
            </a:extLst>
          </p:cNvPr>
          <p:cNvSpPr txBox="1"/>
          <p:nvPr/>
        </p:nvSpPr>
        <p:spPr>
          <a:xfrm>
            <a:off x="209718" y="2031837"/>
            <a:ext cx="3204042" cy="4461037"/>
          </a:xfrm>
          <a:prstGeom prst="rect">
            <a:avLst/>
          </a:prstGeom>
          <a:solidFill>
            <a:srgbClr val="FFC000"/>
          </a:solidFill>
        </p:spPr>
        <p:txBody>
          <a:bodyPr wrap="square" rtlCol="0">
            <a:noAutofit/>
          </a:bodyPr>
          <a:lstStyle/>
          <a:p>
            <a:pPr marL="285750" indent="-285750">
              <a:spcBef>
                <a:spcPts val="1200"/>
              </a:spcBef>
              <a:buClr>
                <a:schemeClr val="tx1"/>
              </a:buClr>
              <a:buFont typeface="Wingdings" panose="05000000000000000000" pitchFamily="2" charset="2"/>
              <a:buChar char="ü"/>
            </a:pPr>
            <a:r>
              <a:rPr lang="zh-TW" altLang="en-US" sz="2800" b="1" dirty="0">
                <a:solidFill>
                  <a:srgbClr val="002060"/>
                </a:solidFill>
                <a:latin typeface="微軟正黑體" panose="020B0604030504040204" pitchFamily="34" charset="-120"/>
                <a:ea typeface="微軟正黑體" panose="020B0604030504040204" pitchFamily="34" charset="-120"/>
              </a:rPr>
              <a:t>「自行上傳</a:t>
            </a:r>
            <a:r>
              <a:rPr lang="en-US" altLang="zh-TW" sz="2800" b="1" dirty="0">
                <a:solidFill>
                  <a:srgbClr val="002060"/>
                </a:solidFill>
                <a:latin typeface="微軟正黑體" panose="020B0604030504040204" pitchFamily="34" charset="-120"/>
                <a:ea typeface="微軟正黑體" panose="020B0604030504040204" pitchFamily="34" charset="-120"/>
              </a:rPr>
              <a:t>PDF</a:t>
            </a:r>
            <a:r>
              <a:rPr lang="zh-TW" altLang="en-US" sz="2800" b="1" dirty="0">
                <a:solidFill>
                  <a:srgbClr val="002060"/>
                </a:solidFill>
                <a:latin typeface="微軟正黑體" panose="020B0604030504040204" pitchFamily="34" charset="-120"/>
                <a:ea typeface="微軟正黑體" panose="020B0604030504040204" pitchFamily="34" charset="-120"/>
              </a:rPr>
              <a:t>檔」或「</a:t>
            </a:r>
            <a:br>
              <a:rPr lang="en-US" altLang="zh-TW" sz="2800" b="1" dirty="0">
                <a:solidFill>
                  <a:srgbClr val="002060"/>
                </a:solidFill>
                <a:latin typeface="微軟正黑體" panose="020B0604030504040204" pitchFamily="34" charset="-120"/>
                <a:ea typeface="微軟正黑體" panose="020B0604030504040204" pitchFamily="34" charset="-120"/>
              </a:rPr>
            </a:br>
            <a:r>
              <a:rPr lang="zh-TW" altLang="en-US" sz="2800" b="1" dirty="0">
                <a:solidFill>
                  <a:srgbClr val="002060"/>
                </a:solidFill>
                <a:latin typeface="微軟正黑體" panose="020B0604030504040204" pitchFamily="34" charset="-120"/>
                <a:ea typeface="微軟正黑體" panose="020B0604030504040204" pitchFamily="34" charset="-120"/>
              </a:rPr>
              <a:t>勾選高中學習歷程資料庫」僅限擇一種繳交方式。</a:t>
            </a:r>
          </a:p>
          <a:p>
            <a:pPr marL="285750" indent="-285750">
              <a:spcBef>
                <a:spcPts val="1200"/>
              </a:spcBef>
              <a:buFont typeface="Wingdings" panose="05000000000000000000" pitchFamily="2" charset="2"/>
              <a:buChar char="ü"/>
            </a:pPr>
            <a:r>
              <a:rPr lang="zh-TW" altLang="en-US" sz="2800" b="1" dirty="0">
                <a:solidFill>
                  <a:srgbClr val="002060"/>
                </a:solidFill>
                <a:latin typeface="微軟正黑體" panose="020B0604030504040204" pitchFamily="34" charset="-120"/>
                <a:ea typeface="微軟正黑體" panose="020B0604030504040204" pitchFamily="34" charset="-120"/>
              </a:rPr>
              <a:t>若校系於截止日前尚未完成確認，皆可再次進入設定繳交方式頁面修改。</a:t>
            </a:r>
          </a:p>
          <a:p>
            <a:endParaRPr lang="zh-TW" altLang="en-US" sz="2200" dirty="0"/>
          </a:p>
        </p:txBody>
      </p:sp>
      <p:sp>
        <p:nvSpPr>
          <p:cNvPr id="128" name="投影片編號版面配置區 1">
            <a:extLst>
              <a:ext uri="{FF2B5EF4-FFF2-40B4-BE49-F238E27FC236}">
                <a16:creationId xmlns:a16="http://schemas.microsoft.com/office/drawing/2014/main" id="{95C4E2CE-AAD1-4D7F-AB03-2D7364B5164F}"/>
              </a:ext>
            </a:extLst>
          </p:cNvPr>
          <p:cNvSpPr txBox="1">
            <a:spLocks/>
          </p:cNvSpPr>
          <p:nvPr/>
        </p:nvSpPr>
        <p:spPr>
          <a:xfrm>
            <a:off x="9429946" y="6492875"/>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1F3FB6C-D1E4-4BB4-A137-CAA02610EDB3}" type="slidenum">
              <a:rPr lang="zh-TW" altLang="en-US" sz="1400" smtClean="0">
                <a:solidFill>
                  <a:schemeClr val="tx1"/>
                </a:solidFill>
                <a:latin typeface="Microsoft YaHei" panose="020B0503020204020204" pitchFamily="34" charset="-122"/>
                <a:ea typeface="Microsoft YaHei" panose="020B0503020204020204" pitchFamily="34" charset="-122"/>
              </a:rPr>
              <a:pPr/>
              <a:t>29</a:t>
            </a:fld>
            <a:endParaRPr lang="zh-TW" altLang="en-US" sz="1400">
              <a:solidFill>
                <a:schemeClr val="tx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3812667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投影片編號版面配置區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5000"/>
              <a:buFont typeface="Wingdings" panose="05000000000000000000" pitchFamily="2" charset="2"/>
              <a:buChar char="p"/>
              <a:defRPr kumimoji="1" sz="2800">
                <a:solidFill>
                  <a:schemeClr val="tx1"/>
                </a:solidFill>
                <a:latin typeface="Verdana" panose="020B0604030504040204" pitchFamily="34" charset="0"/>
                <a:ea typeface="新細明體" panose="02020500000000000000" pitchFamily="18" charset="-120"/>
              </a:defRPr>
            </a:lvl1pPr>
            <a:lvl2pPr marL="742950" indent="-285750">
              <a:spcBef>
                <a:spcPct val="20000"/>
              </a:spcBef>
              <a:buClr>
                <a:schemeClr val="tx2"/>
              </a:buClr>
              <a:buSzPct val="75000"/>
              <a:buFont typeface="Wingdings" panose="05000000000000000000" pitchFamily="2" charset="2"/>
              <a:buChar char="n"/>
              <a:defRPr kumimoji="1" sz="2400">
                <a:solidFill>
                  <a:schemeClr val="tx1"/>
                </a:solidFill>
                <a:latin typeface="Verdana" panose="020B0604030504040204" pitchFamily="34" charset="0"/>
                <a:ea typeface="新細明體" panose="02020500000000000000" pitchFamily="18" charset="-120"/>
              </a:defRPr>
            </a:lvl2pPr>
            <a:lvl3pPr marL="1143000" indent="-228600">
              <a:spcBef>
                <a:spcPct val="20000"/>
              </a:spcBef>
              <a:buClr>
                <a:schemeClr val="accent1"/>
              </a:buClr>
              <a:buSzPct val="65000"/>
              <a:buFont typeface="Wingdings" panose="05000000000000000000" pitchFamily="2" charset="2"/>
              <a:buChar char="p"/>
              <a:defRPr kumimoji="1" sz="2000">
                <a:solidFill>
                  <a:schemeClr val="tx1"/>
                </a:solidFill>
                <a:latin typeface="Verdana" panose="020B0604030504040204" pitchFamily="34" charset="0"/>
                <a:ea typeface="新細明體" panose="02020500000000000000" pitchFamily="18" charset="-120"/>
              </a:defRPr>
            </a:lvl3pPr>
            <a:lvl4pPr marL="1600200" indent="-228600">
              <a:spcBef>
                <a:spcPct val="20000"/>
              </a:spcBef>
              <a:buClr>
                <a:schemeClr val="bg2"/>
              </a:buClr>
              <a:buFont typeface="Wingdings" panose="05000000000000000000" pitchFamily="2" charset="2"/>
              <a:buChar char="§"/>
              <a:defRPr kumimoji="1">
                <a:solidFill>
                  <a:schemeClr val="tx1"/>
                </a:solidFill>
                <a:latin typeface="Verdana" panose="020B0604030504040204" pitchFamily="34" charset="0"/>
                <a:ea typeface="新細明體" panose="02020500000000000000" pitchFamily="18" charset="-120"/>
              </a:defRPr>
            </a:lvl4pPr>
            <a:lvl5pPr marL="2057400" indent="-228600">
              <a:spcBef>
                <a:spcPct val="20000"/>
              </a:spcBef>
              <a:buClr>
                <a:schemeClr val="tx2"/>
              </a:buClr>
              <a:buSzPct val="80000"/>
              <a:buFont typeface="Wingdings" panose="05000000000000000000" pitchFamily="2" charset="2"/>
              <a:buChar char="§"/>
              <a:defRPr kumimoji="1">
                <a:solidFill>
                  <a:schemeClr val="tx1"/>
                </a:solidFill>
                <a:latin typeface="Verdana" panose="020B0604030504040204" pitchFamily="34" charset="0"/>
                <a:ea typeface="新細明體" panose="02020500000000000000" pitchFamily="18" charset="-12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kumimoji="1">
                <a:solidFill>
                  <a:schemeClr val="tx1"/>
                </a:solidFill>
                <a:latin typeface="Verdana" panose="020B0604030504040204" pitchFamily="34" charset="0"/>
                <a:ea typeface="新細明體" panose="02020500000000000000" pitchFamily="18" charset="-12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kumimoji="1">
                <a:solidFill>
                  <a:schemeClr val="tx1"/>
                </a:solidFill>
                <a:latin typeface="Verdana" panose="020B0604030504040204" pitchFamily="34" charset="0"/>
                <a:ea typeface="新細明體" panose="02020500000000000000" pitchFamily="18" charset="-12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kumimoji="1">
                <a:solidFill>
                  <a:schemeClr val="tx1"/>
                </a:solidFill>
                <a:latin typeface="Verdana" panose="020B0604030504040204" pitchFamily="34" charset="0"/>
                <a:ea typeface="新細明體" panose="02020500000000000000" pitchFamily="18" charset="-12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kumimoji="1">
                <a:solidFill>
                  <a:schemeClr val="tx1"/>
                </a:solidFill>
                <a:latin typeface="Verdana" panose="020B0604030504040204" pitchFamily="34" charset="0"/>
                <a:ea typeface="新細明體" panose="02020500000000000000" pitchFamily="18" charset="-120"/>
              </a:defRPr>
            </a:lvl9pPr>
          </a:lstStyle>
          <a:p>
            <a:pPr>
              <a:spcBef>
                <a:spcPct val="0"/>
              </a:spcBef>
              <a:buClrTx/>
              <a:buSzTx/>
              <a:buFontTx/>
              <a:buNone/>
            </a:pPr>
            <a:fld id="{E636C2CA-7933-4E60-9226-D845A6A9E5D1}" type="slidenum">
              <a:rPr kumimoji="0" lang="zh-TW" altLang="en-US" sz="1000">
                <a:solidFill>
                  <a:schemeClr val="accent1"/>
                </a:solidFill>
                <a:latin typeface="Times New Roman" panose="02020603050405020304" pitchFamily="18" charset="0"/>
              </a:rPr>
              <a:pPr>
                <a:spcBef>
                  <a:spcPct val="0"/>
                </a:spcBef>
                <a:buClrTx/>
                <a:buSzTx/>
                <a:buFontTx/>
                <a:buNone/>
              </a:pPr>
              <a:t>3</a:t>
            </a:fld>
            <a:endParaRPr kumimoji="0" lang="en-US" altLang="zh-TW" sz="1000" dirty="0">
              <a:solidFill>
                <a:schemeClr val="accent1"/>
              </a:solidFill>
              <a:latin typeface="Times New Roman" panose="02020603050405020304" pitchFamily="18" charset="0"/>
            </a:endParaRPr>
          </a:p>
        </p:txBody>
      </p:sp>
      <p:grpSp>
        <p:nvGrpSpPr>
          <p:cNvPr id="6" name="群組 5"/>
          <p:cNvGrpSpPr/>
          <p:nvPr/>
        </p:nvGrpSpPr>
        <p:grpSpPr>
          <a:xfrm>
            <a:off x="3758268" y="1852276"/>
            <a:ext cx="5805179" cy="809012"/>
            <a:chOff x="3758268" y="1852276"/>
            <a:chExt cx="5805179" cy="809012"/>
          </a:xfrm>
        </p:grpSpPr>
        <p:sp>
          <p:nvSpPr>
            <p:cNvPr id="328712" name="Rectangle 8"/>
            <p:cNvSpPr>
              <a:spLocks noChangeArrowheads="1"/>
            </p:cNvSpPr>
            <p:nvPr/>
          </p:nvSpPr>
          <p:spPr bwMode="auto">
            <a:xfrm>
              <a:off x="3758268" y="2226313"/>
              <a:ext cx="5805179" cy="434975"/>
            </a:xfrm>
            <a:prstGeom prst="rect">
              <a:avLst/>
            </a:prstGeom>
            <a:solidFill>
              <a:schemeClr val="accent6">
                <a:lumMod val="60000"/>
                <a:lumOff val="40000"/>
              </a:schemeClr>
            </a:solidFill>
            <a:ln w="12700" cap="sq">
              <a:solidFill>
                <a:schemeClr val="accent6">
                  <a:lumMod val="40000"/>
                  <a:lumOff val="60000"/>
                </a:schemeClr>
              </a:solidFill>
              <a:miter lim="800000"/>
              <a:headEnd type="none" w="sm" len="sm"/>
              <a:tailEnd type="none" w="sm" len="sm"/>
            </a:ln>
            <a:effectLst/>
          </p:spPr>
          <p:txBody>
            <a:bodyPr wrap="none" anchor="ctr"/>
            <a:lstStyle/>
            <a:p>
              <a:pPr algn="ctr">
                <a:defRPr/>
              </a:pPr>
              <a:r>
                <a:rPr lang="en-US" altLang="zh-TW" sz="3200" b="1" dirty="0">
                  <a:latin typeface="+mj-ea"/>
                  <a:ea typeface="+mj-ea"/>
                </a:rPr>
                <a:t>3/31</a:t>
              </a:r>
              <a:r>
                <a:rPr lang="zh-TW" altLang="en-US" sz="3200" b="1" dirty="0">
                  <a:latin typeface="+mj-ea"/>
                  <a:ea typeface="+mj-ea"/>
                </a:rPr>
                <a:t>第一階段篩選結果公告</a:t>
              </a:r>
            </a:p>
          </p:txBody>
        </p:sp>
        <p:sp>
          <p:nvSpPr>
            <p:cNvPr id="23" name="AutoShape 35"/>
            <p:cNvSpPr>
              <a:spLocks noChangeArrowheads="1"/>
            </p:cNvSpPr>
            <p:nvPr/>
          </p:nvSpPr>
          <p:spPr bwMode="auto">
            <a:xfrm>
              <a:off x="6062509" y="1852276"/>
              <a:ext cx="652463" cy="360363"/>
            </a:xfrm>
            <a:prstGeom prst="downArrow">
              <a:avLst>
                <a:gd name="adj1" fmla="val 50000"/>
                <a:gd name="adj2" fmla="val 63055"/>
              </a:avLst>
            </a:prstGeom>
            <a:solidFill>
              <a:schemeClr val="tx1">
                <a:lumMod val="50000"/>
                <a:lumOff val="50000"/>
              </a:schemeClr>
            </a:solidFill>
            <a:ln w="12700" cap="sq">
              <a:solidFill>
                <a:srgbClr val="333333"/>
              </a:solidFill>
              <a:miter lim="800000"/>
              <a:headEnd type="none" w="sm" len="sm"/>
              <a:tailEnd type="none" w="sm" len="sm"/>
            </a:ln>
            <a:effectLst/>
          </p:spPr>
          <p:txBody>
            <a:bodyPr vert="eaVert" wrap="none" anchor="ctr"/>
            <a:lstStyle/>
            <a:p>
              <a:pPr>
                <a:defRPr/>
              </a:pPr>
              <a:endParaRPr lang="zh-TW" altLang="en-US"/>
            </a:p>
          </p:txBody>
        </p:sp>
      </p:grpSp>
      <p:grpSp>
        <p:nvGrpSpPr>
          <p:cNvPr id="7" name="群組 6"/>
          <p:cNvGrpSpPr/>
          <p:nvPr/>
        </p:nvGrpSpPr>
        <p:grpSpPr>
          <a:xfrm>
            <a:off x="3758268" y="2784476"/>
            <a:ext cx="5805180" cy="812593"/>
            <a:chOff x="3758268" y="2784476"/>
            <a:chExt cx="5805180" cy="812593"/>
          </a:xfrm>
        </p:grpSpPr>
        <p:sp>
          <p:nvSpPr>
            <p:cNvPr id="328713" name="Rectangle 9"/>
            <p:cNvSpPr>
              <a:spLocks noChangeArrowheads="1"/>
            </p:cNvSpPr>
            <p:nvPr/>
          </p:nvSpPr>
          <p:spPr bwMode="auto">
            <a:xfrm>
              <a:off x="3758268" y="3148241"/>
              <a:ext cx="5805180" cy="448828"/>
            </a:xfrm>
            <a:prstGeom prst="rect">
              <a:avLst/>
            </a:prstGeom>
            <a:solidFill>
              <a:schemeClr val="accent6">
                <a:lumMod val="60000"/>
                <a:lumOff val="40000"/>
              </a:schemeClr>
            </a:solidFill>
            <a:ln w="12700" cap="sq">
              <a:solidFill>
                <a:srgbClr val="808080"/>
              </a:solidFill>
              <a:miter lim="800000"/>
              <a:headEnd type="none" w="sm" len="sm"/>
              <a:tailEnd type="none" w="sm" len="sm"/>
            </a:ln>
            <a:effectLst/>
          </p:spPr>
          <p:txBody>
            <a:bodyPr wrap="none" anchor="ctr"/>
            <a:lstStyle/>
            <a:p>
              <a:pPr algn="ctr">
                <a:defRPr/>
              </a:pPr>
              <a:r>
                <a:rPr lang="en-US" altLang="zh-TW" sz="3200" b="1" dirty="0">
                  <a:latin typeface="+mj-ea"/>
                  <a:ea typeface="+mj-ea"/>
                </a:rPr>
                <a:t>5/14-5/31</a:t>
              </a:r>
              <a:r>
                <a:rPr lang="zh-TW" altLang="en-US" sz="3200" b="1" dirty="0">
                  <a:latin typeface="+mj-ea"/>
                  <a:ea typeface="+mj-ea"/>
                </a:rPr>
                <a:t>各大學指定項目甄試</a:t>
              </a:r>
            </a:p>
          </p:txBody>
        </p:sp>
        <p:sp>
          <p:nvSpPr>
            <p:cNvPr id="24" name="AutoShape 35"/>
            <p:cNvSpPr>
              <a:spLocks noChangeArrowheads="1"/>
            </p:cNvSpPr>
            <p:nvPr/>
          </p:nvSpPr>
          <p:spPr bwMode="auto">
            <a:xfrm>
              <a:off x="6044793" y="2784476"/>
              <a:ext cx="652462" cy="360363"/>
            </a:xfrm>
            <a:prstGeom prst="downArrow">
              <a:avLst>
                <a:gd name="adj1" fmla="val 50000"/>
                <a:gd name="adj2" fmla="val 63055"/>
              </a:avLst>
            </a:prstGeom>
            <a:solidFill>
              <a:schemeClr val="tx1">
                <a:lumMod val="50000"/>
                <a:lumOff val="50000"/>
              </a:schemeClr>
            </a:solidFill>
            <a:ln w="12700" cap="sq">
              <a:solidFill>
                <a:srgbClr val="333333"/>
              </a:solidFill>
              <a:miter lim="800000"/>
              <a:headEnd type="none" w="sm" len="sm"/>
              <a:tailEnd type="none" w="sm" len="sm"/>
            </a:ln>
            <a:effectLst/>
          </p:spPr>
          <p:txBody>
            <a:bodyPr vert="eaVert" wrap="none" anchor="ctr"/>
            <a:lstStyle/>
            <a:p>
              <a:pPr>
                <a:defRPr/>
              </a:pPr>
              <a:endParaRPr lang="zh-TW" altLang="en-US"/>
            </a:p>
          </p:txBody>
        </p:sp>
      </p:grpSp>
      <p:grpSp>
        <p:nvGrpSpPr>
          <p:cNvPr id="9" name="群組 8"/>
          <p:cNvGrpSpPr/>
          <p:nvPr/>
        </p:nvGrpSpPr>
        <p:grpSpPr>
          <a:xfrm>
            <a:off x="3758268" y="4702726"/>
            <a:ext cx="5805179" cy="921621"/>
            <a:chOff x="3758268" y="4702726"/>
            <a:chExt cx="5805179" cy="921621"/>
          </a:xfrm>
        </p:grpSpPr>
        <p:sp>
          <p:nvSpPr>
            <p:cNvPr id="328710" name="Rectangle 6"/>
            <p:cNvSpPr>
              <a:spLocks noChangeArrowheads="1"/>
            </p:cNvSpPr>
            <p:nvPr/>
          </p:nvSpPr>
          <p:spPr bwMode="auto">
            <a:xfrm>
              <a:off x="3758268" y="5095710"/>
              <a:ext cx="5805179" cy="528637"/>
            </a:xfrm>
            <a:prstGeom prst="rect">
              <a:avLst/>
            </a:prstGeom>
            <a:solidFill>
              <a:schemeClr val="accent6">
                <a:lumMod val="60000"/>
                <a:lumOff val="40000"/>
              </a:schemeClr>
            </a:solidFill>
            <a:ln w="12700" cap="sq">
              <a:solidFill>
                <a:srgbClr val="969696"/>
              </a:solidFill>
              <a:miter lim="800000"/>
              <a:headEnd type="none" w="sm" len="sm"/>
              <a:tailEnd type="none" w="sm" len="sm"/>
            </a:ln>
            <a:effectLst/>
          </p:spPr>
          <p:txBody>
            <a:bodyPr wrap="none" anchor="ctr"/>
            <a:lstStyle/>
            <a:p>
              <a:pPr algn="ctr">
                <a:defRPr/>
              </a:pPr>
              <a:r>
                <a:rPr lang="en-US" altLang="zh-TW" sz="3200" b="1" dirty="0">
                  <a:solidFill>
                    <a:srgbClr val="FF0000"/>
                  </a:solidFill>
                  <a:latin typeface="+mj-ea"/>
                  <a:ea typeface="+mj-ea"/>
                </a:rPr>
                <a:t>6/4-6/5</a:t>
              </a:r>
              <a:r>
                <a:rPr lang="zh-TW" altLang="en-US" sz="3200" b="1" dirty="0">
                  <a:solidFill>
                    <a:srgbClr val="FF0000"/>
                  </a:solidFill>
                  <a:latin typeface="+mj-ea"/>
                  <a:ea typeface="+mj-ea"/>
                </a:rPr>
                <a:t>上網登記志願序</a:t>
              </a:r>
            </a:p>
          </p:txBody>
        </p:sp>
        <p:sp>
          <p:nvSpPr>
            <p:cNvPr id="25" name="AutoShape 35"/>
            <p:cNvSpPr>
              <a:spLocks noChangeArrowheads="1"/>
            </p:cNvSpPr>
            <p:nvPr/>
          </p:nvSpPr>
          <p:spPr bwMode="auto">
            <a:xfrm>
              <a:off x="6044793" y="4702726"/>
              <a:ext cx="652462" cy="360363"/>
            </a:xfrm>
            <a:prstGeom prst="downArrow">
              <a:avLst>
                <a:gd name="adj1" fmla="val 50000"/>
                <a:gd name="adj2" fmla="val 63055"/>
              </a:avLst>
            </a:prstGeom>
            <a:solidFill>
              <a:schemeClr val="tx1">
                <a:lumMod val="50000"/>
                <a:lumOff val="50000"/>
              </a:schemeClr>
            </a:solidFill>
            <a:ln w="12700" cap="sq">
              <a:solidFill>
                <a:srgbClr val="333333"/>
              </a:solidFill>
              <a:miter lim="800000"/>
              <a:headEnd type="none" w="sm" len="sm"/>
              <a:tailEnd type="none" w="sm" len="sm"/>
            </a:ln>
            <a:effectLst/>
          </p:spPr>
          <p:txBody>
            <a:bodyPr vert="eaVert" wrap="none" anchor="ctr"/>
            <a:lstStyle/>
            <a:p>
              <a:pPr>
                <a:defRPr/>
              </a:pPr>
              <a:endParaRPr lang="zh-TW" altLang="en-US"/>
            </a:p>
          </p:txBody>
        </p:sp>
      </p:grpSp>
      <p:sp>
        <p:nvSpPr>
          <p:cNvPr id="31" name="Rectangle 37"/>
          <p:cNvSpPr>
            <a:spLocks noChangeArrowheads="1"/>
          </p:cNvSpPr>
          <p:nvPr/>
        </p:nvSpPr>
        <p:spPr bwMode="auto">
          <a:xfrm>
            <a:off x="3371958" y="1365323"/>
            <a:ext cx="6686026" cy="404812"/>
          </a:xfrm>
          <a:prstGeom prst="rect">
            <a:avLst/>
          </a:prstGeom>
          <a:solidFill>
            <a:schemeClr val="accent6">
              <a:lumMod val="60000"/>
              <a:lumOff val="40000"/>
            </a:schemeClr>
          </a:solidFill>
          <a:ln w="12700" cap="sq">
            <a:solidFill>
              <a:srgbClr val="808080"/>
            </a:solidFill>
            <a:miter lim="800000"/>
            <a:headEnd type="none" w="sm" len="sm"/>
            <a:tailEnd type="none" w="sm" len="sm"/>
          </a:ln>
          <a:effectLst/>
        </p:spPr>
        <p:txBody>
          <a:bodyPr wrap="none" anchor="ctr"/>
          <a:lstStyle/>
          <a:p>
            <a:pPr algn="ctr">
              <a:defRPr/>
            </a:pPr>
            <a:r>
              <a:rPr lang="zh-TW" altLang="en-US" sz="3200" b="1" dirty="0">
                <a:latin typeface="+mj-ea"/>
                <a:ea typeface="+mj-ea"/>
              </a:rPr>
              <a:t>校內報名：</a:t>
            </a:r>
            <a:r>
              <a:rPr lang="en-US" altLang="zh-TW" sz="3200" b="1" dirty="0">
                <a:latin typeface="+mj-ea"/>
                <a:ea typeface="+mj-ea"/>
              </a:rPr>
              <a:t>2/26-3/13</a:t>
            </a:r>
            <a:r>
              <a:rPr lang="zh-TW" altLang="en-US" sz="3200" b="1" dirty="0">
                <a:latin typeface="+mj-ea"/>
                <a:ea typeface="+mj-ea"/>
              </a:rPr>
              <a:t>中午</a:t>
            </a:r>
            <a:r>
              <a:rPr lang="en-US" altLang="zh-TW" sz="3200" b="1" dirty="0">
                <a:latin typeface="+mj-ea"/>
                <a:ea typeface="+mj-ea"/>
              </a:rPr>
              <a:t>12:00</a:t>
            </a:r>
            <a:r>
              <a:rPr lang="zh-TW" altLang="en-US" sz="3200" b="1" dirty="0">
                <a:latin typeface="+mj-ea"/>
                <a:ea typeface="+mj-ea"/>
              </a:rPr>
              <a:t>止</a:t>
            </a:r>
          </a:p>
        </p:txBody>
      </p:sp>
      <p:sp>
        <p:nvSpPr>
          <p:cNvPr id="77835" name="Rectangle 4"/>
          <p:cNvSpPr>
            <a:spLocks noChangeArrowheads="1"/>
          </p:cNvSpPr>
          <p:nvPr/>
        </p:nvSpPr>
        <p:spPr bwMode="auto">
          <a:xfrm>
            <a:off x="3589412" y="154142"/>
            <a:ext cx="6142889" cy="993775"/>
          </a:xfrm>
          <a:prstGeom prst="rect">
            <a:avLst/>
          </a:prstGeom>
          <a:solidFill>
            <a:srgbClr val="002060"/>
          </a:solidFill>
          <a:ln w="12700" cap="sq">
            <a:solidFill>
              <a:srgbClr val="969696"/>
            </a:solidFill>
            <a:miter lim="800000"/>
            <a:headEnd type="none" w="sm" len="sm"/>
            <a:tailEnd type="none" w="sm" len="sm"/>
          </a:ln>
        </p:spPr>
        <p:txBody>
          <a:bodyPr wrap="none" anchor="ctr"/>
          <a:lstStyle>
            <a:lvl1pPr>
              <a:spcBef>
                <a:spcPct val="20000"/>
              </a:spcBef>
              <a:buClr>
                <a:schemeClr val="bg2"/>
              </a:buClr>
              <a:buSzPct val="75000"/>
              <a:buFont typeface="Wingdings" panose="05000000000000000000" pitchFamily="2" charset="2"/>
              <a:buChar char="p"/>
              <a:defRPr kumimoji="1" sz="2800">
                <a:solidFill>
                  <a:schemeClr val="tx1"/>
                </a:solidFill>
                <a:latin typeface="Verdana" panose="020B0604030504040204" pitchFamily="34" charset="0"/>
                <a:ea typeface="新細明體" panose="02020500000000000000" pitchFamily="18" charset="-120"/>
              </a:defRPr>
            </a:lvl1pPr>
            <a:lvl2pPr marL="742950" indent="-285750">
              <a:spcBef>
                <a:spcPct val="20000"/>
              </a:spcBef>
              <a:buClr>
                <a:schemeClr val="tx2"/>
              </a:buClr>
              <a:buSzPct val="75000"/>
              <a:buFont typeface="Wingdings" panose="05000000000000000000" pitchFamily="2" charset="2"/>
              <a:buChar char="n"/>
              <a:defRPr kumimoji="1" sz="2400">
                <a:solidFill>
                  <a:schemeClr val="tx1"/>
                </a:solidFill>
                <a:latin typeface="Verdana" panose="020B0604030504040204" pitchFamily="34" charset="0"/>
                <a:ea typeface="新細明體" panose="02020500000000000000" pitchFamily="18" charset="-120"/>
              </a:defRPr>
            </a:lvl2pPr>
            <a:lvl3pPr marL="1143000" indent="-228600">
              <a:spcBef>
                <a:spcPct val="20000"/>
              </a:spcBef>
              <a:buClr>
                <a:schemeClr val="accent1"/>
              </a:buClr>
              <a:buSzPct val="65000"/>
              <a:buFont typeface="Wingdings" panose="05000000000000000000" pitchFamily="2" charset="2"/>
              <a:buChar char="p"/>
              <a:defRPr kumimoji="1" sz="2000">
                <a:solidFill>
                  <a:schemeClr val="tx1"/>
                </a:solidFill>
                <a:latin typeface="Verdana" panose="020B0604030504040204" pitchFamily="34" charset="0"/>
                <a:ea typeface="新細明體" panose="02020500000000000000" pitchFamily="18" charset="-120"/>
              </a:defRPr>
            </a:lvl3pPr>
            <a:lvl4pPr marL="1600200" indent="-228600">
              <a:spcBef>
                <a:spcPct val="20000"/>
              </a:spcBef>
              <a:buClr>
                <a:schemeClr val="bg2"/>
              </a:buClr>
              <a:buFont typeface="Wingdings" panose="05000000000000000000" pitchFamily="2" charset="2"/>
              <a:buChar char="§"/>
              <a:defRPr kumimoji="1">
                <a:solidFill>
                  <a:schemeClr val="tx1"/>
                </a:solidFill>
                <a:latin typeface="Verdana" panose="020B0604030504040204" pitchFamily="34" charset="0"/>
                <a:ea typeface="新細明體" panose="02020500000000000000" pitchFamily="18" charset="-120"/>
              </a:defRPr>
            </a:lvl4pPr>
            <a:lvl5pPr marL="2057400" indent="-228600">
              <a:spcBef>
                <a:spcPct val="20000"/>
              </a:spcBef>
              <a:buClr>
                <a:schemeClr val="tx2"/>
              </a:buClr>
              <a:buSzPct val="80000"/>
              <a:buFont typeface="Wingdings" panose="05000000000000000000" pitchFamily="2" charset="2"/>
              <a:buChar char="§"/>
              <a:defRPr kumimoji="1">
                <a:solidFill>
                  <a:schemeClr val="tx1"/>
                </a:solidFill>
                <a:latin typeface="Verdana" panose="020B0604030504040204" pitchFamily="34" charset="0"/>
                <a:ea typeface="新細明體" panose="02020500000000000000" pitchFamily="18" charset="-12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kumimoji="1">
                <a:solidFill>
                  <a:schemeClr val="tx1"/>
                </a:solidFill>
                <a:latin typeface="Verdana" panose="020B0604030504040204" pitchFamily="34" charset="0"/>
                <a:ea typeface="新細明體" panose="02020500000000000000" pitchFamily="18" charset="-12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kumimoji="1">
                <a:solidFill>
                  <a:schemeClr val="tx1"/>
                </a:solidFill>
                <a:latin typeface="Verdana" panose="020B0604030504040204" pitchFamily="34" charset="0"/>
                <a:ea typeface="新細明體" panose="02020500000000000000" pitchFamily="18" charset="-12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kumimoji="1">
                <a:solidFill>
                  <a:schemeClr val="tx1"/>
                </a:solidFill>
                <a:latin typeface="Verdana" panose="020B0604030504040204" pitchFamily="34" charset="0"/>
                <a:ea typeface="新細明體" panose="02020500000000000000" pitchFamily="18" charset="-12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kumimoji="1">
                <a:solidFill>
                  <a:schemeClr val="tx1"/>
                </a:solidFill>
                <a:latin typeface="Verdana" panose="020B0604030504040204" pitchFamily="34" charset="0"/>
                <a:ea typeface="新細明體" panose="02020500000000000000" pitchFamily="18" charset="-120"/>
              </a:defRPr>
            </a:lvl9pPr>
          </a:lstStyle>
          <a:p>
            <a:pPr algn="ctr" eaLnBrk="1" hangingPunct="1">
              <a:spcBef>
                <a:spcPct val="0"/>
              </a:spcBef>
              <a:buClrTx/>
              <a:buSzTx/>
              <a:buFontTx/>
              <a:buNone/>
            </a:pPr>
            <a:r>
              <a:rPr kumimoji="0" lang="en-US" altLang="zh-TW" sz="4800" b="1" dirty="0">
                <a:solidFill>
                  <a:srgbClr val="FFFFFF"/>
                </a:solidFill>
                <a:latin typeface="+mj-ea"/>
                <a:ea typeface="+mj-ea"/>
              </a:rPr>
              <a:t>115</a:t>
            </a:r>
            <a:r>
              <a:rPr kumimoji="0" lang="zh-TW" altLang="en-US" sz="4800" b="1" dirty="0">
                <a:solidFill>
                  <a:srgbClr val="FFFFFF"/>
                </a:solidFill>
                <a:latin typeface="+mj-ea"/>
                <a:ea typeface="+mj-ea"/>
              </a:rPr>
              <a:t>申請入學重要時程</a:t>
            </a:r>
            <a:endParaRPr kumimoji="0" lang="en-US" altLang="zh-TW" sz="4800" b="1" dirty="0">
              <a:solidFill>
                <a:srgbClr val="FFFFFF"/>
              </a:solidFill>
              <a:latin typeface="+mj-ea"/>
              <a:ea typeface="+mj-ea"/>
            </a:endParaRPr>
          </a:p>
        </p:txBody>
      </p:sp>
      <p:grpSp>
        <p:nvGrpSpPr>
          <p:cNvPr id="8" name="群組 7"/>
          <p:cNvGrpSpPr/>
          <p:nvPr/>
        </p:nvGrpSpPr>
        <p:grpSpPr>
          <a:xfrm>
            <a:off x="3758269" y="3711280"/>
            <a:ext cx="5805178" cy="883803"/>
            <a:chOff x="3758269" y="3711280"/>
            <a:chExt cx="5805178" cy="883803"/>
          </a:xfrm>
        </p:grpSpPr>
        <p:sp>
          <p:nvSpPr>
            <p:cNvPr id="2" name="AutoShape 35"/>
            <p:cNvSpPr>
              <a:spLocks noChangeArrowheads="1"/>
            </p:cNvSpPr>
            <p:nvPr/>
          </p:nvSpPr>
          <p:spPr bwMode="auto">
            <a:xfrm>
              <a:off x="6062509" y="3711280"/>
              <a:ext cx="652462" cy="360362"/>
            </a:xfrm>
            <a:prstGeom prst="downArrow">
              <a:avLst>
                <a:gd name="adj1" fmla="val 50000"/>
                <a:gd name="adj2" fmla="val 63055"/>
              </a:avLst>
            </a:prstGeom>
            <a:solidFill>
              <a:schemeClr val="tx1">
                <a:lumMod val="50000"/>
                <a:lumOff val="50000"/>
              </a:schemeClr>
            </a:solidFill>
            <a:ln w="12700" cap="sq">
              <a:solidFill>
                <a:srgbClr val="333333"/>
              </a:solidFill>
              <a:miter lim="800000"/>
              <a:headEnd type="none" w="sm" len="sm"/>
              <a:tailEnd type="none" w="sm" len="sm"/>
            </a:ln>
            <a:effectLst/>
          </p:spPr>
          <p:txBody>
            <a:bodyPr vert="eaVert" wrap="none" anchor="ctr"/>
            <a:lstStyle/>
            <a:p>
              <a:pPr>
                <a:defRPr/>
              </a:pPr>
              <a:endParaRPr lang="zh-TW" altLang="en-US"/>
            </a:p>
          </p:txBody>
        </p:sp>
        <p:sp>
          <p:nvSpPr>
            <p:cNvPr id="3" name="Rectangle 9"/>
            <p:cNvSpPr>
              <a:spLocks noChangeArrowheads="1"/>
            </p:cNvSpPr>
            <p:nvPr/>
          </p:nvSpPr>
          <p:spPr bwMode="auto">
            <a:xfrm>
              <a:off x="3758269" y="4066445"/>
              <a:ext cx="5805178" cy="528638"/>
            </a:xfrm>
            <a:prstGeom prst="rect">
              <a:avLst/>
            </a:prstGeom>
            <a:solidFill>
              <a:schemeClr val="accent6">
                <a:lumMod val="60000"/>
                <a:lumOff val="40000"/>
              </a:schemeClr>
            </a:solidFill>
            <a:ln w="12700" cap="sq">
              <a:solidFill>
                <a:srgbClr val="808080"/>
              </a:solidFill>
              <a:miter lim="800000"/>
              <a:headEnd type="none" w="sm" len="sm"/>
              <a:tailEnd type="none" w="sm" len="sm"/>
            </a:ln>
            <a:effectLst/>
          </p:spPr>
          <p:txBody>
            <a:bodyPr wrap="none" anchor="ctr"/>
            <a:lstStyle>
              <a:lvl1pPr algn="l" eaLnBrk="0" hangingPunct="0">
                <a:defRPr kumimoji="1" sz="2400">
                  <a:solidFill>
                    <a:schemeClr val="tx1"/>
                  </a:solidFill>
                  <a:latin typeface="Times New Roman" panose="02020603050405020304" pitchFamily="18" charset="0"/>
                  <a:ea typeface="新細明體" panose="02020500000000000000" pitchFamily="18" charset="-120"/>
                </a:defRPr>
              </a:lvl1pPr>
              <a:lvl2pPr marL="742950" indent="-285750" algn="l" eaLnBrk="0" hangingPunct="0">
                <a:defRPr kumimoji="1" sz="2400">
                  <a:solidFill>
                    <a:schemeClr val="tx1"/>
                  </a:solidFill>
                  <a:latin typeface="Times New Roman" panose="02020603050405020304" pitchFamily="18" charset="0"/>
                  <a:ea typeface="新細明體" panose="02020500000000000000" pitchFamily="18" charset="-120"/>
                </a:defRPr>
              </a:lvl2pPr>
              <a:lvl3pPr marL="1143000" indent="-228600" algn="l" eaLnBrk="0" hangingPunct="0">
                <a:defRPr kumimoji="1" sz="2400">
                  <a:solidFill>
                    <a:schemeClr val="tx1"/>
                  </a:solidFill>
                  <a:latin typeface="Times New Roman" panose="02020603050405020304" pitchFamily="18" charset="0"/>
                  <a:ea typeface="新細明體" panose="02020500000000000000" pitchFamily="18" charset="-120"/>
                </a:defRPr>
              </a:lvl3pPr>
              <a:lvl4pPr marL="1600200" indent="-228600" algn="l" eaLnBrk="0" hangingPunct="0">
                <a:defRPr kumimoji="1" sz="2400">
                  <a:solidFill>
                    <a:schemeClr val="tx1"/>
                  </a:solidFill>
                  <a:latin typeface="Times New Roman" panose="02020603050405020304" pitchFamily="18" charset="0"/>
                  <a:ea typeface="新細明體" panose="02020500000000000000" pitchFamily="18" charset="-120"/>
                </a:defRPr>
              </a:lvl4pPr>
              <a:lvl5pPr marL="2057400" indent="-228600" algn="l" eaLnBrk="0" hangingPunct="0">
                <a:defRPr kumimoji="1" sz="24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9pPr>
            </a:lstStyle>
            <a:p>
              <a:pPr algn="ctr" eaLnBrk="1" hangingPunct="1">
                <a:defRPr/>
              </a:pPr>
              <a:r>
                <a:rPr kumimoji="0" lang="en-US" altLang="zh-TW" sz="3200" b="1" dirty="0">
                  <a:latin typeface="+mj-ea"/>
                  <a:ea typeface="+mj-ea"/>
                </a:rPr>
                <a:t>6/1</a:t>
              </a:r>
              <a:r>
                <a:rPr kumimoji="0" lang="zh-TW" altLang="en-US" sz="3200" b="1" dirty="0">
                  <a:latin typeface="+mj-ea"/>
                  <a:ea typeface="+mj-ea"/>
                </a:rPr>
                <a:t>前大學公告錄取名單</a:t>
              </a:r>
              <a:r>
                <a:rPr kumimoji="0" lang="en-US" altLang="zh-TW" sz="3200" b="1" dirty="0">
                  <a:latin typeface="+mj-ea"/>
                  <a:ea typeface="+mj-ea"/>
                </a:rPr>
                <a:t>(</a:t>
              </a:r>
              <a:r>
                <a:rPr kumimoji="0" lang="zh-TW" altLang="en-US" sz="3200" b="1" dirty="0">
                  <a:latin typeface="+mj-ea"/>
                  <a:ea typeface="+mj-ea"/>
                </a:rPr>
                <a:t>正備取</a:t>
              </a:r>
              <a:r>
                <a:rPr kumimoji="0" lang="en-US" altLang="zh-TW" sz="3200" b="1" dirty="0">
                  <a:latin typeface="+mj-ea"/>
                  <a:ea typeface="+mj-ea"/>
                </a:rPr>
                <a:t>)</a:t>
              </a:r>
              <a:endParaRPr kumimoji="0" lang="zh-TW" altLang="en-US" sz="3200" b="1" dirty="0">
                <a:latin typeface="+mj-ea"/>
                <a:ea typeface="+mj-ea"/>
              </a:endParaRPr>
            </a:p>
          </p:txBody>
        </p:sp>
      </p:grpSp>
      <p:grpSp>
        <p:nvGrpSpPr>
          <p:cNvPr id="10" name="群組 9"/>
          <p:cNvGrpSpPr/>
          <p:nvPr/>
        </p:nvGrpSpPr>
        <p:grpSpPr>
          <a:xfrm>
            <a:off x="3758268" y="5681946"/>
            <a:ext cx="5805179" cy="921621"/>
            <a:chOff x="3758268" y="5681946"/>
            <a:chExt cx="5805179" cy="921621"/>
          </a:xfrm>
        </p:grpSpPr>
        <p:sp>
          <p:nvSpPr>
            <p:cNvPr id="15" name="AutoShape 35"/>
            <p:cNvSpPr>
              <a:spLocks noChangeArrowheads="1"/>
            </p:cNvSpPr>
            <p:nvPr/>
          </p:nvSpPr>
          <p:spPr bwMode="auto">
            <a:xfrm>
              <a:off x="6062509" y="5681946"/>
              <a:ext cx="652462" cy="360363"/>
            </a:xfrm>
            <a:prstGeom prst="downArrow">
              <a:avLst>
                <a:gd name="adj1" fmla="val 50000"/>
                <a:gd name="adj2" fmla="val 63055"/>
              </a:avLst>
            </a:prstGeom>
            <a:solidFill>
              <a:schemeClr val="tx1">
                <a:lumMod val="50000"/>
                <a:lumOff val="50000"/>
              </a:schemeClr>
            </a:solidFill>
            <a:ln w="12700" cap="sq">
              <a:solidFill>
                <a:srgbClr val="333333"/>
              </a:solidFill>
              <a:miter lim="800000"/>
              <a:headEnd type="none" w="sm" len="sm"/>
              <a:tailEnd type="none" w="sm" len="sm"/>
            </a:ln>
            <a:effectLst/>
          </p:spPr>
          <p:txBody>
            <a:bodyPr vert="eaVert" wrap="none" anchor="ctr"/>
            <a:lstStyle/>
            <a:p>
              <a:pPr>
                <a:defRPr/>
              </a:pPr>
              <a:endParaRPr lang="zh-TW" altLang="en-US"/>
            </a:p>
          </p:txBody>
        </p:sp>
        <p:sp>
          <p:nvSpPr>
            <p:cNvPr id="16" name="Rectangle 6"/>
            <p:cNvSpPr>
              <a:spLocks noChangeArrowheads="1"/>
            </p:cNvSpPr>
            <p:nvPr/>
          </p:nvSpPr>
          <p:spPr bwMode="auto">
            <a:xfrm>
              <a:off x="3758268" y="6074930"/>
              <a:ext cx="5805179" cy="528637"/>
            </a:xfrm>
            <a:prstGeom prst="rect">
              <a:avLst/>
            </a:prstGeom>
            <a:solidFill>
              <a:schemeClr val="accent6">
                <a:lumMod val="60000"/>
                <a:lumOff val="40000"/>
              </a:schemeClr>
            </a:solidFill>
            <a:ln w="12700" cap="sq">
              <a:solidFill>
                <a:srgbClr val="969696"/>
              </a:solidFill>
              <a:miter lim="800000"/>
              <a:headEnd type="none" w="sm" len="sm"/>
              <a:tailEnd type="none" w="sm" len="sm"/>
            </a:ln>
            <a:effectLst/>
          </p:spPr>
          <p:txBody>
            <a:bodyPr wrap="none" anchor="ctr"/>
            <a:lstStyle/>
            <a:p>
              <a:pPr algn="ctr">
                <a:defRPr/>
              </a:pPr>
              <a:r>
                <a:rPr lang="en-US" altLang="zh-TW" sz="3200" b="1" dirty="0">
                  <a:latin typeface="+mj-ea"/>
                  <a:ea typeface="+mj-ea"/>
                </a:rPr>
                <a:t>6/11</a:t>
              </a:r>
              <a:r>
                <a:rPr lang="zh-TW" altLang="en-US" sz="3200" b="1" dirty="0">
                  <a:latin typeface="+mj-ea"/>
                  <a:ea typeface="+mj-ea"/>
                </a:rPr>
                <a:t>甄選會分發及公告錄取</a:t>
              </a:r>
            </a:p>
          </p:txBody>
        </p:sp>
      </p:grpSp>
    </p:spTree>
    <p:extLst>
      <p:ext uri="{BB962C8B-B14F-4D97-AF65-F5344CB8AC3E}">
        <p14:creationId xmlns:p14="http://schemas.microsoft.com/office/powerpoint/2010/main" val="4104448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F12FB924-AF7D-0F9E-2035-BF6ECA4B167B}"/>
              </a:ext>
            </a:extLst>
          </p:cNvPr>
          <p:cNvPicPr>
            <a:picLocks noChangeAspect="1"/>
          </p:cNvPicPr>
          <p:nvPr/>
        </p:nvPicPr>
        <p:blipFill rotWithShape="1">
          <a:blip r:embed="rId2"/>
          <a:srcRect l="32219" t="32381" r="9387" b="10067"/>
          <a:stretch/>
        </p:blipFill>
        <p:spPr>
          <a:xfrm>
            <a:off x="40434" y="143702"/>
            <a:ext cx="12111133" cy="6714298"/>
          </a:xfrm>
          <a:prstGeom prst="rect">
            <a:avLst/>
          </a:prstGeom>
        </p:spPr>
      </p:pic>
      <p:sp>
        <p:nvSpPr>
          <p:cNvPr id="8" name="矩形 7">
            <a:extLst>
              <a:ext uri="{FF2B5EF4-FFF2-40B4-BE49-F238E27FC236}">
                <a16:creationId xmlns:a16="http://schemas.microsoft.com/office/drawing/2014/main" id="{AAB54A45-4DC5-3AE0-0063-1563FA455DF3}"/>
              </a:ext>
            </a:extLst>
          </p:cNvPr>
          <p:cNvSpPr/>
          <p:nvPr/>
        </p:nvSpPr>
        <p:spPr>
          <a:xfrm>
            <a:off x="4058816" y="6027576"/>
            <a:ext cx="4189445" cy="686722"/>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文字方塊 8">
            <a:extLst>
              <a:ext uri="{FF2B5EF4-FFF2-40B4-BE49-F238E27FC236}">
                <a16:creationId xmlns:a16="http://schemas.microsoft.com/office/drawing/2014/main" id="{6603F4E9-D677-43CF-A15A-9A7B62E9D705}"/>
              </a:ext>
            </a:extLst>
          </p:cNvPr>
          <p:cNvSpPr txBox="1"/>
          <p:nvPr/>
        </p:nvSpPr>
        <p:spPr>
          <a:xfrm>
            <a:off x="1970202" y="1800520"/>
            <a:ext cx="829558" cy="461665"/>
          </a:xfrm>
          <a:prstGeom prst="rect">
            <a:avLst/>
          </a:prstGeom>
          <a:solidFill>
            <a:schemeClr val="bg1"/>
          </a:solidFill>
        </p:spPr>
        <p:txBody>
          <a:bodyPr wrap="square" rtlCol="0">
            <a:spAutoFit/>
          </a:bodyPr>
          <a:lstStyle/>
          <a:p>
            <a:pPr algn="ctr"/>
            <a:r>
              <a:rPr lang="en-US" altLang="zh-TW" sz="2400" dirty="0"/>
              <a:t>3</a:t>
            </a:r>
            <a:r>
              <a:rPr lang="zh-TW" altLang="en-US" sz="2400" dirty="0"/>
              <a:t>件</a:t>
            </a:r>
          </a:p>
        </p:txBody>
      </p:sp>
      <p:sp>
        <p:nvSpPr>
          <p:cNvPr id="10" name="文字方塊 9">
            <a:extLst>
              <a:ext uri="{FF2B5EF4-FFF2-40B4-BE49-F238E27FC236}">
                <a16:creationId xmlns:a16="http://schemas.microsoft.com/office/drawing/2014/main" id="{CA5C7C45-501A-1D6E-986D-38A4F022EA4E}"/>
              </a:ext>
            </a:extLst>
          </p:cNvPr>
          <p:cNvSpPr txBox="1"/>
          <p:nvPr/>
        </p:nvSpPr>
        <p:spPr>
          <a:xfrm>
            <a:off x="1971770" y="2262185"/>
            <a:ext cx="829558" cy="461665"/>
          </a:xfrm>
          <a:prstGeom prst="rect">
            <a:avLst/>
          </a:prstGeom>
          <a:solidFill>
            <a:schemeClr val="bg1"/>
          </a:solidFill>
        </p:spPr>
        <p:txBody>
          <a:bodyPr wrap="square" rtlCol="0">
            <a:spAutoFit/>
          </a:bodyPr>
          <a:lstStyle/>
          <a:p>
            <a:pPr algn="ctr"/>
            <a:r>
              <a:rPr lang="en-US" altLang="zh-TW" sz="2400" dirty="0"/>
              <a:t>10</a:t>
            </a:r>
            <a:r>
              <a:rPr lang="zh-TW" altLang="en-US" sz="2400" dirty="0"/>
              <a:t>件</a:t>
            </a:r>
          </a:p>
        </p:txBody>
      </p:sp>
    </p:spTree>
    <p:extLst>
      <p:ext uri="{BB962C8B-B14F-4D97-AF65-F5344CB8AC3E}">
        <p14:creationId xmlns:p14="http://schemas.microsoft.com/office/powerpoint/2010/main" val="38549018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BB819B0B-751B-C5B0-3E00-71234C45E2AA}"/>
              </a:ext>
            </a:extLst>
          </p:cNvPr>
          <p:cNvPicPr>
            <a:picLocks noChangeAspect="1"/>
          </p:cNvPicPr>
          <p:nvPr/>
        </p:nvPicPr>
        <p:blipFill rotWithShape="1">
          <a:blip r:embed="rId2"/>
          <a:srcRect l="32526" t="21769" r="9311" b="15647"/>
          <a:stretch/>
        </p:blipFill>
        <p:spPr>
          <a:xfrm>
            <a:off x="291954" y="-102638"/>
            <a:ext cx="11608093" cy="7025951"/>
          </a:xfrm>
          <a:prstGeom prst="rect">
            <a:avLst/>
          </a:prstGeom>
        </p:spPr>
      </p:pic>
      <p:sp>
        <p:nvSpPr>
          <p:cNvPr id="4" name="文字方塊 3">
            <a:extLst>
              <a:ext uri="{FF2B5EF4-FFF2-40B4-BE49-F238E27FC236}">
                <a16:creationId xmlns:a16="http://schemas.microsoft.com/office/drawing/2014/main" id="{D4B13F18-5590-07B5-1E2B-4B55CC6983F5}"/>
              </a:ext>
            </a:extLst>
          </p:cNvPr>
          <p:cNvSpPr txBox="1"/>
          <p:nvPr/>
        </p:nvSpPr>
        <p:spPr>
          <a:xfrm>
            <a:off x="2386305" y="3199141"/>
            <a:ext cx="6097554" cy="2308324"/>
          </a:xfrm>
          <a:prstGeom prst="rect">
            <a:avLst/>
          </a:prstGeom>
          <a:solidFill>
            <a:schemeClr val="bg1"/>
          </a:solidFill>
          <a:ln w="38100">
            <a:solidFill>
              <a:schemeClr val="tx1"/>
            </a:solidFill>
          </a:ln>
        </p:spPr>
        <p:txBody>
          <a:bodyPr wrap="square">
            <a:spAutoFit/>
          </a:bodyPr>
          <a:lstStyle/>
          <a:p>
            <a:r>
              <a:rPr lang="zh-TW" altLang="en-US" sz="3600" dirty="0"/>
              <a:t>上傳檔案格式須為</a:t>
            </a:r>
            <a:r>
              <a:rPr lang="en-US" altLang="zh-TW" sz="3600" dirty="0"/>
              <a:t>PDF</a:t>
            </a:r>
            <a:r>
              <a:rPr lang="zh-TW" altLang="en-US" sz="3600" dirty="0"/>
              <a:t>，且單一項目之檔案大小以</a:t>
            </a:r>
            <a:r>
              <a:rPr lang="en-US" altLang="zh-TW" sz="3600" dirty="0">
                <a:solidFill>
                  <a:srgbClr val="FF0000"/>
                </a:solidFill>
              </a:rPr>
              <a:t>5MB</a:t>
            </a:r>
            <a:r>
              <a:rPr lang="zh-TW" altLang="en-US" sz="3600" dirty="0"/>
              <a:t>為限，其餘檔案格式 或超過檔案大小一律概不受理。</a:t>
            </a:r>
          </a:p>
        </p:txBody>
      </p:sp>
      <p:sp>
        <p:nvSpPr>
          <p:cNvPr id="5" name="矩形 4">
            <a:extLst>
              <a:ext uri="{FF2B5EF4-FFF2-40B4-BE49-F238E27FC236}">
                <a16:creationId xmlns:a16="http://schemas.microsoft.com/office/drawing/2014/main" id="{D62F88B4-4674-C2BC-9E91-C0AA698480C8}"/>
              </a:ext>
            </a:extLst>
          </p:cNvPr>
          <p:cNvSpPr/>
          <p:nvPr/>
        </p:nvSpPr>
        <p:spPr>
          <a:xfrm>
            <a:off x="4058816" y="6027576"/>
            <a:ext cx="4189445" cy="686722"/>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456958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43D0F3AF-BD50-8620-DF52-06D6150D9FDC}"/>
              </a:ext>
            </a:extLst>
          </p:cNvPr>
          <p:cNvPicPr>
            <a:picLocks noChangeAspect="1"/>
          </p:cNvPicPr>
          <p:nvPr/>
        </p:nvPicPr>
        <p:blipFill rotWithShape="1">
          <a:blip r:embed="rId2"/>
          <a:srcRect l="35462" t="36087" r="12690" b="24058"/>
          <a:stretch/>
        </p:blipFill>
        <p:spPr>
          <a:xfrm>
            <a:off x="27567" y="1192695"/>
            <a:ext cx="12136866" cy="5247861"/>
          </a:xfrm>
          <a:prstGeom prst="rect">
            <a:avLst/>
          </a:prstGeom>
        </p:spPr>
      </p:pic>
    </p:spTree>
    <p:extLst>
      <p:ext uri="{BB962C8B-B14F-4D97-AF65-F5344CB8AC3E}">
        <p14:creationId xmlns:p14="http://schemas.microsoft.com/office/powerpoint/2010/main" val="17368853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109E9E54-9A4F-0E3F-7F65-B20F83D308F7}"/>
              </a:ext>
            </a:extLst>
          </p:cNvPr>
          <p:cNvPicPr>
            <a:picLocks noChangeAspect="1"/>
          </p:cNvPicPr>
          <p:nvPr/>
        </p:nvPicPr>
        <p:blipFill rotWithShape="1">
          <a:blip r:embed="rId2"/>
          <a:srcRect l="33730" t="22089" r="8818" b="6891"/>
          <a:stretch/>
        </p:blipFill>
        <p:spPr>
          <a:xfrm>
            <a:off x="1343608" y="32657"/>
            <a:ext cx="9768830" cy="6792686"/>
          </a:xfrm>
          <a:prstGeom prst="rect">
            <a:avLst/>
          </a:prstGeom>
        </p:spPr>
      </p:pic>
      <p:sp>
        <p:nvSpPr>
          <p:cNvPr id="4" name="文字方塊 3">
            <a:extLst>
              <a:ext uri="{FF2B5EF4-FFF2-40B4-BE49-F238E27FC236}">
                <a16:creationId xmlns:a16="http://schemas.microsoft.com/office/drawing/2014/main" id="{4BD4D8B6-BC7D-965B-B393-57695F859564}"/>
              </a:ext>
            </a:extLst>
          </p:cNvPr>
          <p:cNvSpPr txBox="1"/>
          <p:nvPr/>
        </p:nvSpPr>
        <p:spPr>
          <a:xfrm>
            <a:off x="10963469" y="195943"/>
            <a:ext cx="811763" cy="2585323"/>
          </a:xfrm>
          <a:prstGeom prst="rect">
            <a:avLst/>
          </a:prstGeom>
          <a:noFill/>
        </p:spPr>
        <p:txBody>
          <a:bodyPr wrap="square" rtlCol="0">
            <a:spAutoFit/>
          </a:bodyPr>
          <a:lstStyle/>
          <a:p>
            <a:r>
              <a:rPr lang="zh-TW" altLang="en-US" sz="5400" dirty="0">
                <a:solidFill>
                  <a:srgbClr val="FF0000"/>
                </a:solidFill>
              </a:rPr>
              <a:t>請留存</a:t>
            </a:r>
          </a:p>
        </p:txBody>
      </p:sp>
    </p:spTree>
    <p:extLst>
      <p:ext uri="{BB962C8B-B14F-4D97-AF65-F5344CB8AC3E}">
        <p14:creationId xmlns:p14="http://schemas.microsoft.com/office/powerpoint/2010/main" val="26270243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EE63128-0684-385B-8C6D-27A2B98389C3}"/>
              </a:ext>
            </a:extLst>
          </p:cNvPr>
          <p:cNvSpPr>
            <a:spLocks noGrp="1"/>
          </p:cNvSpPr>
          <p:nvPr>
            <p:ph type="title"/>
          </p:nvPr>
        </p:nvSpPr>
        <p:spPr/>
        <p:txBody>
          <a:bodyPr/>
          <a:lstStyle/>
          <a:p>
            <a:r>
              <a:rPr lang="zh-TW" altLang="en-US" b="1" dirty="0"/>
              <a:t>書面審查資料準備</a:t>
            </a:r>
          </a:p>
        </p:txBody>
      </p:sp>
      <p:sp>
        <p:nvSpPr>
          <p:cNvPr id="3" name="內容版面配置區 2">
            <a:extLst>
              <a:ext uri="{FF2B5EF4-FFF2-40B4-BE49-F238E27FC236}">
                <a16:creationId xmlns:a16="http://schemas.microsoft.com/office/drawing/2014/main" id="{D2BCB440-5446-4943-3E18-73581AB21087}"/>
              </a:ext>
            </a:extLst>
          </p:cNvPr>
          <p:cNvSpPr>
            <a:spLocks noGrp="1"/>
          </p:cNvSpPr>
          <p:nvPr>
            <p:ph idx="1"/>
          </p:nvPr>
        </p:nvSpPr>
        <p:spPr>
          <a:xfrm>
            <a:off x="719137" y="1890382"/>
            <a:ext cx="10753725" cy="3766185"/>
          </a:xfrm>
        </p:spPr>
        <p:txBody>
          <a:bodyPr>
            <a:noAutofit/>
          </a:bodyPr>
          <a:lstStyle/>
          <a:p>
            <a:pPr>
              <a:lnSpc>
                <a:spcPct val="150000"/>
              </a:lnSpc>
              <a:buFont typeface="Wingdings" panose="05000000000000000000" pitchFamily="2" charset="2"/>
              <a:buChar char="ü"/>
            </a:pPr>
            <a:r>
              <a:rPr lang="zh-TW" altLang="en-US" sz="3200" dirty="0"/>
              <a:t>請至</a:t>
            </a:r>
            <a:r>
              <a:rPr lang="zh-TW" altLang="en-US" sz="3200" dirty="0">
                <a:solidFill>
                  <a:srgbClr val="FF0000"/>
                </a:solidFill>
              </a:rPr>
              <a:t>各大學校系</a:t>
            </a:r>
            <a:r>
              <a:rPr lang="zh-TW" altLang="en-US" sz="3200" dirty="0"/>
              <a:t>搜尋</a:t>
            </a:r>
            <a:r>
              <a:rPr lang="en-US" altLang="zh-TW" sz="3200" dirty="0"/>
              <a:t>”</a:t>
            </a:r>
            <a:r>
              <a:rPr lang="zh-TW" altLang="en-US" sz="3200" dirty="0">
                <a:solidFill>
                  <a:srgbClr val="FF0000"/>
                </a:solidFill>
              </a:rPr>
              <a:t>書面資料準備指引</a:t>
            </a:r>
            <a:r>
              <a:rPr lang="en-US" altLang="zh-TW" sz="3200" dirty="0"/>
              <a:t>”</a:t>
            </a:r>
            <a:r>
              <a:rPr lang="zh-TW" altLang="en-US" sz="3200" dirty="0"/>
              <a:t>或於</a:t>
            </a:r>
            <a:r>
              <a:rPr lang="en-US" altLang="zh-TW" sz="3200" dirty="0"/>
              <a:t>”</a:t>
            </a:r>
            <a:r>
              <a:rPr lang="zh-TW" altLang="en-US" sz="3200" dirty="0">
                <a:solidFill>
                  <a:srgbClr val="7030A0"/>
                </a:solidFill>
              </a:rPr>
              <a:t>甄選入學委員會</a:t>
            </a:r>
            <a:r>
              <a:rPr lang="en-US" altLang="zh-TW" sz="3200" dirty="0"/>
              <a:t>”</a:t>
            </a:r>
            <a:r>
              <a:rPr lang="zh-TW" altLang="en-US" sz="3200" dirty="0"/>
              <a:t>點選</a:t>
            </a:r>
            <a:r>
              <a:rPr lang="en-US" altLang="zh-TW" sz="3200" dirty="0"/>
              <a:t>”</a:t>
            </a:r>
            <a:r>
              <a:rPr lang="zh-TW" altLang="en-US" sz="3200" dirty="0">
                <a:solidFill>
                  <a:srgbClr val="7030A0"/>
                </a:solidFill>
              </a:rPr>
              <a:t>審查資料準備指引</a:t>
            </a:r>
            <a:r>
              <a:rPr lang="en-US" altLang="zh-TW" sz="3200" dirty="0"/>
              <a:t>”</a:t>
            </a:r>
            <a:r>
              <a:rPr lang="zh-TW" altLang="en-US" sz="3200" dirty="0"/>
              <a:t>連結</a:t>
            </a:r>
            <a:endParaRPr lang="en-US" altLang="zh-TW" sz="3200" dirty="0"/>
          </a:p>
          <a:p>
            <a:pPr>
              <a:lnSpc>
                <a:spcPct val="150000"/>
              </a:lnSpc>
              <a:buFont typeface="Wingdings" panose="05000000000000000000" pitchFamily="2" charset="2"/>
              <a:buChar char="ü"/>
            </a:pPr>
            <a:r>
              <a:rPr lang="zh-TW" altLang="en-US" sz="3200" dirty="0">
                <a:latin typeface="微軟正黑體" panose="020B0604030504040204" pitchFamily="34" charset="-120"/>
                <a:ea typeface="微軟正黑體" panose="020B0604030504040204" pitchFamily="34" charset="-120"/>
              </a:rPr>
              <a:t>大學校系得視其需要對所列之項目分予不同之評分比重，並評定考生所繳之資料內容；</a:t>
            </a:r>
            <a:r>
              <a:rPr lang="zh-TW" altLang="en-US" sz="3200" dirty="0">
                <a:solidFill>
                  <a:srgbClr val="FF0000"/>
                </a:solidFill>
                <a:latin typeface="微軟正黑體" panose="020B0604030504040204" pitchFamily="34" charset="-120"/>
                <a:ea typeface="微軟正黑體" panose="020B0604030504040204" pitchFamily="34" charset="-120"/>
              </a:rPr>
              <a:t>除校系訂有必須繳交之項目外，學生可不須全備。（即使無法備齊大學端所要求的項目仍不需要放棄，有上傳有機會。）</a:t>
            </a:r>
            <a:endParaRPr lang="zh-TW" altLang="en-US" sz="3200" dirty="0"/>
          </a:p>
        </p:txBody>
      </p:sp>
    </p:spTree>
    <p:extLst>
      <p:ext uri="{BB962C8B-B14F-4D97-AF65-F5344CB8AC3E}">
        <p14:creationId xmlns:p14="http://schemas.microsoft.com/office/powerpoint/2010/main" val="22037485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A12C752-1E63-9C38-B0D8-EF4DD7870AE0}"/>
              </a:ext>
            </a:extLst>
          </p:cNvPr>
          <p:cNvSpPr>
            <a:spLocks noGrp="1"/>
          </p:cNvSpPr>
          <p:nvPr>
            <p:ph type="title"/>
          </p:nvPr>
        </p:nvSpPr>
        <p:spPr/>
        <p:txBody>
          <a:bodyPr/>
          <a:lstStyle/>
          <a:p>
            <a:endParaRPr lang="zh-TW" altLang="en-US"/>
          </a:p>
        </p:txBody>
      </p:sp>
      <p:sp>
        <p:nvSpPr>
          <p:cNvPr id="3" name="內容版面配置區 2">
            <a:extLst>
              <a:ext uri="{FF2B5EF4-FFF2-40B4-BE49-F238E27FC236}">
                <a16:creationId xmlns:a16="http://schemas.microsoft.com/office/drawing/2014/main" id="{AB169CAF-B878-115A-8865-3E02C841F2D2}"/>
              </a:ext>
            </a:extLst>
          </p:cNvPr>
          <p:cNvSpPr>
            <a:spLocks noGrp="1"/>
          </p:cNvSpPr>
          <p:nvPr>
            <p:ph idx="1"/>
          </p:nvPr>
        </p:nvSpPr>
        <p:spPr/>
        <p:txBody>
          <a:bodyPr/>
          <a:lstStyle/>
          <a:p>
            <a:endParaRPr lang="zh-TW" altLang="en-US" dirty="0"/>
          </a:p>
        </p:txBody>
      </p:sp>
      <p:pic>
        <p:nvPicPr>
          <p:cNvPr id="6" name="圖片 5">
            <a:extLst>
              <a:ext uri="{FF2B5EF4-FFF2-40B4-BE49-F238E27FC236}">
                <a16:creationId xmlns:a16="http://schemas.microsoft.com/office/drawing/2014/main" id="{3F7B4B96-2EC0-5EF2-CC8C-517A7D733048}"/>
              </a:ext>
            </a:extLst>
          </p:cNvPr>
          <p:cNvPicPr>
            <a:picLocks noChangeAspect="1"/>
          </p:cNvPicPr>
          <p:nvPr/>
        </p:nvPicPr>
        <p:blipFill>
          <a:blip r:embed="rId2"/>
          <a:stretch>
            <a:fillRect/>
          </a:stretch>
        </p:blipFill>
        <p:spPr>
          <a:xfrm>
            <a:off x="-52389" y="499533"/>
            <a:ext cx="12192000" cy="4221607"/>
          </a:xfrm>
          <a:prstGeom prst="rect">
            <a:avLst/>
          </a:prstGeom>
        </p:spPr>
      </p:pic>
      <p:sp>
        <p:nvSpPr>
          <p:cNvPr id="7" name="文字方塊 6">
            <a:extLst>
              <a:ext uri="{FF2B5EF4-FFF2-40B4-BE49-F238E27FC236}">
                <a16:creationId xmlns:a16="http://schemas.microsoft.com/office/drawing/2014/main" id="{2B8A6AF1-3489-0B73-1716-698EF886E64A}"/>
              </a:ext>
            </a:extLst>
          </p:cNvPr>
          <p:cNvSpPr txBox="1"/>
          <p:nvPr/>
        </p:nvSpPr>
        <p:spPr>
          <a:xfrm>
            <a:off x="3971896" y="5034455"/>
            <a:ext cx="4509952" cy="707886"/>
          </a:xfrm>
          <a:prstGeom prst="rect">
            <a:avLst/>
          </a:prstGeom>
          <a:solidFill>
            <a:srgbClr val="FFFF00"/>
          </a:solidFill>
          <a:ln w="57150">
            <a:solidFill>
              <a:srgbClr val="FF0000"/>
            </a:solidFill>
          </a:ln>
        </p:spPr>
        <p:txBody>
          <a:bodyPr wrap="square" rtlCol="0">
            <a:spAutoFit/>
          </a:bodyPr>
          <a:lstStyle/>
          <a:p>
            <a:r>
              <a:rPr lang="zh-TW" altLang="en-US" sz="4000" b="1" dirty="0">
                <a:latin typeface="微軟正黑體" panose="020B0604030504040204" pitchFamily="34" charset="-120"/>
                <a:ea typeface="微軟正黑體" panose="020B0604030504040204" pitchFamily="34" charset="-120"/>
              </a:rPr>
              <a:t>審查資料準備指引</a:t>
            </a:r>
          </a:p>
        </p:txBody>
      </p:sp>
      <p:cxnSp>
        <p:nvCxnSpPr>
          <p:cNvPr id="8" name="直線單箭頭接點 7">
            <a:extLst>
              <a:ext uri="{FF2B5EF4-FFF2-40B4-BE49-F238E27FC236}">
                <a16:creationId xmlns:a16="http://schemas.microsoft.com/office/drawing/2014/main" id="{3BF93815-37A2-EBCF-81B2-1B287C957690}"/>
              </a:ext>
            </a:extLst>
          </p:cNvPr>
          <p:cNvCxnSpPr>
            <a:cxnSpLocks/>
          </p:cNvCxnSpPr>
          <p:nvPr/>
        </p:nvCxnSpPr>
        <p:spPr>
          <a:xfrm flipV="1">
            <a:off x="6779172" y="3333728"/>
            <a:ext cx="364577" cy="170072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01019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5789BFD-C5F3-DFB3-B42E-3ADF7D8A94CB}"/>
              </a:ext>
            </a:extLst>
          </p:cNvPr>
          <p:cNvSpPr>
            <a:spLocks noGrp="1"/>
          </p:cNvSpPr>
          <p:nvPr>
            <p:ph type="title"/>
          </p:nvPr>
        </p:nvSpPr>
        <p:spPr/>
        <p:txBody>
          <a:bodyPr/>
          <a:lstStyle/>
          <a:p>
            <a:endParaRPr lang="zh-TW" altLang="en-US" dirty="0"/>
          </a:p>
        </p:txBody>
      </p:sp>
      <p:pic>
        <p:nvPicPr>
          <p:cNvPr id="5" name="圖片 4">
            <a:extLst>
              <a:ext uri="{FF2B5EF4-FFF2-40B4-BE49-F238E27FC236}">
                <a16:creationId xmlns:a16="http://schemas.microsoft.com/office/drawing/2014/main" id="{FADEFCCA-4FA0-4D7B-7B32-4D2B6078D874}"/>
              </a:ext>
            </a:extLst>
          </p:cNvPr>
          <p:cNvPicPr>
            <a:picLocks noChangeAspect="1"/>
          </p:cNvPicPr>
          <p:nvPr/>
        </p:nvPicPr>
        <p:blipFill>
          <a:blip r:embed="rId2"/>
          <a:stretch>
            <a:fillRect/>
          </a:stretch>
        </p:blipFill>
        <p:spPr>
          <a:xfrm>
            <a:off x="1285203" y="218627"/>
            <a:ext cx="9621593" cy="6420746"/>
          </a:xfrm>
          <a:prstGeom prst="rect">
            <a:avLst/>
          </a:prstGeom>
        </p:spPr>
      </p:pic>
      <p:sp>
        <p:nvSpPr>
          <p:cNvPr id="6" name="矩形 5">
            <a:extLst>
              <a:ext uri="{FF2B5EF4-FFF2-40B4-BE49-F238E27FC236}">
                <a16:creationId xmlns:a16="http://schemas.microsoft.com/office/drawing/2014/main" id="{C3A00759-F5B0-3836-E399-745F4A6DE270}"/>
              </a:ext>
            </a:extLst>
          </p:cNvPr>
          <p:cNvSpPr/>
          <p:nvPr/>
        </p:nvSpPr>
        <p:spPr>
          <a:xfrm>
            <a:off x="5801710" y="149290"/>
            <a:ext cx="1229711" cy="65314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文字方塊 6">
            <a:extLst>
              <a:ext uri="{FF2B5EF4-FFF2-40B4-BE49-F238E27FC236}">
                <a16:creationId xmlns:a16="http://schemas.microsoft.com/office/drawing/2014/main" id="{7F7EC7B8-3677-06B4-200A-D738AE4A7724}"/>
              </a:ext>
            </a:extLst>
          </p:cNvPr>
          <p:cNvSpPr txBox="1"/>
          <p:nvPr/>
        </p:nvSpPr>
        <p:spPr>
          <a:xfrm>
            <a:off x="4489999" y="871770"/>
            <a:ext cx="4264270" cy="707886"/>
          </a:xfrm>
          <a:prstGeom prst="rect">
            <a:avLst/>
          </a:prstGeom>
          <a:solidFill>
            <a:schemeClr val="accent3">
              <a:lumMod val="20000"/>
              <a:lumOff val="80000"/>
            </a:schemeClr>
          </a:solidFill>
          <a:ln w="57150">
            <a:solidFill>
              <a:srgbClr val="FF0000"/>
            </a:solidFill>
          </a:ln>
        </p:spPr>
        <p:txBody>
          <a:bodyPr wrap="square" rtlCol="0">
            <a:spAutoFit/>
          </a:bodyPr>
          <a:lstStyle>
            <a:defPPr>
              <a:defRPr lang="en-US"/>
            </a:defPPr>
            <a:lvl1pPr>
              <a:defRPr sz="4000">
                <a:latin typeface="微軟正黑體" panose="020B0604030504040204" pitchFamily="34" charset="-120"/>
                <a:ea typeface="微軟正黑體" panose="020B0604030504040204" pitchFamily="34" charset="-120"/>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40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審查資料準備指引</a:t>
            </a:r>
          </a:p>
        </p:txBody>
      </p:sp>
    </p:spTree>
    <p:extLst>
      <p:ext uri="{BB962C8B-B14F-4D97-AF65-F5344CB8AC3E}">
        <p14:creationId xmlns:p14="http://schemas.microsoft.com/office/powerpoint/2010/main" val="39065482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B8B7325-6BAC-36A2-494A-280110225384}"/>
              </a:ext>
            </a:extLst>
          </p:cNvPr>
          <p:cNvSpPr>
            <a:spLocks noGrp="1"/>
          </p:cNvSpPr>
          <p:nvPr>
            <p:ph type="title"/>
          </p:nvPr>
        </p:nvSpPr>
        <p:spPr/>
        <p:txBody>
          <a:bodyPr/>
          <a:lstStyle/>
          <a:p>
            <a:endParaRPr lang="zh-TW" altLang="en-US"/>
          </a:p>
        </p:txBody>
      </p:sp>
      <p:sp>
        <p:nvSpPr>
          <p:cNvPr id="3" name="內容版面配置區 2">
            <a:extLst>
              <a:ext uri="{FF2B5EF4-FFF2-40B4-BE49-F238E27FC236}">
                <a16:creationId xmlns:a16="http://schemas.microsoft.com/office/drawing/2014/main" id="{052CE3ED-29D7-D1FC-3753-5DD3CC630D5B}"/>
              </a:ext>
            </a:extLst>
          </p:cNvPr>
          <p:cNvSpPr>
            <a:spLocks noGrp="1"/>
          </p:cNvSpPr>
          <p:nvPr>
            <p:ph idx="1"/>
          </p:nvPr>
        </p:nvSpPr>
        <p:spPr/>
        <p:txBody>
          <a:bodyPr/>
          <a:lstStyle/>
          <a:p>
            <a:endParaRPr lang="zh-TW" altLang="en-US"/>
          </a:p>
        </p:txBody>
      </p:sp>
      <p:pic>
        <p:nvPicPr>
          <p:cNvPr id="5" name="圖片 4">
            <a:extLst>
              <a:ext uri="{FF2B5EF4-FFF2-40B4-BE49-F238E27FC236}">
                <a16:creationId xmlns:a16="http://schemas.microsoft.com/office/drawing/2014/main" id="{61559A41-FDC5-F009-5807-97CCB28DC063}"/>
              </a:ext>
            </a:extLst>
          </p:cNvPr>
          <p:cNvPicPr>
            <a:picLocks noChangeAspect="1"/>
          </p:cNvPicPr>
          <p:nvPr/>
        </p:nvPicPr>
        <p:blipFill>
          <a:blip r:embed="rId2"/>
          <a:stretch>
            <a:fillRect/>
          </a:stretch>
        </p:blipFill>
        <p:spPr>
          <a:xfrm>
            <a:off x="0" y="718552"/>
            <a:ext cx="12192000" cy="5420895"/>
          </a:xfrm>
          <a:prstGeom prst="rect">
            <a:avLst/>
          </a:prstGeom>
        </p:spPr>
      </p:pic>
      <p:sp>
        <p:nvSpPr>
          <p:cNvPr id="6" name="矩形 5">
            <a:extLst>
              <a:ext uri="{FF2B5EF4-FFF2-40B4-BE49-F238E27FC236}">
                <a16:creationId xmlns:a16="http://schemas.microsoft.com/office/drawing/2014/main" id="{B599B31E-20B3-3EC0-79DC-EE8A9FD16694}"/>
              </a:ext>
            </a:extLst>
          </p:cNvPr>
          <p:cNvSpPr/>
          <p:nvPr/>
        </p:nvSpPr>
        <p:spPr>
          <a:xfrm>
            <a:off x="10422294" y="2612571"/>
            <a:ext cx="1688841" cy="385354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2956593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8045400-B4B0-B792-6395-3672081A5459}"/>
              </a:ext>
            </a:extLst>
          </p:cNvPr>
          <p:cNvSpPr>
            <a:spLocks noGrp="1"/>
          </p:cNvSpPr>
          <p:nvPr>
            <p:ph type="title"/>
          </p:nvPr>
        </p:nvSpPr>
        <p:spPr/>
        <p:txBody>
          <a:bodyPr/>
          <a:lstStyle/>
          <a:p>
            <a:endParaRPr lang="zh-TW" altLang="en-US"/>
          </a:p>
        </p:txBody>
      </p:sp>
      <p:sp>
        <p:nvSpPr>
          <p:cNvPr id="3" name="內容版面配置區 2">
            <a:extLst>
              <a:ext uri="{FF2B5EF4-FFF2-40B4-BE49-F238E27FC236}">
                <a16:creationId xmlns:a16="http://schemas.microsoft.com/office/drawing/2014/main" id="{46CFBE3B-331E-FC87-379C-EA89191C1A62}"/>
              </a:ext>
            </a:extLst>
          </p:cNvPr>
          <p:cNvSpPr>
            <a:spLocks noGrp="1"/>
          </p:cNvSpPr>
          <p:nvPr>
            <p:ph idx="1"/>
          </p:nvPr>
        </p:nvSpPr>
        <p:spPr/>
        <p:txBody>
          <a:bodyPr/>
          <a:lstStyle/>
          <a:p>
            <a:endParaRPr lang="zh-TW" altLang="en-US"/>
          </a:p>
        </p:txBody>
      </p:sp>
      <p:pic>
        <p:nvPicPr>
          <p:cNvPr id="5" name="圖片 4">
            <a:extLst>
              <a:ext uri="{FF2B5EF4-FFF2-40B4-BE49-F238E27FC236}">
                <a16:creationId xmlns:a16="http://schemas.microsoft.com/office/drawing/2014/main" id="{6668B6B8-BFBF-948F-95AA-1C40F565639A}"/>
              </a:ext>
            </a:extLst>
          </p:cNvPr>
          <p:cNvPicPr>
            <a:picLocks noChangeAspect="1"/>
          </p:cNvPicPr>
          <p:nvPr/>
        </p:nvPicPr>
        <p:blipFill>
          <a:blip r:embed="rId2"/>
          <a:stretch>
            <a:fillRect/>
          </a:stretch>
        </p:blipFill>
        <p:spPr>
          <a:xfrm>
            <a:off x="428742" y="0"/>
            <a:ext cx="10796889" cy="6858000"/>
          </a:xfrm>
          <a:prstGeom prst="rect">
            <a:avLst/>
          </a:prstGeom>
        </p:spPr>
      </p:pic>
      <p:sp>
        <p:nvSpPr>
          <p:cNvPr id="7" name="文字方塊 6">
            <a:extLst>
              <a:ext uri="{FF2B5EF4-FFF2-40B4-BE49-F238E27FC236}">
                <a16:creationId xmlns:a16="http://schemas.microsoft.com/office/drawing/2014/main" id="{50EFE3B2-8E41-D658-5188-CFF20C4732CB}"/>
              </a:ext>
            </a:extLst>
          </p:cNvPr>
          <p:cNvSpPr txBox="1"/>
          <p:nvPr/>
        </p:nvSpPr>
        <p:spPr>
          <a:xfrm>
            <a:off x="4308411" y="5963989"/>
            <a:ext cx="7196234" cy="707886"/>
          </a:xfrm>
          <a:prstGeom prst="rect">
            <a:avLst/>
          </a:prstGeom>
          <a:solidFill>
            <a:schemeClr val="bg1"/>
          </a:solidFill>
        </p:spPr>
        <p:txBody>
          <a:bodyPr wrap="square">
            <a:spAutoFit/>
          </a:bodyPr>
          <a:lstStyle/>
          <a:p>
            <a:r>
              <a:rPr lang="zh-TW" altLang="en-US" sz="4000" b="1" dirty="0"/>
              <a:t>以中原資訊工程學系為例</a:t>
            </a:r>
          </a:p>
        </p:txBody>
      </p:sp>
      <p:sp>
        <p:nvSpPr>
          <p:cNvPr id="8" name="矩形 7">
            <a:extLst>
              <a:ext uri="{FF2B5EF4-FFF2-40B4-BE49-F238E27FC236}">
                <a16:creationId xmlns:a16="http://schemas.microsoft.com/office/drawing/2014/main" id="{CF9D5C3F-7CC7-2370-B3E0-DB2DCA964A24}"/>
              </a:ext>
            </a:extLst>
          </p:cNvPr>
          <p:cNvSpPr/>
          <p:nvPr/>
        </p:nvSpPr>
        <p:spPr>
          <a:xfrm>
            <a:off x="6643396" y="345233"/>
            <a:ext cx="2062065" cy="38255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a:extLst>
              <a:ext uri="{FF2B5EF4-FFF2-40B4-BE49-F238E27FC236}">
                <a16:creationId xmlns:a16="http://schemas.microsoft.com/office/drawing/2014/main" id="{391CDFFE-480F-4203-1D24-5A473F3D3FFA}"/>
              </a:ext>
            </a:extLst>
          </p:cNvPr>
          <p:cNvSpPr/>
          <p:nvPr/>
        </p:nvSpPr>
        <p:spPr>
          <a:xfrm>
            <a:off x="5001208" y="1819470"/>
            <a:ext cx="6243855" cy="337768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橢圓 9">
            <a:extLst>
              <a:ext uri="{FF2B5EF4-FFF2-40B4-BE49-F238E27FC236}">
                <a16:creationId xmlns:a16="http://schemas.microsoft.com/office/drawing/2014/main" id="{85AEDBE9-DD49-F674-1890-88C941782302}"/>
              </a:ext>
            </a:extLst>
          </p:cNvPr>
          <p:cNvSpPr/>
          <p:nvPr/>
        </p:nvSpPr>
        <p:spPr>
          <a:xfrm>
            <a:off x="0" y="499533"/>
            <a:ext cx="438539" cy="480181"/>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altLang="zh-TW" dirty="0">
                <a:ln>
                  <a:solidFill>
                    <a:schemeClr val="bg1"/>
                  </a:solidFill>
                </a:ln>
                <a:solidFill>
                  <a:schemeClr val="bg1"/>
                </a:solidFill>
              </a:rPr>
              <a:t>1</a:t>
            </a:r>
            <a:endParaRPr lang="zh-TW" altLang="en-US" dirty="0">
              <a:ln>
                <a:solidFill>
                  <a:schemeClr val="bg1"/>
                </a:solidFill>
              </a:ln>
              <a:solidFill>
                <a:schemeClr val="bg1"/>
              </a:solidFill>
            </a:endParaRPr>
          </a:p>
        </p:txBody>
      </p:sp>
      <p:sp>
        <p:nvSpPr>
          <p:cNvPr id="11" name="橢圓 10">
            <a:extLst>
              <a:ext uri="{FF2B5EF4-FFF2-40B4-BE49-F238E27FC236}">
                <a16:creationId xmlns:a16="http://schemas.microsoft.com/office/drawing/2014/main" id="{A25E8FCF-9A56-6738-F02F-09D51E1B2323}"/>
              </a:ext>
            </a:extLst>
          </p:cNvPr>
          <p:cNvSpPr/>
          <p:nvPr/>
        </p:nvSpPr>
        <p:spPr>
          <a:xfrm>
            <a:off x="196363" y="3414591"/>
            <a:ext cx="438539" cy="480181"/>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altLang="zh-TW" dirty="0">
                <a:ln>
                  <a:solidFill>
                    <a:schemeClr val="bg1"/>
                  </a:solidFill>
                </a:ln>
                <a:solidFill>
                  <a:schemeClr val="bg1"/>
                </a:solidFill>
              </a:rPr>
              <a:t>2</a:t>
            </a:r>
            <a:endParaRPr lang="zh-TW" altLang="en-US" dirty="0">
              <a:ln>
                <a:solidFill>
                  <a:schemeClr val="bg1"/>
                </a:solidFill>
              </a:ln>
              <a:solidFill>
                <a:schemeClr val="bg1"/>
              </a:solidFill>
            </a:endParaRPr>
          </a:p>
        </p:txBody>
      </p:sp>
      <p:sp>
        <p:nvSpPr>
          <p:cNvPr id="12" name="橢圓 11">
            <a:extLst>
              <a:ext uri="{FF2B5EF4-FFF2-40B4-BE49-F238E27FC236}">
                <a16:creationId xmlns:a16="http://schemas.microsoft.com/office/drawing/2014/main" id="{6C0099D0-FFB4-8AC2-7E63-B4B952621FD8}"/>
              </a:ext>
            </a:extLst>
          </p:cNvPr>
          <p:cNvSpPr/>
          <p:nvPr/>
        </p:nvSpPr>
        <p:spPr>
          <a:xfrm>
            <a:off x="5001208" y="5150656"/>
            <a:ext cx="438539" cy="480181"/>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altLang="zh-TW" dirty="0">
                <a:ln>
                  <a:solidFill>
                    <a:schemeClr val="bg1"/>
                  </a:solidFill>
                </a:ln>
                <a:solidFill>
                  <a:schemeClr val="bg1"/>
                </a:solidFill>
              </a:rPr>
              <a:t>3</a:t>
            </a:r>
            <a:endParaRPr lang="zh-TW" altLang="en-US" dirty="0">
              <a:ln>
                <a:solidFill>
                  <a:schemeClr val="bg1"/>
                </a:solidFill>
              </a:ln>
              <a:solidFill>
                <a:schemeClr val="bg1"/>
              </a:solidFill>
            </a:endParaRPr>
          </a:p>
        </p:txBody>
      </p:sp>
      <p:sp>
        <p:nvSpPr>
          <p:cNvPr id="14" name="矩形 13">
            <a:extLst>
              <a:ext uri="{FF2B5EF4-FFF2-40B4-BE49-F238E27FC236}">
                <a16:creationId xmlns:a16="http://schemas.microsoft.com/office/drawing/2014/main" id="{5F74B554-CE06-5ACB-E66F-96240594B7B2}"/>
              </a:ext>
            </a:extLst>
          </p:cNvPr>
          <p:cNvSpPr/>
          <p:nvPr/>
        </p:nvSpPr>
        <p:spPr>
          <a:xfrm>
            <a:off x="5439747" y="5248282"/>
            <a:ext cx="2369975" cy="38255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8509042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E976A83-58B8-5E29-EEB5-24904379F634}"/>
              </a:ext>
            </a:extLst>
          </p:cNvPr>
          <p:cNvSpPr>
            <a:spLocks noGrp="1"/>
          </p:cNvSpPr>
          <p:nvPr>
            <p:ph type="title"/>
          </p:nvPr>
        </p:nvSpPr>
        <p:spPr/>
        <p:txBody>
          <a:bodyPr/>
          <a:lstStyle/>
          <a:p>
            <a:r>
              <a:rPr lang="zh-TW" altLang="en-US" b="1" i="0" dirty="0">
                <a:solidFill>
                  <a:srgbClr val="008080"/>
                </a:solidFill>
                <a:effectLst/>
                <a:latin typeface="Arial" panose="020B0604020202020204" pitchFamily="34" charset="0"/>
              </a:rPr>
              <a:t>敘寫學習歷程自述</a:t>
            </a:r>
            <a:endParaRPr lang="zh-TW" altLang="en-US" dirty="0"/>
          </a:p>
        </p:txBody>
      </p:sp>
      <p:sp>
        <p:nvSpPr>
          <p:cNvPr id="5" name="文字方塊 4">
            <a:extLst>
              <a:ext uri="{FF2B5EF4-FFF2-40B4-BE49-F238E27FC236}">
                <a16:creationId xmlns:a16="http://schemas.microsoft.com/office/drawing/2014/main" id="{F53BBD14-67DD-D96B-2E00-ABBC54FBC7D7}"/>
              </a:ext>
            </a:extLst>
          </p:cNvPr>
          <p:cNvSpPr txBox="1"/>
          <p:nvPr/>
        </p:nvSpPr>
        <p:spPr>
          <a:xfrm>
            <a:off x="6333154" y="368467"/>
            <a:ext cx="5014239" cy="1200329"/>
          </a:xfrm>
          <a:prstGeom prst="rect">
            <a:avLst/>
          </a:prstGeom>
          <a:noFill/>
          <a:ln>
            <a:solidFill>
              <a:srgbClr val="C00000"/>
            </a:solidFill>
          </a:ln>
        </p:spPr>
        <p:txBody>
          <a:bodyPr wrap="square">
            <a:spAutoFit/>
          </a:bodyPr>
          <a:lstStyle/>
          <a:p>
            <a:r>
              <a:rPr lang="zh-TW" altLang="en-US" sz="2400" b="0" i="0" dirty="0">
                <a:solidFill>
                  <a:srgbClr val="000000"/>
                </a:solidFill>
                <a:effectLst/>
                <a:latin typeface="Arial" panose="020B0604020202020204" pitchFamily="34" charset="0"/>
              </a:rPr>
              <a:t>學高中學習歷程反思（</a:t>
            </a:r>
            <a:r>
              <a:rPr lang="en-US" altLang="zh-TW" sz="2400" b="0" i="0" dirty="0">
                <a:solidFill>
                  <a:srgbClr val="000000"/>
                </a:solidFill>
                <a:effectLst/>
                <a:latin typeface="Arial" panose="020B0604020202020204" pitchFamily="34" charset="0"/>
              </a:rPr>
              <a:t>O</a:t>
            </a:r>
            <a:r>
              <a:rPr lang="zh-TW" altLang="en-US" sz="2400" b="0" i="0" dirty="0">
                <a:solidFill>
                  <a:srgbClr val="000000"/>
                </a:solidFill>
                <a:effectLst/>
                <a:latin typeface="Arial" panose="020B0604020202020204" pitchFamily="34" charset="0"/>
              </a:rPr>
              <a:t>）</a:t>
            </a:r>
            <a:endParaRPr lang="en-US" altLang="zh-TW" sz="2400" b="0" i="0" dirty="0">
              <a:solidFill>
                <a:srgbClr val="000000"/>
              </a:solidFill>
              <a:effectLst/>
              <a:latin typeface="Arial" panose="020B0604020202020204" pitchFamily="34" charset="0"/>
            </a:endParaRPr>
          </a:p>
          <a:p>
            <a:r>
              <a:rPr lang="zh-TW" altLang="en-US" sz="2400" b="0" i="0" dirty="0">
                <a:solidFill>
                  <a:srgbClr val="000000"/>
                </a:solidFill>
                <a:effectLst/>
                <a:latin typeface="Arial" panose="020B0604020202020204" pitchFamily="34" charset="0"/>
              </a:rPr>
              <a:t>就讀動機（</a:t>
            </a:r>
            <a:r>
              <a:rPr lang="en-US" altLang="zh-TW" sz="2400" b="0" i="0" dirty="0">
                <a:solidFill>
                  <a:srgbClr val="000000"/>
                </a:solidFill>
                <a:effectLst/>
                <a:latin typeface="Arial" panose="020B0604020202020204" pitchFamily="34" charset="0"/>
              </a:rPr>
              <a:t>P</a:t>
            </a:r>
            <a:r>
              <a:rPr lang="zh-TW" altLang="en-US" sz="2400" b="0" i="0" dirty="0">
                <a:solidFill>
                  <a:srgbClr val="000000"/>
                </a:solidFill>
                <a:effectLst/>
                <a:latin typeface="Arial" panose="020B0604020202020204" pitchFamily="34" charset="0"/>
              </a:rPr>
              <a:t>）</a:t>
            </a:r>
            <a:endParaRPr lang="en-US" altLang="zh-TW" sz="2400" b="0" i="0" dirty="0">
              <a:solidFill>
                <a:srgbClr val="000000"/>
              </a:solidFill>
              <a:effectLst/>
              <a:latin typeface="Arial" panose="020B0604020202020204" pitchFamily="34" charset="0"/>
            </a:endParaRPr>
          </a:p>
          <a:p>
            <a:r>
              <a:rPr lang="zh-TW" altLang="en-US" sz="2400" b="0" i="0" dirty="0">
                <a:solidFill>
                  <a:srgbClr val="000000"/>
                </a:solidFill>
                <a:effectLst/>
                <a:latin typeface="Arial" panose="020B0604020202020204" pitchFamily="34" charset="0"/>
              </a:rPr>
              <a:t>未來學習計畫與生涯規劃（</a:t>
            </a:r>
            <a:r>
              <a:rPr lang="en-US" altLang="zh-TW" sz="2400" b="0" i="0" dirty="0">
                <a:solidFill>
                  <a:srgbClr val="000000"/>
                </a:solidFill>
                <a:effectLst/>
                <a:latin typeface="Arial" panose="020B0604020202020204" pitchFamily="34" charset="0"/>
              </a:rPr>
              <a:t>Q</a:t>
            </a:r>
            <a:r>
              <a:rPr lang="zh-TW" altLang="en-US" sz="2400" b="0" i="0" dirty="0">
                <a:solidFill>
                  <a:srgbClr val="000000"/>
                </a:solidFill>
                <a:effectLst/>
                <a:latin typeface="Arial" panose="020B0604020202020204" pitchFamily="34" charset="0"/>
              </a:rPr>
              <a:t>）</a:t>
            </a:r>
            <a:endParaRPr lang="en-US" altLang="zh-TW" sz="2400" b="0" i="0" dirty="0">
              <a:solidFill>
                <a:srgbClr val="000000"/>
              </a:solidFill>
              <a:effectLst/>
              <a:latin typeface="Arial" panose="020B0604020202020204" pitchFamily="34" charset="0"/>
            </a:endParaRPr>
          </a:p>
        </p:txBody>
      </p:sp>
      <p:pic>
        <p:nvPicPr>
          <p:cNvPr id="7" name="圖片 6">
            <a:extLst>
              <a:ext uri="{FF2B5EF4-FFF2-40B4-BE49-F238E27FC236}">
                <a16:creationId xmlns:a16="http://schemas.microsoft.com/office/drawing/2014/main" id="{70D07355-A107-BDB4-5E7C-5D96536A1884}"/>
              </a:ext>
            </a:extLst>
          </p:cNvPr>
          <p:cNvPicPr>
            <a:picLocks noChangeAspect="1"/>
          </p:cNvPicPr>
          <p:nvPr/>
        </p:nvPicPr>
        <p:blipFill>
          <a:blip r:embed="rId2"/>
          <a:stretch>
            <a:fillRect/>
          </a:stretch>
        </p:blipFill>
        <p:spPr>
          <a:xfrm>
            <a:off x="0" y="2511972"/>
            <a:ext cx="12031714" cy="3596669"/>
          </a:xfrm>
          <a:prstGeom prst="rect">
            <a:avLst/>
          </a:prstGeom>
        </p:spPr>
      </p:pic>
      <p:sp>
        <p:nvSpPr>
          <p:cNvPr id="8" name="橢圓 7">
            <a:extLst>
              <a:ext uri="{FF2B5EF4-FFF2-40B4-BE49-F238E27FC236}">
                <a16:creationId xmlns:a16="http://schemas.microsoft.com/office/drawing/2014/main" id="{86B937A9-0A33-8034-18E0-43EABCB2AAD1}"/>
              </a:ext>
            </a:extLst>
          </p:cNvPr>
          <p:cNvSpPr/>
          <p:nvPr/>
        </p:nvSpPr>
        <p:spPr>
          <a:xfrm>
            <a:off x="160286" y="3107252"/>
            <a:ext cx="438539" cy="480181"/>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altLang="zh-TW" dirty="0">
                <a:ln>
                  <a:solidFill>
                    <a:schemeClr val="bg1"/>
                  </a:solidFill>
                </a:ln>
                <a:solidFill>
                  <a:schemeClr val="bg1"/>
                </a:solidFill>
              </a:rPr>
              <a:t>4</a:t>
            </a:r>
            <a:endParaRPr lang="zh-TW" altLang="en-US" dirty="0">
              <a:ln>
                <a:solidFill>
                  <a:schemeClr val="bg1"/>
                </a:solidFill>
              </a:ln>
              <a:solidFill>
                <a:schemeClr val="bg1"/>
              </a:solidFill>
            </a:endParaRPr>
          </a:p>
        </p:txBody>
      </p:sp>
      <p:cxnSp>
        <p:nvCxnSpPr>
          <p:cNvPr id="12" name="直線接點 11">
            <a:extLst>
              <a:ext uri="{FF2B5EF4-FFF2-40B4-BE49-F238E27FC236}">
                <a16:creationId xmlns:a16="http://schemas.microsoft.com/office/drawing/2014/main" id="{100558E2-B925-E15B-29D5-0D612FCA6FED}"/>
              </a:ext>
            </a:extLst>
          </p:cNvPr>
          <p:cNvCxnSpPr/>
          <p:nvPr/>
        </p:nvCxnSpPr>
        <p:spPr>
          <a:xfrm>
            <a:off x="9442580" y="2827176"/>
            <a:ext cx="2202024"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直線接點 12">
            <a:extLst>
              <a:ext uri="{FF2B5EF4-FFF2-40B4-BE49-F238E27FC236}">
                <a16:creationId xmlns:a16="http://schemas.microsoft.com/office/drawing/2014/main" id="{E2ACD25E-487F-3302-D201-73705331477E}"/>
              </a:ext>
            </a:extLst>
          </p:cNvPr>
          <p:cNvCxnSpPr>
            <a:cxnSpLocks/>
          </p:cNvCxnSpPr>
          <p:nvPr/>
        </p:nvCxnSpPr>
        <p:spPr>
          <a:xfrm>
            <a:off x="5162939" y="3222172"/>
            <a:ext cx="3677334"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5" name="直線接點 14">
            <a:extLst>
              <a:ext uri="{FF2B5EF4-FFF2-40B4-BE49-F238E27FC236}">
                <a16:creationId xmlns:a16="http://schemas.microsoft.com/office/drawing/2014/main" id="{1BFE451A-866A-A072-A86D-2FA2C4B7A479}"/>
              </a:ext>
            </a:extLst>
          </p:cNvPr>
          <p:cNvCxnSpPr>
            <a:cxnSpLocks/>
          </p:cNvCxnSpPr>
          <p:nvPr/>
        </p:nvCxnSpPr>
        <p:spPr>
          <a:xfrm>
            <a:off x="10758196" y="5548605"/>
            <a:ext cx="111900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 name="直線接點 16">
            <a:extLst>
              <a:ext uri="{FF2B5EF4-FFF2-40B4-BE49-F238E27FC236}">
                <a16:creationId xmlns:a16="http://schemas.microsoft.com/office/drawing/2014/main" id="{C643670A-79A5-FB5B-55DE-7B8D48E8013C}"/>
              </a:ext>
            </a:extLst>
          </p:cNvPr>
          <p:cNvCxnSpPr>
            <a:cxnSpLocks/>
          </p:cNvCxnSpPr>
          <p:nvPr/>
        </p:nvCxnSpPr>
        <p:spPr>
          <a:xfrm>
            <a:off x="5330890" y="5934270"/>
            <a:ext cx="5212702"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51570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4DE88A1-1136-DB44-95F5-498A654DF217}"/>
              </a:ext>
            </a:extLst>
          </p:cNvPr>
          <p:cNvSpPr>
            <a:spLocks noGrp="1"/>
          </p:cNvSpPr>
          <p:nvPr>
            <p:ph type="title"/>
          </p:nvPr>
        </p:nvSpPr>
        <p:spPr/>
        <p:txBody>
          <a:bodyPr/>
          <a:lstStyle/>
          <a:p>
            <a:r>
              <a:rPr lang="en-US" altLang="zh-TW" b="1" dirty="0">
                <a:latin typeface="+mn-ea"/>
                <a:ea typeface="+mn-ea"/>
              </a:rPr>
              <a:t>115</a:t>
            </a:r>
            <a:r>
              <a:rPr lang="zh-TW" altLang="en-US" b="1" dirty="0">
                <a:latin typeface="+mn-ea"/>
                <a:ea typeface="+mn-ea"/>
              </a:rPr>
              <a:t>申請入學重要時程</a:t>
            </a:r>
            <a:endParaRPr lang="en-US" altLang="zh-TW" b="1" dirty="0">
              <a:latin typeface="+mn-ea"/>
              <a:ea typeface="+mn-ea"/>
            </a:endParaRPr>
          </a:p>
        </p:txBody>
      </p:sp>
      <p:sp>
        <p:nvSpPr>
          <p:cNvPr id="5" name="Rectangle 37"/>
          <p:cNvSpPr>
            <a:spLocks noChangeArrowheads="1"/>
          </p:cNvSpPr>
          <p:nvPr/>
        </p:nvSpPr>
        <p:spPr bwMode="auto">
          <a:xfrm>
            <a:off x="557049" y="2489200"/>
            <a:ext cx="5156954" cy="1388902"/>
          </a:xfrm>
          <a:prstGeom prst="rect">
            <a:avLst/>
          </a:prstGeom>
          <a:solidFill>
            <a:schemeClr val="accent6">
              <a:lumMod val="60000"/>
              <a:lumOff val="40000"/>
            </a:schemeClr>
          </a:solidFill>
          <a:ln>
            <a:solidFill>
              <a:schemeClr val="tx2"/>
            </a:solidFill>
            <a:headEnd type="none" w="sm" len="sm"/>
            <a:tailEnd type="none" w="sm" len="sm"/>
          </a:ln>
        </p:spPr>
        <p:style>
          <a:lnRef idx="2">
            <a:schemeClr val="accent6"/>
          </a:lnRef>
          <a:fillRef idx="1">
            <a:schemeClr val="lt1"/>
          </a:fillRef>
          <a:effectRef idx="0">
            <a:schemeClr val="accent6"/>
          </a:effectRef>
          <a:fontRef idx="minor">
            <a:schemeClr val="dk1"/>
          </a:fontRef>
        </p:style>
        <p:txBody>
          <a:bodyPr wrap="none" anchor="ctr"/>
          <a:lstStyle/>
          <a:p>
            <a:pPr algn="ctr">
              <a:defRPr/>
            </a:pPr>
            <a:r>
              <a:rPr lang="zh-TW" altLang="en-US" sz="3600" b="1" dirty="0">
                <a:latin typeface="+mn-ea"/>
              </a:rPr>
              <a:t>校內志願選填</a:t>
            </a:r>
            <a:r>
              <a:rPr lang="en-US" altLang="zh-TW" sz="3600" b="1" dirty="0">
                <a:latin typeface="+mn-ea"/>
              </a:rPr>
              <a:t>:</a:t>
            </a:r>
            <a:r>
              <a:rPr lang="en-US" altLang="zh-TW" sz="3600" b="1" dirty="0">
                <a:solidFill>
                  <a:srgbClr val="FF0000"/>
                </a:solidFill>
                <a:latin typeface="+mn-ea"/>
              </a:rPr>
              <a:t>2/26-3/13</a:t>
            </a:r>
            <a:br>
              <a:rPr lang="en-US" altLang="zh-TW" sz="3600" b="1" dirty="0">
                <a:solidFill>
                  <a:srgbClr val="FF0000"/>
                </a:solidFill>
                <a:latin typeface="+mn-ea"/>
              </a:rPr>
            </a:br>
            <a:r>
              <a:rPr lang="zh-TW" altLang="en-US" sz="3600" b="1" dirty="0">
                <a:solidFill>
                  <a:srgbClr val="FF0000"/>
                </a:solidFill>
                <a:latin typeface="+mn-ea"/>
              </a:rPr>
              <a:t>                        中午</a:t>
            </a:r>
            <a:r>
              <a:rPr lang="en-US" altLang="zh-TW" sz="3600" b="1" dirty="0">
                <a:solidFill>
                  <a:srgbClr val="FF0000"/>
                </a:solidFill>
                <a:latin typeface="+mn-ea"/>
              </a:rPr>
              <a:t>12:00</a:t>
            </a:r>
            <a:endParaRPr lang="zh-TW" altLang="en-US" sz="3600" b="1" dirty="0">
              <a:solidFill>
                <a:srgbClr val="FF0000"/>
              </a:solidFill>
              <a:latin typeface="+mn-ea"/>
            </a:endParaRPr>
          </a:p>
        </p:txBody>
      </p:sp>
      <p:sp>
        <p:nvSpPr>
          <p:cNvPr id="6" name="AutoShape 35"/>
          <p:cNvSpPr>
            <a:spLocks noChangeArrowheads="1"/>
          </p:cNvSpPr>
          <p:nvPr/>
        </p:nvSpPr>
        <p:spPr bwMode="auto">
          <a:xfrm>
            <a:off x="2977152" y="4041344"/>
            <a:ext cx="652463" cy="612119"/>
          </a:xfrm>
          <a:prstGeom prst="downArrow">
            <a:avLst>
              <a:gd name="adj1" fmla="val 50000"/>
              <a:gd name="adj2" fmla="val 63055"/>
            </a:avLst>
          </a:prstGeom>
          <a:solidFill>
            <a:schemeClr val="tx1">
              <a:lumMod val="50000"/>
              <a:lumOff val="50000"/>
            </a:schemeClr>
          </a:solidFill>
          <a:ln w="12700" cap="sq">
            <a:solidFill>
              <a:srgbClr val="333333"/>
            </a:solidFill>
            <a:miter lim="800000"/>
            <a:headEnd type="none" w="sm" len="sm"/>
            <a:tailEnd type="none" w="sm" len="sm"/>
          </a:ln>
          <a:effectLst/>
        </p:spPr>
        <p:txBody>
          <a:bodyPr vert="eaVert" wrap="none" anchor="ctr"/>
          <a:lstStyle/>
          <a:p>
            <a:pPr>
              <a:defRPr/>
            </a:pPr>
            <a:endParaRPr lang="zh-TW" altLang="en-US">
              <a:latin typeface="+mn-ea"/>
            </a:endParaRPr>
          </a:p>
        </p:txBody>
      </p:sp>
      <p:sp>
        <p:nvSpPr>
          <p:cNvPr id="7" name="Rectangle 8"/>
          <p:cNvSpPr>
            <a:spLocks noChangeArrowheads="1"/>
          </p:cNvSpPr>
          <p:nvPr/>
        </p:nvSpPr>
        <p:spPr bwMode="auto">
          <a:xfrm>
            <a:off x="372735" y="4747532"/>
            <a:ext cx="5884752" cy="811295"/>
          </a:xfrm>
          <a:prstGeom prst="rect">
            <a:avLst/>
          </a:prstGeom>
          <a:solidFill>
            <a:schemeClr val="accent6">
              <a:lumMod val="60000"/>
              <a:lumOff val="40000"/>
            </a:schemeClr>
          </a:solidFill>
          <a:ln>
            <a:solidFill>
              <a:schemeClr val="tx2"/>
            </a:solidFill>
            <a:headEnd type="none" w="sm" len="sm"/>
            <a:tailEnd type="none" w="sm" len="sm"/>
          </a:ln>
        </p:spPr>
        <p:style>
          <a:lnRef idx="2">
            <a:schemeClr val="accent6"/>
          </a:lnRef>
          <a:fillRef idx="1">
            <a:schemeClr val="lt1"/>
          </a:fillRef>
          <a:effectRef idx="0">
            <a:schemeClr val="accent6"/>
          </a:effectRef>
          <a:fontRef idx="minor">
            <a:schemeClr val="dk1"/>
          </a:fontRef>
        </p:style>
        <p:txBody>
          <a:bodyPr wrap="none" anchor="ctr"/>
          <a:lstStyle/>
          <a:p>
            <a:pPr algn="ctr">
              <a:defRPr/>
            </a:pPr>
            <a:r>
              <a:rPr lang="en-US" altLang="zh-TW" sz="3600" b="1" dirty="0">
                <a:latin typeface="+mn-ea"/>
              </a:rPr>
              <a:t>3/30</a:t>
            </a:r>
            <a:r>
              <a:rPr lang="zh-TW" altLang="en-US" sz="3600" b="1" dirty="0">
                <a:latin typeface="+mn-ea"/>
              </a:rPr>
              <a:t>第一階段篩選結果公告</a:t>
            </a:r>
          </a:p>
        </p:txBody>
      </p:sp>
      <p:pic>
        <p:nvPicPr>
          <p:cNvPr id="8" name="圖片 7"/>
          <p:cNvPicPr>
            <a:picLocks noChangeAspect="1"/>
          </p:cNvPicPr>
          <p:nvPr/>
        </p:nvPicPr>
        <p:blipFill rotWithShape="1">
          <a:blip r:embed="rId2"/>
          <a:srcRect l="45116" t="7688" r="26330" b="47859"/>
          <a:stretch/>
        </p:blipFill>
        <p:spPr>
          <a:xfrm>
            <a:off x="6586394" y="2157731"/>
            <a:ext cx="4843605" cy="4241579"/>
          </a:xfrm>
          <a:prstGeom prst="rect">
            <a:avLst/>
          </a:prstGeom>
        </p:spPr>
      </p:pic>
    </p:spTree>
    <p:extLst>
      <p:ext uri="{BB962C8B-B14F-4D97-AF65-F5344CB8AC3E}">
        <p14:creationId xmlns:p14="http://schemas.microsoft.com/office/powerpoint/2010/main" val="1055280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6B9E9B6-FF6A-901E-0468-7D221E4BA342}"/>
              </a:ext>
            </a:extLst>
          </p:cNvPr>
          <p:cNvSpPr>
            <a:spLocks noGrp="1"/>
          </p:cNvSpPr>
          <p:nvPr>
            <p:ph type="title"/>
          </p:nvPr>
        </p:nvSpPr>
        <p:spPr/>
        <p:txBody>
          <a:bodyPr/>
          <a:lstStyle/>
          <a:p>
            <a:r>
              <a:rPr lang="zh-TW" altLang="en-US" b="1" dirty="0"/>
              <a:t>多元表現綜整心得</a:t>
            </a:r>
            <a:r>
              <a:rPr lang="en-US" altLang="zh-TW" b="1" dirty="0"/>
              <a:t>(</a:t>
            </a:r>
            <a:r>
              <a:rPr lang="zh-TW" altLang="en-US" b="1" dirty="0"/>
              <a:t>補充</a:t>
            </a:r>
            <a:r>
              <a:rPr lang="en-US" altLang="zh-TW" b="1" dirty="0"/>
              <a:t>)</a:t>
            </a:r>
            <a:endParaRPr lang="zh-TW" altLang="en-US" b="1" dirty="0"/>
          </a:p>
        </p:txBody>
      </p:sp>
      <p:sp>
        <p:nvSpPr>
          <p:cNvPr id="3" name="內容版面配置區 2">
            <a:extLst>
              <a:ext uri="{FF2B5EF4-FFF2-40B4-BE49-F238E27FC236}">
                <a16:creationId xmlns:a16="http://schemas.microsoft.com/office/drawing/2014/main" id="{1580584E-4834-E990-14BE-F6DF8E4AE931}"/>
              </a:ext>
            </a:extLst>
          </p:cNvPr>
          <p:cNvSpPr>
            <a:spLocks noGrp="1"/>
          </p:cNvSpPr>
          <p:nvPr>
            <p:ph idx="1"/>
          </p:nvPr>
        </p:nvSpPr>
        <p:spPr/>
        <p:txBody>
          <a:bodyPr>
            <a:normAutofit/>
          </a:bodyPr>
          <a:lstStyle/>
          <a:p>
            <a:pPr>
              <a:lnSpc>
                <a:spcPct val="150000"/>
              </a:lnSpc>
            </a:pPr>
            <a:r>
              <a:rPr lang="zh-TW" altLang="en-US" sz="3200" b="0" i="0" dirty="0">
                <a:solidFill>
                  <a:srgbClr val="555555"/>
                </a:solidFill>
                <a:effectLst/>
                <a:latin typeface="Montserrat" panose="020B0604020202020204" pitchFamily="2" charset="0"/>
              </a:rPr>
              <a:t>「多元表現綜整心得」簡單來說，就是同學需要針對高中職三年期間所參與的各項課外活動、自主學習等多元表現，寫一篇履歷與心得，來呈現自己的參與動機、成果與收穫、反省或感想。</a:t>
            </a:r>
            <a:br>
              <a:rPr lang="zh-TW" altLang="en-US" sz="3200" dirty="0"/>
            </a:br>
            <a:endParaRPr lang="zh-TW" altLang="en-US" sz="3200" dirty="0"/>
          </a:p>
        </p:txBody>
      </p:sp>
      <p:sp>
        <p:nvSpPr>
          <p:cNvPr id="5" name="文字方塊 4">
            <a:extLst>
              <a:ext uri="{FF2B5EF4-FFF2-40B4-BE49-F238E27FC236}">
                <a16:creationId xmlns:a16="http://schemas.microsoft.com/office/drawing/2014/main" id="{F68FEAD6-9EF8-46DD-0C1D-034FBBA6C264}"/>
              </a:ext>
            </a:extLst>
          </p:cNvPr>
          <p:cNvSpPr txBox="1"/>
          <p:nvPr/>
        </p:nvSpPr>
        <p:spPr>
          <a:xfrm>
            <a:off x="761619" y="2011680"/>
            <a:ext cx="10500430" cy="2894960"/>
          </a:xfrm>
          <a:prstGeom prst="rect">
            <a:avLst/>
          </a:prstGeom>
          <a:solidFill>
            <a:schemeClr val="bg1"/>
          </a:solidFill>
          <a:ln w="38100">
            <a:solidFill>
              <a:srgbClr val="C00000"/>
            </a:solidFill>
          </a:ln>
        </p:spPr>
        <p:txBody>
          <a:bodyPr wrap="square">
            <a:spAutoFit/>
          </a:bodyPr>
          <a:lstStyle/>
          <a:p>
            <a:pPr algn="l">
              <a:lnSpc>
                <a:spcPct val="200000"/>
              </a:lnSpc>
            </a:pPr>
            <a:r>
              <a:rPr lang="zh-TW" altLang="en-US" sz="3200" b="0" i="0" dirty="0">
                <a:solidFill>
                  <a:srgbClr val="333333"/>
                </a:solidFill>
                <a:effectLst/>
                <a:latin typeface="微軟正黑體" panose="020B0604030504040204" pitchFamily="34" charset="-120"/>
                <a:ea typeface="微軟正黑體" panose="020B0604030504040204" pitchFamily="34" charset="-120"/>
              </a:rPr>
              <a:t>多元表現綜整心得（</a:t>
            </a:r>
            <a:r>
              <a:rPr lang="zh-TW" altLang="en-US" sz="3200" b="0" i="0" dirty="0">
                <a:solidFill>
                  <a:srgbClr val="FF0000"/>
                </a:solidFill>
                <a:effectLst/>
                <a:latin typeface="微軟正黑體" panose="020B0604030504040204" pitchFamily="34" charset="-120"/>
                <a:ea typeface="微軟正黑體" panose="020B0604030504040204" pitchFamily="34" charset="-120"/>
              </a:rPr>
              <a:t>至多</a:t>
            </a:r>
            <a:r>
              <a:rPr lang="en-US" altLang="zh-TW" sz="3200" b="0" i="0" dirty="0">
                <a:solidFill>
                  <a:srgbClr val="FF0000"/>
                </a:solidFill>
                <a:effectLst/>
                <a:latin typeface="微軟正黑體" panose="020B0604030504040204" pitchFamily="34" charset="-120"/>
                <a:ea typeface="微軟正黑體" panose="020B0604030504040204" pitchFamily="34" charset="-120"/>
              </a:rPr>
              <a:t>800</a:t>
            </a:r>
            <a:r>
              <a:rPr lang="zh-TW" altLang="en-US" sz="3200" b="0" i="0" dirty="0">
                <a:solidFill>
                  <a:srgbClr val="FF0000"/>
                </a:solidFill>
                <a:effectLst/>
                <a:latin typeface="微軟正黑體" panose="020B0604030504040204" pitchFamily="34" charset="-120"/>
                <a:ea typeface="微軟正黑體" panose="020B0604030504040204" pitchFamily="34" charset="-120"/>
              </a:rPr>
              <a:t>字、</a:t>
            </a:r>
            <a:r>
              <a:rPr lang="en-US" altLang="zh-TW" sz="3200" b="0" i="0" dirty="0">
                <a:solidFill>
                  <a:srgbClr val="FF0000"/>
                </a:solidFill>
                <a:effectLst/>
                <a:latin typeface="微軟正黑體" panose="020B0604030504040204" pitchFamily="34" charset="-120"/>
                <a:ea typeface="微軟正黑體" panose="020B0604030504040204" pitchFamily="34" charset="-120"/>
              </a:rPr>
              <a:t>3</a:t>
            </a:r>
            <a:r>
              <a:rPr lang="zh-TW" altLang="en-US" sz="3200" b="0" i="0" dirty="0">
                <a:solidFill>
                  <a:srgbClr val="FF0000"/>
                </a:solidFill>
                <a:effectLst/>
                <a:latin typeface="微軟正黑體" panose="020B0604030504040204" pitchFamily="34" charset="-120"/>
                <a:ea typeface="微軟正黑體" panose="020B0604030504040204" pitchFamily="34" charset="-120"/>
              </a:rPr>
              <a:t>張圖片</a:t>
            </a:r>
            <a:r>
              <a:rPr lang="zh-TW" altLang="en-US" sz="3200" b="0" i="0" dirty="0">
                <a:solidFill>
                  <a:srgbClr val="333333"/>
                </a:solidFill>
                <a:effectLst/>
                <a:latin typeface="微軟正黑體" panose="020B0604030504040204" pitchFamily="34" charset="-120"/>
                <a:ea typeface="微軟正黑體" panose="020B0604030504040204" pitchFamily="34" charset="-120"/>
              </a:rPr>
              <a:t>）：</a:t>
            </a:r>
            <a:br>
              <a:rPr lang="en-US" altLang="zh-TW" sz="3200" b="0" i="0" dirty="0">
                <a:solidFill>
                  <a:srgbClr val="333333"/>
                </a:solidFill>
                <a:effectLst/>
                <a:latin typeface="微軟正黑體" panose="020B0604030504040204" pitchFamily="34" charset="-120"/>
                <a:ea typeface="微軟正黑體" panose="020B0604030504040204" pitchFamily="34" charset="-120"/>
              </a:rPr>
            </a:br>
            <a:r>
              <a:rPr lang="zh-TW" altLang="en-US" sz="3200" b="0" i="0" dirty="0">
                <a:solidFill>
                  <a:srgbClr val="333333"/>
                </a:solidFill>
                <a:effectLst/>
                <a:latin typeface="微軟正黑體" panose="020B0604030504040204" pitchFamily="34" charset="-120"/>
                <a:ea typeface="微軟正黑體" panose="020B0604030504040204" pitchFamily="34" charset="-120"/>
              </a:rPr>
              <a:t>能具體說明資訊科技相關之自我成長、學習潛能、學習動機、實行方式、投入之過程及反思，呈現感想與啟發。</a:t>
            </a:r>
            <a:endParaRPr lang="zh-TW" altLang="en-US" sz="3200" b="0" i="0" dirty="0">
              <a:solidFill>
                <a:srgbClr val="333333"/>
              </a:solidFill>
              <a:effectLst/>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38237628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066C79-577B-F7F6-06CE-BCE052394BA0}"/>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CBAFC203-ECFF-A34D-4752-D22EB2AAD3C9}"/>
              </a:ext>
            </a:extLst>
          </p:cNvPr>
          <p:cNvSpPr>
            <a:spLocks noGrp="1"/>
          </p:cNvSpPr>
          <p:nvPr>
            <p:ph type="title"/>
          </p:nvPr>
        </p:nvSpPr>
        <p:spPr/>
        <p:txBody>
          <a:bodyPr/>
          <a:lstStyle/>
          <a:p>
            <a:r>
              <a:rPr lang="zh-TW" altLang="en-US" b="1" dirty="0">
                <a:latin typeface="+mj-ea"/>
              </a:rPr>
              <a:t>第二階段放榜後</a:t>
            </a:r>
            <a:endParaRPr lang="zh-TW" altLang="en-US" b="1" dirty="0"/>
          </a:p>
        </p:txBody>
      </p:sp>
      <p:sp>
        <p:nvSpPr>
          <p:cNvPr id="3" name="內容版面配置區 2">
            <a:extLst>
              <a:ext uri="{FF2B5EF4-FFF2-40B4-BE49-F238E27FC236}">
                <a16:creationId xmlns:a16="http://schemas.microsoft.com/office/drawing/2014/main" id="{C6AA6E65-9B58-4FDE-D221-503EC6B5D8D7}"/>
              </a:ext>
            </a:extLst>
          </p:cNvPr>
          <p:cNvSpPr>
            <a:spLocks noGrp="1"/>
          </p:cNvSpPr>
          <p:nvPr>
            <p:ph idx="1"/>
          </p:nvPr>
        </p:nvSpPr>
        <p:spPr/>
        <p:txBody>
          <a:bodyPr>
            <a:normAutofit/>
          </a:bodyPr>
          <a:lstStyle/>
          <a:p>
            <a:pPr>
              <a:lnSpc>
                <a:spcPct val="150000"/>
              </a:lnSpc>
              <a:buFont typeface="Wingdings" panose="05000000000000000000" pitchFamily="2" charset="2"/>
              <a:buChar char="ü"/>
            </a:pPr>
            <a:r>
              <a:rPr lang="zh-TW" altLang="en-US" sz="3200" b="1" dirty="0">
                <a:solidFill>
                  <a:schemeClr val="bg1">
                    <a:lumMod val="50000"/>
                  </a:schemeClr>
                </a:solidFill>
              </a:rPr>
              <a:t>登記志願序</a:t>
            </a:r>
            <a:endParaRPr lang="en-US" altLang="zh-TW" sz="3200" b="1" dirty="0">
              <a:solidFill>
                <a:schemeClr val="bg1">
                  <a:lumMod val="50000"/>
                </a:schemeClr>
              </a:solidFill>
            </a:endParaRPr>
          </a:p>
          <a:p>
            <a:pPr>
              <a:lnSpc>
                <a:spcPct val="150000"/>
              </a:lnSpc>
              <a:buFont typeface="Wingdings" panose="05000000000000000000" pitchFamily="2" charset="2"/>
              <a:buChar char="ü"/>
            </a:pPr>
            <a:r>
              <a:rPr lang="zh-TW" altLang="en-US" sz="3200" b="1" dirty="0">
                <a:solidFill>
                  <a:schemeClr val="bg1">
                    <a:lumMod val="50000"/>
                  </a:schemeClr>
                </a:solidFill>
              </a:rPr>
              <a:t>放棄入學資格</a:t>
            </a:r>
            <a:endParaRPr lang="en-US" altLang="zh-TW" sz="3200" b="1" dirty="0">
              <a:solidFill>
                <a:schemeClr val="bg1">
                  <a:lumMod val="50000"/>
                </a:schemeClr>
              </a:solidFill>
            </a:endParaRPr>
          </a:p>
          <a:p>
            <a:pPr>
              <a:lnSpc>
                <a:spcPct val="150000"/>
              </a:lnSpc>
            </a:pPr>
            <a:endParaRPr lang="en-US" altLang="zh-TW" sz="3200" dirty="0"/>
          </a:p>
          <a:p>
            <a:pPr>
              <a:lnSpc>
                <a:spcPct val="150000"/>
              </a:lnSpc>
            </a:pPr>
            <a:endParaRPr lang="en-US" altLang="zh-TW" sz="3200" dirty="0"/>
          </a:p>
          <a:p>
            <a:pPr>
              <a:lnSpc>
                <a:spcPct val="150000"/>
              </a:lnSpc>
            </a:pPr>
            <a:endParaRPr lang="en-US" altLang="zh-TW" sz="3200" dirty="0"/>
          </a:p>
          <a:p>
            <a:pPr>
              <a:lnSpc>
                <a:spcPct val="150000"/>
              </a:lnSpc>
            </a:pPr>
            <a:endParaRPr lang="en-US" altLang="zh-TW" sz="3200" dirty="0"/>
          </a:p>
          <a:p>
            <a:pPr>
              <a:lnSpc>
                <a:spcPct val="150000"/>
              </a:lnSpc>
            </a:pPr>
            <a:endParaRPr lang="en-US" altLang="zh-TW" sz="3200" dirty="0"/>
          </a:p>
          <a:p>
            <a:pPr>
              <a:lnSpc>
                <a:spcPct val="150000"/>
              </a:lnSpc>
            </a:pPr>
            <a:endParaRPr lang="zh-TW" altLang="en-US" sz="3200" dirty="0"/>
          </a:p>
        </p:txBody>
      </p:sp>
    </p:spTree>
    <p:extLst>
      <p:ext uri="{BB962C8B-B14F-4D97-AF65-F5344CB8AC3E}">
        <p14:creationId xmlns:p14="http://schemas.microsoft.com/office/powerpoint/2010/main" val="26410175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E506BC74-5009-9EBC-98B4-307FB5CAD4FE}"/>
              </a:ext>
            </a:extLst>
          </p:cNvPr>
          <p:cNvPicPr>
            <a:picLocks noChangeAspect="1"/>
          </p:cNvPicPr>
          <p:nvPr/>
        </p:nvPicPr>
        <p:blipFill>
          <a:blip r:embed="rId2"/>
          <a:stretch>
            <a:fillRect/>
          </a:stretch>
        </p:blipFill>
        <p:spPr>
          <a:xfrm>
            <a:off x="6979503" y="83976"/>
            <a:ext cx="5097424" cy="5110527"/>
          </a:xfrm>
          <a:prstGeom prst="rect">
            <a:avLst/>
          </a:prstGeom>
        </p:spPr>
      </p:pic>
      <p:sp>
        <p:nvSpPr>
          <p:cNvPr id="77826" name="投影片編號版面配置區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5000"/>
              <a:buFont typeface="Wingdings" panose="05000000000000000000" pitchFamily="2" charset="2"/>
              <a:buChar char="p"/>
              <a:defRPr kumimoji="1" sz="2800">
                <a:solidFill>
                  <a:schemeClr val="tx1"/>
                </a:solidFill>
                <a:latin typeface="Verdana" panose="020B0604030504040204" pitchFamily="34" charset="0"/>
                <a:ea typeface="新細明體" panose="02020500000000000000" pitchFamily="18" charset="-120"/>
              </a:defRPr>
            </a:lvl1pPr>
            <a:lvl2pPr marL="742950" indent="-285750">
              <a:spcBef>
                <a:spcPct val="20000"/>
              </a:spcBef>
              <a:buClr>
                <a:schemeClr val="tx2"/>
              </a:buClr>
              <a:buSzPct val="75000"/>
              <a:buFont typeface="Wingdings" panose="05000000000000000000" pitchFamily="2" charset="2"/>
              <a:buChar char="n"/>
              <a:defRPr kumimoji="1" sz="2400">
                <a:solidFill>
                  <a:schemeClr val="tx1"/>
                </a:solidFill>
                <a:latin typeface="Verdana" panose="020B0604030504040204" pitchFamily="34" charset="0"/>
                <a:ea typeface="新細明體" panose="02020500000000000000" pitchFamily="18" charset="-120"/>
              </a:defRPr>
            </a:lvl2pPr>
            <a:lvl3pPr marL="1143000" indent="-228600">
              <a:spcBef>
                <a:spcPct val="20000"/>
              </a:spcBef>
              <a:buClr>
                <a:schemeClr val="accent1"/>
              </a:buClr>
              <a:buSzPct val="65000"/>
              <a:buFont typeface="Wingdings" panose="05000000000000000000" pitchFamily="2" charset="2"/>
              <a:buChar char="p"/>
              <a:defRPr kumimoji="1" sz="2000">
                <a:solidFill>
                  <a:schemeClr val="tx1"/>
                </a:solidFill>
                <a:latin typeface="Verdana" panose="020B0604030504040204" pitchFamily="34" charset="0"/>
                <a:ea typeface="新細明體" panose="02020500000000000000" pitchFamily="18" charset="-120"/>
              </a:defRPr>
            </a:lvl3pPr>
            <a:lvl4pPr marL="1600200" indent="-228600">
              <a:spcBef>
                <a:spcPct val="20000"/>
              </a:spcBef>
              <a:buClr>
                <a:schemeClr val="bg2"/>
              </a:buClr>
              <a:buFont typeface="Wingdings" panose="05000000000000000000" pitchFamily="2" charset="2"/>
              <a:buChar char="§"/>
              <a:defRPr kumimoji="1">
                <a:solidFill>
                  <a:schemeClr val="tx1"/>
                </a:solidFill>
                <a:latin typeface="Verdana" panose="020B0604030504040204" pitchFamily="34" charset="0"/>
                <a:ea typeface="新細明體" panose="02020500000000000000" pitchFamily="18" charset="-120"/>
              </a:defRPr>
            </a:lvl4pPr>
            <a:lvl5pPr marL="2057400" indent="-228600">
              <a:spcBef>
                <a:spcPct val="20000"/>
              </a:spcBef>
              <a:buClr>
                <a:schemeClr val="tx2"/>
              </a:buClr>
              <a:buSzPct val="80000"/>
              <a:buFont typeface="Wingdings" panose="05000000000000000000" pitchFamily="2" charset="2"/>
              <a:buChar char="§"/>
              <a:defRPr kumimoji="1">
                <a:solidFill>
                  <a:schemeClr val="tx1"/>
                </a:solidFill>
                <a:latin typeface="Verdana" panose="020B0604030504040204" pitchFamily="34" charset="0"/>
                <a:ea typeface="新細明體" panose="02020500000000000000" pitchFamily="18" charset="-12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kumimoji="1">
                <a:solidFill>
                  <a:schemeClr val="tx1"/>
                </a:solidFill>
                <a:latin typeface="Verdana" panose="020B0604030504040204" pitchFamily="34" charset="0"/>
                <a:ea typeface="新細明體" panose="02020500000000000000" pitchFamily="18" charset="-12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kumimoji="1">
                <a:solidFill>
                  <a:schemeClr val="tx1"/>
                </a:solidFill>
                <a:latin typeface="Verdana" panose="020B0604030504040204" pitchFamily="34" charset="0"/>
                <a:ea typeface="新細明體" panose="02020500000000000000" pitchFamily="18" charset="-12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kumimoji="1">
                <a:solidFill>
                  <a:schemeClr val="tx1"/>
                </a:solidFill>
                <a:latin typeface="Verdana" panose="020B0604030504040204" pitchFamily="34" charset="0"/>
                <a:ea typeface="新細明體" panose="02020500000000000000" pitchFamily="18" charset="-12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kumimoji="1">
                <a:solidFill>
                  <a:schemeClr val="tx1"/>
                </a:solidFill>
                <a:latin typeface="Verdana" panose="020B0604030504040204" pitchFamily="34" charset="0"/>
                <a:ea typeface="新細明體" panose="02020500000000000000" pitchFamily="18" charset="-120"/>
              </a:defRPr>
            </a:lvl9pPr>
          </a:lstStyle>
          <a:p>
            <a:pPr>
              <a:spcBef>
                <a:spcPct val="0"/>
              </a:spcBef>
              <a:buClrTx/>
              <a:buSzTx/>
              <a:buFontTx/>
              <a:buNone/>
            </a:pPr>
            <a:fld id="{E636C2CA-7933-4E60-9226-D845A6A9E5D1}" type="slidenum">
              <a:rPr kumimoji="0" lang="zh-TW" altLang="en-US" sz="1000">
                <a:solidFill>
                  <a:schemeClr val="accent1"/>
                </a:solidFill>
                <a:latin typeface="Times New Roman" panose="02020603050405020304" pitchFamily="18" charset="0"/>
              </a:rPr>
              <a:pPr>
                <a:spcBef>
                  <a:spcPct val="0"/>
                </a:spcBef>
                <a:buClrTx/>
                <a:buSzTx/>
                <a:buFontTx/>
                <a:buNone/>
              </a:pPr>
              <a:t>42</a:t>
            </a:fld>
            <a:endParaRPr kumimoji="0" lang="en-US" altLang="zh-TW" sz="1000" dirty="0">
              <a:solidFill>
                <a:schemeClr val="accent1"/>
              </a:solidFill>
              <a:latin typeface="Times New Roman" panose="02020603050405020304" pitchFamily="18" charset="0"/>
            </a:endParaRPr>
          </a:p>
        </p:txBody>
      </p:sp>
      <p:sp>
        <p:nvSpPr>
          <p:cNvPr id="16" name="Rectangle 6"/>
          <p:cNvSpPr>
            <a:spLocks noChangeArrowheads="1"/>
          </p:cNvSpPr>
          <p:nvPr/>
        </p:nvSpPr>
        <p:spPr bwMode="auto">
          <a:xfrm>
            <a:off x="312788" y="4144263"/>
            <a:ext cx="6234846" cy="777200"/>
          </a:xfrm>
          <a:prstGeom prst="rect">
            <a:avLst/>
          </a:prstGeom>
          <a:solidFill>
            <a:schemeClr val="accent6">
              <a:lumMod val="60000"/>
              <a:lumOff val="40000"/>
            </a:schemeClr>
          </a:solidFill>
          <a:ln>
            <a:solidFill>
              <a:schemeClr val="tx2"/>
            </a:solidFill>
            <a:headEnd type="none" w="sm" len="sm"/>
            <a:tailEnd type="none" w="sm" len="sm"/>
          </a:ln>
        </p:spPr>
        <p:style>
          <a:lnRef idx="2">
            <a:schemeClr val="accent6"/>
          </a:lnRef>
          <a:fillRef idx="1">
            <a:schemeClr val="lt1"/>
          </a:fillRef>
          <a:effectRef idx="0">
            <a:schemeClr val="accent6"/>
          </a:effectRef>
          <a:fontRef idx="minor">
            <a:schemeClr val="dk1"/>
          </a:fontRef>
        </p:style>
        <p:txBody>
          <a:bodyPr wrap="none" anchor="ctr"/>
          <a:lstStyle/>
          <a:p>
            <a:pPr algn="ctr"/>
            <a:r>
              <a:rPr lang="en-US" altLang="zh-TW" sz="3600" b="1" dirty="0">
                <a:latin typeface="Times New Roman" panose="02020603050405020304" pitchFamily="18" charset="0"/>
                <a:ea typeface="標楷體" panose="03000509000000000000" pitchFamily="65" charset="-120"/>
              </a:rPr>
              <a:t>6/11</a:t>
            </a:r>
            <a:r>
              <a:rPr lang="zh-TW" altLang="en-US" sz="3600" b="1" dirty="0">
                <a:latin typeface="Times New Roman" panose="02020603050405020304" pitchFamily="18" charset="0"/>
                <a:ea typeface="標楷體" panose="03000509000000000000" pitchFamily="65" charset="-120"/>
              </a:rPr>
              <a:t>甄選會分發及公告錄取</a:t>
            </a:r>
          </a:p>
        </p:txBody>
      </p:sp>
      <p:sp>
        <p:nvSpPr>
          <p:cNvPr id="17" name="Rectangle 6"/>
          <p:cNvSpPr>
            <a:spLocks noChangeArrowheads="1"/>
          </p:cNvSpPr>
          <p:nvPr/>
        </p:nvSpPr>
        <p:spPr bwMode="auto">
          <a:xfrm>
            <a:off x="441603" y="2154423"/>
            <a:ext cx="5489861" cy="717282"/>
          </a:xfrm>
          <a:prstGeom prst="rect">
            <a:avLst/>
          </a:prstGeom>
          <a:solidFill>
            <a:schemeClr val="accent6">
              <a:lumMod val="60000"/>
              <a:lumOff val="40000"/>
            </a:schemeClr>
          </a:solidFill>
          <a:ln w="57150">
            <a:solidFill>
              <a:srgbClr val="FF0000"/>
            </a:solidFill>
            <a:headEnd type="none" w="sm" len="sm"/>
            <a:tailEnd type="none" w="sm" len="sm"/>
          </a:ln>
        </p:spPr>
        <p:style>
          <a:lnRef idx="2">
            <a:schemeClr val="accent6"/>
          </a:lnRef>
          <a:fillRef idx="1">
            <a:schemeClr val="lt1"/>
          </a:fillRef>
          <a:effectRef idx="0">
            <a:schemeClr val="accent6"/>
          </a:effectRef>
          <a:fontRef idx="minor">
            <a:schemeClr val="dk1"/>
          </a:fontRef>
        </p:style>
        <p:txBody>
          <a:bodyPr wrap="none" anchor="ctr"/>
          <a:lstStyle/>
          <a:p>
            <a:pPr algn="ctr"/>
            <a:r>
              <a:rPr lang="en-US" altLang="zh-TW" sz="3600" b="1" dirty="0">
                <a:solidFill>
                  <a:srgbClr val="FF0000"/>
                </a:solidFill>
                <a:latin typeface="Times New Roman" panose="02020603050405020304" pitchFamily="18" charset="0"/>
                <a:ea typeface="標楷體" panose="03000509000000000000" pitchFamily="65" charset="-120"/>
              </a:rPr>
              <a:t>6/4-6/5</a:t>
            </a:r>
            <a:r>
              <a:rPr lang="zh-TW" altLang="en-US" sz="3600" b="1" dirty="0">
                <a:solidFill>
                  <a:srgbClr val="FF0000"/>
                </a:solidFill>
                <a:latin typeface="Times New Roman" panose="02020603050405020304" pitchFamily="18" charset="0"/>
                <a:ea typeface="標楷體" panose="03000509000000000000" pitchFamily="65" charset="-120"/>
              </a:rPr>
              <a:t>上網登記志願序</a:t>
            </a:r>
          </a:p>
        </p:txBody>
      </p:sp>
      <p:sp>
        <p:nvSpPr>
          <p:cNvPr id="19" name="Rectangle 9"/>
          <p:cNvSpPr>
            <a:spLocks noChangeArrowheads="1"/>
          </p:cNvSpPr>
          <p:nvPr/>
        </p:nvSpPr>
        <p:spPr bwMode="auto">
          <a:xfrm>
            <a:off x="312788" y="250128"/>
            <a:ext cx="5747490" cy="588071"/>
          </a:xfrm>
          <a:prstGeom prst="rect">
            <a:avLst/>
          </a:prstGeom>
          <a:solidFill>
            <a:schemeClr val="accent6">
              <a:lumMod val="60000"/>
              <a:lumOff val="40000"/>
            </a:schemeClr>
          </a:solidFill>
          <a:ln>
            <a:solidFill>
              <a:schemeClr val="tx2"/>
            </a:solidFill>
            <a:headEnd type="none" w="sm" len="sm"/>
            <a:tailEnd type="none" w="sm" len="sm"/>
          </a:ln>
        </p:spPr>
        <p:style>
          <a:lnRef idx="2">
            <a:schemeClr val="accent6"/>
          </a:lnRef>
          <a:fillRef idx="1">
            <a:schemeClr val="lt1"/>
          </a:fillRef>
          <a:effectRef idx="0">
            <a:schemeClr val="accent6"/>
          </a:effectRef>
          <a:fontRef idx="minor">
            <a:schemeClr val="dk1"/>
          </a:fontRef>
        </p:style>
        <p:txBody>
          <a:bodyPr wrap="none" anchor="ctr"/>
          <a:lstStyle>
            <a:lvl1pPr algn="l" eaLnBrk="0" hangingPunct="0">
              <a:defRPr kumimoji="1" sz="2400">
                <a:solidFill>
                  <a:schemeClr val="tx1"/>
                </a:solidFill>
                <a:latin typeface="Times New Roman" panose="02020603050405020304" pitchFamily="18" charset="0"/>
                <a:ea typeface="新細明體" panose="02020500000000000000" pitchFamily="18" charset="-120"/>
              </a:defRPr>
            </a:lvl1pPr>
            <a:lvl2pPr marL="742950" indent="-285750" algn="l" eaLnBrk="0" hangingPunct="0">
              <a:defRPr kumimoji="1" sz="2400">
                <a:solidFill>
                  <a:schemeClr val="tx1"/>
                </a:solidFill>
                <a:latin typeface="Times New Roman" panose="02020603050405020304" pitchFamily="18" charset="0"/>
                <a:ea typeface="新細明體" panose="02020500000000000000" pitchFamily="18" charset="-120"/>
              </a:defRPr>
            </a:lvl2pPr>
            <a:lvl3pPr marL="1143000" indent="-228600" algn="l" eaLnBrk="0" hangingPunct="0">
              <a:defRPr kumimoji="1" sz="2400">
                <a:solidFill>
                  <a:schemeClr val="tx1"/>
                </a:solidFill>
                <a:latin typeface="Times New Roman" panose="02020603050405020304" pitchFamily="18" charset="0"/>
                <a:ea typeface="新細明體" panose="02020500000000000000" pitchFamily="18" charset="-120"/>
              </a:defRPr>
            </a:lvl3pPr>
            <a:lvl4pPr marL="1600200" indent="-228600" algn="l" eaLnBrk="0" hangingPunct="0">
              <a:defRPr kumimoji="1" sz="2400">
                <a:solidFill>
                  <a:schemeClr val="tx1"/>
                </a:solidFill>
                <a:latin typeface="Times New Roman" panose="02020603050405020304" pitchFamily="18" charset="0"/>
                <a:ea typeface="新細明體" panose="02020500000000000000" pitchFamily="18" charset="-120"/>
              </a:defRPr>
            </a:lvl4pPr>
            <a:lvl5pPr marL="2057400" indent="-228600" algn="l" eaLnBrk="0" hangingPunct="0">
              <a:defRPr kumimoji="1" sz="24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9pPr>
          </a:lstStyle>
          <a:p>
            <a:pPr algn="ctr" eaLnBrk="1" hangingPunct="1">
              <a:defRPr/>
            </a:pPr>
            <a:r>
              <a:rPr kumimoji="0" lang="zh-TW" altLang="en-US" sz="3600" b="1" dirty="0">
                <a:ea typeface="標楷體" panose="03000509000000000000" pitchFamily="65" charset="-120"/>
              </a:rPr>
              <a:t>大學公告錄取名單</a:t>
            </a:r>
            <a:r>
              <a:rPr kumimoji="0" lang="en-US" altLang="zh-TW" sz="3600" b="1" dirty="0">
                <a:ea typeface="標楷體" panose="03000509000000000000" pitchFamily="65" charset="-120"/>
              </a:rPr>
              <a:t>(</a:t>
            </a:r>
            <a:r>
              <a:rPr kumimoji="0" lang="zh-TW" altLang="en-US" sz="3600" b="1" dirty="0">
                <a:ea typeface="標楷體" panose="03000509000000000000" pitchFamily="65" charset="-120"/>
              </a:rPr>
              <a:t>正備取</a:t>
            </a:r>
            <a:r>
              <a:rPr kumimoji="0" lang="en-US" altLang="zh-TW" sz="3600" b="1" dirty="0">
                <a:ea typeface="標楷體" panose="03000509000000000000" pitchFamily="65" charset="-120"/>
              </a:rPr>
              <a:t>)</a:t>
            </a:r>
            <a:endParaRPr kumimoji="0" lang="zh-TW" altLang="en-US" sz="3600" b="1" dirty="0">
              <a:ea typeface="標楷體" panose="03000509000000000000" pitchFamily="65" charset="-120"/>
            </a:endParaRPr>
          </a:p>
        </p:txBody>
      </p:sp>
      <p:sp>
        <p:nvSpPr>
          <p:cNvPr id="22" name="AutoShape 35"/>
          <p:cNvSpPr>
            <a:spLocks noChangeArrowheads="1"/>
          </p:cNvSpPr>
          <p:nvPr/>
        </p:nvSpPr>
        <p:spPr bwMode="auto">
          <a:xfrm>
            <a:off x="2860302" y="1006391"/>
            <a:ext cx="652462" cy="1098180"/>
          </a:xfrm>
          <a:prstGeom prst="downArrow">
            <a:avLst>
              <a:gd name="adj1" fmla="val 50000"/>
              <a:gd name="adj2" fmla="val 63055"/>
            </a:avLst>
          </a:prstGeom>
          <a:solidFill>
            <a:schemeClr val="tx1">
              <a:lumMod val="50000"/>
              <a:lumOff val="50000"/>
            </a:schemeClr>
          </a:solidFill>
          <a:ln w="12700" cap="sq">
            <a:solidFill>
              <a:srgbClr val="333333"/>
            </a:solidFill>
            <a:miter lim="800000"/>
            <a:headEnd type="none" w="sm" len="sm"/>
            <a:tailEnd type="none" w="sm" len="sm"/>
          </a:ln>
          <a:effectLst/>
        </p:spPr>
        <p:txBody>
          <a:bodyPr vert="eaVert" wrap="none" anchor="ctr"/>
          <a:lstStyle/>
          <a:p>
            <a:pPr>
              <a:defRPr/>
            </a:pPr>
            <a:endParaRPr lang="zh-TW" altLang="en-US"/>
          </a:p>
        </p:txBody>
      </p:sp>
      <p:sp>
        <p:nvSpPr>
          <p:cNvPr id="23" name="AutoShape 35"/>
          <p:cNvSpPr>
            <a:spLocks noChangeArrowheads="1"/>
          </p:cNvSpPr>
          <p:nvPr/>
        </p:nvSpPr>
        <p:spPr bwMode="auto">
          <a:xfrm>
            <a:off x="2860302" y="2972954"/>
            <a:ext cx="652462" cy="1098180"/>
          </a:xfrm>
          <a:prstGeom prst="downArrow">
            <a:avLst>
              <a:gd name="adj1" fmla="val 50000"/>
              <a:gd name="adj2" fmla="val 63055"/>
            </a:avLst>
          </a:prstGeom>
          <a:solidFill>
            <a:schemeClr val="tx1">
              <a:lumMod val="50000"/>
              <a:lumOff val="50000"/>
            </a:schemeClr>
          </a:solidFill>
          <a:ln w="12700" cap="sq">
            <a:solidFill>
              <a:srgbClr val="333333"/>
            </a:solidFill>
            <a:miter lim="800000"/>
            <a:headEnd type="none" w="sm" len="sm"/>
            <a:tailEnd type="none" w="sm" len="sm"/>
          </a:ln>
          <a:effectLst/>
        </p:spPr>
        <p:txBody>
          <a:bodyPr vert="eaVert" wrap="none" anchor="ctr"/>
          <a:lstStyle/>
          <a:p>
            <a:pPr>
              <a:defRPr/>
            </a:pPr>
            <a:endParaRPr lang="zh-TW" altLang="en-US"/>
          </a:p>
        </p:txBody>
      </p:sp>
      <p:sp>
        <p:nvSpPr>
          <p:cNvPr id="28" name="文字方塊 27">
            <a:extLst>
              <a:ext uri="{FF2B5EF4-FFF2-40B4-BE49-F238E27FC236}">
                <a16:creationId xmlns:a16="http://schemas.microsoft.com/office/drawing/2014/main" id="{755E4B51-84C6-49CB-B7F4-E7217EC5F429}"/>
              </a:ext>
            </a:extLst>
          </p:cNvPr>
          <p:cNvSpPr txBox="1"/>
          <p:nvPr/>
        </p:nvSpPr>
        <p:spPr>
          <a:xfrm>
            <a:off x="7099172" y="1431113"/>
            <a:ext cx="3329508" cy="707886"/>
          </a:xfrm>
          <a:prstGeom prst="rect">
            <a:avLst/>
          </a:prstGeom>
          <a:solidFill>
            <a:srgbClr val="FFFF00"/>
          </a:solidFill>
          <a:ln w="57150">
            <a:solidFill>
              <a:srgbClr val="FF0000"/>
            </a:solidFill>
          </a:ln>
        </p:spPr>
        <p:txBody>
          <a:bodyPr wrap="square" rtlCol="0">
            <a:spAutoFit/>
          </a:bodyPr>
          <a:lstStyle/>
          <a:p>
            <a:r>
              <a:rPr lang="zh-TW" altLang="en-US" sz="4000" b="1" dirty="0">
                <a:latin typeface="微軟正黑體" panose="020B0604030504040204" pitchFamily="34" charset="-120"/>
                <a:ea typeface="微軟正黑體" panose="020B0604030504040204" pitchFamily="34" charset="-120"/>
              </a:rPr>
              <a:t>網路登記志願</a:t>
            </a:r>
          </a:p>
        </p:txBody>
      </p:sp>
      <p:cxnSp>
        <p:nvCxnSpPr>
          <p:cNvPr id="29" name="直線單箭頭接點 28">
            <a:extLst>
              <a:ext uri="{FF2B5EF4-FFF2-40B4-BE49-F238E27FC236}">
                <a16:creationId xmlns:a16="http://schemas.microsoft.com/office/drawing/2014/main" id="{ED7309E3-C34B-49C2-87CB-EA3B9F5CC345}"/>
              </a:ext>
            </a:extLst>
          </p:cNvPr>
          <p:cNvCxnSpPr>
            <a:cxnSpLocks/>
          </p:cNvCxnSpPr>
          <p:nvPr/>
        </p:nvCxnSpPr>
        <p:spPr>
          <a:xfrm>
            <a:off x="7904065" y="2098070"/>
            <a:ext cx="0" cy="154727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0" name="文字方塊 29">
            <a:extLst>
              <a:ext uri="{FF2B5EF4-FFF2-40B4-BE49-F238E27FC236}">
                <a16:creationId xmlns:a16="http://schemas.microsoft.com/office/drawing/2014/main" id="{28BFD37E-195A-4446-8B37-1BD9AB8F0404}"/>
              </a:ext>
            </a:extLst>
          </p:cNvPr>
          <p:cNvSpPr txBox="1"/>
          <p:nvPr/>
        </p:nvSpPr>
        <p:spPr>
          <a:xfrm>
            <a:off x="8179426" y="5291177"/>
            <a:ext cx="3329508" cy="707886"/>
          </a:xfrm>
          <a:prstGeom prst="rect">
            <a:avLst/>
          </a:prstGeom>
          <a:solidFill>
            <a:srgbClr val="FFFF00"/>
          </a:solidFill>
          <a:ln w="57150">
            <a:solidFill>
              <a:srgbClr val="FF0000"/>
            </a:solidFill>
          </a:ln>
        </p:spPr>
        <p:txBody>
          <a:bodyPr wrap="square" rtlCol="0">
            <a:spAutoFit/>
          </a:bodyPr>
          <a:lstStyle>
            <a:defPPr>
              <a:defRPr lang="en-US"/>
            </a:defPPr>
            <a:lvl1pPr>
              <a:defRPr sz="4000">
                <a:latin typeface="微軟正黑體" panose="020B0604030504040204" pitchFamily="34" charset="-120"/>
                <a:ea typeface="微軟正黑體" panose="020B0604030504040204" pitchFamily="34" charset="-120"/>
              </a:defRPr>
            </a:lvl1pPr>
          </a:lstStyle>
          <a:p>
            <a:r>
              <a:rPr lang="zh-TW" altLang="en-US" b="1" dirty="0"/>
              <a:t>網路聲明放棄</a:t>
            </a:r>
          </a:p>
        </p:txBody>
      </p:sp>
      <p:cxnSp>
        <p:nvCxnSpPr>
          <p:cNvPr id="31" name="直線單箭頭接點 30">
            <a:extLst>
              <a:ext uri="{FF2B5EF4-FFF2-40B4-BE49-F238E27FC236}">
                <a16:creationId xmlns:a16="http://schemas.microsoft.com/office/drawing/2014/main" id="{42D60F5A-2E6C-4F84-823A-7520ACD27E99}"/>
              </a:ext>
            </a:extLst>
          </p:cNvPr>
          <p:cNvCxnSpPr>
            <a:cxnSpLocks/>
          </p:cNvCxnSpPr>
          <p:nvPr/>
        </p:nvCxnSpPr>
        <p:spPr>
          <a:xfrm flipV="1">
            <a:off x="9917084" y="4357396"/>
            <a:ext cx="1214336" cy="933781"/>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06768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a:extLst>
              <a:ext uri="{FF2B5EF4-FFF2-40B4-BE49-F238E27FC236}">
                <a16:creationId xmlns:a16="http://schemas.microsoft.com/office/drawing/2014/main" id="{CB448F88-2E6B-463A-B35B-613C5627A802}"/>
              </a:ext>
            </a:extLst>
          </p:cNvPr>
          <p:cNvSpPr>
            <a:spLocks noGrp="1"/>
          </p:cNvSpPr>
          <p:nvPr>
            <p:ph type="title"/>
          </p:nvPr>
        </p:nvSpPr>
        <p:spPr>
          <a:xfrm>
            <a:off x="2941726" y="264212"/>
            <a:ext cx="6308548" cy="1449387"/>
          </a:xfrm>
        </p:spPr>
        <p:txBody>
          <a:bodyPr/>
          <a:lstStyle/>
          <a:p>
            <a:r>
              <a:rPr lang="zh-TW" altLang="en-US" b="1" dirty="0">
                <a:latin typeface="微軟正黑體" panose="020B0604030504040204" pitchFamily="34" charset="-120"/>
                <a:ea typeface="微軟正黑體" panose="020B0604030504040204" pitchFamily="34" charset="-120"/>
              </a:rPr>
              <a:t>網路登記就讀志願序</a:t>
            </a:r>
          </a:p>
        </p:txBody>
      </p:sp>
      <p:sp>
        <p:nvSpPr>
          <p:cNvPr id="3" name="內容版面配置區 2">
            <a:extLst>
              <a:ext uri="{FF2B5EF4-FFF2-40B4-BE49-F238E27FC236}">
                <a16:creationId xmlns:a16="http://schemas.microsoft.com/office/drawing/2014/main" id="{40419EDC-D668-4FB7-B2AF-A94BB036B159}"/>
              </a:ext>
            </a:extLst>
          </p:cNvPr>
          <p:cNvSpPr>
            <a:spLocks noGrp="1"/>
          </p:cNvSpPr>
          <p:nvPr>
            <p:ph idx="1"/>
          </p:nvPr>
        </p:nvSpPr>
        <p:spPr>
          <a:xfrm>
            <a:off x="1097280" y="1845734"/>
            <a:ext cx="10123876" cy="4023360"/>
          </a:xfrm>
        </p:spPr>
        <p:txBody>
          <a:bodyPr/>
          <a:lstStyle/>
          <a:p>
            <a:pPr>
              <a:lnSpc>
                <a:spcPct val="100000"/>
              </a:lnSpc>
              <a:buFont typeface="Wingdings" panose="05000000000000000000" pitchFamily="2" charset="2"/>
              <a:buChar char="ü"/>
            </a:pPr>
            <a:r>
              <a:rPr lang="zh-TW" altLang="en-US" sz="3600" b="0" i="0" dirty="0">
                <a:solidFill>
                  <a:srgbClr val="000000"/>
                </a:solidFill>
                <a:effectLst/>
                <a:latin typeface="微軟正黑體" panose="020B0604030504040204" pitchFamily="34" charset="-120"/>
                <a:ea typeface="微軟正黑體" panose="020B0604030504040204" pitchFamily="34" charset="-120"/>
              </a:rPr>
              <a:t>錄取生（含正、備取生）無論錄取單一校系或多個校系，均須於登記期間內</a:t>
            </a:r>
            <a:r>
              <a:rPr lang="en-US" altLang="zh-TW" sz="3600" b="0" i="0" dirty="0">
                <a:solidFill>
                  <a:srgbClr val="FF0000"/>
                </a:solidFill>
                <a:effectLst/>
                <a:latin typeface="微軟正黑體" panose="020B0604030504040204" pitchFamily="34" charset="-120"/>
                <a:ea typeface="微軟正黑體" panose="020B0604030504040204" pitchFamily="34" charset="-120"/>
              </a:rPr>
              <a:t>(6/4-6/5 9:00-21:00)</a:t>
            </a:r>
            <a:r>
              <a:rPr lang="zh-TW" altLang="en-US" sz="3600" b="0" i="0" dirty="0">
                <a:solidFill>
                  <a:srgbClr val="000000"/>
                </a:solidFill>
                <a:effectLst/>
                <a:latin typeface="微軟正黑體" panose="020B0604030504040204" pitchFamily="34" charset="-120"/>
                <a:ea typeface="微軟正黑體" panose="020B0604030504040204" pitchFamily="34" charset="-120"/>
              </a:rPr>
              <a:t>完成網路就讀志願序登記，</a:t>
            </a:r>
            <a:r>
              <a:rPr lang="zh-TW" altLang="en-US" sz="3600" b="1" i="0" dirty="0">
                <a:solidFill>
                  <a:srgbClr val="FF0000"/>
                </a:solidFill>
                <a:effectLst/>
                <a:latin typeface="微軟正黑體" panose="020B0604030504040204" pitchFamily="34" charset="-120"/>
                <a:ea typeface="微軟正黑體" panose="020B0604030504040204" pitchFamily="34" charset="-120"/>
              </a:rPr>
              <a:t>否則視同放棄錄取資格，不予分發。</a:t>
            </a:r>
            <a:endParaRPr lang="en-US" altLang="zh-TW" sz="3600" b="1" dirty="0">
              <a:solidFill>
                <a:srgbClr val="FF0000"/>
              </a:solidFill>
              <a:latin typeface="微軟正黑體" panose="020B0604030504040204" pitchFamily="34" charset="-120"/>
              <a:ea typeface="微軟正黑體" panose="020B0604030504040204" pitchFamily="34" charset="-120"/>
            </a:endParaRPr>
          </a:p>
          <a:p>
            <a:pPr>
              <a:lnSpc>
                <a:spcPct val="100000"/>
              </a:lnSpc>
              <a:buFont typeface="Wingdings" panose="05000000000000000000" pitchFamily="2" charset="2"/>
              <a:buChar char="ü"/>
            </a:pPr>
            <a:r>
              <a:rPr lang="zh-TW" altLang="en-US" sz="3600" b="0" i="0" dirty="0">
                <a:solidFill>
                  <a:srgbClr val="000000"/>
                </a:solidFill>
                <a:effectLst/>
                <a:latin typeface="微軟正黑體" panose="020B0604030504040204" pitchFamily="34" charset="-120"/>
                <a:ea typeface="微軟正黑體" panose="020B0604030504040204" pitchFamily="34" charset="-120"/>
              </a:rPr>
              <a:t>（註：僅錄取一校系之錄取生仍須完成網路就讀志願序登記。）</a:t>
            </a:r>
          </a:p>
          <a:p>
            <a:endParaRPr lang="zh-TW" altLang="en-US" dirty="0"/>
          </a:p>
        </p:txBody>
      </p:sp>
    </p:spTree>
    <p:extLst>
      <p:ext uri="{BB962C8B-B14F-4D97-AF65-F5344CB8AC3E}">
        <p14:creationId xmlns:p14="http://schemas.microsoft.com/office/powerpoint/2010/main" val="30500458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419FF64-3583-9E7D-2D4C-F0ADBD48ED78}"/>
              </a:ext>
            </a:extLst>
          </p:cNvPr>
          <p:cNvSpPr>
            <a:spLocks noGrp="1"/>
          </p:cNvSpPr>
          <p:nvPr>
            <p:ph type="title"/>
          </p:nvPr>
        </p:nvSpPr>
        <p:spPr/>
        <p:txBody>
          <a:bodyPr/>
          <a:lstStyle/>
          <a:p>
            <a:endParaRPr lang="zh-TW" altLang="en-US"/>
          </a:p>
        </p:txBody>
      </p:sp>
      <p:pic>
        <p:nvPicPr>
          <p:cNvPr id="5" name="內容版面配置區 4">
            <a:extLst>
              <a:ext uri="{FF2B5EF4-FFF2-40B4-BE49-F238E27FC236}">
                <a16:creationId xmlns:a16="http://schemas.microsoft.com/office/drawing/2014/main" id="{96FE43C7-0025-BA01-FB06-5AF3F716B077}"/>
              </a:ext>
            </a:extLst>
          </p:cNvPr>
          <p:cNvPicPr>
            <a:picLocks noGrp="1" noChangeAspect="1"/>
          </p:cNvPicPr>
          <p:nvPr>
            <p:ph idx="1"/>
          </p:nvPr>
        </p:nvPicPr>
        <p:blipFill rotWithShape="1">
          <a:blip r:embed="rId2"/>
          <a:srcRect l="13366" t="34344" r="30011" b="14002"/>
          <a:stretch/>
        </p:blipFill>
        <p:spPr>
          <a:xfrm>
            <a:off x="278916" y="499533"/>
            <a:ext cx="11529389" cy="5916165"/>
          </a:xfrm>
        </p:spPr>
      </p:pic>
      <p:sp>
        <p:nvSpPr>
          <p:cNvPr id="7" name="文字方塊 6">
            <a:extLst>
              <a:ext uri="{FF2B5EF4-FFF2-40B4-BE49-F238E27FC236}">
                <a16:creationId xmlns:a16="http://schemas.microsoft.com/office/drawing/2014/main" id="{06A2A1F0-54A9-2B1D-8385-6F5A72BF546E}"/>
              </a:ext>
            </a:extLst>
          </p:cNvPr>
          <p:cNvSpPr txBox="1"/>
          <p:nvPr/>
        </p:nvSpPr>
        <p:spPr>
          <a:xfrm>
            <a:off x="5710649" y="4107374"/>
            <a:ext cx="6097656" cy="2308324"/>
          </a:xfrm>
          <a:prstGeom prst="rect">
            <a:avLst/>
          </a:prstGeom>
          <a:solidFill>
            <a:schemeClr val="tx1"/>
          </a:solidFill>
        </p:spPr>
        <p:txBody>
          <a:bodyPr wrap="square">
            <a:spAutoFit/>
          </a:bodyPr>
          <a:lstStyle/>
          <a:p>
            <a:pPr>
              <a:defRPr/>
            </a:pPr>
            <a:r>
              <a:rPr lang="zh-TW" altLang="en-US" sz="4800" b="1" dirty="0">
                <a:solidFill>
                  <a:srgbClr val="FFFF00"/>
                </a:solidFill>
                <a:latin typeface="微軟正黑體" panose="020B0604030504040204" pitchFamily="34" charset="-120"/>
                <a:ea typeface="微軟正黑體" panose="020B0604030504040204" pitchFamily="34" charset="-120"/>
              </a:rPr>
              <a:t>登記志願序</a:t>
            </a:r>
            <a:r>
              <a:rPr lang="zh-TW" altLang="en-US" sz="4800" dirty="0">
                <a:solidFill>
                  <a:schemeClr val="bg1"/>
                </a:solidFill>
                <a:latin typeface="微軟正黑體" panose="020B0604030504040204" pitchFamily="34" charset="-120"/>
                <a:ea typeface="微軟正黑體" panose="020B0604030504040204" pitchFamily="34" charset="-120"/>
              </a:rPr>
              <a:t>時記得將自己</a:t>
            </a:r>
            <a:r>
              <a:rPr lang="zh-TW" altLang="en-US" sz="4800" b="1" dirty="0">
                <a:solidFill>
                  <a:srgbClr val="FF0000"/>
                </a:solidFill>
                <a:latin typeface="微軟正黑體" panose="020B0604030504040204" pitchFamily="34" charset="-120"/>
                <a:ea typeface="微軟正黑體" panose="020B0604030504040204" pitchFamily="34" charset="-120"/>
              </a:rPr>
              <a:t>最想就讀的校系排在最前面</a:t>
            </a:r>
            <a:r>
              <a:rPr lang="zh-TW" altLang="en-US" sz="4800" b="1" dirty="0">
                <a:solidFill>
                  <a:schemeClr val="bg1"/>
                </a:solidFill>
                <a:latin typeface="微軟正黑體" panose="020B0604030504040204" pitchFamily="34" charset="-120"/>
                <a:ea typeface="微軟正黑體" panose="020B0604030504040204" pitchFamily="34" charset="-120"/>
              </a:rPr>
              <a:t>。</a:t>
            </a:r>
            <a:endParaRPr lang="en-US" altLang="zh-TW" sz="4800" b="1" dirty="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053615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5209F19D-1C18-D8C7-497F-37E4EF89C99C}"/>
              </a:ext>
            </a:extLst>
          </p:cNvPr>
          <p:cNvPicPr>
            <a:picLocks noChangeAspect="1"/>
          </p:cNvPicPr>
          <p:nvPr/>
        </p:nvPicPr>
        <p:blipFill rotWithShape="1">
          <a:blip r:embed="rId2"/>
          <a:srcRect l="43207" t="25216" r="23532" b="35798"/>
          <a:stretch/>
        </p:blipFill>
        <p:spPr>
          <a:xfrm>
            <a:off x="895139" y="129208"/>
            <a:ext cx="10401721" cy="6858000"/>
          </a:xfrm>
          <a:prstGeom prst="rect">
            <a:avLst/>
          </a:prstGeom>
        </p:spPr>
      </p:pic>
    </p:spTree>
    <p:extLst>
      <p:ext uri="{BB962C8B-B14F-4D97-AF65-F5344CB8AC3E}">
        <p14:creationId xmlns:p14="http://schemas.microsoft.com/office/powerpoint/2010/main" val="16771168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CDA2755C-8566-5BE4-6BB7-5814B075CF4B}"/>
              </a:ext>
            </a:extLst>
          </p:cNvPr>
          <p:cNvPicPr>
            <a:picLocks noChangeAspect="1"/>
          </p:cNvPicPr>
          <p:nvPr/>
        </p:nvPicPr>
        <p:blipFill rotWithShape="1">
          <a:blip r:embed="rId2"/>
          <a:srcRect l="47038" t="27536" r="20516" b="23188"/>
          <a:stretch/>
        </p:blipFill>
        <p:spPr>
          <a:xfrm>
            <a:off x="2175013" y="79412"/>
            <a:ext cx="7841974" cy="6699175"/>
          </a:xfrm>
          <a:prstGeom prst="rect">
            <a:avLst/>
          </a:prstGeom>
        </p:spPr>
      </p:pic>
      <p:pic>
        <p:nvPicPr>
          <p:cNvPr id="5" name="圖片 4">
            <a:extLst>
              <a:ext uri="{FF2B5EF4-FFF2-40B4-BE49-F238E27FC236}">
                <a16:creationId xmlns:a16="http://schemas.microsoft.com/office/drawing/2014/main" id="{30FAE33D-CC49-9AE8-75B2-76DA70C90E3D}"/>
              </a:ext>
            </a:extLst>
          </p:cNvPr>
          <p:cNvPicPr>
            <a:picLocks noChangeAspect="1"/>
          </p:cNvPicPr>
          <p:nvPr/>
        </p:nvPicPr>
        <p:blipFill rotWithShape="1">
          <a:blip r:embed="rId3"/>
          <a:srcRect l="39720" t="29115" r="18954" b="10340"/>
          <a:stretch/>
        </p:blipFill>
        <p:spPr>
          <a:xfrm>
            <a:off x="1976534" y="-27992"/>
            <a:ext cx="8238931" cy="6789491"/>
          </a:xfrm>
          <a:prstGeom prst="rect">
            <a:avLst/>
          </a:prstGeom>
        </p:spPr>
      </p:pic>
      <p:sp>
        <p:nvSpPr>
          <p:cNvPr id="6" name="文字方塊 5">
            <a:extLst>
              <a:ext uri="{FF2B5EF4-FFF2-40B4-BE49-F238E27FC236}">
                <a16:creationId xmlns:a16="http://schemas.microsoft.com/office/drawing/2014/main" id="{6554DDF2-90C0-06E9-7C5C-35526DD2ABD9}"/>
              </a:ext>
            </a:extLst>
          </p:cNvPr>
          <p:cNvSpPr txBox="1"/>
          <p:nvPr/>
        </p:nvSpPr>
        <p:spPr>
          <a:xfrm>
            <a:off x="1888526" y="5165193"/>
            <a:ext cx="8414945" cy="1200329"/>
          </a:xfrm>
          <a:prstGeom prst="rect">
            <a:avLst/>
          </a:prstGeom>
          <a:solidFill>
            <a:schemeClr val="accent2">
              <a:lumMod val="20000"/>
              <a:lumOff val="80000"/>
            </a:schemeClr>
          </a:solidFill>
          <a:ln w="57150">
            <a:solidFill>
              <a:schemeClr val="accent6">
                <a:lumMod val="50000"/>
              </a:schemeClr>
            </a:solidFill>
          </a:ln>
        </p:spPr>
        <p:txBody>
          <a:bodyPr wrap="square">
            <a:spAutoFit/>
          </a:bodyPr>
          <a:lstStyle/>
          <a:p>
            <a:pPr>
              <a:defRPr/>
            </a:pPr>
            <a:r>
              <a:rPr lang="zh-TW" altLang="en-US" sz="3600" b="1" dirty="0">
                <a:latin typeface="微軟正黑體" panose="020B0604030504040204" pitchFamily="34" charset="-120"/>
                <a:ea typeface="微軟正黑體" panose="020B0604030504040204" pitchFamily="34" charset="-120"/>
              </a:rPr>
              <a:t>完成網路登記就讀志願序後，存檔或列印「就讀志願表」，並自行留存備查。</a:t>
            </a:r>
            <a:endParaRPr lang="en-US" altLang="zh-TW" sz="3600"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749829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8AA3D26-17FE-4851-884E-28C9457E03EA}"/>
              </a:ext>
            </a:extLst>
          </p:cNvPr>
          <p:cNvSpPr>
            <a:spLocks noGrp="1"/>
          </p:cNvSpPr>
          <p:nvPr>
            <p:ph type="title"/>
          </p:nvPr>
        </p:nvSpPr>
        <p:spPr/>
        <p:txBody>
          <a:bodyPr vert="horz" lIns="91440" tIns="45720" rIns="91440" bIns="45720" rtlCol="0" anchor="ctr">
            <a:normAutofit/>
          </a:bodyPr>
          <a:lstStyle/>
          <a:p>
            <a:r>
              <a:rPr lang="zh-TW" altLang="en-US" b="1" dirty="0"/>
              <a:t>相關規定</a:t>
            </a:r>
          </a:p>
        </p:txBody>
      </p:sp>
      <p:sp>
        <p:nvSpPr>
          <p:cNvPr id="3" name="內容版面配置區 2">
            <a:extLst>
              <a:ext uri="{FF2B5EF4-FFF2-40B4-BE49-F238E27FC236}">
                <a16:creationId xmlns:a16="http://schemas.microsoft.com/office/drawing/2014/main" id="{D023B751-FC6D-45F1-9429-0E26712D7D63}"/>
              </a:ext>
            </a:extLst>
          </p:cNvPr>
          <p:cNvSpPr>
            <a:spLocks noGrp="1"/>
          </p:cNvSpPr>
          <p:nvPr>
            <p:ph idx="1"/>
          </p:nvPr>
        </p:nvSpPr>
        <p:spPr>
          <a:xfrm>
            <a:off x="676656" y="2011680"/>
            <a:ext cx="10753725" cy="4277153"/>
          </a:xfrm>
        </p:spPr>
        <p:txBody>
          <a:bodyPr>
            <a:normAutofit fontScale="92500" lnSpcReduction="10000"/>
          </a:bodyPr>
          <a:lstStyle/>
          <a:p>
            <a:pPr>
              <a:lnSpc>
                <a:spcPct val="150000"/>
              </a:lnSpc>
            </a:pPr>
            <a:r>
              <a:rPr lang="zh-TW" altLang="en-US" sz="3600" dirty="0">
                <a:latin typeface="微軟正黑體" panose="020B0604030504040204" pitchFamily="34" charset="-120"/>
                <a:ea typeface="微軟正黑體" panose="020B0604030504040204" pitchFamily="34" charset="-120"/>
              </a:rPr>
              <a:t>以「原住民生」、「離島生」或「願景計畫生」身分報名參加「申請入學」招生者， </a:t>
            </a:r>
            <a:r>
              <a:rPr lang="zh-TW" altLang="en-US" sz="3600" dirty="0">
                <a:solidFill>
                  <a:srgbClr val="FF0000"/>
                </a:solidFill>
                <a:latin typeface="微軟正黑體" panose="020B0604030504040204" pitchFamily="34" charset="-120"/>
                <a:ea typeface="微軟正黑體" panose="020B0604030504040204" pitchFamily="34" charset="-120"/>
              </a:rPr>
              <a:t>於同一校系招生名額及外加名額皆獲錄取</a:t>
            </a:r>
            <a:r>
              <a:rPr lang="en-US" altLang="zh-TW" sz="3600" dirty="0">
                <a:latin typeface="微軟正黑體" panose="020B0604030504040204" pitchFamily="34" charset="-120"/>
                <a:ea typeface="微軟正黑體" panose="020B0604030504040204" pitchFamily="34" charset="-120"/>
              </a:rPr>
              <a:t>(</a:t>
            </a:r>
            <a:r>
              <a:rPr lang="zh-TW" altLang="en-US" sz="3600" dirty="0">
                <a:latin typeface="微軟正黑體" panose="020B0604030504040204" pitchFamily="34" charset="-120"/>
                <a:ea typeface="微軟正黑體" panose="020B0604030504040204" pitchFamily="34" charset="-120"/>
              </a:rPr>
              <a:t>含正、備取</a:t>
            </a:r>
            <a:r>
              <a:rPr lang="en-US" altLang="zh-TW" sz="3600" dirty="0">
                <a:latin typeface="微軟正黑體" panose="020B0604030504040204" pitchFamily="34" charset="-120"/>
                <a:ea typeface="微軟正黑體" panose="020B0604030504040204" pitchFamily="34" charset="-120"/>
              </a:rPr>
              <a:t>)</a:t>
            </a:r>
            <a:r>
              <a:rPr lang="zh-TW" altLang="en-US" sz="3600" dirty="0">
                <a:latin typeface="微軟正黑體" panose="020B0604030504040204" pitchFamily="34" charset="-120"/>
                <a:ea typeface="微軟正黑體" panose="020B0604030504040204" pitchFamily="34" charset="-120"/>
              </a:rPr>
              <a:t>，於登記就讀志願序時，</a:t>
            </a:r>
            <a:r>
              <a:rPr lang="zh-TW" altLang="en-US" sz="3600" dirty="0">
                <a:solidFill>
                  <a:srgbClr val="FF0000"/>
                </a:solidFill>
                <a:latin typeface="微軟正黑體" panose="020B0604030504040204" pitchFamily="34" charset="-120"/>
                <a:ea typeface="微軟正黑體" panose="020B0604030504040204" pitchFamily="34" charset="-120"/>
              </a:rPr>
              <a:t>須先將該校系招生名額志願序登記於外加名額志願序之前</a:t>
            </a:r>
            <a:r>
              <a:rPr lang="zh-TW" altLang="en-US" sz="3600" dirty="0">
                <a:latin typeface="微軟正黑體" panose="020B0604030504040204" pitchFamily="34" charset="-120"/>
                <a:ea typeface="微軟正黑體" panose="020B0604030504040204" pitchFamily="34" charset="-120"/>
              </a:rPr>
              <a:t>；若將該校系招生名額志願序選填為放棄，該校系外加名額志願序一律須選填為放棄，考生不得異議。</a:t>
            </a:r>
          </a:p>
        </p:txBody>
      </p:sp>
    </p:spTree>
    <p:extLst>
      <p:ext uri="{BB962C8B-B14F-4D97-AF65-F5344CB8AC3E}">
        <p14:creationId xmlns:p14="http://schemas.microsoft.com/office/powerpoint/2010/main" val="10542744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10384A26-2A8C-358D-3296-FE7ECB0BE27B}"/>
              </a:ext>
            </a:extLst>
          </p:cNvPr>
          <p:cNvPicPr>
            <a:picLocks noChangeAspect="1"/>
          </p:cNvPicPr>
          <p:nvPr/>
        </p:nvPicPr>
        <p:blipFill>
          <a:blip r:embed="rId2"/>
          <a:stretch>
            <a:fillRect/>
          </a:stretch>
        </p:blipFill>
        <p:spPr>
          <a:xfrm>
            <a:off x="6979503" y="83976"/>
            <a:ext cx="5097424" cy="5110527"/>
          </a:xfrm>
          <a:prstGeom prst="rect">
            <a:avLst/>
          </a:prstGeom>
        </p:spPr>
      </p:pic>
      <p:sp>
        <p:nvSpPr>
          <p:cNvPr id="2" name="標題 1">
            <a:extLst>
              <a:ext uri="{FF2B5EF4-FFF2-40B4-BE49-F238E27FC236}">
                <a16:creationId xmlns:a16="http://schemas.microsoft.com/office/drawing/2014/main" id="{9E4FD769-855C-4E64-812D-D0F459ABBDBA}"/>
              </a:ext>
            </a:extLst>
          </p:cNvPr>
          <p:cNvSpPr>
            <a:spLocks noGrp="1"/>
          </p:cNvSpPr>
          <p:nvPr>
            <p:ph type="title"/>
          </p:nvPr>
        </p:nvSpPr>
        <p:spPr/>
        <p:txBody>
          <a:bodyPr/>
          <a:lstStyle/>
          <a:p>
            <a:r>
              <a:rPr lang="zh-TW" altLang="en-US" b="1" dirty="0"/>
              <a:t>放棄入學資格之處理</a:t>
            </a:r>
          </a:p>
        </p:txBody>
      </p:sp>
      <p:sp>
        <p:nvSpPr>
          <p:cNvPr id="3" name="內容版面配置區 2">
            <a:extLst>
              <a:ext uri="{FF2B5EF4-FFF2-40B4-BE49-F238E27FC236}">
                <a16:creationId xmlns:a16="http://schemas.microsoft.com/office/drawing/2014/main" id="{09AB6B9F-D364-41F3-AA48-340EECFF50A6}"/>
              </a:ext>
            </a:extLst>
          </p:cNvPr>
          <p:cNvSpPr>
            <a:spLocks noGrp="1"/>
          </p:cNvSpPr>
          <p:nvPr>
            <p:ph idx="1"/>
          </p:nvPr>
        </p:nvSpPr>
        <p:spPr>
          <a:xfrm>
            <a:off x="1097280" y="1845734"/>
            <a:ext cx="5438987" cy="4476044"/>
          </a:xfrm>
        </p:spPr>
        <p:txBody>
          <a:bodyPr>
            <a:normAutofit/>
          </a:bodyPr>
          <a:lstStyle/>
          <a:p>
            <a:pPr>
              <a:lnSpc>
                <a:spcPct val="100000"/>
              </a:lnSpc>
            </a:pPr>
            <a:r>
              <a:rPr lang="zh-TW" altLang="en-US" sz="2800" dirty="0">
                <a:latin typeface="+mn-ea"/>
              </a:rPr>
              <a:t>獲分發錄取生即取得該校系之入學資格，如欲放棄入學資格者，應於 </a:t>
            </a:r>
            <a:r>
              <a:rPr lang="en-US" altLang="zh-TW" sz="2800" i="0" u="none" strike="noStrike" baseline="0" dirty="0">
                <a:solidFill>
                  <a:srgbClr val="FF0000"/>
                </a:solidFill>
                <a:latin typeface="+mn-ea"/>
              </a:rPr>
              <a:t>115</a:t>
            </a:r>
            <a:r>
              <a:rPr lang="zh-TW" altLang="en-US" sz="2800" i="0" u="none" strike="noStrike" baseline="0" dirty="0">
                <a:solidFill>
                  <a:srgbClr val="FF0000"/>
                </a:solidFill>
                <a:latin typeface="+mn-ea"/>
              </a:rPr>
              <a:t>年</a:t>
            </a:r>
            <a:r>
              <a:rPr lang="en-US" altLang="zh-TW" sz="2800" i="0" u="none" strike="noStrike" baseline="0" dirty="0">
                <a:solidFill>
                  <a:srgbClr val="FF0000"/>
                </a:solidFill>
                <a:latin typeface="+mn-ea"/>
              </a:rPr>
              <a:t>6</a:t>
            </a:r>
            <a:r>
              <a:rPr lang="zh-TW" altLang="en-US" sz="2800" i="0" u="none" strike="noStrike" baseline="0" dirty="0">
                <a:solidFill>
                  <a:srgbClr val="FF0000"/>
                </a:solidFill>
                <a:latin typeface="+mn-ea"/>
              </a:rPr>
              <a:t>月</a:t>
            </a:r>
            <a:r>
              <a:rPr lang="en-US" altLang="zh-TW" sz="2800" i="0" u="none" strike="noStrike" baseline="0" dirty="0">
                <a:solidFill>
                  <a:srgbClr val="FF0000"/>
                </a:solidFill>
                <a:latin typeface="+mn-ea"/>
              </a:rPr>
              <a:t>11</a:t>
            </a:r>
            <a:r>
              <a:rPr lang="zh-TW" altLang="en-US" sz="2800" i="0" u="none" strike="noStrike" baseline="0" dirty="0">
                <a:solidFill>
                  <a:srgbClr val="FF0000"/>
                </a:solidFill>
                <a:latin typeface="+mn-ea"/>
              </a:rPr>
              <a:t>日至</a:t>
            </a:r>
            <a:r>
              <a:rPr lang="en-US" altLang="zh-TW" sz="2800" i="0" u="none" strike="noStrike" baseline="0" dirty="0">
                <a:solidFill>
                  <a:srgbClr val="FF0000"/>
                </a:solidFill>
                <a:latin typeface="+mn-ea"/>
              </a:rPr>
              <a:t>115</a:t>
            </a:r>
            <a:r>
              <a:rPr lang="zh-TW" altLang="en-US" sz="2800" i="0" u="none" strike="noStrike" baseline="0" dirty="0">
                <a:solidFill>
                  <a:srgbClr val="FF0000"/>
                </a:solidFill>
                <a:latin typeface="+mn-ea"/>
              </a:rPr>
              <a:t>年</a:t>
            </a:r>
            <a:r>
              <a:rPr lang="en-US" altLang="zh-TW" sz="2800" i="0" u="none" strike="noStrike" baseline="0" dirty="0">
                <a:solidFill>
                  <a:srgbClr val="FF0000"/>
                </a:solidFill>
                <a:latin typeface="+mn-ea"/>
              </a:rPr>
              <a:t>6</a:t>
            </a:r>
            <a:r>
              <a:rPr lang="zh-TW" altLang="en-US" sz="2800" i="0" u="none" strike="noStrike" baseline="0" dirty="0">
                <a:solidFill>
                  <a:srgbClr val="FF0000"/>
                </a:solidFill>
                <a:latin typeface="+mn-ea"/>
              </a:rPr>
              <a:t>月</a:t>
            </a:r>
            <a:r>
              <a:rPr lang="en-US" altLang="zh-TW" sz="2800" i="0" u="none" strike="noStrike" baseline="0" dirty="0">
                <a:solidFill>
                  <a:srgbClr val="FF0000"/>
                </a:solidFill>
                <a:latin typeface="+mn-ea"/>
              </a:rPr>
              <a:t>14</a:t>
            </a:r>
            <a:r>
              <a:rPr lang="zh-TW" altLang="en-US" sz="2800" i="0" u="none" strike="noStrike" baseline="0" dirty="0">
                <a:solidFill>
                  <a:srgbClr val="FF0000"/>
                </a:solidFill>
                <a:latin typeface="+mn-ea"/>
              </a:rPr>
              <a:t>日</a:t>
            </a:r>
            <a:r>
              <a:rPr lang="zh-TW" altLang="en-US" sz="2800" dirty="0">
                <a:solidFill>
                  <a:srgbClr val="FF0000"/>
                </a:solidFill>
                <a:latin typeface="+mn-ea"/>
              </a:rPr>
              <a:t>每日上午 </a:t>
            </a:r>
            <a:r>
              <a:rPr lang="en-US" altLang="zh-TW" sz="2800" dirty="0">
                <a:solidFill>
                  <a:srgbClr val="FF0000"/>
                </a:solidFill>
                <a:latin typeface="+mn-ea"/>
              </a:rPr>
              <a:t>9 </a:t>
            </a:r>
            <a:r>
              <a:rPr lang="zh-TW" altLang="en-US" sz="2800" dirty="0">
                <a:solidFill>
                  <a:srgbClr val="FF0000"/>
                </a:solidFill>
                <a:latin typeface="+mn-ea"/>
              </a:rPr>
              <a:t>時至下午 </a:t>
            </a:r>
            <a:r>
              <a:rPr lang="en-US" altLang="zh-TW" sz="2800" dirty="0">
                <a:solidFill>
                  <a:srgbClr val="FF0000"/>
                </a:solidFill>
                <a:latin typeface="+mn-ea"/>
              </a:rPr>
              <a:t>9 </a:t>
            </a:r>
            <a:r>
              <a:rPr lang="zh-TW" altLang="en-US" sz="2800" dirty="0">
                <a:solidFill>
                  <a:srgbClr val="FF0000"/>
                </a:solidFill>
                <a:latin typeface="+mn-ea"/>
              </a:rPr>
              <a:t>時止</a:t>
            </a:r>
            <a:r>
              <a:rPr lang="zh-TW" altLang="en-US" sz="2800" dirty="0">
                <a:latin typeface="+mn-ea"/>
              </a:rPr>
              <a:t>，至甄選委員會網址，選擇「申請入學」，進入「網路聲明放棄」後，點選「聲明放棄入學資格登錄作 業」選項，輸入個人證號後，</a:t>
            </a:r>
            <a:r>
              <a:rPr lang="zh-TW" altLang="en-US" sz="2800" dirty="0">
                <a:solidFill>
                  <a:srgbClr val="FF0000"/>
                </a:solidFill>
                <a:latin typeface="+mn-ea"/>
              </a:rPr>
              <a:t>完成網路聲明放棄入學資格作業</a:t>
            </a:r>
            <a:r>
              <a:rPr lang="zh-TW" altLang="en-US" sz="2800" dirty="0">
                <a:latin typeface="+mn-ea"/>
              </a:rPr>
              <a:t>。</a:t>
            </a:r>
          </a:p>
        </p:txBody>
      </p:sp>
      <p:sp>
        <p:nvSpPr>
          <p:cNvPr id="8" name="文字方塊 7">
            <a:extLst>
              <a:ext uri="{FF2B5EF4-FFF2-40B4-BE49-F238E27FC236}">
                <a16:creationId xmlns:a16="http://schemas.microsoft.com/office/drawing/2014/main" id="{5000BB98-96C2-D1C2-CEA0-370CE052D0BC}"/>
              </a:ext>
            </a:extLst>
          </p:cNvPr>
          <p:cNvSpPr txBox="1"/>
          <p:nvPr/>
        </p:nvSpPr>
        <p:spPr>
          <a:xfrm>
            <a:off x="7913120" y="5650581"/>
            <a:ext cx="3329508" cy="707886"/>
          </a:xfrm>
          <a:prstGeom prst="rect">
            <a:avLst/>
          </a:prstGeom>
          <a:solidFill>
            <a:srgbClr val="FFFF00"/>
          </a:solidFill>
          <a:ln w="57150">
            <a:solidFill>
              <a:srgbClr val="FF0000"/>
            </a:solidFill>
          </a:ln>
        </p:spPr>
        <p:txBody>
          <a:bodyPr wrap="square" rtlCol="0">
            <a:spAutoFit/>
          </a:bodyPr>
          <a:lstStyle>
            <a:defPPr>
              <a:defRPr lang="en-US"/>
            </a:defPPr>
            <a:lvl1pPr>
              <a:defRPr sz="4000">
                <a:latin typeface="微軟正黑體" panose="020B0604030504040204" pitchFamily="34" charset="-120"/>
                <a:ea typeface="微軟正黑體" panose="020B0604030504040204" pitchFamily="34" charset="-120"/>
              </a:defRPr>
            </a:lvl1pPr>
          </a:lstStyle>
          <a:p>
            <a:r>
              <a:rPr lang="zh-TW" altLang="en-US" b="1" dirty="0"/>
              <a:t>網路聲明放棄</a:t>
            </a:r>
          </a:p>
        </p:txBody>
      </p:sp>
      <p:cxnSp>
        <p:nvCxnSpPr>
          <p:cNvPr id="9" name="直線單箭頭接點 8">
            <a:extLst>
              <a:ext uri="{FF2B5EF4-FFF2-40B4-BE49-F238E27FC236}">
                <a16:creationId xmlns:a16="http://schemas.microsoft.com/office/drawing/2014/main" id="{A8450BA3-9A82-2A9D-45D3-BD9BFA17E205}"/>
              </a:ext>
            </a:extLst>
          </p:cNvPr>
          <p:cNvCxnSpPr>
            <a:cxnSpLocks/>
          </p:cNvCxnSpPr>
          <p:nvPr/>
        </p:nvCxnSpPr>
        <p:spPr>
          <a:xfrm flipV="1">
            <a:off x="9650778" y="4348065"/>
            <a:ext cx="1443942" cy="130251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68375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31259"/>
            <a:ext cx="10515600" cy="1325563"/>
          </a:xfrm>
        </p:spPr>
        <p:txBody>
          <a:bodyPr/>
          <a:lstStyle/>
          <a:p>
            <a:r>
              <a:rPr lang="zh-TW" altLang="en-US" b="1" dirty="0"/>
              <a:t>個人申請的注意事項</a:t>
            </a:r>
          </a:p>
        </p:txBody>
      </p:sp>
      <p:sp>
        <p:nvSpPr>
          <p:cNvPr id="3" name="內容版面配置區 2"/>
          <p:cNvSpPr>
            <a:spLocks noGrp="1"/>
          </p:cNvSpPr>
          <p:nvPr>
            <p:ph idx="1"/>
          </p:nvPr>
        </p:nvSpPr>
        <p:spPr>
          <a:xfrm>
            <a:off x="8090858" y="1713722"/>
            <a:ext cx="4193093" cy="2004391"/>
          </a:xfrm>
        </p:spPr>
        <p:txBody>
          <a:bodyPr>
            <a:normAutofit/>
          </a:bodyPr>
          <a:lstStyle/>
          <a:p>
            <a:r>
              <a:rPr lang="zh-TW" altLang="en-US" sz="3600" dirty="0">
                <a:solidFill>
                  <a:srgbClr val="FF0000"/>
                </a:solidFill>
              </a:rPr>
              <a:t>同學需自行至大學網站報名第二階段甄試及繳費</a:t>
            </a:r>
            <a:endParaRPr lang="en-US" altLang="zh-TW" sz="3600" dirty="0">
              <a:solidFill>
                <a:srgbClr val="FF0000"/>
              </a:solidFill>
            </a:endParaRPr>
          </a:p>
          <a:p>
            <a:endParaRPr lang="en-US" altLang="zh-TW" sz="3600" dirty="0">
              <a:solidFill>
                <a:srgbClr val="FF0000"/>
              </a:solidFill>
            </a:endParaRPr>
          </a:p>
          <a:p>
            <a:endParaRPr lang="en-US" altLang="zh-TW" sz="3600" dirty="0">
              <a:solidFill>
                <a:srgbClr val="FF0000"/>
              </a:solidFill>
            </a:endParaRPr>
          </a:p>
          <a:p>
            <a:endParaRPr lang="zh-TW" altLang="en-US" sz="3600" dirty="0">
              <a:solidFill>
                <a:srgbClr val="FF0000"/>
              </a:solidFill>
            </a:endParaRPr>
          </a:p>
        </p:txBody>
      </p:sp>
      <p:pic>
        <p:nvPicPr>
          <p:cNvPr id="6" name="圖片 5">
            <a:extLst>
              <a:ext uri="{FF2B5EF4-FFF2-40B4-BE49-F238E27FC236}">
                <a16:creationId xmlns:a16="http://schemas.microsoft.com/office/drawing/2014/main" id="{1459E4E9-6FF2-91D6-A088-B56C1B4879C8}"/>
              </a:ext>
            </a:extLst>
          </p:cNvPr>
          <p:cNvPicPr>
            <a:picLocks noChangeAspect="1"/>
          </p:cNvPicPr>
          <p:nvPr/>
        </p:nvPicPr>
        <p:blipFill>
          <a:blip r:embed="rId2"/>
          <a:stretch>
            <a:fillRect/>
          </a:stretch>
        </p:blipFill>
        <p:spPr>
          <a:xfrm>
            <a:off x="5673963" y="1390733"/>
            <a:ext cx="2327380" cy="2327380"/>
          </a:xfrm>
          <a:prstGeom prst="rect">
            <a:avLst/>
          </a:prstGeom>
        </p:spPr>
      </p:pic>
      <p:pic>
        <p:nvPicPr>
          <p:cNvPr id="8" name="圖片 7">
            <a:extLst>
              <a:ext uri="{FF2B5EF4-FFF2-40B4-BE49-F238E27FC236}">
                <a16:creationId xmlns:a16="http://schemas.microsoft.com/office/drawing/2014/main" id="{75BE5FD8-B127-3185-1186-71B7EDEC003E}"/>
              </a:ext>
            </a:extLst>
          </p:cNvPr>
          <p:cNvPicPr>
            <a:picLocks noChangeAspect="1"/>
          </p:cNvPicPr>
          <p:nvPr/>
        </p:nvPicPr>
        <p:blipFill>
          <a:blip r:embed="rId3"/>
          <a:stretch>
            <a:fillRect/>
          </a:stretch>
        </p:blipFill>
        <p:spPr>
          <a:xfrm>
            <a:off x="5842116" y="3980133"/>
            <a:ext cx="2546608" cy="2546608"/>
          </a:xfrm>
          <a:prstGeom prst="rect">
            <a:avLst/>
          </a:prstGeom>
        </p:spPr>
      </p:pic>
      <p:sp>
        <p:nvSpPr>
          <p:cNvPr id="9" name="內容版面配置區 2">
            <a:extLst>
              <a:ext uri="{FF2B5EF4-FFF2-40B4-BE49-F238E27FC236}">
                <a16:creationId xmlns:a16="http://schemas.microsoft.com/office/drawing/2014/main" id="{9EE117B5-3366-5FB8-8319-2C9276719AC4}"/>
              </a:ext>
            </a:extLst>
          </p:cNvPr>
          <p:cNvSpPr txBox="1">
            <a:spLocks/>
          </p:cNvSpPr>
          <p:nvPr/>
        </p:nvSpPr>
        <p:spPr>
          <a:xfrm>
            <a:off x="8759467" y="4578343"/>
            <a:ext cx="3133725" cy="2004391"/>
          </a:xfrm>
          <a:prstGeom prst="rect">
            <a:avLst/>
          </a:prstGeom>
        </p:spPr>
        <p:txBody>
          <a:bodyPr vert="horz" lIns="91440" tIns="45720" rIns="91440" bIns="45720" rtlCol="0">
            <a:norm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r>
              <a:rPr lang="zh-TW" altLang="en-US" sz="3600" dirty="0">
                <a:solidFill>
                  <a:srgbClr val="FF0000"/>
                </a:solidFill>
              </a:rPr>
              <a:t>請記得於期限內繳費及上傳審查資料</a:t>
            </a:r>
            <a:endParaRPr lang="en-US" altLang="zh-TW" sz="3600" dirty="0">
              <a:solidFill>
                <a:srgbClr val="FF0000"/>
              </a:solidFill>
            </a:endParaRPr>
          </a:p>
          <a:p>
            <a:endParaRPr lang="en-US" altLang="zh-TW" sz="3600" dirty="0">
              <a:solidFill>
                <a:srgbClr val="FF0000"/>
              </a:solidFill>
            </a:endParaRPr>
          </a:p>
          <a:p>
            <a:endParaRPr lang="zh-TW" altLang="en-US" sz="3600" dirty="0">
              <a:solidFill>
                <a:srgbClr val="FF0000"/>
              </a:solidFill>
            </a:endParaRPr>
          </a:p>
        </p:txBody>
      </p:sp>
      <p:pic>
        <p:nvPicPr>
          <p:cNvPr id="5" name="圖片 4">
            <a:extLst>
              <a:ext uri="{FF2B5EF4-FFF2-40B4-BE49-F238E27FC236}">
                <a16:creationId xmlns:a16="http://schemas.microsoft.com/office/drawing/2014/main" id="{192B54C9-6E46-C58A-2811-0456C935F2F0}"/>
              </a:ext>
            </a:extLst>
          </p:cNvPr>
          <p:cNvPicPr>
            <a:picLocks noChangeAspect="1"/>
          </p:cNvPicPr>
          <p:nvPr/>
        </p:nvPicPr>
        <p:blipFill>
          <a:blip r:embed="rId4"/>
          <a:srcRect b="24737"/>
          <a:stretch>
            <a:fillRect/>
          </a:stretch>
        </p:blipFill>
        <p:spPr>
          <a:xfrm>
            <a:off x="1094580" y="1718797"/>
            <a:ext cx="3829845" cy="4522672"/>
          </a:xfrm>
          <a:prstGeom prst="rect">
            <a:avLst/>
          </a:prstGeom>
        </p:spPr>
      </p:pic>
    </p:spTree>
    <p:extLst>
      <p:ext uri="{BB962C8B-B14F-4D97-AF65-F5344CB8AC3E}">
        <p14:creationId xmlns:p14="http://schemas.microsoft.com/office/powerpoint/2010/main" val="3520054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nodeType="clickEffect">
                                  <p:stCondLst>
                                    <p:cond delay="0"/>
                                  </p:stCondLst>
                                  <p:childTnLst>
                                    <p:animEffect transition="out" filter="fade">
                                      <p:cBhvr>
                                        <p:cTn id="16" dur="500" tmFilter="0, 0; .2, .5; .8, .5; 1, 0"/>
                                        <p:tgtEl>
                                          <p:spTgt spid="6"/>
                                        </p:tgtEl>
                                      </p:cBhvr>
                                    </p:animEffect>
                                    <p:animScale>
                                      <p:cBhvr>
                                        <p:cTn id="17" dur="250" autoRev="1" fill="hold"/>
                                        <p:tgtEl>
                                          <p:spTgt spid="6"/>
                                        </p:tgtEl>
                                      </p:cBhvr>
                                      <p:by x="105000" y="105000"/>
                                    </p:animScale>
                                  </p:childTnLst>
                                </p:cTn>
                              </p:par>
                              <p:par>
                                <p:cTn id="18" presetID="26" presetClass="emph" presetSubtype="0" fill="hold" grpId="1" nodeType="withEffect">
                                  <p:stCondLst>
                                    <p:cond delay="0"/>
                                  </p:stCondLst>
                                  <p:childTnLst>
                                    <p:animEffect transition="out" filter="fade">
                                      <p:cBhvr>
                                        <p:cTn id="19" dur="500" tmFilter="0, 0; .2, .5; .8, .5; 1, 0"/>
                                        <p:tgtEl>
                                          <p:spTgt spid="3">
                                            <p:txEl>
                                              <p:pRg st="0" end="0"/>
                                            </p:txEl>
                                          </p:spTgt>
                                        </p:tgtEl>
                                      </p:cBhvr>
                                    </p:animEffect>
                                    <p:animScale>
                                      <p:cBhvr>
                                        <p:cTn id="20" dur="250" autoRev="1" fill="hold"/>
                                        <p:tgtEl>
                                          <p:spTgt spid="3">
                                            <p:txEl>
                                              <p:pRg st="0" end="0"/>
                                            </p:txEl>
                                          </p:spTgt>
                                        </p:tgtEl>
                                      </p:cBhvr>
                                      <p:by x="105000" y="105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000"/>
                                        <p:tgtEl>
                                          <p:spTgt spid="8"/>
                                        </p:tgtEl>
                                      </p:cBhvr>
                                    </p:animEffect>
                                    <p:anim calcmode="lin" valueType="num">
                                      <p:cBhvr>
                                        <p:cTn id="26" dur="1000" fill="hold"/>
                                        <p:tgtEl>
                                          <p:spTgt spid="8"/>
                                        </p:tgtEl>
                                        <p:attrNameLst>
                                          <p:attrName>ppt_x</p:attrName>
                                        </p:attrNameLst>
                                      </p:cBhvr>
                                      <p:tavLst>
                                        <p:tav tm="0">
                                          <p:val>
                                            <p:strVal val="#ppt_x"/>
                                          </p:val>
                                        </p:tav>
                                        <p:tav tm="100000">
                                          <p:val>
                                            <p:strVal val="#ppt_x"/>
                                          </p:val>
                                        </p:tav>
                                      </p:tavLst>
                                    </p:anim>
                                    <p:anim calcmode="lin" valueType="num">
                                      <p:cBhvr>
                                        <p:cTn id="27" dur="1000" fill="hold"/>
                                        <p:tgtEl>
                                          <p:spTgt spid="8"/>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1000"/>
                                        <p:tgtEl>
                                          <p:spTgt spid="9"/>
                                        </p:tgtEl>
                                      </p:cBhvr>
                                    </p:animEffect>
                                    <p:anim calcmode="lin" valueType="num">
                                      <p:cBhvr>
                                        <p:cTn id="31" dur="1000" fill="hold"/>
                                        <p:tgtEl>
                                          <p:spTgt spid="9"/>
                                        </p:tgtEl>
                                        <p:attrNameLst>
                                          <p:attrName>ppt_x</p:attrName>
                                        </p:attrNameLst>
                                      </p:cBhvr>
                                      <p:tavLst>
                                        <p:tav tm="0">
                                          <p:val>
                                            <p:strVal val="#ppt_x"/>
                                          </p:val>
                                        </p:tav>
                                        <p:tav tm="100000">
                                          <p:val>
                                            <p:strVal val="#ppt_x"/>
                                          </p:val>
                                        </p:tav>
                                      </p:tavLst>
                                    </p:anim>
                                    <p:anim calcmode="lin" valueType="num">
                                      <p:cBhvr>
                                        <p:cTn id="3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279F2E3F-F2EE-480A-A82B-D38315AEFD59}"/>
              </a:ext>
            </a:extLst>
          </p:cNvPr>
          <p:cNvSpPr txBox="1"/>
          <p:nvPr/>
        </p:nvSpPr>
        <p:spPr>
          <a:xfrm>
            <a:off x="2652888" y="453910"/>
            <a:ext cx="6886222" cy="923330"/>
          </a:xfrm>
          <a:prstGeom prst="rect">
            <a:avLst/>
          </a:prstGeom>
          <a:noFill/>
        </p:spPr>
        <p:txBody>
          <a:bodyPr wrap="square">
            <a:spAutoFit/>
          </a:bodyPr>
          <a:lstStyle/>
          <a:p>
            <a:r>
              <a:rPr lang="zh-TW" altLang="en-US" sz="5400" b="1" dirty="0">
                <a:latin typeface="微軟正黑體" panose="020B0604030504040204" pitchFamily="34" charset="-120"/>
                <a:ea typeface="微軟正黑體" panose="020B0604030504040204" pitchFamily="34" charset="-120"/>
              </a:rPr>
              <a:t>每一考生申請校系數</a:t>
            </a:r>
            <a:endParaRPr lang="zh-TW" altLang="en-US" sz="5400" dirty="0">
              <a:latin typeface="微軟正黑體" panose="020B0604030504040204" pitchFamily="34" charset="-120"/>
              <a:ea typeface="微軟正黑體" panose="020B0604030504040204" pitchFamily="34" charset="-120"/>
            </a:endParaRPr>
          </a:p>
        </p:txBody>
      </p:sp>
      <p:sp>
        <p:nvSpPr>
          <p:cNvPr id="8" name="文字方塊 7">
            <a:extLst>
              <a:ext uri="{FF2B5EF4-FFF2-40B4-BE49-F238E27FC236}">
                <a16:creationId xmlns:a16="http://schemas.microsoft.com/office/drawing/2014/main" id="{2A78661B-B422-44F3-8CA7-C85E88063F07}"/>
              </a:ext>
            </a:extLst>
          </p:cNvPr>
          <p:cNvSpPr txBox="1"/>
          <p:nvPr/>
        </p:nvSpPr>
        <p:spPr>
          <a:xfrm>
            <a:off x="1832715" y="1377240"/>
            <a:ext cx="7823201" cy="3139321"/>
          </a:xfrm>
          <a:prstGeom prst="rect">
            <a:avLst/>
          </a:prstGeom>
          <a:solidFill>
            <a:schemeClr val="accent1">
              <a:lumMod val="20000"/>
              <a:lumOff val="80000"/>
            </a:schemeClr>
          </a:solidFill>
        </p:spPr>
        <p:txBody>
          <a:bodyPr wrap="square" rtlCol="0">
            <a:spAutoFit/>
          </a:bodyPr>
          <a:lstStyle/>
          <a:p>
            <a:pPr algn="ctr"/>
            <a:r>
              <a:rPr lang="zh-TW" altLang="en-US" sz="3600" b="1" dirty="0">
                <a:latin typeface="微軟正黑體" panose="020B0604030504040204" pitchFamily="34" charset="-120"/>
                <a:ea typeface="微軟正黑體" panose="020B0604030504040204" pitchFamily="34" charset="-120"/>
              </a:rPr>
              <a:t>一般大學以</a:t>
            </a:r>
            <a:r>
              <a:rPr lang="zh-TW" altLang="en-US" sz="3600" b="1" dirty="0">
                <a:solidFill>
                  <a:srgbClr val="FF0000"/>
                </a:solidFill>
                <a:latin typeface="微軟正黑體" panose="020B0604030504040204" pitchFamily="34" charset="-120"/>
                <a:ea typeface="微軟正黑體" panose="020B0604030504040204" pitchFamily="34" charset="-120"/>
              </a:rPr>
              <a:t>六校系</a:t>
            </a:r>
            <a:r>
              <a:rPr lang="en-US" altLang="zh-TW" sz="3600" b="1" dirty="0">
                <a:latin typeface="微軟正黑體" panose="020B0604030504040204" pitchFamily="34" charset="-120"/>
                <a:ea typeface="微軟正黑體" panose="020B0604030504040204" pitchFamily="34" charset="-120"/>
              </a:rPr>
              <a:t>(</a:t>
            </a:r>
            <a:r>
              <a:rPr lang="zh-TW" altLang="en-US" sz="3600" b="1" dirty="0">
                <a:latin typeface="微軟正黑體" panose="020B0604030504040204" pitchFamily="34" charset="-120"/>
                <a:ea typeface="微軟正黑體" panose="020B0604030504040204" pitchFamily="34" charset="-120"/>
              </a:rPr>
              <a:t>含</a:t>
            </a:r>
            <a:r>
              <a:rPr lang="en-US" altLang="zh-TW" sz="3600" b="1" dirty="0">
                <a:latin typeface="微軟正黑體" panose="020B0604030504040204" pitchFamily="34" charset="-120"/>
                <a:ea typeface="微軟正黑體" panose="020B0604030504040204" pitchFamily="34" charset="-120"/>
              </a:rPr>
              <a:t>)</a:t>
            </a:r>
            <a:r>
              <a:rPr lang="zh-TW" altLang="en-US" sz="3600" b="1" dirty="0">
                <a:latin typeface="微軟正黑體" panose="020B0604030504040204" pitchFamily="34" charset="-120"/>
                <a:ea typeface="微軟正黑體" panose="020B0604030504040204" pitchFamily="34" charset="-120"/>
              </a:rPr>
              <a:t>為限。</a:t>
            </a:r>
            <a:endParaRPr lang="en-US" altLang="zh-TW" sz="3600" b="1" dirty="0">
              <a:latin typeface="微軟正黑體" panose="020B0604030504040204" pitchFamily="34" charset="-120"/>
              <a:ea typeface="微軟正黑體" panose="020B0604030504040204" pitchFamily="34" charset="-120"/>
            </a:endParaRPr>
          </a:p>
          <a:p>
            <a:pPr algn="ctr"/>
            <a:endParaRPr lang="en-US" altLang="zh-TW" sz="3600" b="1" dirty="0">
              <a:latin typeface="微軟正黑體" panose="020B0604030504040204" pitchFamily="34" charset="-120"/>
              <a:ea typeface="微軟正黑體" panose="020B0604030504040204" pitchFamily="34" charset="-120"/>
            </a:endParaRPr>
          </a:p>
          <a:p>
            <a:pPr algn="ctr"/>
            <a:endParaRPr lang="en-US" altLang="zh-TW" sz="3600" b="1" dirty="0">
              <a:latin typeface="微軟正黑體" panose="020B0604030504040204" pitchFamily="34" charset="-120"/>
              <a:ea typeface="微軟正黑體" panose="020B0604030504040204" pitchFamily="34" charset="-120"/>
            </a:endParaRPr>
          </a:p>
          <a:p>
            <a:pPr algn="ctr"/>
            <a:endParaRPr lang="en-US" altLang="zh-TW" sz="3600" b="1" dirty="0">
              <a:latin typeface="微軟正黑體" panose="020B0604030504040204" pitchFamily="34" charset="-120"/>
              <a:ea typeface="微軟正黑體" panose="020B0604030504040204" pitchFamily="34" charset="-120"/>
            </a:endParaRPr>
          </a:p>
          <a:p>
            <a:pPr algn="ctr"/>
            <a:r>
              <a:rPr lang="zh-TW" altLang="en-US" sz="3600" b="1" dirty="0">
                <a:latin typeface="微軟正黑體" panose="020B0604030504040204" pitchFamily="34" charset="-120"/>
                <a:ea typeface="微軟正黑體" panose="020B0604030504040204" pitchFamily="34" charset="-120"/>
              </a:rPr>
              <a:t>科技大學以</a:t>
            </a:r>
            <a:r>
              <a:rPr lang="zh-TW" altLang="en-US" sz="3600" b="1" u="sng" dirty="0">
                <a:solidFill>
                  <a:srgbClr val="FF0000"/>
                </a:solidFill>
                <a:latin typeface="微軟正黑體" panose="020B0604030504040204" pitchFamily="34" charset="-120"/>
                <a:ea typeface="微軟正黑體" panose="020B0604030504040204" pitchFamily="34" charset="-120"/>
              </a:rPr>
              <a:t>六校系</a:t>
            </a:r>
            <a:r>
              <a:rPr lang="en-US" altLang="zh-TW" sz="3600" b="1" dirty="0">
                <a:latin typeface="微軟正黑體" panose="020B0604030504040204" pitchFamily="34" charset="-120"/>
                <a:ea typeface="微軟正黑體" panose="020B0604030504040204" pitchFamily="34" charset="-120"/>
              </a:rPr>
              <a:t>(</a:t>
            </a:r>
            <a:r>
              <a:rPr lang="zh-TW" altLang="en-US" sz="3600" b="1" dirty="0">
                <a:latin typeface="微軟正黑體" panose="020B0604030504040204" pitchFamily="34" charset="-120"/>
                <a:ea typeface="微軟正黑體" panose="020B0604030504040204" pitchFamily="34" charset="-120"/>
              </a:rPr>
              <a:t>含</a:t>
            </a:r>
            <a:r>
              <a:rPr lang="en-US" altLang="zh-TW" sz="3600" b="1" dirty="0">
                <a:latin typeface="微軟正黑體" panose="020B0604030504040204" pitchFamily="34" charset="-120"/>
                <a:ea typeface="微軟正黑體" panose="020B0604030504040204" pitchFamily="34" charset="-120"/>
              </a:rPr>
              <a:t>)</a:t>
            </a:r>
            <a:r>
              <a:rPr lang="zh-TW" altLang="en-US" sz="3600" b="1" dirty="0">
                <a:latin typeface="微軟正黑體" panose="020B0604030504040204" pitchFamily="34" charset="-120"/>
                <a:ea typeface="微軟正黑體" panose="020B0604030504040204" pitchFamily="34" charset="-120"/>
              </a:rPr>
              <a:t>為限。</a:t>
            </a:r>
            <a:endParaRPr lang="en-US" altLang="zh-TW" sz="3600" dirty="0"/>
          </a:p>
          <a:p>
            <a:endParaRPr lang="zh-TW" altLang="en-US" dirty="0"/>
          </a:p>
        </p:txBody>
      </p:sp>
      <p:sp>
        <p:nvSpPr>
          <p:cNvPr id="9" name="文字方塊 8">
            <a:extLst>
              <a:ext uri="{FF2B5EF4-FFF2-40B4-BE49-F238E27FC236}">
                <a16:creationId xmlns:a16="http://schemas.microsoft.com/office/drawing/2014/main" id="{22A3DC46-A203-46BB-B705-9828C1B75DA6}"/>
              </a:ext>
            </a:extLst>
          </p:cNvPr>
          <p:cNvSpPr txBox="1"/>
          <p:nvPr/>
        </p:nvSpPr>
        <p:spPr>
          <a:xfrm>
            <a:off x="1342685" y="5494333"/>
            <a:ext cx="9674579" cy="1200329"/>
          </a:xfrm>
          <a:prstGeom prst="rect">
            <a:avLst/>
          </a:prstGeom>
          <a:solidFill>
            <a:srgbClr val="FFFF00"/>
          </a:solidFill>
          <a:ln w="38100">
            <a:solidFill>
              <a:srgbClr val="002060"/>
            </a:solidFill>
          </a:ln>
        </p:spPr>
        <p:txBody>
          <a:bodyPr wrap="square">
            <a:spAutoFit/>
          </a:bodyPr>
          <a:lstStyle/>
          <a:p>
            <a:pPr algn="ctr"/>
            <a:r>
              <a:rPr lang="zh-TW" altLang="en-US" sz="3600" dirty="0">
                <a:latin typeface="微軟正黑體" panose="020B0604030504040204" pitchFamily="34" charset="-120"/>
                <a:ea typeface="微軟正黑體" panose="020B0604030504040204" pitchFamily="34" charset="-120"/>
              </a:rPr>
              <a:t>考生於報名時，應審慎考量所申請之校系</a:t>
            </a:r>
            <a:endParaRPr lang="en-US" altLang="zh-TW" sz="3600" dirty="0">
              <a:latin typeface="微軟正黑體" panose="020B0604030504040204" pitchFamily="34" charset="-120"/>
              <a:ea typeface="微軟正黑體" panose="020B0604030504040204" pitchFamily="34" charset="-120"/>
            </a:endParaRPr>
          </a:p>
          <a:p>
            <a:pPr algn="ctr"/>
            <a:r>
              <a:rPr lang="zh-TW" altLang="en-US" sz="3600" b="1" dirty="0">
                <a:latin typeface="微軟正黑體" panose="020B0604030504040204" pitchFamily="34" charset="-120"/>
                <a:ea typeface="微軟正黑體" panose="020B0604030504040204" pitchFamily="34" charset="-120"/>
              </a:rPr>
              <a:t>第二階段指定項目甄試日期</a:t>
            </a:r>
            <a:r>
              <a:rPr lang="zh-TW" altLang="en-US" sz="3600" dirty="0">
                <a:latin typeface="微軟正黑體" panose="020B0604030504040204" pitchFamily="34" charset="-120"/>
                <a:ea typeface="微軟正黑體" panose="020B0604030504040204" pitchFamily="34" charset="-120"/>
              </a:rPr>
              <a:t>重疊情形。</a:t>
            </a:r>
          </a:p>
        </p:txBody>
      </p:sp>
      <p:pic>
        <p:nvPicPr>
          <p:cNvPr id="3" name="圖片 2">
            <a:extLst>
              <a:ext uri="{FF2B5EF4-FFF2-40B4-BE49-F238E27FC236}">
                <a16:creationId xmlns:a16="http://schemas.microsoft.com/office/drawing/2014/main" id="{BECD8FC8-D481-1054-AC60-E3B9B000F952}"/>
              </a:ext>
            </a:extLst>
          </p:cNvPr>
          <p:cNvPicPr>
            <a:picLocks noChangeAspect="1"/>
          </p:cNvPicPr>
          <p:nvPr/>
        </p:nvPicPr>
        <p:blipFill>
          <a:blip r:embed="rId2"/>
          <a:stretch>
            <a:fillRect/>
          </a:stretch>
        </p:blipFill>
        <p:spPr>
          <a:xfrm>
            <a:off x="6554236" y="2131872"/>
            <a:ext cx="1197661" cy="1197661"/>
          </a:xfrm>
          <a:prstGeom prst="rect">
            <a:avLst/>
          </a:prstGeom>
        </p:spPr>
      </p:pic>
      <p:pic>
        <p:nvPicPr>
          <p:cNvPr id="5" name="圖片 4">
            <a:extLst>
              <a:ext uri="{FF2B5EF4-FFF2-40B4-BE49-F238E27FC236}">
                <a16:creationId xmlns:a16="http://schemas.microsoft.com/office/drawing/2014/main" id="{1B0630C2-D224-78E0-9F03-18BEEA1C8B45}"/>
              </a:ext>
            </a:extLst>
          </p:cNvPr>
          <p:cNvPicPr>
            <a:picLocks noChangeAspect="1"/>
          </p:cNvPicPr>
          <p:nvPr/>
        </p:nvPicPr>
        <p:blipFill>
          <a:blip r:embed="rId3"/>
          <a:stretch>
            <a:fillRect/>
          </a:stretch>
        </p:blipFill>
        <p:spPr>
          <a:xfrm>
            <a:off x="3869470" y="2131872"/>
            <a:ext cx="2584263" cy="1233398"/>
          </a:xfrm>
          <a:prstGeom prst="rect">
            <a:avLst/>
          </a:prstGeom>
        </p:spPr>
      </p:pic>
      <p:pic>
        <p:nvPicPr>
          <p:cNvPr id="11" name="圖片 10">
            <a:extLst>
              <a:ext uri="{FF2B5EF4-FFF2-40B4-BE49-F238E27FC236}">
                <a16:creationId xmlns:a16="http://schemas.microsoft.com/office/drawing/2014/main" id="{DB6CAF80-B97D-675C-5805-DC1DF1508DB6}"/>
              </a:ext>
            </a:extLst>
          </p:cNvPr>
          <p:cNvPicPr>
            <a:picLocks noChangeAspect="1"/>
          </p:cNvPicPr>
          <p:nvPr/>
        </p:nvPicPr>
        <p:blipFill>
          <a:blip r:embed="rId4"/>
          <a:stretch>
            <a:fillRect/>
          </a:stretch>
        </p:blipFill>
        <p:spPr>
          <a:xfrm>
            <a:off x="7857355" y="4119903"/>
            <a:ext cx="1200329" cy="1200329"/>
          </a:xfrm>
          <a:prstGeom prst="rect">
            <a:avLst/>
          </a:prstGeom>
        </p:spPr>
      </p:pic>
      <p:pic>
        <p:nvPicPr>
          <p:cNvPr id="13" name="圖片 12">
            <a:extLst>
              <a:ext uri="{FF2B5EF4-FFF2-40B4-BE49-F238E27FC236}">
                <a16:creationId xmlns:a16="http://schemas.microsoft.com/office/drawing/2014/main" id="{2C26D169-105F-6A23-7A7C-EBA72036BF08}"/>
              </a:ext>
            </a:extLst>
          </p:cNvPr>
          <p:cNvPicPr>
            <a:picLocks noChangeAspect="1"/>
          </p:cNvPicPr>
          <p:nvPr/>
        </p:nvPicPr>
        <p:blipFill>
          <a:blip r:embed="rId5"/>
          <a:srcRect l="24490" t="3801" r="516" b="10404"/>
          <a:stretch>
            <a:fillRect/>
          </a:stretch>
        </p:blipFill>
        <p:spPr>
          <a:xfrm>
            <a:off x="2862656" y="4307305"/>
            <a:ext cx="4889241" cy="849085"/>
          </a:xfrm>
          <a:prstGeom prst="rect">
            <a:avLst/>
          </a:prstGeom>
        </p:spPr>
      </p:pic>
      <p:sp>
        <p:nvSpPr>
          <p:cNvPr id="14" name="Google Shape;413;p70">
            <a:extLst>
              <a:ext uri="{FF2B5EF4-FFF2-40B4-BE49-F238E27FC236}">
                <a16:creationId xmlns:a16="http://schemas.microsoft.com/office/drawing/2014/main" id="{28064123-4EF0-DFAF-622D-080C36C638FC}"/>
              </a:ext>
            </a:extLst>
          </p:cNvPr>
          <p:cNvSpPr txBox="1"/>
          <p:nvPr/>
        </p:nvSpPr>
        <p:spPr>
          <a:xfrm>
            <a:off x="8953703" y="2541966"/>
            <a:ext cx="2192941" cy="1200329"/>
          </a:xfrm>
          <a:prstGeom prst="rect">
            <a:avLst/>
          </a:prstGeom>
          <a:solidFill>
            <a:srgbClr val="FFC000"/>
          </a:solidFill>
          <a:ln w="12700">
            <a:solidFill>
              <a:schemeClr val="tx1"/>
            </a:solidFill>
          </a:ln>
        </p:spPr>
        <p:txBody>
          <a:bodyPr spcFirstLastPara="1" wrap="square" lIns="91425" tIns="45700" rIns="91425" bIns="45700" anchor="t" anchorCtr="0">
            <a:spAutoFit/>
          </a:bodyPr>
          <a:lstStyle/>
          <a:p>
            <a:pPr algn="ctr">
              <a:buClr>
                <a:srgbClr val="000000"/>
              </a:buClr>
              <a:buSzPts val="3600"/>
            </a:pPr>
            <a:r>
              <a:rPr lang="zh-TW" altLang="en-US" sz="3600" b="1" dirty="0">
                <a:solidFill>
                  <a:schemeClr val="dk1"/>
                </a:solidFill>
                <a:latin typeface="微軟正黑體" panose="020B0604030504040204" pitchFamily="34" charset="-120"/>
                <a:ea typeface="微軟正黑體" panose="020B0604030504040204" pitchFamily="34" charset="-120"/>
                <a:cs typeface="Calibri"/>
                <a:sym typeface="Calibri"/>
              </a:rPr>
              <a:t>志願無</a:t>
            </a:r>
            <a:endParaRPr sz="3600" b="1" dirty="0">
              <a:solidFill>
                <a:schemeClr val="dk1"/>
              </a:solidFill>
              <a:latin typeface="微軟正黑體" panose="020B0604030504040204" pitchFamily="34" charset="-120"/>
              <a:ea typeface="微軟正黑體" panose="020B0604030504040204" pitchFamily="34" charset="-120"/>
              <a:cs typeface="Calibri"/>
              <a:sym typeface="Calibri"/>
            </a:endParaRPr>
          </a:p>
          <a:p>
            <a:pPr algn="ctr">
              <a:buClr>
                <a:srgbClr val="000000"/>
              </a:buClr>
              <a:buSzPts val="3600"/>
            </a:pPr>
            <a:r>
              <a:rPr lang="zh-TW" altLang="en-US" sz="3600" b="1" dirty="0">
                <a:solidFill>
                  <a:schemeClr val="dk1"/>
                </a:solidFill>
                <a:latin typeface="微軟正黑體" panose="020B0604030504040204" pitchFamily="34" charset="-120"/>
                <a:ea typeface="微軟正黑體" panose="020B0604030504040204" pitchFamily="34" charset="-120"/>
                <a:cs typeface="Calibri"/>
                <a:sym typeface="Calibri"/>
              </a:rPr>
              <a:t>比序問題</a:t>
            </a:r>
            <a:endParaRPr sz="3600" b="1" dirty="0">
              <a:solidFill>
                <a:schemeClr val="dk1"/>
              </a:solidFill>
              <a:latin typeface="微軟正黑體" panose="020B0604030504040204" pitchFamily="34" charset="-120"/>
              <a:ea typeface="微軟正黑體" panose="020B0604030504040204" pitchFamily="34" charset="-120"/>
              <a:cs typeface="Calibri"/>
              <a:sym typeface="Calibri"/>
            </a:endParaRPr>
          </a:p>
        </p:txBody>
      </p:sp>
    </p:spTree>
    <p:extLst>
      <p:ext uri="{BB962C8B-B14F-4D97-AF65-F5344CB8AC3E}">
        <p14:creationId xmlns:p14="http://schemas.microsoft.com/office/powerpoint/2010/main" val="1849373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5614" name="Rectangle 25613">
            <a:extLst>
              <a:ext uri="{FF2B5EF4-FFF2-40B4-BE49-F238E27FC236}">
                <a16:creationId xmlns:a16="http://schemas.microsoft.com/office/drawing/2014/main" id="{CD333CBE-B699-4E3B-9F45-C045F77343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zh-TW" altLang="en-US"/>
          </a:p>
        </p:txBody>
      </p:sp>
      <p:sp>
        <p:nvSpPr>
          <p:cNvPr id="25602" name="標題 1"/>
          <p:cNvSpPr>
            <a:spLocks noGrp="1"/>
          </p:cNvSpPr>
          <p:nvPr>
            <p:ph type="title"/>
          </p:nvPr>
        </p:nvSpPr>
        <p:spPr>
          <a:xfrm>
            <a:off x="603504" y="770467"/>
            <a:ext cx="4205568" cy="3352800"/>
          </a:xfrm>
        </p:spPr>
        <p:txBody>
          <a:bodyPr vert="horz" lIns="91440" tIns="45720" rIns="91440" bIns="45720" rtlCol="0" anchor="b">
            <a:normAutofit/>
          </a:bodyPr>
          <a:lstStyle/>
          <a:p>
            <a:pPr>
              <a:lnSpc>
                <a:spcPct val="80000"/>
              </a:lnSpc>
            </a:pPr>
            <a:r>
              <a:rPr lang="zh-TW" altLang="en-US" sz="7200" kern="1200" spc="-120" baseline="0">
                <a:solidFill>
                  <a:srgbClr val="FFFFFF"/>
                </a:solidFill>
                <a:latin typeface="+mj-lt"/>
                <a:ea typeface="+mj-ea"/>
                <a:cs typeface="+mj-cs"/>
              </a:rPr>
              <a:t>科大申請</a:t>
            </a:r>
          </a:p>
        </p:txBody>
      </p:sp>
      <p:sp>
        <p:nvSpPr>
          <p:cNvPr id="25616" name="Rectangle 25615">
            <a:extLst>
              <a:ext uri="{FF2B5EF4-FFF2-40B4-BE49-F238E27FC236}">
                <a16:creationId xmlns:a16="http://schemas.microsoft.com/office/drawing/2014/main" id="{FCA118C4-32A6-466D-8453-BA738103A0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2536" y="0"/>
            <a:ext cx="673946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圖片 2" descr="一張含有 天空, 日落, 個人 的圖片&#10;&#10;自動產生的描述">
            <a:extLst>
              <a:ext uri="{FF2B5EF4-FFF2-40B4-BE49-F238E27FC236}">
                <a16:creationId xmlns:a16="http://schemas.microsoft.com/office/drawing/2014/main" id="{75EAAF89-06BC-AA3B-3EEE-C839105CF7A6}"/>
              </a:ext>
            </a:extLst>
          </p:cNvPr>
          <p:cNvPicPr>
            <a:picLocks noChangeAspect="1"/>
          </p:cNvPicPr>
          <p:nvPr/>
        </p:nvPicPr>
        <p:blipFill rotWithShape="1">
          <a:blip r:embed="rId2"/>
          <a:srcRect l="19433" r="15404" b="2"/>
          <a:stretch/>
        </p:blipFill>
        <p:spPr>
          <a:xfrm>
            <a:off x="6096000" y="629265"/>
            <a:ext cx="5452536" cy="558527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5602"/>
                                        </p:tgtEl>
                                        <p:attrNameLst>
                                          <p:attrName>style.visibility</p:attrName>
                                        </p:attrNameLst>
                                      </p:cBhvr>
                                      <p:to>
                                        <p:strVal val="visible"/>
                                      </p:to>
                                    </p:set>
                                    <p:animEffect transition="in" filter="fade">
                                      <p:cBhvr>
                                        <p:cTn id="7" dur="700"/>
                                        <p:tgtEl>
                                          <p:spTgt spid="256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41BD8447-EC69-00C0-9C0E-FDC216ABAA1E}"/>
              </a:ext>
            </a:extLst>
          </p:cNvPr>
          <p:cNvPicPr>
            <a:picLocks noChangeAspect="1"/>
          </p:cNvPicPr>
          <p:nvPr/>
        </p:nvPicPr>
        <p:blipFill>
          <a:blip r:embed="rId2"/>
          <a:stretch>
            <a:fillRect/>
          </a:stretch>
        </p:blipFill>
        <p:spPr>
          <a:xfrm>
            <a:off x="1962539" y="1785248"/>
            <a:ext cx="8581053" cy="4773403"/>
          </a:xfrm>
          <a:prstGeom prst="rect">
            <a:avLst/>
          </a:prstGeom>
        </p:spPr>
      </p:pic>
      <p:sp>
        <p:nvSpPr>
          <p:cNvPr id="2" name="標題 1">
            <a:extLst>
              <a:ext uri="{FF2B5EF4-FFF2-40B4-BE49-F238E27FC236}">
                <a16:creationId xmlns:a16="http://schemas.microsoft.com/office/drawing/2014/main" id="{C35567D5-005A-DA09-3108-F1D60C2C3F7E}"/>
              </a:ext>
            </a:extLst>
          </p:cNvPr>
          <p:cNvSpPr>
            <a:spLocks noGrp="1"/>
          </p:cNvSpPr>
          <p:nvPr>
            <p:ph type="title"/>
          </p:nvPr>
        </p:nvSpPr>
        <p:spPr/>
        <p:txBody>
          <a:bodyPr/>
          <a:lstStyle/>
          <a:p>
            <a:r>
              <a:rPr lang="zh-TW" altLang="en-US" b="1" dirty="0"/>
              <a:t>簡章查詢</a:t>
            </a:r>
          </a:p>
        </p:txBody>
      </p:sp>
      <p:sp>
        <p:nvSpPr>
          <p:cNvPr id="5" name="矩形 4">
            <a:extLst>
              <a:ext uri="{FF2B5EF4-FFF2-40B4-BE49-F238E27FC236}">
                <a16:creationId xmlns:a16="http://schemas.microsoft.com/office/drawing/2014/main" id="{DCF0EB23-87D4-220C-5D99-B25AE4969211}"/>
              </a:ext>
            </a:extLst>
          </p:cNvPr>
          <p:cNvSpPr/>
          <p:nvPr/>
        </p:nvSpPr>
        <p:spPr>
          <a:xfrm>
            <a:off x="6541731" y="2486997"/>
            <a:ext cx="1025396" cy="41482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文字方塊 9">
            <a:extLst>
              <a:ext uri="{FF2B5EF4-FFF2-40B4-BE49-F238E27FC236}">
                <a16:creationId xmlns:a16="http://schemas.microsoft.com/office/drawing/2014/main" id="{677C144A-6726-6B0F-B5E8-5BDF93A4CC50}"/>
              </a:ext>
            </a:extLst>
          </p:cNvPr>
          <p:cNvSpPr txBox="1"/>
          <p:nvPr/>
        </p:nvSpPr>
        <p:spPr>
          <a:xfrm>
            <a:off x="6096000" y="3075057"/>
            <a:ext cx="3936759" cy="707886"/>
          </a:xfrm>
          <a:prstGeom prst="rect">
            <a:avLst/>
          </a:prstGeom>
          <a:solidFill>
            <a:srgbClr val="FFFF00"/>
          </a:solidFill>
          <a:ln w="57150">
            <a:solidFill>
              <a:srgbClr val="FF0000"/>
            </a:solidFill>
          </a:ln>
        </p:spPr>
        <p:txBody>
          <a:bodyPr wrap="square" rtlCol="0">
            <a:spAutoFit/>
          </a:bodyPr>
          <a:lstStyle>
            <a:defPPr>
              <a:defRPr lang="en-US"/>
            </a:defPPr>
            <a:lvl1pPr>
              <a:defRPr sz="4000">
                <a:latin typeface="微軟正黑體" panose="020B0604030504040204" pitchFamily="34" charset="-120"/>
                <a:ea typeface="微軟正黑體" panose="020B0604030504040204" pitchFamily="34" charset="-120"/>
              </a:defRPr>
            </a:lvl1pPr>
          </a:lstStyle>
          <a:p>
            <a:r>
              <a:rPr lang="zh-TW" altLang="en-US" b="1" dirty="0"/>
              <a:t>簡章查詢與下載</a:t>
            </a:r>
          </a:p>
        </p:txBody>
      </p:sp>
      <p:pic>
        <p:nvPicPr>
          <p:cNvPr id="14" name="圖片 13">
            <a:extLst>
              <a:ext uri="{FF2B5EF4-FFF2-40B4-BE49-F238E27FC236}">
                <a16:creationId xmlns:a16="http://schemas.microsoft.com/office/drawing/2014/main" id="{6059B28F-BF9A-A97E-E07D-DB0F61E78DC5}"/>
              </a:ext>
            </a:extLst>
          </p:cNvPr>
          <p:cNvPicPr>
            <a:picLocks noChangeAspect="1"/>
          </p:cNvPicPr>
          <p:nvPr/>
        </p:nvPicPr>
        <p:blipFill>
          <a:blip r:embed="rId3"/>
          <a:stretch>
            <a:fillRect/>
          </a:stretch>
        </p:blipFill>
        <p:spPr>
          <a:xfrm>
            <a:off x="4070498" y="4128224"/>
            <a:ext cx="6389118" cy="2505246"/>
          </a:xfrm>
          <a:prstGeom prst="rect">
            <a:avLst/>
          </a:prstGeom>
        </p:spPr>
      </p:pic>
      <p:sp>
        <p:nvSpPr>
          <p:cNvPr id="15" name="矩形 14">
            <a:extLst>
              <a:ext uri="{FF2B5EF4-FFF2-40B4-BE49-F238E27FC236}">
                <a16:creationId xmlns:a16="http://schemas.microsoft.com/office/drawing/2014/main" id="{A7422D86-5880-DCF3-EA17-10604A5DD6D0}"/>
              </a:ext>
            </a:extLst>
          </p:cNvPr>
          <p:cNvSpPr/>
          <p:nvPr/>
        </p:nvSpPr>
        <p:spPr>
          <a:xfrm>
            <a:off x="4089159" y="5029199"/>
            <a:ext cx="3095411" cy="41482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0953331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6C4BE37A-D40F-D9E8-1069-17C917A1E029}"/>
              </a:ext>
            </a:extLst>
          </p:cNvPr>
          <p:cNvPicPr>
            <a:picLocks noChangeAspect="1"/>
          </p:cNvPicPr>
          <p:nvPr/>
        </p:nvPicPr>
        <p:blipFill>
          <a:blip r:embed="rId2"/>
          <a:stretch>
            <a:fillRect/>
          </a:stretch>
        </p:blipFill>
        <p:spPr>
          <a:xfrm>
            <a:off x="0" y="830425"/>
            <a:ext cx="12219054" cy="5459200"/>
          </a:xfrm>
          <a:prstGeom prst="rect">
            <a:avLst/>
          </a:prstGeom>
        </p:spPr>
      </p:pic>
      <p:sp>
        <p:nvSpPr>
          <p:cNvPr id="7" name="矩形: 圓角 6">
            <a:extLst>
              <a:ext uri="{FF2B5EF4-FFF2-40B4-BE49-F238E27FC236}">
                <a16:creationId xmlns:a16="http://schemas.microsoft.com/office/drawing/2014/main" id="{AB4D5733-8C9B-4447-9C54-45BCC1DA04D2}"/>
              </a:ext>
            </a:extLst>
          </p:cNvPr>
          <p:cNvSpPr/>
          <p:nvPr/>
        </p:nvSpPr>
        <p:spPr>
          <a:xfrm>
            <a:off x="4865397" y="841122"/>
            <a:ext cx="1230603" cy="2619744"/>
          </a:xfrm>
          <a:prstGeom prst="round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圓角 5">
            <a:extLst>
              <a:ext uri="{FF2B5EF4-FFF2-40B4-BE49-F238E27FC236}">
                <a16:creationId xmlns:a16="http://schemas.microsoft.com/office/drawing/2014/main" id="{80177972-1D29-4A12-A58C-A3ED99A87585}"/>
              </a:ext>
            </a:extLst>
          </p:cNvPr>
          <p:cNvSpPr/>
          <p:nvPr/>
        </p:nvSpPr>
        <p:spPr>
          <a:xfrm>
            <a:off x="6109527" y="833796"/>
            <a:ext cx="2096278" cy="2619743"/>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文字方塊 4">
            <a:extLst>
              <a:ext uri="{FF2B5EF4-FFF2-40B4-BE49-F238E27FC236}">
                <a16:creationId xmlns:a16="http://schemas.microsoft.com/office/drawing/2014/main" id="{736B302D-6ED2-4757-BEE0-697A9F4694A5}"/>
              </a:ext>
            </a:extLst>
          </p:cNvPr>
          <p:cNvSpPr txBox="1"/>
          <p:nvPr/>
        </p:nvSpPr>
        <p:spPr>
          <a:xfrm>
            <a:off x="5588001" y="3571733"/>
            <a:ext cx="6604000" cy="2800767"/>
          </a:xfrm>
          <a:prstGeom prst="rect">
            <a:avLst/>
          </a:prstGeom>
          <a:solidFill>
            <a:srgbClr val="FFFF00"/>
          </a:solidFill>
        </p:spPr>
        <p:txBody>
          <a:bodyPr wrap="square">
            <a:spAutoFit/>
          </a:bodyPr>
          <a:lstStyle/>
          <a:p>
            <a:pPr>
              <a:defRPr/>
            </a:pPr>
            <a:r>
              <a:rPr lang="en-US" altLang="zh-TW" sz="2600" dirty="0">
                <a:latin typeface="+mn-ea"/>
                <a:ea typeface="+mn-ea"/>
              </a:rPr>
              <a:t>1.</a:t>
            </a:r>
            <a:r>
              <a:rPr lang="zh-TW" altLang="en-US" sz="2600" dirty="0">
                <a:latin typeface="+mn-ea"/>
                <a:ea typeface="+mn-ea"/>
              </a:rPr>
              <a:t>以學測成績加權後總分擇優錄取複試人數。　</a:t>
            </a:r>
            <a:endParaRPr lang="en-US" altLang="zh-TW" sz="2600" dirty="0">
              <a:latin typeface="+mn-ea"/>
              <a:ea typeface="+mn-ea"/>
            </a:endParaRPr>
          </a:p>
          <a:p>
            <a:pPr>
              <a:defRPr/>
            </a:pPr>
            <a:r>
              <a:rPr lang="en-US" altLang="zh-TW" sz="2600" dirty="0">
                <a:latin typeface="+mn-ea"/>
                <a:ea typeface="+mn-ea"/>
              </a:rPr>
              <a:t>2.</a:t>
            </a:r>
            <a:r>
              <a:rPr lang="zh-TW" altLang="en-US" sz="2600" dirty="0">
                <a:latin typeface="+mn-ea"/>
                <a:ea typeface="+mn-ea"/>
              </a:rPr>
              <a:t> 繳交複試費用，進入第二階段。</a:t>
            </a:r>
            <a:endParaRPr lang="en-US" altLang="zh-TW" sz="2600" dirty="0">
              <a:latin typeface="+mn-ea"/>
              <a:ea typeface="+mn-ea"/>
            </a:endParaRPr>
          </a:p>
          <a:p>
            <a:pPr>
              <a:spcBef>
                <a:spcPts val="600"/>
              </a:spcBef>
              <a:defRPr/>
            </a:pPr>
            <a:r>
              <a:rPr lang="en-US" altLang="zh-TW" sz="2600" dirty="0">
                <a:latin typeface="+mn-ea"/>
                <a:ea typeface="+mn-ea"/>
              </a:rPr>
              <a:t>3.</a:t>
            </a:r>
            <a:r>
              <a:rPr lang="zh-TW" altLang="en-US" sz="2600" dirty="0">
                <a:latin typeface="+mn-ea"/>
                <a:ea typeface="+mn-ea"/>
              </a:rPr>
              <a:t> 第二階段複試評分項目依簡章規定繳交。</a:t>
            </a:r>
          </a:p>
          <a:p>
            <a:pPr>
              <a:spcBef>
                <a:spcPts val="600"/>
              </a:spcBef>
              <a:defRPr/>
            </a:pPr>
            <a:r>
              <a:rPr lang="en-US" altLang="zh-TW" sz="2600" dirty="0">
                <a:latin typeface="+mn-ea"/>
                <a:ea typeface="+mn-ea"/>
              </a:rPr>
              <a:t>4.</a:t>
            </a:r>
            <a:r>
              <a:rPr lang="zh-TW" altLang="en-US" sz="2600" dirty="0">
                <a:latin typeface="+mn-ea"/>
                <a:ea typeface="+mn-ea"/>
              </a:rPr>
              <a:t> 務必詳閱「複試說明」。</a:t>
            </a:r>
            <a:endParaRPr lang="en-US" altLang="zh-TW" sz="2600" dirty="0">
              <a:latin typeface="+mn-ea"/>
              <a:ea typeface="+mn-ea"/>
            </a:endParaRPr>
          </a:p>
          <a:p>
            <a:pPr>
              <a:spcBef>
                <a:spcPts val="600"/>
              </a:spcBef>
              <a:defRPr/>
            </a:pPr>
            <a:r>
              <a:rPr lang="en-US" altLang="zh-TW" sz="2600" dirty="0">
                <a:latin typeface="+mn-ea"/>
                <a:ea typeface="+mn-ea"/>
              </a:rPr>
              <a:t>5.</a:t>
            </a:r>
            <a:r>
              <a:rPr lang="zh-TW" altLang="en-US" sz="2600" dirty="0">
                <a:latin typeface="+mn-ea"/>
                <a:ea typeface="+mn-ea"/>
              </a:rPr>
              <a:t>甄選總成績計算方式請注意比例分配。</a:t>
            </a:r>
            <a:endParaRPr lang="en-US" altLang="zh-TW" sz="2600" dirty="0">
              <a:latin typeface="+mn-ea"/>
              <a:ea typeface="+mn-ea"/>
            </a:endParaRPr>
          </a:p>
          <a:p>
            <a:pPr>
              <a:spcBef>
                <a:spcPts val="600"/>
              </a:spcBef>
              <a:defRPr/>
            </a:pPr>
            <a:r>
              <a:rPr lang="en-US" altLang="zh-TW" sz="2600" dirty="0">
                <a:solidFill>
                  <a:srgbClr val="FF0000"/>
                </a:solidFill>
                <a:latin typeface="+mn-ea"/>
                <a:ea typeface="+mn-ea"/>
              </a:rPr>
              <a:t>6.</a:t>
            </a:r>
            <a:r>
              <a:rPr lang="zh-TW" altLang="en-US" sz="2600" dirty="0">
                <a:solidFill>
                  <a:srgbClr val="FF0000"/>
                </a:solidFill>
                <a:latin typeface="+mn-ea"/>
                <a:ea typeface="+mn-ea"/>
              </a:rPr>
              <a:t>本範例第二階段即毋須面試。</a:t>
            </a:r>
            <a:endParaRPr lang="en-US" altLang="zh-TW" sz="2000" dirty="0">
              <a:latin typeface="+mn-ea"/>
              <a:ea typeface="+mn-ea"/>
            </a:endParaRPr>
          </a:p>
        </p:txBody>
      </p:sp>
    </p:spTree>
    <p:extLst>
      <p:ext uri="{BB962C8B-B14F-4D97-AF65-F5344CB8AC3E}">
        <p14:creationId xmlns:p14="http://schemas.microsoft.com/office/powerpoint/2010/main" val="8799931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988D9EAD-4E61-1C99-5A30-30D633638C9F}"/>
              </a:ext>
            </a:extLst>
          </p:cNvPr>
          <p:cNvPicPr>
            <a:picLocks noChangeAspect="1"/>
          </p:cNvPicPr>
          <p:nvPr/>
        </p:nvPicPr>
        <p:blipFill>
          <a:blip r:embed="rId2"/>
          <a:stretch>
            <a:fillRect/>
          </a:stretch>
        </p:blipFill>
        <p:spPr>
          <a:xfrm>
            <a:off x="73325" y="308991"/>
            <a:ext cx="9260903" cy="4878829"/>
          </a:xfrm>
          <a:prstGeom prst="rect">
            <a:avLst/>
          </a:prstGeom>
        </p:spPr>
      </p:pic>
      <p:sp>
        <p:nvSpPr>
          <p:cNvPr id="2" name="文字方塊 1"/>
          <p:cNvSpPr txBox="1"/>
          <p:nvPr/>
        </p:nvSpPr>
        <p:spPr>
          <a:xfrm>
            <a:off x="9597080" y="1736797"/>
            <a:ext cx="2380736" cy="4801314"/>
          </a:xfrm>
          <a:prstGeom prst="rect">
            <a:avLst/>
          </a:prstGeom>
          <a:solidFill>
            <a:schemeClr val="accent1">
              <a:lumMod val="20000"/>
              <a:lumOff val="80000"/>
            </a:schemeClr>
          </a:solidFill>
        </p:spPr>
        <p:txBody>
          <a:bodyPr wrap="square" rtlCol="0">
            <a:spAutoFit/>
          </a:bodyPr>
          <a:lstStyle/>
          <a:p>
            <a:r>
              <a:rPr lang="zh-TW" altLang="en-US" sz="3600" dirty="0">
                <a:latin typeface="微軟正黑體" panose="020B0604030504040204" pitchFamily="34" charset="-120"/>
                <a:ea typeface="微軟正黑體" panose="020B0604030504040204" pitchFamily="34" charset="-120"/>
              </a:rPr>
              <a:t>假設王小明同學的學測成績：</a:t>
            </a:r>
            <a:endParaRPr lang="en-US" altLang="zh-TW" sz="3600" dirty="0">
              <a:latin typeface="微軟正黑體" panose="020B0604030504040204" pitchFamily="34" charset="-120"/>
              <a:ea typeface="微軟正黑體" panose="020B0604030504040204" pitchFamily="34" charset="-120"/>
            </a:endParaRPr>
          </a:p>
          <a:p>
            <a:endParaRPr lang="en-US" altLang="zh-TW" sz="3600" dirty="0">
              <a:latin typeface="微軟正黑體" panose="020B0604030504040204" pitchFamily="34" charset="-120"/>
              <a:ea typeface="微軟正黑體" panose="020B0604030504040204" pitchFamily="34" charset="-120"/>
            </a:endParaRPr>
          </a:p>
          <a:p>
            <a:r>
              <a:rPr lang="zh-TW" altLang="en-US" sz="3600" dirty="0">
                <a:latin typeface="微軟正黑體" panose="020B0604030504040204" pitchFamily="34" charset="-120"/>
                <a:ea typeface="微軟正黑體" panose="020B0604030504040204" pitchFamily="34" charset="-120"/>
              </a:rPr>
              <a:t>國文：</a:t>
            </a:r>
            <a:r>
              <a:rPr lang="en-US" altLang="zh-TW" sz="3600" dirty="0">
                <a:latin typeface="微軟正黑體" panose="020B0604030504040204" pitchFamily="34" charset="-120"/>
                <a:ea typeface="微軟正黑體" panose="020B0604030504040204" pitchFamily="34" charset="-120"/>
              </a:rPr>
              <a:t>13</a:t>
            </a:r>
          </a:p>
          <a:p>
            <a:r>
              <a:rPr lang="zh-TW" altLang="en-US" sz="3600" dirty="0">
                <a:latin typeface="微軟正黑體" panose="020B0604030504040204" pitchFamily="34" charset="-120"/>
                <a:ea typeface="微軟正黑體" panose="020B0604030504040204" pitchFamily="34" charset="-120"/>
              </a:rPr>
              <a:t>英文：</a:t>
            </a:r>
            <a:r>
              <a:rPr lang="en-US" altLang="zh-TW" sz="3600" dirty="0">
                <a:latin typeface="微軟正黑體" panose="020B0604030504040204" pitchFamily="34" charset="-120"/>
                <a:ea typeface="微軟正黑體" panose="020B0604030504040204" pitchFamily="34" charset="-120"/>
              </a:rPr>
              <a:t>12</a:t>
            </a:r>
          </a:p>
          <a:p>
            <a:r>
              <a:rPr lang="zh-TW" altLang="en-US" sz="3600" dirty="0">
                <a:latin typeface="微軟正黑體" panose="020B0604030504040204" pitchFamily="34" charset="-120"/>
                <a:ea typeface="微軟正黑體" panose="020B0604030504040204" pitchFamily="34" charset="-120"/>
              </a:rPr>
              <a:t>數Ａ：</a:t>
            </a:r>
            <a:r>
              <a:rPr lang="en-US" altLang="zh-TW" sz="3600" dirty="0">
                <a:latin typeface="微軟正黑體" panose="020B0604030504040204" pitchFamily="34" charset="-120"/>
                <a:ea typeface="微軟正黑體" panose="020B0604030504040204" pitchFamily="34" charset="-120"/>
              </a:rPr>
              <a:t>11</a:t>
            </a:r>
          </a:p>
          <a:p>
            <a:r>
              <a:rPr lang="zh-TW" altLang="en-US" sz="3600" dirty="0">
                <a:latin typeface="微軟正黑體" panose="020B0604030504040204" pitchFamily="34" charset="-120"/>
                <a:ea typeface="微軟正黑體" panose="020B0604030504040204" pitchFamily="34" charset="-120"/>
              </a:rPr>
              <a:t>自然：</a:t>
            </a:r>
            <a:r>
              <a:rPr lang="en-US" altLang="zh-TW" sz="3600" dirty="0">
                <a:latin typeface="微軟正黑體" panose="020B0604030504040204" pitchFamily="34" charset="-120"/>
                <a:ea typeface="微軟正黑體" panose="020B0604030504040204" pitchFamily="34" charset="-120"/>
              </a:rPr>
              <a:t>12</a:t>
            </a:r>
          </a:p>
          <a:p>
            <a:endParaRPr lang="zh-TW" altLang="en-US" dirty="0"/>
          </a:p>
        </p:txBody>
      </p:sp>
      <p:sp>
        <p:nvSpPr>
          <p:cNvPr id="5" name="圓角矩形 4"/>
          <p:cNvSpPr/>
          <p:nvPr/>
        </p:nvSpPr>
        <p:spPr>
          <a:xfrm>
            <a:off x="6540759" y="386506"/>
            <a:ext cx="2850376" cy="4801314"/>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74126252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a:off x="131805" y="1647567"/>
            <a:ext cx="11936627" cy="6040115"/>
          </a:xfrm>
          <a:prstGeom prst="rect">
            <a:avLst/>
          </a:prstGeom>
          <a:noFill/>
        </p:spPr>
        <p:txBody>
          <a:bodyPr wrap="square" rtlCol="0">
            <a:spAutoFit/>
          </a:bodyPr>
          <a:lstStyle/>
          <a:p>
            <a:r>
              <a:rPr lang="zh-TW" altLang="en-US" sz="3200" dirty="0"/>
              <a:t>學測加權平均成績</a:t>
            </a:r>
            <a:r>
              <a:rPr lang="en-US" altLang="zh-TW" sz="3200" dirty="0"/>
              <a:t>=(</a:t>
            </a:r>
            <a:r>
              <a:rPr lang="zh-TW" altLang="en-US" sz="3200" dirty="0"/>
              <a:t>實得加權成績級分／最高加權成績級分）</a:t>
            </a:r>
            <a:r>
              <a:rPr lang="en-US" altLang="zh-TW" sz="3200" dirty="0"/>
              <a:t>X100</a:t>
            </a:r>
          </a:p>
          <a:p>
            <a:endParaRPr lang="en-US" altLang="zh-TW" sz="3200" dirty="0"/>
          </a:p>
          <a:p>
            <a:pPr>
              <a:lnSpc>
                <a:spcPts val="2500"/>
              </a:lnSpc>
            </a:pPr>
            <a:r>
              <a:rPr lang="en-US" altLang="zh-TW" sz="3200" dirty="0"/>
              <a:t>12(</a:t>
            </a:r>
            <a:r>
              <a:rPr lang="zh-TW" altLang="en-US" sz="3200" dirty="0"/>
              <a:t>英文</a:t>
            </a:r>
            <a:r>
              <a:rPr lang="en-US" altLang="zh-TW" sz="3200" dirty="0"/>
              <a:t>)X</a:t>
            </a:r>
            <a:r>
              <a:rPr lang="en-US" altLang="zh-TW" sz="3200" dirty="0">
                <a:solidFill>
                  <a:srgbClr val="FF0000"/>
                </a:solidFill>
              </a:rPr>
              <a:t>2.0</a:t>
            </a:r>
            <a:r>
              <a:rPr lang="en-US" altLang="zh-TW" sz="3200" dirty="0"/>
              <a:t>+11(</a:t>
            </a:r>
            <a:r>
              <a:rPr lang="zh-TW" altLang="en-US" sz="3200" dirty="0"/>
              <a:t>數</a:t>
            </a:r>
            <a:r>
              <a:rPr lang="en-US" altLang="zh-TW" sz="3200" dirty="0"/>
              <a:t>A)X</a:t>
            </a:r>
            <a:r>
              <a:rPr lang="en-US" altLang="zh-TW" sz="3200" dirty="0">
                <a:solidFill>
                  <a:srgbClr val="FF0000"/>
                </a:solidFill>
              </a:rPr>
              <a:t>2.0</a:t>
            </a:r>
            <a:r>
              <a:rPr lang="en-US" altLang="zh-TW" sz="3200" dirty="0"/>
              <a:t>+12(</a:t>
            </a:r>
            <a:r>
              <a:rPr lang="zh-TW" altLang="en-US" sz="3200" dirty="0"/>
              <a:t>自然</a:t>
            </a:r>
            <a:r>
              <a:rPr lang="en-US" altLang="zh-TW" sz="3200" dirty="0"/>
              <a:t>)</a:t>
            </a:r>
            <a:r>
              <a:rPr lang="en-US" altLang="zh-TW" sz="3200" dirty="0">
                <a:solidFill>
                  <a:srgbClr val="FF0000"/>
                </a:solidFill>
              </a:rPr>
              <a:t> 2.0</a:t>
            </a:r>
            <a:endParaRPr lang="en-US" altLang="zh-TW" sz="3200" b="1" dirty="0">
              <a:solidFill>
                <a:srgbClr val="FF0000"/>
              </a:solidFill>
            </a:endParaRPr>
          </a:p>
          <a:p>
            <a:pPr>
              <a:lnSpc>
                <a:spcPts val="2500"/>
              </a:lnSpc>
            </a:pPr>
            <a:r>
              <a:rPr lang="zh-TW" altLang="en-US" sz="3200" dirty="0"/>
              <a:t>                                                                                   </a:t>
            </a:r>
            <a:r>
              <a:rPr lang="en-US" altLang="zh-TW" sz="3200" dirty="0"/>
              <a:t>X100=77.78(</a:t>
            </a:r>
            <a:r>
              <a:rPr lang="zh-TW" altLang="en-US" sz="3200" dirty="0"/>
              <a:t>分</a:t>
            </a:r>
            <a:r>
              <a:rPr lang="en-US" altLang="zh-TW" sz="3200" dirty="0"/>
              <a:t>)</a:t>
            </a:r>
          </a:p>
          <a:p>
            <a:pPr>
              <a:lnSpc>
                <a:spcPts val="2500"/>
              </a:lnSpc>
            </a:pPr>
            <a:r>
              <a:rPr lang="en-US" altLang="zh-TW" sz="3200" dirty="0"/>
              <a:t>(</a:t>
            </a:r>
            <a:r>
              <a:rPr lang="en-US" altLang="zh-TW" sz="3200" dirty="0">
                <a:solidFill>
                  <a:srgbClr val="FF0000"/>
                </a:solidFill>
              </a:rPr>
              <a:t>2.0+2.0+2.0</a:t>
            </a:r>
            <a:r>
              <a:rPr lang="en-US" altLang="zh-TW" sz="3200" dirty="0"/>
              <a:t>)X15</a:t>
            </a:r>
          </a:p>
          <a:p>
            <a:endParaRPr lang="en-US" altLang="zh-TW" sz="3200" dirty="0"/>
          </a:p>
          <a:p>
            <a:r>
              <a:rPr lang="zh-TW" altLang="en-US" sz="3200" dirty="0"/>
              <a:t>取至小數第二位，第三位四捨五入</a:t>
            </a:r>
            <a:endParaRPr lang="en-US" altLang="zh-TW" sz="3200" dirty="0"/>
          </a:p>
          <a:p>
            <a:endParaRPr lang="en-US" altLang="zh-TW" sz="3200" dirty="0"/>
          </a:p>
          <a:p>
            <a:endParaRPr lang="en-US" altLang="zh-TW" sz="3200" dirty="0"/>
          </a:p>
          <a:p>
            <a:r>
              <a:rPr lang="zh-TW" altLang="en-US" sz="3200" dirty="0"/>
              <a:t>查詢去年成績</a:t>
            </a:r>
            <a:r>
              <a:rPr lang="en-US" altLang="zh-TW" sz="3200" dirty="0"/>
              <a:t>—</a:t>
            </a:r>
            <a:r>
              <a:rPr lang="zh-TW" altLang="en-US" sz="3200" dirty="0"/>
              <a:t>歷年資料</a:t>
            </a:r>
            <a:r>
              <a:rPr lang="en-US" altLang="zh-TW" sz="3200" dirty="0"/>
              <a:t>--114</a:t>
            </a:r>
            <a:r>
              <a:rPr lang="zh-TW" altLang="en-US" sz="3200" dirty="0"/>
              <a:t>學年度</a:t>
            </a:r>
            <a:r>
              <a:rPr lang="en-US" altLang="zh-TW" sz="3200" dirty="0"/>
              <a:t>—</a:t>
            </a:r>
            <a:r>
              <a:rPr lang="zh-TW" altLang="en-US" sz="3200" dirty="0"/>
              <a:t>統計資料</a:t>
            </a:r>
            <a:endParaRPr lang="en-US" altLang="zh-TW" sz="3200" dirty="0"/>
          </a:p>
          <a:p>
            <a:endParaRPr lang="en-US" altLang="zh-TW" sz="3200" dirty="0"/>
          </a:p>
          <a:p>
            <a:endParaRPr lang="en-US" altLang="zh-TW" sz="3200" dirty="0"/>
          </a:p>
          <a:p>
            <a:endParaRPr lang="en-US" altLang="zh-TW" dirty="0"/>
          </a:p>
          <a:p>
            <a:endParaRPr lang="zh-TW" altLang="en-US" dirty="0"/>
          </a:p>
        </p:txBody>
      </p:sp>
      <p:cxnSp>
        <p:nvCxnSpPr>
          <p:cNvPr id="6" name="直線接點 5"/>
          <p:cNvCxnSpPr>
            <a:cxnSpLocks/>
          </p:cNvCxnSpPr>
          <p:nvPr/>
        </p:nvCxnSpPr>
        <p:spPr>
          <a:xfrm>
            <a:off x="131805" y="3097427"/>
            <a:ext cx="7575281"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文字方塊 3"/>
          <p:cNvSpPr txBox="1"/>
          <p:nvPr/>
        </p:nvSpPr>
        <p:spPr>
          <a:xfrm>
            <a:off x="1771135" y="247135"/>
            <a:ext cx="7817707" cy="769441"/>
          </a:xfrm>
          <a:prstGeom prst="rect">
            <a:avLst/>
          </a:prstGeom>
          <a:solidFill>
            <a:schemeClr val="accent1">
              <a:lumMod val="20000"/>
              <a:lumOff val="80000"/>
            </a:schemeClr>
          </a:solidFill>
        </p:spPr>
        <p:txBody>
          <a:bodyPr wrap="square" rtlCol="0">
            <a:spAutoFit/>
          </a:bodyPr>
          <a:lstStyle/>
          <a:p>
            <a:pPr algn="ctr"/>
            <a:r>
              <a:rPr lang="zh-TW" altLang="en-US" sz="4400" dirty="0">
                <a:latin typeface="微軟正黑體" panose="020B0604030504040204" pitchFamily="34" charset="-120"/>
                <a:ea typeface="微軟正黑體" panose="020B0604030504040204" pitchFamily="34" charset="-120"/>
              </a:rPr>
              <a:t>科大申請的成績計算方式</a:t>
            </a:r>
            <a:endParaRPr lang="en-US" altLang="zh-TW" sz="44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34033827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9C16B94A-94DC-6B11-0B14-91BF3430A5BD}"/>
              </a:ext>
            </a:extLst>
          </p:cNvPr>
          <p:cNvPicPr>
            <a:picLocks noChangeAspect="1"/>
          </p:cNvPicPr>
          <p:nvPr/>
        </p:nvPicPr>
        <p:blipFill>
          <a:blip r:embed="rId2"/>
          <a:srcRect l="20269" r="10978"/>
          <a:stretch>
            <a:fillRect/>
          </a:stretch>
        </p:blipFill>
        <p:spPr>
          <a:xfrm>
            <a:off x="0" y="4742005"/>
            <a:ext cx="3111062" cy="2000529"/>
          </a:xfrm>
          <a:prstGeom prst="rect">
            <a:avLst/>
          </a:prstGeom>
        </p:spPr>
      </p:pic>
      <p:sp>
        <p:nvSpPr>
          <p:cNvPr id="13" name="文字方塊 12">
            <a:extLst>
              <a:ext uri="{FF2B5EF4-FFF2-40B4-BE49-F238E27FC236}">
                <a16:creationId xmlns:a16="http://schemas.microsoft.com/office/drawing/2014/main" id="{2944F326-F68F-4572-85E1-4947EAC009AC}"/>
              </a:ext>
            </a:extLst>
          </p:cNvPr>
          <p:cNvSpPr txBox="1"/>
          <p:nvPr/>
        </p:nvSpPr>
        <p:spPr>
          <a:xfrm>
            <a:off x="3069519" y="1505160"/>
            <a:ext cx="8895644" cy="3170099"/>
          </a:xfrm>
          <a:prstGeom prst="rect">
            <a:avLst/>
          </a:prstGeom>
          <a:solidFill>
            <a:schemeClr val="accent1">
              <a:lumMod val="20000"/>
              <a:lumOff val="80000"/>
            </a:schemeClr>
          </a:solidFill>
        </p:spPr>
        <p:txBody>
          <a:bodyPr wrap="square" rtlCol="0">
            <a:spAutoFit/>
          </a:bodyPr>
          <a:lstStyle/>
          <a:p>
            <a:endParaRPr lang="en-US" altLang="zh-TW" sz="4000" dirty="0">
              <a:latin typeface="微軟正黑體" panose="020B0604030504040204" pitchFamily="34" charset="-120"/>
              <a:ea typeface="微軟正黑體" panose="020B0604030504040204" pitchFamily="34" charset="-120"/>
            </a:endParaRPr>
          </a:p>
          <a:p>
            <a:r>
              <a:rPr lang="zh-TW" altLang="en-US" sz="4000" dirty="0">
                <a:latin typeface="微軟正黑體" panose="020B0604030504040204" pitchFamily="34" charset="-120"/>
                <a:ea typeface="微軟正黑體" panose="020B0604030504040204" pitchFamily="34" charset="-120"/>
              </a:rPr>
              <a:t>點選「歷年資料」進入「</a:t>
            </a:r>
            <a:r>
              <a:rPr lang="en-US" altLang="zh-TW" sz="4000" dirty="0">
                <a:latin typeface="微軟正黑體" panose="020B0604030504040204" pitchFamily="34" charset="-120"/>
                <a:ea typeface="微軟正黑體" panose="020B0604030504040204" pitchFamily="34" charset="-120"/>
              </a:rPr>
              <a:t> 114</a:t>
            </a:r>
            <a:r>
              <a:rPr lang="zh-TW" altLang="en-US" sz="4000" dirty="0">
                <a:latin typeface="微軟正黑體" panose="020B0604030504040204" pitchFamily="34" charset="-120"/>
                <a:ea typeface="微軟正黑體" panose="020B0604030504040204" pitchFamily="34" charset="-120"/>
              </a:rPr>
              <a:t>學年度網站」 再點選「 統計資料」後即可下載第一階段</a:t>
            </a:r>
            <a:r>
              <a:rPr lang="zh-TW" altLang="en-US" sz="4000" dirty="0">
                <a:solidFill>
                  <a:srgbClr val="FF0000"/>
                </a:solidFill>
                <a:latin typeface="微軟正黑體" panose="020B0604030504040204" pitchFamily="34" charset="-120"/>
                <a:ea typeface="微軟正黑體" panose="020B0604030504040204" pitchFamily="34" charset="-120"/>
              </a:rPr>
              <a:t>最低篩選標準一覽表</a:t>
            </a:r>
            <a:endParaRPr lang="en-US" altLang="zh-TW" sz="4000" dirty="0">
              <a:solidFill>
                <a:srgbClr val="FF0000"/>
              </a:solidFill>
              <a:latin typeface="微軟正黑體" panose="020B0604030504040204" pitchFamily="34" charset="-120"/>
              <a:ea typeface="微軟正黑體" panose="020B0604030504040204" pitchFamily="34" charset="-120"/>
            </a:endParaRPr>
          </a:p>
          <a:p>
            <a:endParaRPr lang="zh-TW" altLang="en-US" sz="4000" dirty="0">
              <a:latin typeface="微軟正黑體" panose="020B0604030504040204" pitchFamily="34" charset="-120"/>
              <a:ea typeface="微軟正黑體" panose="020B0604030504040204" pitchFamily="34" charset="-120"/>
            </a:endParaRPr>
          </a:p>
        </p:txBody>
      </p:sp>
      <p:pic>
        <p:nvPicPr>
          <p:cNvPr id="9" name="圖片 8">
            <a:extLst>
              <a:ext uri="{FF2B5EF4-FFF2-40B4-BE49-F238E27FC236}">
                <a16:creationId xmlns:a16="http://schemas.microsoft.com/office/drawing/2014/main" id="{A3CECB71-939A-606A-0471-9B4C71B69449}"/>
              </a:ext>
            </a:extLst>
          </p:cNvPr>
          <p:cNvPicPr>
            <a:picLocks noChangeAspect="1"/>
          </p:cNvPicPr>
          <p:nvPr/>
        </p:nvPicPr>
        <p:blipFill rotWithShape="1">
          <a:blip r:embed="rId3"/>
          <a:srcRect l="10607" t="51428" r="72273" b="13877"/>
          <a:stretch/>
        </p:blipFill>
        <p:spPr>
          <a:xfrm>
            <a:off x="-215881" y="536154"/>
            <a:ext cx="3211827" cy="3661427"/>
          </a:xfrm>
          <a:prstGeom prst="rect">
            <a:avLst/>
          </a:prstGeom>
        </p:spPr>
      </p:pic>
      <p:pic>
        <p:nvPicPr>
          <p:cNvPr id="3" name="圖片 2">
            <a:extLst>
              <a:ext uri="{FF2B5EF4-FFF2-40B4-BE49-F238E27FC236}">
                <a16:creationId xmlns:a16="http://schemas.microsoft.com/office/drawing/2014/main" id="{4D5F6669-BE22-EDCF-C889-01E1438420D4}"/>
              </a:ext>
            </a:extLst>
          </p:cNvPr>
          <p:cNvPicPr>
            <a:picLocks noChangeAspect="1"/>
          </p:cNvPicPr>
          <p:nvPr/>
        </p:nvPicPr>
        <p:blipFill>
          <a:blip r:embed="rId4"/>
          <a:stretch>
            <a:fillRect/>
          </a:stretch>
        </p:blipFill>
        <p:spPr>
          <a:xfrm>
            <a:off x="2982808" y="19096"/>
            <a:ext cx="9069066" cy="1505160"/>
          </a:xfrm>
          <a:prstGeom prst="rect">
            <a:avLst/>
          </a:prstGeom>
        </p:spPr>
      </p:pic>
      <p:pic>
        <p:nvPicPr>
          <p:cNvPr id="6" name="圖片 5">
            <a:extLst>
              <a:ext uri="{FF2B5EF4-FFF2-40B4-BE49-F238E27FC236}">
                <a16:creationId xmlns:a16="http://schemas.microsoft.com/office/drawing/2014/main" id="{5FFDF273-A476-4BB6-1FC8-E17416FAF69A}"/>
              </a:ext>
            </a:extLst>
          </p:cNvPr>
          <p:cNvPicPr>
            <a:picLocks noChangeAspect="1"/>
          </p:cNvPicPr>
          <p:nvPr/>
        </p:nvPicPr>
        <p:blipFill>
          <a:blip r:embed="rId5"/>
          <a:srcRect r="4738"/>
          <a:stretch>
            <a:fillRect/>
          </a:stretch>
        </p:blipFill>
        <p:spPr>
          <a:xfrm>
            <a:off x="2459905" y="5294698"/>
            <a:ext cx="9505258" cy="1027148"/>
          </a:xfrm>
          <a:prstGeom prst="rect">
            <a:avLst/>
          </a:prstGeom>
          <a:ln w="228600" cap="sq" cmpd="thickThin">
            <a:solidFill>
              <a:srgbClr val="000000"/>
            </a:solidFill>
            <a:prstDash val="solid"/>
            <a:miter lim="800000"/>
          </a:ln>
          <a:effectLst>
            <a:innerShdw blurRad="76200">
              <a:srgbClr val="000000"/>
            </a:innerShdw>
          </a:effectLst>
        </p:spPr>
      </p:pic>
      <p:sp>
        <p:nvSpPr>
          <p:cNvPr id="10" name="文字方塊 9">
            <a:extLst>
              <a:ext uri="{FF2B5EF4-FFF2-40B4-BE49-F238E27FC236}">
                <a16:creationId xmlns:a16="http://schemas.microsoft.com/office/drawing/2014/main" id="{93366FD8-902F-8BD5-ABE0-8BE1AA881B5E}"/>
              </a:ext>
            </a:extLst>
          </p:cNvPr>
          <p:cNvSpPr txBox="1"/>
          <p:nvPr/>
        </p:nvSpPr>
        <p:spPr>
          <a:xfrm>
            <a:off x="73761" y="83574"/>
            <a:ext cx="2995758" cy="584775"/>
          </a:xfrm>
          <a:prstGeom prst="rect">
            <a:avLst/>
          </a:prstGeom>
          <a:solidFill>
            <a:srgbClr val="002060"/>
          </a:solidFill>
        </p:spPr>
        <p:txBody>
          <a:bodyPr wrap="square" rtlCol="0">
            <a:spAutoFit/>
          </a:bodyPr>
          <a:lstStyle/>
          <a:p>
            <a:r>
              <a:rPr lang="en-US" altLang="zh-TW" sz="3200" dirty="0">
                <a:solidFill>
                  <a:schemeClr val="bg1"/>
                </a:solidFill>
                <a:latin typeface="+mj-ea"/>
                <a:ea typeface="+mj-ea"/>
              </a:rPr>
              <a:t>115</a:t>
            </a:r>
            <a:r>
              <a:rPr lang="zh-TW" altLang="en-US" sz="3200" dirty="0">
                <a:solidFill>
                  <a:schemeClr val="bg1"/>
                </a:solidFill>
                <a:latin typeface="+mj-ea"/>
                <a:ea typeface="+mj-ea"/>
              </a:rPr>
              <a:t>學年度網站</a:t>
            </a:r>
          </a:p>
        </p:txBody>
      </p:sp>
      <p:sp>
        <p:nvSpPr>
          <p:cNvPr id="11" name="文字方塊 10">
            <a:extLst>
              <a:ext uri="{FF2B5EF4-FFF2-40B4-BE49-F238E27FC236}">
                <a16:creationId xmlns:a16="http://schemas.microsoft.com/office/drawing/2014/main" id="{98552E5D-7A5A-215C-9AC1-75FEF18B47D9}"/>
              </a:ext>
            </a:extLst>
          </p:cNvPr>
          <p:cNvSpPr txBox="1"/>
          <p:nvPr/>
        </p:nvSpPr>
        <p:spPr>
          <a:xfrm>
            <a:off x="36975" y="4264327"/>
            <a:ext cx="2995758" cy="584775"/>
          </a:xfrm>
          <a:prstGeom prst="rect">
            <a:avLst/>
          </a:prstGeom>
          <a:solidFill>
            <a:srgbClr val="002060"/>
          </a:solidFill>
        </p:spPr>
        <p:txBody>
          <a:bodyPr wrap="square" rtlCol="0">
            <a:spAutoFit/>
          </a:bodyPr>
          <a:lstStyle/>
          <a:p>
            <a:r>
              <a:rPr lang="en-US" altLang="zh-TW" sz="3200" dirty="0">
                <a:solidFill>
                  <a:schemeClr val="bg1"/>
                </a:solidFill>
                <a:latin typeface="+mj-ea"/>
                <a:ea typeface="+mj-ea"/>
              </a:rPr>
              <a:t>114</a:t>
            </a:r>
            <a:r>
              <a:rPr lang="zh-TW" altLang="en-US" sz="3200" dirty="0">
                <a:solidFill>
                  <a:schemeClr val="bg1"/>
                </a:solidFill>
                <a:latin typeface="+mj-ea"/>
                <a:ea typeface="+mj-ea"/>
              </a:rPr>
              <a:t>學年度網站</a:t>
            </a:r>
          </a:p>
        </p:txBody>
      </p:sp>
    </p:spTree>
    <p:extLst>
      <p:ext uri="{BB962C8B-B14F-4D97-AF65-F5344CB8AC3E}">
        <p14:creationId xmlns:p14="http://schemas.microsoft.com/office/powerpoint/2010/main" val="233170183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C67DC6F-A1EF-E50A-F1A5-873DE4B52608}"/>
              </a:ext>
            </a:extLst>
          </p:cNvPr>
          <p:cNvSpPr>
            <a:spLocks noGrp="1"/>
          </p:cNvSpPr>
          <p:nvPr>
            <p:ph type="title"/>
          </p:nvPr>
        </p:nvSpPr>
        <p:spPr/>
        <p:txBody>
          <a:bodyPr/>
          <a:lstStyle/>
          <a:p>
            <a:endParaRPr lang="zh-TW" altLang="en-US"/>
          </a:p>
        </p:txBody>
      </p:sp>
      <p:pic>
        <p:nvPicPr>
          <p:cNvPr id="5" name="圖片 4">
            <a:extLst>
              <a:ext uri="{FF2B5EF4-FFF2-40B4-BE49-F238E27FC236}">
                <a16:creationId xmlns:a16="http://schemas.microsoft.com/office/drawing/2014/main" id="{B2CBE385-6B56-C2EF-6D07-03714D2109BA}"/>
              </a:ext>
            </a:extLst>
          </p:cNvPr>
          <p:cNvPicPr>
            <a:picLocks noChangeAspect="1"/>
          </p:cNvPicPr>
          <p:nvPr/>
        </p:nvPicPr>
        <p:blipFill>
          <a:blip r:embed="rId2"/>
          <a:stretch>
            <a:fillRect/>
          </a:stretch>
        </p:blipFill>
        <p:spPr>
          <a:xfrm>
            <a:off x="132518" y="461548"/>
            <a:ext cx="11926964" cy="5934903"/>
          </a:xfrm>
          <a:prstGeom prst="rect">
            <a:avLst/>
          </a:prstGeom>
        </p:spPr>
      </p:pic>
    </p:spTree>
    <p:extLst>
      <p:ext uri="{BB962C8B-B14F-4D97-AF65-F5344CB8AC3E}">
        <p14:creationId xmlns:p14="http://schemas.microsoft.com/office/powerpoint/2010/main" val="2382053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6959EC3-DF82-6DF0-FA08-5220120EB9DF}"/>
              </a:ext>
            </a:extLst>
          </p:cNvPr>
          <p:cNvSpPr>
            <a:spLocks noGrp="1"/>
          </p:cNvSpPr>
          <p:nvPr>
            <p:ph type="title"/>
          </p:nvPr>
        </p:nvSpPr>
        <p:spPr/>
        <p:txBody>
          <a:bodyPr/>
          <a:lstStyle/>
          <a:p>
            <a:endParaRPr lang="zh-TW" altLang="en-US"/>
          </a:p>
        </p:txBody>
      </p:sp>
      <p:pic>
        <p:nvPicPr>
          <p:cNvPr id="5" name="圖片 4">
            <a:extLst>
              <a:ext uri="{FF2B5EF4-FFF2-40B4-BE49-F238E27FC236}">
                <a16:creationId xmlns:a16="http://schemas.microsoft.com/office/drawing/2014/main" id="{76FD5217-A5A0-1CB4-7E3E-11B49C128408}"/>
              </a:ext>
            </a:extLst>
          </p:cNvPr>
          <p:cNvPicPr>
            <a:picLocks noChangeAspect="1"/>
          </p:cNvPicPr>
          <p:nvPr/>
        </p:nvPicPr>
        <p:blipFill>
          <a:blip r:embed="rId2"/>
          <a:stretch>
            <a:fillRect/>
          </a:stretch>
        </p:blipFill>
        <p:spPr>
          <a:xfrm>
            <a:off x="344214" y="0"/>
            <a:ext cx="11556124" cy="6858000"/>
          </a:xfrm>
          <a:prstGeom prst="rect">
            <a:avLst/>
          </a:prstGeom>
        </p:spPr>
      </p:pic>
      <p:sp>
        <p:nvSpPr>
          <p:cNvPr id="6" name="矩形 5">
            <a:extLst>
              <a:ext uri="{FF2B5EF4-FFF2-40B4-BE49-F238E27FC236}">
                <a16:creationId xmlns:a16="http://schemas.microsoft.com/office/drawing/2014/main" id="{E4EAAD9B-D590-56F9-F178-025907475551}"/>
              </a:ext>
            </a:extLst>
          </p:cNvPr>
          <p:cNvSpPr/>
          <p:nvPr/>
        </p:nvSpPr>
        <p:spPr>
          <a:xfrm>
            <a:off x="10520855" y="1040524"/>
            <a:ext cx="1313793" cy="662152"/>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52222605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最後的建議</a:t>
            </a:r>
          </a:p>
        </p:txBody>
      </p:sp>
      <p:sp>
        <p:nvSpPr>
          <p:cNvPr id="3" name="內容版面配置區 2"/>
          <p:cNvSpPr>
            <a:spLocks noGrp="1"/>
          </p:cNvSpPr>
          <p:nvPr>
            <p:ph idx="1"/>
          </p:nvPr>
        </p:nvSpPr>
        <p:spPr/>
        <p:txBody>
          <a:bodyPr>
            <a:normAutofit fontScale="92500" lnSpcReduction="20000"/>
          </a:bodyPr>
          <a:lstStyle/>
          <a:p>
            <a:pPr marL="514350" indent="-514350">
              <a:lnSpc>
                <a:spcPct val="150000"/>
              </a:lnSpc>
              <a:spcBef>
                <a:spcPts val="0"/>
              </a:spcBef>
              <a:spcAft>
                <a:spcPts val="0"/>
              </a:spcAft>
              <a:buFont typeface="+mj-lt"/>
              <a:buAutoNum type="arabicPeriod"/>
            </a:pPr>
            <a:r>
              <a:rPr lang="zh-TW" altLang="en-US" sz="3200" dirty="0">
                <a:latin typeface="微軟正黑體" panose="020B0604030504040204" pitchFamily="34" charset="-120"/>
                <a:ea typeface="微軟正黑體" panose="020B0604030504040204" pitchFamily="34" charset="-120"/>
              </a:rPr>
              <a:t>同學請儘快決定好自己是否參加個人申請。三心二意者損失最大。</a:t>
            </a:r>
            <a:endParaRPr lang="en-US" altLang="zh-TW" sz="3200" dirty="0">
              <a:latin typeface="微軟正黑體" panose="020B0604030504040204" pitchFamily="34" charset="-120"/>
              <a:ea typeface="微軟正黑體" panose="020B0604030504040204" pitchFamily="34" charset="-120"/>
            </a:endParaRPr>
          </a:p>
          <a:p>
            <a:pPr marL="514350" indent="-514350">
              <a:lnSpc>
                <a:spcPct val="150000"/>
              </a:lnSpc>
              <a:spcBef>
                <a:spcPts val="0"/>
              </a:spcBef>
              <a:spcAft>
                <a:spcPts val="0"/>
              </a:spcAft>
              <a:buFont typeface="+mj-lt"/>
              <a:buAutoNum type="arabicPeriod"/>
            </a:pPr>
            <a:r>
              <a:rPr lang="zh-TW" altLang="en-US" sz="3200" dirty="0">
                <a:latin typeface="微軟正黑體" panose="020B0604030504040204" pitchFamily="34" charset="-120"/>
                <a:ea typeface="微軟正黑體" panose="020B0604030504040204" pitchFamily="34" charset="-120"/>
              </a:rPr>
              <a:t>校系參採科目有所變動仍多，升學的落點將有很大的變數，建議同學審慎考量。</a:t>
            </a:r>
            <a:endParaRPr lang="en-US" altLang="zh-TW" sz="3200" dirty="0">
              <a:latin typeface="微軟正黑體" panose="020B0604030504040204" pitchFamily="34" charset="-120"/>
              <a:ea typeface="微軟正黑體" panose="020B0604030504040204" pitchFamily="34" charset="-120"/>
            </a:endParaRPr>
          </a:p>
          <a:p>
            <a:pPr marL="514350" indent="-514350">
              <a:lnSpc>
                <a:spcPct val="150000"/>
              </a:lnSpc>
              <a:spcBef>
                <a:spcPts val="0"/>
              </a:spcBef>
              <a:spcAft>
                <a:spcPts val="0"/>
              </a:spcAft>
              <a:buFont typeface="+mj-lt"/>
              <a:buAutoNum type="arabicPeriod"/>
            </a:pPr>
            <a:r>
              <a:rPr lang="zh-TW" altLang="en-US" sz="3200" dirty="0">
                <a:latin typeface="微軟正黑體" panose="020B0604030504040204" pitchFamily="34" charset="-120"/>
                <a:ea typeface="微軟正黑體" panose="020B0604030504040204" pitchFamily="34" charset="-120"/>
              </a:rPr>
              <a:t>升學相關資訊請參考官方網站「大學甄選入學委員會」，若有升學疑問務必釐清，尋求師長協助。</a:t>
            </a:r>
          </a:p>
          <a:p>
            <a:pPr marL="457200" indent="-457200">
              <a:buFont typeface="+mj-lt"/>
              <a:buAutoNum type="arabicPeriod"/>
            </a:pPr>
            <a:endParaRPr lang="zh-TW" altLang="en-US" dirty="0"/>
          </a:p>
        </p:txBody>
      </p:sp>
    </p:spTree>
    <p:extLst>
      <p:ext uri="{BB962C8B-B14F-4D97-AF65-F5344CB8AC3E}">
        <p14:creationId xmlns:p14="http://schemas.microsoft.com/office/powerpoint/2010/main" val="413801726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BC9D130-BAA3-4836-8675-E44D73F69B16}"/>
              </a:ext>
            </a:extLst>
          </p:cNvPr>
          <p:cNvSpPr>
            <a:spLocks noGrp="1"/>
          </p:cNvSpPr>
          <p:nvPr>
            <p:ph type="title"/>
          </p:nvPr>
        </p:nvSpPr>
        <p:spPr>
          <a:xfrm>
            <a:off x="1097280" y="286604"/>
            <a:ext cx="10058400" cy="973786"/>
          </a:xfrm>
        </p:spPr>
        <p:txBody>
          <a:bodyPr>
            <a:normAutofit/>
          </a:bodyPr>
          <a:lstStyle/>
          <a:p>
            <a:r>
              <a:rPr lang="zh-TW" altLang="en-US" sz="6000" b="1" dirty="0">
                <a:latin typeface="微軟正黑體" panose="020B0604030504040204" pitchFamily="34" charset="-120"/>
                <a:ea typeface="微軟正黑體" panose="020B0604030504040204" pitchFamily="34" charset="-120"/>
              </a:rPr>
              <a:t>拜師帖</a:t>
            </a:r>
          </a:p>
        </p:txBody>
      </p:sp>
      <p:sp>
        <p:nvSpPr>
          <p:cNvPr id="3" name="內容版面配置區 2">
            <a:extLst>
              <a:ext uri="{FF2B5EF4-FFF2-40B4-BE49-F238E27FC236}">
                <a16:creationId xmlns:a16="http://schemas.microsoft.com/office/drawing/2014/main" id="{85D063CF-BC76-4DDF-BEA5-89B9323D83DE}"/>
              </a:ext>
            </a:extLst>
          </p:cNvPr>
          <p:cNvSpPr>
            <a:spLocks noGrp="1"/>
          </p:cNvSpPr>
          <p:nvPr>
            <p:ph idx="1"/>
          </p:nvPr>
        </p:nvSpPr>
        <p:spPr>
          <a:xfrm>
            <a:off x="1097280" y="1342768"/>
            <a:ext cx="10058400" cy="5228628"/>
          </a:xfrm>
          <a:solidFill>
            <a:schemeClr val="accent1">
              <a:lumMod val="20000"/>
              <a:lumOff val="80000"/>
            </a:schemeClr>
          </a:solidFill>
        </p:spPr>
        <p:txBody>
          <a:bodyPr>
            <a:normAutofit/>
          </a:bodyPr>
          <a:lstStyle/>
          <a:p>
            <a:pPr>
              <a:lnSpc>
                <a:spcPct val="110000"/>
              </a:lnSpc>
              <a:spcBef>
                <a:spcPts val="0"/>
              </a:spcBef>
              <a:spcAft>
                <a:spcPts val="0"/>
              </a:spcAft>
              <a:buFont typeface="Wingdings" panose="05000000000000000000" pitchFamily="2" charset="2"/>
              <a:buChar char="Ø"/>
            </a:pPr>
            <a:r>
              <a:rPr lang="zh-TW" altLang="en-US" sz="3000" dirty="0">
                <a:solidFill>
                  <a:schemeClr val="tx1"/>
                </a:solidFill>
                <a:latin typeface="微軟正黑體" panose="020B0604030504040204" pitchFamily="34" charset="-120"/>
                <a:ea typeface="微軟正黑體" panose="020B0604030504040204" pitchFamily="34" charset="-120"/>
              </a:rPr>
              <a:t>昨日已發放拜師帖，請同學先準備</a:t>
            </a:r>
            <a:r>
              <a:rPr lang="zh-TW" altLang="en-US" sz="3000" b="1" dirty="0">
                <a:solidFill>
                  <a:schemeClr val="tx1"/>
                </a:solidFill>
                <a:latin typeface="微軟正黑體" panose="020B0604030504040204" pitchFamily="34" charset="-120"/>
                <a:ea typeface="微軟正黑體" panose="020B0604030504040204" pitchFamily="34" charset="-120"/>
              </a:rPr>
              <a:t>學習歷程自述資料</a:t>
            </a:r>
            <a:r>
              <a:rPr lang="zh-TW" altLang="en-US" sz="3000" dirty="0">
                <a:solidFill>
                  <a:schemeClr val="tx1"/>
                </a:solidFill>
                <a:latin typeface="微軟正黑體" panose="020B0604030504040204" pitchFamily="34" charset="-120"/>
                <a:ea typeface="微軟正黑體" panose="020B0604030504040204" pitchFamily="34" charset="-120"/>
              </a:rPr>
              <a:t>初稿（如</a:t>
            </a:r>
            <a:r>
              <a:rPr lang="en-US" altLang="zh-TW" sz="3000" dirty="0">
                <a:solidFill>
                  <a:schemeClr val="tx1"/>
                </a:solidFill>
                <a:latin typeface="微軟正黑體" panose="020B0604030504040204" pitchFamily="34" charset="-120"/>
                <a:ea typeface="微軟正黑體" panose="020B0604030504040204" pitchFamily="34" charset="-120"/>
              </a:rPr>
              <a:t>:</a:t>
            </a:r>
            <a:r>
              <a:rPr lang="zh-TW" altLang="en-US" sz="3000" dirty="0">
                <a:solidFill>
                  <a:schemeClr val="tx1"/>
                </a:solidFill>
                <a:latin typeface="微軟正黑體" panose="020B0604030504040204" pitchFamily="34" charset="-120"/>
                <a:ea typeface="微軟正黑體" panose="020B0604030504040204" pitchFamily="34" charset="-120"/>
              </a:rPr>
              <a:t>高中學習歷程反思、報考動機、未來學習計畫與生涯規劃、多元表現綜整心得等</a:t>
            </a:r>
            <a:r>
              <a:rPr lang="en-US" altLang="zh-TW" sz="3000" dirty="0">
                <a:solidFill>
                  <a:schemeClr val="tx1"/>
                </a:solidFill>
                <a:latin typeface="微軟正黑體" panose="020B0604030504040204" pitchFamily="34" charset="-120"/>
                <a:ea typeface="微軟正黑體" panose="020B0604030504040204" pitchFamily="34" charset="-120"/>
              </a:rPr>
              <a:t>)</a:t>
            </a:r>
            <a:r>
              <a:rPr lang="zh-TW" altLang="en-US" sz="3000" dirty="0">
                <a:solidFill>
                  <a:schemeClr val="tx1"/>
                </a:solidFill>
                <a:latin typeface="微軟正黑體" panose="020B0604030504040204" pitchFamily="34" charset="-120"/>
                <a:ea typeface="微軟正黑體" panose="020B0604030504040204" pitchFamily="34" charset="-120"/>
              </a:rPr>
              <a:t> </a:t>
            </a:r>
            <a:endParaRPr lang="en-US" altLang="zh-TW" sz="3000" dirty="0">
              <a:solidFill>
                <a:schemeClr val="tx1"/>
              </a:solidFill>
              <a:latin typeface="微軟正黑體" panose="020B0604030504040204" pitchFamily="34" charset="-120"/>
              <a:ea typeface="微軟正黑體" panose="020B0604030504040204" pitchFamily="34" charset="-120"/>
            </a:endParaRPr>
          </a:p>
          <a:p>
            <a:pPr>
              <a:lnSpc>
                <a:spcPct val="110000"/>
              </a:lnSpc>
              <a:spcBef>
                <a:spcPts val="0"/>
              </a:spcBef>
              <a:spcAft>
                <a:spcPts val="0"/>
              </a:spcAft>
              <a:buFont typeface="Wingdings" panose="05000000000000000000" pitchFamily="2" charset="2"/>
              <a:buChar char="Ø"/>
            </a:pPr>
            <a:r>
              <a:rPr lang="zh-TW" altLang="en-US" sz="3000" dirty="0">
                <a:solidFill>
                  <a:srgbClr val="FF0000"/>
                </a:solidFill>
                <a:latin typeface="微軟正黑體" panose="020B0604030504040204" pitchFamily="34" charset="-120"/>
                <a:ea typeface="微軟正黑體" panose="020B0604030504040204" pitchFamily="34" charset="-120"/>
              </a:rPr>
              <a:t>本周五</a:t>
            </a:r>
            <a:r>
              <a:rPr lang="en-US" altLang="zh-TW" sz="3000" dirty="0">
                <a:solidFill>
                  <a:srgbClr val="FF0000"/>
                </a:solidFill>
                <a:latin typeface="微軟正黑體" panose="020B0604030504040204" pitchFamily="34" charset="-120"/>
                <a:ea typeface="微軟正黑體" panose="020B0604030504040204" pitchFamily="34" charset="-120"/>
              </a:rPr>
              <a:t>(3/6)</a:t>
            </a:r>
            <a:r>
              <a:rPr lang="zh-TW" altLang="en-US" sz="3000" dirty="0">
                <a:solidFill>
                  <a:srgbClr val="FF0000"/>
                </a:solidFill>
                <a:latin typeface="微軟正黑體" panose="020B0604030504040204" pitchFamily="34" charset="-120"/>
                <a:ea typeface="微軟正黑體" panose="020B0604030504040204" pitchFamily="34" charset="-120"/>
              </a:rPr>
              <a:t>開始主動找相關專長的老師進行拜師</a:t>
            </a:r>
            <a:r>
              <a:rPr lang="zh-TW" altLang="en-US" sz="3000" dirty="0">
                <a:solidFill>
                  <a:schemeClr val="tx1"/>
                </a:solidFill>
                <a:latin typeface="微軟正黑體" panose="020B0604030504040204" pitchFamily="34" charset="-120"/>
                <a:ea typeface="微軟正黑體" panose="020B0604030504040204" pitchFamily="34" charset="-120"/>
              </a:rPr>
              <a:t>。</a:t>
            </a:r>
            <a:endParaRPr lang="en-US" altLang="zh-TW" sz="3000" dirty="0">
              <a:solidFill>
                <a:schemeClr val="tx1"/>
              </a:solidFill>
              <a:latin typeface="微軟正黑體" panose="020B0604030504040204" pitchFamily="34" charset="-120"/>
              <a:ea typeface="微軟正黑體" panose="020B0604030504040204" pitchFamily="34" charset="-120"/>
            </a:endParaRPr>
          </a:p>
          <a:p>
            <a:pPr>
              <a:lnSpc>
                <a:spcPct val="110000"/>
              </a:lnSpc>
              <a:spcBef>
                <a:spcPts val="0"/>
              </a:spcBef>
              <a:spcAft>
                <a:spcPts val="0"/>
              </a:spcAft>
              <a:buFont typeface="Wingdings" panose="05000000000000000000" pitchFamily="2" charset="2"/>
              <a:buChar char="Ø"/>
            </a:pPr>
            <a:r>
              <a:rPr lang="zh-TW" altLang="en-US" sz="3000" dirty="0">
                <a:solidFill>
                  <a:schemeClr val="tx1"/>
                </a:solidFill>
                <a:latin typeface="微軟正黑體" panose="020B0604030504040204" pitchFamily="34" charset="-120"/>
                <a:ea typeface="微軟正黑體" panose="020B0604030504040204" pitchFamily="34" charset="-120"/>
              </a:rPr>
              <a:t>每班發放一份「教師專長領域」參考表，同學可參考表件資訊為自己找到一位適合的指導老師。</a:t>
            </a:r>
            <a:endParaRPr lang="en-US" altLang="zh-TW" sz="3000" dirty="0">
              <a:solidFill>
                <a:schemeClr val="tx1"/>
              </a:solidFill>
              <a:latin typeface="微軟正黑體" panose="020B0604030504040204" pitchFamily="34" charset="-120"/>
              <a:ea typeface="微軟正黑體" panose="020B0604030504040204" pitchFamily="34" charset="-120"/>
            </a:endParaRPr>
          </a:p>
          <a:p>
            <a:pPr>
              <a:lnSpc>
                <a:spcPct val="110000"/>
              </a:lnSpc>
              <a:spcBef>
                <a:spcPts val="0"/>
              </a:spcBef>
              <a:spcAft>
                <a:spcPts val="0"/>
              </a:spcAft>
              <a:buFont typeface="Wingdings" panose="05000000000000000000" pitchFamily="2" charset="2"/>
              <a:buChar char="Ø"/>
            </a:pPr>
            <a:r>
              <a:rPr lang="zh-TW" altLang="en-US" sz="3000" b="1" dirty="0">
                <a:solidFill>
                  <a:schemeClr val="tx1"/>
                </a:solidFill>
                <a:latin typeface="微軟正黑體" panose="020B0604030504040204" pitchFamily="34" charset="-120"/>
                <a:ea typeface="微軟正黑體" panose="020B0604030504040204" pitchFamily="34" charset="-120"/>
              </a:rPr>
              <a:t>務必親自拜師並且注意禮貌。</a:t>
            </a:r>
            <a:endParaRPr lang="en-US" altLang="zh-TW" sz="3000" b="1" dirty="0">
              <a:solidFill>
                <a:schemeClr val="tx1"/>
              </a:solidFill>
              <a:latin typeface="微軟正黑體" panose="020B0604030504040204" pitchFamily="34" charset="-120"/>
              <a:ea typeface="微軟正黑體" panose="020B0604030504040204" pitchFamily="34" charset="-120"/>
            </a:endParaRPr>
          </a:p>
          <a:p>
            <a:pPr>
              <a:lnSpc>
                <a:spcPct val="110000"/>
              </a:lnSpc>
              <a:spcBef>
                <a:spcPts val="0"/>
              </a:spcBef>
              <a:spcAft>
                <a:spcPts val="0"/>
              </a:spcAft>
              <a:buFont typeface="Wingdings" panose="05000000000000000000" pitchFamily="2" charset="2"/>
              <a:buChar char="Ø"/>
            </a:pPr>
            <a:r>
              <a:rPr lang="zh-TW" altLang="en-US" sz="3000" dirty="0">
                <a:solidFill>
                  <a:schemeClr val="tx1"/>
                </a:solidFill>
                <a:latin typeface="微軟正黑體" panose="020B0604030504040204" pitchFamily="34" charset="-120"/>
                <a:ea typeface="微軟正黑體" panose="020B0604030504040204" pitchFamily="34" charset="-120"/>
              </a:rPr>
              <a:t>拜師帖回條務必在</a:t>
            </a:r>
            <a:r>
              <a:rPr lang="en-US" altLang="zh-TW" sz="3000" dirty="0">
                <a:solidFill>
                  <a:srgbClr val="FF0000"/>
                </a:solidFill>
                <a:latin typeface="微軟正黑體" panose="020B0604030504040204" pitchFamily="34" charset="-120"/>
                <a:ea typeface="微軟正黑體" panose="020B0604030504040204" pitchFamily="34" charset="-120"/>
              </a:rPr>
              <a:t>3/19</a:t>
            </a:r>
            <a:r>
              <a:rPr lang="zh-TW" altLang="en-US" sz="3000" dirty="0">
                <a:solidFill>
                  <a:srgbClr val="FF0000"/>
                </a:solidFill>
                <a:latin typeface="微軟正黑體" panose="020B0604030504040204" pitchFamily="34" charset="-120"/>
                <a:ea typeface="微軟正黑體" panose="020B0604030504040204" pitchFamily="34" charset="-120"/>
              </a:rPr>
              <a:t>前</a:t>
            </a:r>
            <a:r>
              <a:rPr lang="zh-TW" altLang="en-US" sz="3000" dirty="0">
                <a:solidFill>
                  <a:schemeClr val="tx1"/>
                </a:solidFill>
                <a:latin typeface="微軟正黑體" panose="020B0604030504040204" pitchFamily="34" charset="-120"/>
                <a:ea typeface="微軟正黑體" panose="020B0604030504040204" pitchFamily="34" charset="-120"/>
              </a:rPr>
              <a:t>交予輔導股長。</a:t>
            </a:r>
            <a:endParaRPr lang="en-US" altLang="zh-TW" sz="3000" dirty="0">
              <a:solidFill>
                <a:schemeClr val="tx1"/>
              </a:solidFill>
              <a:latin typeface="微軟正黑體" panose="020B0604030504040204" pitchFamily="34" charset="-120"/>
              <a:ea typeface="微軟正黑體" panose="020B0604030504040204" pitchFamily="34" charset="-120"/>
            </a:endParaRPr>
          </a:p>
          <a:p>
            <a:pPr>
              <a:lnSpc>
                <a:spcPct val="110000"/>
              </a:lnSpc>
              <a:spcBef>
                <a:spcPts val="0"/>
              </a:spcBef>
              <a:spcAft>
                <a:spcPts val="0"/>
              </a:spcAft>
              <a:buFont typeface="Wingdings" panose="05000000000000000000" pitchFamily="2" charset="2"/>
              <a:buChar char="Ø"/>
            </a:pPr>
            <a:r>
              <a:rPr lang="zh-TW" altLang="en-US" sz="3000" b="1" dirty="0">
                <a:solidFill>
                  <a:schemeClr val="tx1"/>
                </a:solidFill>
                <a:latin typeface="微軟正黑體" panose="020B0604030504040204" pitchFamily="34" charset="-120"/>
                <a:ea typeface="微軟正黑體" panose="020B0604030504040204" pitchFamily="34" charset="-120"/>
              </a:rPr>
              <a:t>如果找了兩位老師都無法順利拜師，請老師簽名後可至輔導室申請協助</a:t>
            </a:r>
            <a:r>
              <a:rPr lang="zh-TW" altLang="en-US" sz="3000" dirty="0">
                <a:solidFill>
                  <a:schemeClr val="tx1"/>
                </a:solidFill>
                <a:latin typeface="微軟正黑體" panose="020B0604030504040204" pitchFamily="34" charset="-120"/>
                <a:ea typeface="微軟正黑體" panose="020B0604030504040204" pitchFamily="34" charset="-120"/>
              </a:rPr>
              <a:t>。</a:t>
            </a:r>
            <a:endParaRPr lang="en-US" altLang="zh-TW" sz="3000" dirty="0">
              <a:solidFill>
                <a:schemeClr val="tx1"/>
              </a:solidFill>
              <a:latin typeface="微軟正黑體" panose="020B0604030504040204" pitchFamily="34" charset="-120"/>
              <a:ea typeface="微軟正黑體" panose="020B0604030504040204" pitchFamily="34" charset="-120"/>
            </a:endParaRPr>
          </a:p>
          <a:p>
            <a:pPr>
              <a:buFont typeface="Wingdings" panose="05000000000000000000" pitchFamily="2" charset="2"/>
              <a:buChar char="Ø"/>
            </a:pPr>
            <a:endParaRPr lang="zh-TW" altLang="en-US" dirty="0"/>
          </a:p>
        </p:txBody>
      </p:sp>
    </p:spTree>
    <p:extLst>
      <p:ext uri="{BB962C8B-B14F-4D97-AF65-F5344CB8AC3E}">
        <p14:creationId xmlns:p14="http://schemas.microsoft.com/office/powerpoint/2010/main" val="15346052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4CE98B68-70F8-4C4D-B81A-53B1C20BA147}"/>
              </a:ext>
            </a:extLst>
          </p:cNvPr>
          <p:cNvPicPr>
            <a:picLocks noChangeAspect="1"/>
          </p:cNvPicPr>
          <p:nvPr/>
        </p:nvPicPr>
        <p:blipFill>
          <a:blip r:embed="rId2"/>
          <a:stretch>
            <a:fillRect/>
          </a:stretch>
        </p:blipFill>
        <p:spPr>
          <a:xfrm>
            <a:off x="0" y="0"/>
            <a:ext cx="9030960" cy="6706536"/>
          </a:xfrm>
          <a:prstGeom prst="rect">
            <a:avLst/>
          </a:prstGeom>
        </p:spPr>
      </p:pic>
      <p:cxnSp>
        <p:nvCxnSpPr>
          <p:cNvPr id="14" name="直線單箭頭接點 13">
            <a:extLst>
              <a:ext uri="{FF2B5EF4-FFF2-40B4-BE49-F238E27FC236}">
                <a16:creationId xmlns:a16="http://schemas.microsoft.com/office/drawing/2014/main" id="{0B2849AE-0822-4C9B-B501-1E4CDDE9D0F0}"/>
              </a:ext>
            </a:extLst>
          </p:cNvPr>
          <p:cNvCxnSpPr>
            <a:cxnSpLocks/>
          </p:cNvCxnSpPr>
          <p:nvPr/>
        </p:nvCxnSpPr>
        <p:spPr>
          <a:xfrm>
            <a:off x="1781411" y="3847426"/>
            <a:ext cx="733189" cy="0"/>
          </a:xfrm>
          <a:prstGeom prst="straightConnector1">
            <a:avLst/>
          </a:prstGeom>
          <a:ln w="57150">
            <a:solidFill>
              <a:srgbClr val="E33303"/>
            </a:solidFill>
            <a:tailEnd type="triangle"/>
          </a:ln>
        </p:spPr>
        <p:style>
          <a:lnRef idx="1">
            <a:schemeClr val="accent1"/>
          </a:lnRef>
          <a:fillRef idx="0">
            <a:schemeClr val="accent1"/>
          </a:fillRef>
          <a:effectRef idx="0">
            <a:schemeClr val="accent1"/>
          </a:effectRef>
          <a:fontRef idx="minor">
            <a:schemeClr val="tx1"/>
          </a:fontRef>
        </p:style>
      </p:cxnSp>
      <p:sp>
        <p:nvSpPr>
          <p:cNvPr id="16" name="矩形 15">
            <a:extLst>
              <a:ext uri="{FF2B5EF4-FFF2-40B4-BE49-F238E27FC236}">
                <a16:creationId xmlns:a16="http://schemas.microsoft.com/office/drawing/2014/main" id="{F90C6917-3A28-4821-80F8-F79980DF5AE4}"/>
              </a:ext>
            </a:extLst>
          </p:cNvPr>
          <p:cNvSpPr/>
          <p:nvPr/>
        </p:nvSpPr>
        <p:spPr>
          <a:xfrm>
            <a:off x="3022601" y="1340361"/>
            <a:ext cx="3765710" cy="40377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cxnSp>
        <p:nvCxnSpPr>
          <p:cNvPr id="17" name="直線單箭頭接點 16">
            <a:extLst>
              <a:ext uri="{FF2B5EF4-FFF2-40B4-BE49-F238E27FC236}">
                <a16:creationId xmlns:a16="http://schemas.microsoft.com/office/drawing/2014/main" id="{3A7D07C7-8636-4714-BC82-B73C6023D2DA}"/>
              </a:ext>
            </a:extLst>
          </p:cNvPr>
          <p:cNvCxnSpPr>
            <a:cxnSpLocks/>
          </p:cNvCxnSpPr>
          <p:nvPr/>
        </p:nvCxnSpPr>
        <p:spPr>
          <a:xfrm flipV="1">
            <a:off x="6337733" y="770047"/>
            <a:ext cx="1389857" cy="532782"/>
          </a:xfrm>
          <a:prstGeom prst="straightConnector1">
            <a:avLst/>
          </a:prstGeom>
          <a:ln w="57150">
            <a:solidFill>
              <a:srgbClr val="E33303"/>
            </a:solidFill>
            <a:tailEnd type="triangle"/>
          </a:ln>
        </p:spPr>
        <p:style>
          <a:lnRef idx="1">
            <a:schemeClr val="accent1"/>
          </a:lnRef>
          <a:fillRef idx="0">
            <a:schemeClr val="accent1"/>
          </a:fillRef>
          <a:effectRef idx="0">
            <a:schemeClr val="accent1"/>
          </a:effectRef>
          <a:fontRef idx="minor">
            <a:schemeClr val="tx1"/>
          </a:fontRef>
        </p:style>
      </p:cxnSp>
      <p:pic>
        <p:nvPicPr>
          <p:cNvPr id="9" name="圖片 8">
            <a:extLst>
              <a:ext uri="{FF2B5EF4-FFF2-40B4-BE49-F238E27FC236}">
                <a16:creationId xmlns:a16="http://schemas.microsoft.com/office/drawing/2014/main" id="{27E0D733-FAD7-4317-A64A-F5114386FE82}"/>
              </a:ext>
            </a:extLst>
          </p:cNvPr>
          <p:cNvPicPr>
            <a:picLocks noChangeAspect="1"/>
          </p:cNvPicPr>
          <p:nvPr/>
        </p:nvPicPr>
        <p:blipFill>
          <a:blip r:embed="rId3"/>
          <a:stretch>
            <a:fillRect/>
          </a:stretch>
        </p:blipFill>
        <p:spPr>
          <a:xfrm>
            <a:off x="7681032" y="11722"/>
            <a:ext cx="3772426" cy="704948"/>
          </a:xfrm>
          <a:prstGeom prst="rect">
            <a:avLst/>
          </a:prstGeom>
        </p:spPr>
      </p:pic>
      <p:pic>
        <p:nvPicPr>
          <p:cNvPr id="11" name="圖片 10">
            <a:extLst>
              <a:ext uri="{FF2B5EF4-FFF2-40B4-BE49-F238E27FC236}">
                <a16:creationId xmlns:a16="http://schemas.microsoft.com/office/drawing/2014/main" id="{B060FA55-06D8-4A09-9AE7-B45D10621582}"/>
              </a:ext>
            </a:extLst>
          </p:cNvPr>
          <p:cNvPicPr>
            <a:picLocks noChangeAspect="1"/>
          </p:cNvPicPr>
          <p:nvPr/>
        </p:nvPicPr>
        <p:blipFill>
          <a:blip r:embed="rId4"/>
          <a:stretch>
            <a:fillRect/>
          </a:stretch>
        </p:blipFill>
        <p:spPr>
          <a:xfrm>
            <a:off x="8017391" y="841874"/>
            <a:ext cx="3474405" cy="5727607"/>
          </a:xfrm>
          <a:prstGeom prst="rect">
            <a:avLst/>
          </a:prstGeom>
        </p:spPr>
      </p:pic>
      <p:sp>
        <p:nvSpPr>
          <p:cNvPr id="13" name="矩形 12">
            <a:extLst>
              <a:ext uri="{FF2B5EF4-FFF2-40B4-BE49-F238E27FC236}">
                <a16:creationId xmlns:a16="http://schemas.microsoft.com/office/drawing/2014/main" id="{9263BC06-F336-42C4-8B6B-8F52076F279B}"/>
              </a:ext>
            </a:extLst>
          </p:cNvPr>
          <p:cNvSpPr/>
          <p:nvPr/>
        </p:nvSpPr>
        <p:spPr>
          <a:xfrm>
            <a:off x="10478226" y="786981"/>
            <a:ext cx="1013569" cy="5837394"/>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Tree>
    <p:extLst>
      <p:ext uri="{BB962C8B-B14F-4D97-AF65-F5344CB8AC3E}">
        <p14:creationId xmlns:p14="http://schemas.microsoft.com/office/powerpoint/2010/main" val="122961399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EDDE4AB-D028-408B-86C4-50A51DA92E0F}"/>
              </a:ext>
            </a:extLst>
          </p:cNvPr>
          <p:cNvSpPr>
            <a:spLocks noGrp="1"/>
          </p:cNvSpPr>
          <p:nvPr>
            <p:ph type="title"/>
          </p:nvPr>
        </p:nvSpPr>
        <p:spPr>
          <a:xfrm>
            <a:off x="1097280" y="335069"/>
            <a:ext cx="10058400" cy="743127"/>
          </a:xfrm>
        </p:spPr>
        <p:txBody>
          <a:bodyPr>
            <a:normAutofit fontScale="90000"/>
          </a:bodyPr>
          <a:lstStyle/>
          <a:p>
            <a:r>
              <a:rPr lang="zh-TW" altLang="en-US" b="1" dirty="0">
                <a:solidFill>
                  <a:srgbClr val="002060"/>
                </a:solidFill>
                <a:latin typeface="標楷體" panose="03000509000000000000" pitchFamily="65" charset="-120"/>
                <a:ea typeface="標楷體" panose="03000509000000000000" pitchFamily="65" charset="-120"/>
              </a:rPr>
              <a:t>重要升學輔導活動提醒</a:t>
            </a:r>
            <a:r>
              <a:rPr lang="en-US" altLang="zh-TW" b="1" dirty="0">
                <a:solidFill>
                  <a:srgbClr val="002060"/>
                </a:solidFill>
                <a:latin typeface="標楷體" panose="03000509000000000000" pitchFamily="65" charset="-120"/>
                <a:ea typeface="標楷體" panose="03000509000000000000" pitchFamily="65" charset="-120"/>
              </a:rPr>
              <a:t>(</a:t>
            </a:r>
            <a:r>
              <a:rPr lang="zh-TW" altLang="en-US" b="1" dirty="0">
                <a:solidFill>
                  <a:srgbClr val="002060"/>
                </a:solidFill>
                <a:latin typeface="標楷體" panose="03000509000000000000" pitchFamily="65" charset="-120"/>
                <a:ea typeface="標楷體" panose="03000509000000000000" pitchFamily="65" charset="-120"/>
              </a:rPr>
              <a:t>均須先報名</a:t>
            </a:r>
            <a:r>
              <a:rPr lang="en-US" altLang="zh-TW" b="1" dirty="0">
                <a:solidFill>
                  <a:srgbClr val="002060"/>
                </a:solidFill>
                <a:latin typeface="標楷體" panose="03000509000000000000" pitchFamily="65" charset="-120"/>
                <a:ea typeface="標楷體" panose="03000509000000000000" pitchFamily="65" charset="-120"/>
              </a:rPr>
              <a:t>)</a:t>
            </a:r>
            <a:endParaRPr lang="zh-TW" altLang="en-US" dirty="0">
              <a:solidFill>
                <a:srgbClr val="002060"/>
              </a:solidFill>
            </a:endParaRPr>
          </a:p>
        </p:txBody>
      </p:sp>
      <p:graphicFrame>
        <p:nvGraphicFramePr>
          <p:cNvPr id="5" name="內容版面配置區 4"/>
          <p:cNvGraphicFramePr>
            <a:graphicFrameLocks noGrp="1"/>
          </p:cNvGraphicFramePr>
          <p:nvPr>
            <p:ph idx="1"/>
            <p:extLst>
              <p:ext uri="{D42A27DB-BD31-4B8C-83A1-F6EECF244321}">
                <p14:modId xmlns:p14="http://schemas.microsoft.com/office/powerpoint/2010/main" val="1499235680"/>
              </p:ext>
            </p:extLst>
          </p:nvPr>
        </p:nvGraphicFramePr>
        <p:xfrm>
          <a:off x="180013" y="1325772"/>
          <a:ext cx="11892934" cy="5197159"/>
        </p:xfrm>
        <a:graphic>
          <a:graphicData uri="http://schemas.openxmlformats.org/drawingml/2006/table">
            <a:tbl>
              <a:tblPr firstRow="1" firstCol="1" bandRow="1">
                <a:tableStyleId>{5940675A-B579-460E-94D1-54222C63F5DA}</a:tableStyleId>
              </a:tblPr>
              <a:tblGrid>
                <a:gridCol w="2634854">
                  <a:extLst>
                    <a:ext uri="{9D8B030D-6E8A-4147-A177-3AD203B41FA5}">
                      <a16:colId xmlns:a16="http://schemas.microsoft.com/office/drawing/2014/main" val="4152101385"/>
                    </a:ext>
                  </a:extLst>
                </a:gridCol>
                <a:gridCol w="4509664">
                  <a:extLst>
                    <a:ext uri="{9D8B030D-6E8A-4147-A177-3AD203B41FA5}">
                      <a16:colId xmlns:a16="http://schemas.microsoft.com/office/drawing/2014/main" val="262578881"/>
                    </a:ext>
                  </a:extLst>
                </a:gridCol>
                <a:gridCol w="4748416">
                  <a:extLst>
                    <a:ext uri="{9D8B030D-6E8A-4147-A177-3AD203B41FA5}">
                      <a16:colId xmlns:a16="http://schemas.microsoft.com/office/drawing/2014/main" val="4160024519"/>
                    </a:ext>
                  </a:extLst>
                </a:gridCol>
              </a:tblGrid>
              <a:tr h="0">
                <a:tc>
                  <a:txBody>
                    <a:bodyPr/>
                    <a:lstStyle/>
                    <a:p>
                      <a:pPr marL="304800" algn="ctr">
                        <a:lnSpc>
                          <a:spcPct val="150000"/>
                        </a:lnSpc>
                        <a:spcAft>
                          <a:spcPts val="0"/>
                        </a:spcAft>
                      </a:pPr>
                      <a:r>
                        <a:rPr lang="zh-TW" sz="2800" b="1" kern="0" dirty="0">
                          <a:effectLst/>
                          <a:latin typeface="+mn-ea"/>
                          <a:ea typeface="+mn-ea"/>
                        </a:rPr>
                        <a:t>時間</a:t>
                      </a:r>
                      <a:endParaRPr lang="zh-TW" sz="2800" b="1" kern="100" dirty="0">
                        <a:effectLst/>
                        <a:latin typeface="+mn-ea"/>
                        <a:ea typeface="+mn-ea"/>
                      </a:endParaRPr>
                    </a:p>
                  </a:txBody>
                  <a:tcPr marL="68580" marR="68580" marT="0" marB="0" anchor="ctr">
                    <a:solidFill>
                      <a:schemeClr val="tx2">
                        <a:lumMod val="10000"/>
                        <a:lumOff val="90000"/>
                      </a:schemeClr>
                    </a:solidFill>
                  </a:tcPr>
                </a:tc>
                <a:tc>
                  <a:txBody>
                    <a:bodyPr/>
                    <a:lstStyle/>
                    <a:p>
                      <a:pPr marL="304800" algn="ctr">
                        <a:lnSpc>
                          <a:spcPct val="150000"/>
                        </a:lnSpc>
                        <a:spcAft>
                          <a:spcPts val="0"/>
                        </a:spcAft>
                      </a:pPr>
                      <a:r>
                        <a:rPr lang="zh-TW" sz="2800" b="1" kern="0">
                          <a:effectLst/>
                          <a:latin typeface="+mn-ea"/>
                          <a:ea typeface="+mn-ea"/>
                        </a:rPr>
                        <a:t>主題</a:t>
                      </a:r>
                      <a:endParaRPr lang="zh-TW" sz="2800" b="1" kern="100">
                        <a:effectLst/>
                        <a:latin typeface="+mn-ea"/>
                        <a:ea typeface="+mn-ea"/>
                      </a:endParaRPr>
                    </a:p>
                  </a:txBody>
                  <a:tcPr marL="68580" marR="68580" marT="0" marB="0" anchor="ctr">
                    <a:solidFill>
                      <a:schemeClr val="tx2">
                        <a:lumMod val="10000"/>
                        <a:lumOff val="90000"/>
                      </a:schemeClr>
                    </a:solidFill>
                  </a:tcPr>
                </a:tc>
                <a:tc>
                  <a:txBody>
                    <a:bodyPr/>
                    <a:lstStyle/>
                    <a:p>
                      <a:pPr marL="304800" algn="ctr">
                        <a:lnSpc>
                          <a:spcPct val="150000"/>
                        </a:lnSpc>
                        <a:spcAft>
                          <a:spcPts val="0"/>
                        </a:spcAft>
                      </a:pPr>
                      <a:r>
                        <a:rPr lang="zh-TW" sz="2800" b="1" kern="0" dirty="0">
                          <a:effectLst/>
                          <a:latin typeface="+mn-ea"/>
                          <a:ea typeface="+mn-ea"/>
                        </a:rPr>
                        <a:t>主講人</a:t>
                      </a:r>
                      <a:endParaRPr lang="zh-TW" sz="2800" b="1" kern="100" dirty="0">
                        <a:effectLst/>
                        <a:latin typeface="+mn-ea"/>
                        <a:ea typeface="+mn-ea"/>
                      </a:endParaRPr>
                    </a:p>
                  </a:txBody>
                  <a:tcPr marL="68580" marR="68580" marT="0" marB="0" anchor="ctr">
                    <a:solidFill>
                      <a:schemeClr val="tx2">
                        <a:lumMod val="10000"/>
                        <a:lumOff val="90000"/>
                      </a:schemeClr>
                    </a:solidFill>
                  </a:tcPr>
                </a:tc>
                <a:extLst>
                  <a:ext uri="{0D108BD9-81ED-4DB2-BD59-A6C34878D82A}">
                    <a16:rowId xmlns:a16="http://schemas.microsoft.com/office/drawing/2014/main" val="3804817466"/>
                  </a:ext>
                </a:extLst>
              </a:tr>
              <a:tr h="1545146">
                <a:tc>
                  <a:txBody>
                    <a:bodyPr/>
                    <a:lstStyle/>
                    <a:p>
                      <a:pPr marL="304800" algn="l">
                        <a:lnSpc>
                          <a:spcPct val="150000"/>
                        </a:lnSpc>
                        <a:spcAft>
                          <a:spcPts val="0"/>
                        </a:spcAft>
                      </a:pPr>
                      <a:r>
                        <a:rPr lang="en-US" sz="2800" b="1" kern="0" dirty="0">
                          <a:effectLst/>
                          <a:latin typeface="+mn-ea"/>
                          <a:ea typeface="+mn-ea"/>
                        </a:rPr>
                        <a:t>115/3/20(</a:t>
                      </a:r>
                      <a:r>
                        <a:rPr lang="zh-TW" altLang="en-US" sz="2800" b="1" kern="0" dirty="0">
                          <a:effectLst/>
                          <a:latin typeface="+mn-ea"/>
                          <a:ea typeface="+mn-ea"/>
                        </a:rPr>
                        <a:t>五</a:t>
                      </a:r>
                      <a:r>
                        <a:rPr lang="en-US" sz="2800" b="1" kern="0" dirty="0">
                          <a:effectLst/>
                          <a:latin typeface="+mn-ea"/>
                          <a:ea typeface="+mn-ea"/>
                        </a:rPr>
                        <a:t>)</a:t>
                      </a:r>
                      <a:endParaRPr lang="zh-TW" sz="2800" b="1" kern="100" dirty="0">
                        <a:effectLst/>
                        <a:latin typeface="+mn-ea"/>
                        <a:ea typeface="+mn-ea"/>
                      </a:endParaRPr>
                    </a:p>
                    <a:p>
                      <a:pPr marL="304800" algn="l">
                        <a:lnSpc>
                          <a:spcPct val="150000"/>
                        </a:lnSpc>
                        <a:spcAft>
                          <a:spcPts val="0"/>
                        </a:spcAft>
                      </a:pPr>
                      <a:r>
                        <a:rPr lang="en-US" sz="2800" b="1" kern="0" dirty="0">
                          <a:effectLst/>
                          <a:latin typeface="+mn-ea"/>
                          <a:ea typeface="+mn-ea"/>
                        </a:rPr>
                        <a:t>11:00-12:30</a:t>
                      </a:r>
                      <a:endParaRPr lang="zh-TW" sz="2800" b="1" kern="100" dirty="0">
                        <a:effectLst/>
                        <a:latin typeface="+mn-ea"/>
                        <a:ea typeface="+mn-ea"/>
                      </a:endParaRPr>
                    </a:p>
                  </a:txBody>
                  <a:tcPr marL="68580" marR="68580" marT="0" marB="0" anchor="ctr"/>
                </a:tc>
                <a:tc>
                  <a:txBody>
                    <a:bodyPr/>
                    <a:lstStyle/>
                    <a:p>
                      <a:pPr marL="304800" algn="ctr">
                        <a:lnSpc>
                          <a:spcPct val="150000"/>
                        </a:lnSpc>
                        <a:spcAft>
                          <a:spcPts val="0"/>
                        </a:spcAft>
                      </a:pPr>
                      <a:r>
                        <a:rPr lang="zh-TW" sz="3600" b="1" kern="0" dirty="0">
                          <a:solidFill>
                            <a:schemeClr val="accent4">
                              <a:lumMod val="75000"/>
                            </a:schemeClr>
                          </a:solidFill>
                          <a:effectLst/>
                          <a:latin typeface="+mn-ea"/>
                          <a:ea typeface="+mn-ea"/>
                        </a:rPr>
                        <a:t>書審資料製作技巧說明會</a:t>
                      </a:r>
                      <a:endParaRPr lang="zh-TW" sz="3600" b="1" kern="100" dirty="0">
                        <a:solidFill>
                          <a:schemeClr val="accent4">
                            <a:lumMod val="75000"/>
                          </a:schemeClr>
                        </a:solidFill>
                        <a:effectLst/>
                        <a:latin typeface="+mn-ea"/>
                        <a:ea typeface="+mn-ea"/>
                      </a:endParaRPr>
                    </a:p>
                  </a:txBody>
                  <a:tcPr marL="68580" marR="68580" marT="0" marB="0" anchor="ctr"/>
                </a:tc>
                <a:tc>
                  <a:txBody>
                    <a:bodyPr/>
                    <a:lstStyle/>
                    <a:p>
                      <a:pPr marL="304800" algn="l">
                        <a:lnSpc>
                          <a:spcPct val="150000"/>
                        </a:lnSpc>
                        <a:spcAft>
                          <a:spcPts val="0"/>
                        </a:spcAft>
                      </a:pPr>
                      <a:r>
                        <a:rPr lang="zh-TW" sz="2800" b="1" kern="0">
                          <a:effectLst/>
                          <a:latin typeface="+mn-ea"/>
                          <a:ea typeface="+mn-ea"/>
                        </a:rPr>
                        <a:t>東吳大學招生組</a:t>
                      </a:r>
                      <a:endParaRPr lang="zh-TW" sz="2800" b="1" kern="100">
                        <a:effectLst/>
                        <a:latin typeface="+mn-ea"/>
                        <a:ea typeface="+mn-ea"/>
                      </a:endParaRPr>
                    </a:p>
                    <a:p>
                      <a:pPr marL="304800" algn="l">
                        <a:lnSpc>
                          <a:spcPct val="150000"/>
                        </a:lnSpc>
                        <a:spcAft>
                          <a:spcPts val="0"/>
                        </a:spcAft>
                      </a:pPr>
                      <a:r>
                        <a:rPr lang="zh-TW" sz="2800" b="1" kern="0">
                          <a:effectLst/>
                          <a:latin typeface="+mn-ea"/>
                          <a:ea typeface="+mn-ea"/>
                        </a:rPr>
                        <a:t>黃昭明編審</a:t>
                      </a:r>
                      <a:endParaRPr lang="zh-TW" sz="2800" b="1" kern="100">
                        <a:effectLst/>
                        <a:latin typeface="+mn-ea"/>
                        <a:ea typeface="+mn-ea"/>
                      </a:endParaRPr>
                    </a:p>
                  </a:txBody>
                  <a:tcPr marL="68580" marR="68580" marT="0" marB="0" anchor="ctr"/>
                </a:tc>
                <a:extLst>
                  <a:ext uri="{0D108BD9-81ED-4DB2-BD59-A6C34878D82A}">
                    <a16:rowId xmlns:a16="http://schemas.microsoft.com/office/drawing/2014/main" val="1570075660"/>
                  </a:ext>
                </a:extLst>
              </a:tr>
              <a:tr h="1545146">
                <a:tc>
                  <a:txBody>
                    <a:bodyPr/>
                    <a:lstStyle/>
                    <a:p>
                      <a:pPr marL="304800" algn="l">
                        <a:lnSpc>
                          <a:spcPct val="150000"/>
                        </a:lnSpc>
                        <a:spcAft>
                          <a:spcPts val="0"/>
                        </a:spcAft>
                      </a:pPr>
                      <a:r>
                        <a:rPr lang="en-US" sz="2800" b="1" kern="0" dirty="0">
                          <a:effectLst/>
                          <a:latin typeface="+mn-ea"/>
                          <a:ea typeface="+mn-ea"/>
                        </a:rPr>
                        <a:t>115/4/29(</a:t>
                      </a:r>
                      <a:r>
                        <a:rPr lang="zh-TW" sz="2800" b="1" kern="0" dirty="0">
                          <a:effectLst/>
                          <a:latin typeface="+mn-ea"/>
                          <a:ea typeface="+mn-ea"/>
                        </a:rPr>
                        <a:t>三</a:t>
                      </a:r>
                      <a:r>
                        <a:rPr lang="en-US" sz="2800" b="1" kern="0" dirty="0">
                          <a:effectLst/>
                          <a:latin typeface="+mn-ea"/>
                          <a:ea typeface="+mn-ea"/>
                        </a:rPr>
                        <a:t>)</a:t>
                      </a:r>
                      <a:endParaRPr lang="zh-TW" sz="2800" b="1" kern="100" dirty="0">
                        <a:effectLst/>
                        <a:latin typeface="+mn-ea"/>
                        <a:ea typeface="+mn-ea"/>
                      </a:endParaRPr>
                    </a:p>
                    <a:p>
                      <a:pPr marL="304800" algn="l">
                        <a:lnSpc>
                          <a:spcPct val="150000"/>
                        </a:lnSpc>
                        <a:spcAft>
                          <a:spcPts val="0"/>
                        </a:spcAft>
                      </a:pPr>
                      <a:r>
                        <a:rPr lang="en-US" sz="2800" b="1" kern="0" dirty="0">
                          <a:effectLst/>
                          <a:latin typeface="+mn-ea"/>
                          <a:ea typeface="+mn-ea"/>
                        </a:rPr>
                        <a:t>16:00-17:30</a:t>
                      </a:r>
                      <a:endParaRPr lang="zh-TW" sz="2800" b="1" kern="100" dirty="0">
                        <a:effectLst/>
                        <a:latin typeface="+mn-ea"/>
                        <a:ea typeface="+mn-ea"/>
                      </a:endParaRPr>
                    </a:p>
                  </a:txBody>
                  <a:tcPr marL="68580" marR="68580" marT="0" marB="0" anchor="ctr"/>
                </a:tc>
                <a:tc>
                  <a:txBody>
                    <a:bodyPr/>
                    <a:lstStyle/>
                    <a:p>
                      <a:pPr marL="304800" algn="ctr">
                        <a:lnSpc>
                          <a:spcPct val="150000"/>
                        </a:lnSpc>
                        <a:spcAft>
                          <a:spcPts val="0"/>
                        </a:spcAft>
                      </a:pPr>
                      <a:r>
                        <a:rPr lang="zh-TW" sz="3600" b="1" kern="0" dirty="0">
                          <a:solidFill>
                            <a:schemeClr val="accent4">
                              <a:lumMod val="75000"/>
                            </a:schemeClr>
                          </a:solidFill>
                          <a:effectLst/>
                          <a:latin typeface="+mn-ea"/>
                          <a:ea typeface="+mn-ea"/>
                        </a:rPr>
                        <a:t>面試技巧說明會</a:t>
                      </a:r>
                      <a:endParaRPr lang="zh-TW" sz="3600" b="1" kern="100" dirty="0">
                        <a:solidFill>
                          <a:schemeClr val="accent4">
                            <a:lumMod val="75000"/>
                          </a:schemeClr>
                        </a:solidFill>
                        <a:effectLst/>
                        <a:latin typeface="+mn-ea"/>
                        <a:ea typeface="+mn-ea"/>
                      </a:endParaRPr>
                    </a:p>
                  </a:txBody>
                  <a:tcPr marL="68580" marR="68580" marT="0" marB="0" anchor="ctr"/>
                </a:tc>
                <a:tc>
                  <a:txBody>
                    <a:bodyPr/>
                    <a:lstStyle/>
                    <a:p>
                      <a:pPr marL="304800" algn="l">
                        <a:lnSpc>
                          <a:spcPct val="150000"/>
                        </a:lnSpc>
                        <a:spcAft>
                          <a:spcPts val="0"/>
                        </a:spcAft>
                      </a:pPr>
                      <a:r>
                        <a:rPr lang="zh-TW" sz="2800" b="1" kern="0" dirty="0">
                          <a:effectLst/>
                          <a:latin typeface="+mn-ea"/>
                          <a:ea typeface="+mn-ea"/>
                        </a:rPr>
                        <a:t>東吳大學招生組</a:t>
                      </a:r>
                      <a:endParaRPr lang="zh-TW" sz="2800" b="1" kern="100" dirty="0">
                        <a:effectLst/>
                        <a:latin typeface="+mn-ea"/>
                        <a:ea typeface="+mn-ea"/>
                      </a:endParaRPr>
                    </a:p>
                    <a:p>
                      <a:pPr marL="304800" algn="l">
                        <a:lnSpc>
                          <a:spcPct val="150000"/>
                        </a:lnSpc>
                        <a:spcAft>
                          <a:spcPts val="0"/>
                        </a:spcAft>
                      </a:pPr>
                      <a:r>
                        <a:rPr lang="zh-TW" sz="2800" b="1" kern="0" dirty="0">
                          <a:effectLst/>
                          <a:latin typeface="+mn-ea"/>
                          <a:ea typeface="+mn-ea"/>
                        </a:rPr>
                        <a:t>黃昭明編審</a:t>
                      </a:r>
                      <a:endParaRPr lang="zh-TW" sz="2800" b="1" kern="100" dirty="0">
                        <a:effectLst/>
                        <a:latin typeface="+mn-ea"/>
                        <a:ea typeface="+mn-ea"/>
                      </a:endParaRPr>
                    </a:p>
                  </a:txBody>
                  <a:tcPr marL="68580" marR="68580" marT="0" marB="0" anchor="ctr"/>
                </a:tc>
                <a:extLst>
                  <a:ext uri="{0D108BD9-81ED-4DB2-BD59-A6C34878D82A}">
                    <a16:rowId xmlns:a16="http://schemas.microsoft.com/office/drawing/2014/main" val="864103874"/>
                  </a:ext>
                </a:extLst>
              </a:tr>
              <a:tr h="1545146">
                <a:tc>
                  <a:txBody>
                    <a:bodyPr/>
                    <a:lstStyle/>
                    <a:p>
                      <a:pPr marL="304800" algn="l">
                        <a:lnSpc>
                          <a:spcPct val="150000"/>
                        </a:lnSpc>
                        <a:spcAft>
                          <a:spcPts val="0"/>
                        </a:spcAft>
                      </a:pPr>
                      <a:r>
                        <a:rPr lang="en-US" sz="2800" b="1" kern="0" dirty="0">
                          <a:effectLst/>
                          <a:latin typeface="+mn-ea"/>
                          <a:ea typeface="+mn-ea"/>
                        </a:rPr>
                        <a:t>115/5/8(</a:t>
                      </a:r>
                      <a:r>
                        <a:rPr lang="zh-TW" sz="2800" b="1" kern="0" dirty="0">
                          <a:effectLst/>
                          <a:latin typeface="+mn-ea"/>
                          <a:ea typeface="+mn-ea"/>
                        </a:rPr>
                        <a:t>五</a:t>
                      </a:r>
                      <a:r>
                        <a:rPr lang="en-US" sz="2800" b="1" kern="0" dirty="0">
                          <a:effectLst/>
                          <a:latin typeface="+mn-ea"/>
                          <a:ea typeface="+mn-ea"/>
                        </a:rPr>
                        <a:t>)</a:t>
                      </a:r>
                      <a:endParaRPr lang="zh-TW" sz="2800" b="1" kern="100" dirty="0">
                        <a:effectLst/>
                        <a:latin typeface="+mn-ea"/>
                        <a:ea typeface="+mn-ea"/>
                      </a:endParaRPr>
                    </a:p>
                    <a:p>
                      <a:pPr marL="304800" algn="l">
                        <a:lnSpc>
                          <a:spcPct val="150000"/>
                        </a:lnSpc>
                        <a:spcAft>
                          <a:spcPts val="0"/>
                        </a:spcAft>
                      </a:pPr>
                      <a:r>
                        <a:rPr lang="en-US" sz="2800" b="1" kern="0" dirty="0">
                          <a:effectLst/>
                          <a:latin typeface="+mn-ea"/>
                          <a:ea typeface="+mn-ea"/>
                        </a:rPr>
                        <a:t>10:10-12:00</a:t>
                      </a:r>
                      <a:endParaRPr lang="zh-TW" sz="2800" b="1" kern="100" dirty="0">
                        <a:effectLst/>
                        <a:latin typeface="+mn-ea"/>
                        <a:ea typeface="+mn-ea"/>
                      </a:endParaRPr>
                    </a:p>
                  </a:txBody>
                  <a:tcPr marL="68580" marR="68580" marT="0" marB="0" anchor="ctr"/>
                </a:tc>
                <a:tc>
                  <a:txBody>
                    <a:bodyPr/>
                    <a:lstStyle/>
                    <a:p>
                      <a:pPr marL="304800" algn="ctr">
                        <a:lnSpc>
                          <a:spcPct val="150000"/>
                        </a:lnSpc>
                        <a:spcAft>
                          <a:spcPts val="0"/>
                        </a:spcAft>
                      </a:pPr>
                      <a:r>
                        <a:rPr lang="zh-TW" sz="3600" b="1" kern="0" dirty="0">
                          <a:solidFill>
                            <a:schemeClr val="accent5">
                              <a:lumMod val="75000"/>
                            </a:schemeClr>
                          </a:solidFill>
                          <a:effectLst/>
                          <a:latin typeface="+mn-ea"/>
                          <a:ea typeface="+mn-ea"/>
                        </a:rPr>
                        <a:t>高三模擬面試</a:t>
                      </a:r>
                      <a:endParaRPr lang="zh-TW" sz="3600" b="1" kern="100" dirty="0">
                        <a:solidFill>
                          <a:schemeClr val="accent5">
                            <a:lumMod val="75000"/>
                          </a:schemeClr>
                        </a:solidFill>
                        <a:effectLst/>
                        <a:latin typeface="+mn-ea"/>
                        <a:ea typeface="+mn-ea"/>
                      </a:endParaRPr>
                    </a:p>
                  </a:txBody>
                  <a:tcPr marL="68580" marR="68580" marT="0" marB="0" anchor="ctr"/>
                </a:tc>
                <a:tc>
                  <a:txBody>
                    <a:bodyPr/>
                    <a:lstStyle/>
                    <a:p>
                      <a:pPr marL="304800" algn="l">
                        <a:lnSpc>
                          <a:spcPct val="150000"/>
                        </a:lnSpc>
                        <a:spcAft>
                          <a:spcPts val="0"/>
                        </a:spcAft>
                      </a:pPr>
                      <a:r>
                        <a:rPr lang="zh-TW" sz="2800" b="1" kern="0" dirty="0">
                          <a:effectLst/>
                          <a:latin typeface="+mn-ea"/>
                          <a:ea typeface="+mn-ea"/>
                        </a:rPr>
                        <a:t>邀請各大學教授暨</a:t>
                      </a:r>
                      <a:endParaRPr lang="zh-TW" sz="2800" b="1" kern="100" dirty="0">
                        <a:effectLst/>
                        <a:latin typeface="+mn-ea"/>
                        <a:ea typeface="+mn-ea"/>
                      </a:endParaRPr>
                    </a:p>
                    <a:p>
                      <a:pPr marL="304800" algn="l">
                        <a:lnSpc>
                          <a:spcPct val="150000"/>
                        </a:lnSpc>
                        <a:spcAft>
                          <a:spcPts val="0"/>
                        </a:spcAft>
                      </a:pPr>
                      <a:r>
                        <a:rPr lang="zh-TW" sz="2800" b="1" kern="0" dirty="0">
                          <a:effectLst/>
                          <a:latin typeface="+mn-ea"/>
                          <a:ea typeface="+mn-ea"/>
                        </a:rPr>
                        <a:t>校內教師指導</a:t>
                      </a:r>
                      <a:endParaRPr lang="zh-TW" sz="2800" b="1" kern="100" dirty="0">
                        <a:effectLst/>
                        <a:latin typeface="+mn-ea"/>
                        <a:ea typeface="+mn-ea"/>
                      </a:endParaRPr>
                    </a:p>
                  </a:txBody>
                  <a:tcPr marL="68580" marR="68580" marT="0" marB="0" anchor="ctr"/>
                </a:tc>
                <a:extLst>
                  <a:ext uri="{0D108BD9-81ED-4DB2-BD59-A6C34878D82A}">
                    <a16:rowId xmlns:a16="http://schemas.microsoft.com/office/drawing/2014/main" val="3969298580"/>
                  </a:ext>
                </a:extLst>
              </a:tr>
            </a:tbl>
          </a:graphicData>
        </a:graphic>
      </p:graphicFrame>
    </p:spTree>
    <p:extLst>
      <p:ext uri="{BB962C8B-B14F-4D97-AF65-F5344CB8AC3E}">
        <p14:creationId xmlns:p14="http://schemas.microsoft.com/office/powerpoint/2010/main" val="42373739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D333CBE-B699-4E3B-9F45-C045F77343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zh-TW" altLang="en-US"/>
          </a:p>
        </p:txBody>
      </p:sp>
      <p:sp>
        <p:nvSpPr>
          <p:cNvPr id="2" name="標題 1">
            <a:extLst>
              <a:ext uri="{FF2B5EF4-FFF2-40B4-BE49-F238E27FC236}">
                <a16:creationId xmlns:a16="http://schemas.microsoft.com/office/drawing/2014/main" id="{A7F74F4F-8F12-20F1-49AF-407D9D333F57}"/>
              </a:ext>
            </a:extLst>
          </p:cNvPr>
          <p:cNvSpPr>
            <a:spLocks noGrp="1"/>
          </p:cNvSpPr>
          <p:nvPr>
            <p:ph type="title"/>
          </p:nvPr>
        </p:nvSpPr>
        <p:spPr>
          <a:xfrm>
            <a:off x="603504" y="770467"/>
            <a:ext cx="4205568" cy="3352800"/>
          </a:xfrm>
        </p:spPr>
        <p:txBody>
          <a:bodyPr vert="horz" lIns="91440" tIns="45720" rIns="91440" bIns="45720" rtlCol="0" anchor="b">
            <a:normAutofit/>
          </a:bodyPr>
          <a:lstStyle/>
          <a:p>
            <a:pPr>
              <a:lnSpc>
                <a:spcPct val="80000"/>
              </a:lnSpc>
            </a:pPr>
            <a:r>
              <a:rPr lang="zh-TW" altLang="en-US" sz="7200" kern="1200" spc="-120" baseline="0">
                <a:solidFill>
                  <a:srgbClr val="FFFFFF"/>
                </a:solidFill>
                <a:latin typeface="+mj-lt"/>
                <a:ea typeface="+mj-ea"/>
                <a:cs typeface="+mj-cs"/>
              </a:rPr>
              <a:t>報名網址</a:t>
            </a:r>
          </a:p>
        </p:txBody>
      </p:sp>
      <p:sp>
        <p:nvSpPr>
          <p:cNvPr id="12" name="Rectangle 11">
            <a:extLst>
              <a:ext uri="{FF2B5EF4-FFF2-40B4-BE49-F238E27FC236}">
                <a16:creationId xmlns:a16="http://schemas.microsoft.com/office/drawing/2014/main" id="{FCA118C4-32A6-466D-8453-BA738103A0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2536" y="0"/>
            <a:ext cx="673946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內容版面配置區 6">
            <a:extLst>
              <a:ext uri="{FF2B5EF4-FFF2-40B4-BE49-F238E27FC236}">
                <a16:creationId xmlns:a16="http://schemas.microsoft.com/office/drawing/2014/main" id="{A64E906F-2ADA-4F2D-88F2-4EA5AF19CF03}"/>
              </a:ext>
            </a:extLst>
          </p:cNvPr>
          <p:cNvPicPr>
            <a:picLocks noGrp="1" noChangeAspect="1"/>
          </p:cNvPicPr>
          <p:nvPr>
            <p:ph idx="1"/>
          </p:nvPr>
        </p:nvPicPr>
        <p:blipFill>
          <a:blip r:embed="rId2"/>
          <a:stretch>
            <a:fillRect/>
          </a:stretch>
        </p:blipFill>
        <p:spPr>
          <a:xfrm>
            <a:off x="6186337" y="770467"/>
            <a:ext cx="5285997" cy="5285997"/>
          </a:xfrm>
        </p:spPr>
      </p:pic>
    </p:spTree>
    <p:extLst>
      <p:ext uri="{BB962C8B-B14F-4D97-AF65-F5344CB8AC3E}">
        <p14:creationId xmlns:p14="http://schemas.microsoft.com/office/powerpoint/2010/main" val="429400882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8">
            <a:extLst>
              <a:ext uri="{FF2B5EF4-FFF2-40B4-BE49-F238E27FC236}">
                <a16:creationId xmlns:a16="http://schemas.microsoft.com/office/drawing/2014/main" id="{E7337189-0141-4679-0E12-B1A39034700C}"/>
              </a:ext>
            </a:extLst>
          </p:cNvPr>
          <p:cNvPicPr>
            <a:picLocks noChangeAspect="1"/>
          </p:cNvPicPr>
          <p:nvPr/>
        </p:nvPicPr>
        <p:blipFill>
          <a:blip r:embed="rId2"/>
          <a:stretch>
            <a:fillRect/>
          </a:stretch>
        </p:blipFill>
        <p:spPr>
          <a:xfrm>
            <a:off x="119157" y="1586015"/>
            <a:ext cx="4452843" cy="5136884"/>
          </a:xfrm>
          <a:prstGeom prst="rect">
            <a:avLst/>
          </a:prstGeom>
        </p:spPr>
      </p:pic>
      <p:sp>
        <p:nvSpPr>
          <p:cNvPr id="2" name="標題 1"/>
          <p:cNvSpPr>
            <a:spLocks noGrp="1"/>
          </p:cNvSpPr>
          <p:nvPr>
            <p:ph type="title"/>
          </p:nvPr>
        </p:nvSpPr>
        <p:spPr/>
        <p:txBody>
          <a:bodyPr/>
          <a:lstStyle/>
          <a:p>
            <a:r>
              <a:rPr lang="zh-TW" altLang="en-US" b="1" dirty="0"/>
              <a:t>生涯輔導網站暨面試題庫</a:t>
            </a:r>
          </a:p>
        </p:txBody>
      </p:sp>
      <p:pic>
        <p:nvPicPr>
          <p:cNvPr id="5" name="圖片 4"/>
          <p:cNvPicPr>
            <a:picLocks noChangeAspect="1"/>
          </p:cNvPicPr>
          <p:nvPr/>
        </p:nvPicPr>
        <p:blipFill rotWithShape="1">
          <a:blip r:embed="rId3"/>
          <a:srcRect l="17246" t="10382" r="17956" b="17111"/>
          <a:stretch/>
        </p:blipFill>
        <p:spPr>
          <a:xfrm>
            <a:off x="3980071" y="1629060"/>
            <a:ext cx="8092772" cy="5093839"/>
          </a:xfrm>
          <a:prstGeom prst="rect">
            <a:avLst/>
          </a:prstGeom>
        </p:spPr>
      </p:pic>
      <p:pic>
        <p:nvPicPr>
          <p:cNvPr id="4" name="內容版面配置區 3">
            <a:extLst>
              <a:ext uri="{FF2B5EF4-FFF2-40B4-BE49-F238E27FC236}">
                <a16:creationId xmlns:a16="http://schemas.microsoft.com/office/drawing/2014/main" id="{0A069FAF-EB31-A063-528F-6556D37E90D8}"/>
              </a:ext>
            </a:extLst>
          </p:cNvPr>
          <p:cNvPicPr>
            <a:picLocks noGrp="1" noChangeAspect="1"/>
          </p:cNvPicPr>
          <p:nvPr>
            <p:ph idx="1"/>
          </p:nvPr>
        </p:nvPicPr>
        <p:blipFill>
          <a:blip r:embed="rId4"/>
          <a:stretch>
            <a:fillRect/>
          </a:stretch>
        </p:blipFill>
        <p:spPr>
          <a:xfrm>
            <a:off x="8369690" y="178146"/>
            <a:ext cx="2703543" cy="2703543"/>
          </a:xfrm>
          <a:prstGeom prst="rect">
            <a:avLst/>
          </a:prstGeom>
        </p:spPr>
      </p:pic>
      <p:sp>
        <p:nvSpPr>
          <p:cNvPr id="10" name="矩形 9">
            <a:extLst>
              <a:ext uri="{FF2B5EF4-FFF2-40B4-BE49-F238E27FC236}">
                <a16:creationId xmlns:a16="http://schemas.microsoft.com/office/drawing/2014/main" id="{8695180A-FA72-37FF-A711-F745C8B02273}"/>
              </a:ext>
            </a:extLst>
          </p:cNvPr>
          <p:cNvSpPr/>
          <p:nvPr/>
        </p:nvSpPr>
        <p:spPr>
          <a:xfrm>
            <a:off x="271304" y="5375868"/>
            <a:ext cx="2406581" cy="38183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47438021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標題 2">
            <a:extLst>
              <a:ext uri="{FF2B5EF4-FFF2-40B4-BE49-F238E27FC236}">
                <a16:creationId xmlns:a16="http://schemas.microsoft.com/office/drawing/2014/main" id="{2483402F-8A94-4F72-AE21-17E6EA09BD87}"/>
              </a:ext>
            </a:extLst>
          </p:cNvPr>
          <p:cNvSpPr>
            <a:spLocks noGrp="1"/>
          </p:cNvSpPr>
          <p:nvPr>
            <p:ph type="title"/>
          </p:nvPr>
        </p:nvSpPr>
        <p:spPr>
          <a:xfrm>
            <a:off x="965030" y="963997"/>
            <a:ext cx="3254691" cy="4938361"/>
          </a:xfrm>
        </p:spPr>
        <p:txBody>
          <a:bodyPr anchor="ctr">
            <a:normAutofit/>
          </a:bodyPr>
          <a:lstStyle/>
          <a:p>
            <a:pPr algn="r"/>
            <a:r>
              <a:rPr lang="zh-TW" altLang="en-US" sz="8800" b="1" dirty="0">
                <a:latin typeface="微軟正黑體" panose="020B0604030504040204" pitchFamily="34" charset="-120"/>
                <a:ea typeface="微軟正黑體" panose="020B0604030504040204" pitchFamily="34" charset="-120"/>
              </a:rPr>
              <a:t>結語</a:t>
            </a:r>
          </a:p>
        </p:txBody>
      </p:sp>
      <p:sp>
        <p:nvSpPr>
          <p:cNvPr id="4" name="內容版面配置區 3">
            <a:extLst>
              <a:ext uri="{FF2B5EF4-FFF2-40B4-BE49-F238E27FC236}">
                <a16:creationId xmlns:a16="http://schemas.microsoft.com/office/drawing/2014/main" id="{081D1A34-F5E1-472F-8E02-754F62B5B253}"/>
              </a:ext>
            </a:extLst>
          </p:cNvPr>
          <p:cNvSpPr>
            <a:spLocks noGrp="1"/>
          </p:cNvSpPr>
          <p:nvPr>
            <p:ph idx="1"/>
          </p:nvPr>
        </p:nvSpPr>
        <p:spPr>
          <a:xfrm>
            <a:off x="4563174" y="1178838"/>
            <a:ext cx="6963807" cy="4752051"/>
          </a:xfrm>
        </p:spPr>
        <p:txBody>
          <a:bodyPr anchor="ctr">
            <a:noAutofit/>
          </a:bodyPr>
          <a:lstStyle/>
          <a:p>
            <a:pPr>
              <a:lnSpc>
                <a:spcPct val="100000"/>
              </a:lnSpc>
            </a:pPr>
            <a:r>
              <a:rPr lang="zh-TW" altLang="en-US" sz="3600" b="1" dirty="0">
                <a:latin typeface="微軟正黑體" panose="020B0604030504040204" pitchFamily="34" charset="-120"/>
                <a:ea typeface="微軟正黑體" panose="020B0604030504040204" pitchFamily="34" charset="-120"/>
              </a:rPr>
              <a:t>學測成績最多只佔</a:t>
            </a:r>
            <a:r>
              <a:rPr lang="en-US" altLang="zh-TW" sz="3600" b="1" dirty="0">
                <a:latin typeface="微軟正黑體" panose="020B0604030504040204" pitchFamily="34" charset="-120"/>
                <a:ea typeface="微軟正黑體" panose="020B0604030504040204" pitchFamily="34" charset="-120"/>
              </a:rPr>
              <a:t>50%</a:t>
            </a:r>
            <a:r>
              <a:rPr lang="zh-TW" altLang="en-US" sz="3600" b="1" dirty="0">
                <a:latin typeface="微軟正黑體" panose="020B0604030504040204" pitchFamily="34" charset="-120"/>
                <a:ea typeface="微軟正黑體" panose="020B0604030504040204" pitchFamily="34" charset="-120"/>
              </a:rPr>
              <a:t>，</a:t>
            </a:r>
            <a:br>
              <a:rPr lang="en-US" altLang="zh-TW" sz="3600" b="1" dirty="0">
                <a:latin typeface="微軟正黑體" panose="020B0604030504040204" pitchFamily="34" charset="-120"/>
                <a:ea typeface="微軟正黑體" panose="020B0604030504040204" pitchFamily="34" charset="-120"/>
              </a:rPr>
            </a:br>
            <a:r>
              <a:rPr lang="zh-TW" altLang="en-US" sz="3600" b="1" dirty="0">
                <a:latin typeface="微軟正黑體" panose="020B0604030504040204" pitchFamily="34" charset="-120"/>
                <a:ea typeface="微軟正黑體" panose="020B0604030504040204" pitchFamily="34" charset="-120"/>
              </a:rPr>
              <a:t>仍有</a:t>
            </a:r>
            <a:r>
              <a:rPr lang="en-US" altLang="zh-TW" sz="3600" b="1" dirty="0">
                <a:latin typeface="微軟正黑體" panose="020B0604030504040204" pitchFamily="34" charset="-120"/>
                <a:ea typeface="微軟正黑體" panose="020B0604030504040204" pitchFamily="34" charset="-120"/>
              </a:rPr>
              <a:t>50%</a:t>
            </a:r>
            <a:r>
              <a:rPr lang="zh-TW" altLang="en-US" sz="3600" b="1" dirty="0">
                <a:latin typeface="微軟正黑體" panose="020B0604030504040204" pitchFamily="34" charset="-120"/>
                <a:ea typeface="微軟正黑體" panose="020B0604030504040204" pitchFamily="34" charset="-120"/>
              </a:rPr>
              <a:t>的成績掌握在你的手中！</a:t>
            </a:r>
            <a:endParaRPr lang="en-US" altLang="zh-TW" sz="3600" b="1" dirty="0">
              <a:latin typeface="微軟正黑體" panose="020B0604030504040204" pitchFamily="34" charset="-120"/>
              <a:ea typeface="微軟正黑體" panose="020B0604030504040204" pitchFamily="34" charset="-120"/>
            </a:endParaRPr>
          </a:p>
          <a:p>
            <a:pPr>
              <a:lnSpc>
                <a:spcPct val="100000"/>
              </a:lnSpc>
            </a:pPr>
            <a:r>
              <a:rPr lang="zh-TW" altLang="en-US" sz="3600" b="1" dirty="0">
                <a:latin typeface="微軟正黑體" panose="020B0604030504040204" pitchFamily="34" charset="-120"/>
                <a:ea typeface="微軟正黑體" panose="020B0604030504040204" pitchFamily="34" charset="-120"/>
              </a:rPr>
              <a:t>祝福大家～</a:t>
            </a:r>
            <a:endParaRPr lang="en-US" altLang="zh-TW" sz="3600" b="1" dirty="0">
              <a:latin typeface="微軟正黑體" panose="020B0604030504040204" pitchFamily="34" charset="-120"/>
              <a:ea typeface="微軟正黑體" panose="020B0604030504040204" pitchFamily="34" charset="-120"/>
            </a:endParaRPr>
          </a:p>
          <a:p>
            <a:pPr>
              <a:lnSpc>
                <a:spcPct val="100000"/>
              </a:lnSpc>
            </a:pPr>
            <a:r>
              <a:rPr lang="zh-TW" altLang="en-US" sz="3600" b="1" dirty="0">
                <a:latin typeface="微軟正黑體" panose="020B0604030504040204" pitchFamily="34" charset="-120"/>
                <a:ea typeface="微軟正黑體" panose="020B0604030504040204" pitchFamily="34" charset="-120"/>
              </a:rPr>
              <a:t>好好準備書審和面試，</a:t>
            </a:r>
            <a:endParaRPr lang="en-US" altLang="zh-TW" sz="3600" b="1" dirty="0">
              <a:latin typeface="微軟正黑體" panose="020B0604030504040204" pitchFamily="34" charset="-120"/>
              <a:ea typeface="微軟正黑體" panose="020B0604030504040204" pitchFamily="34" charset="-120"/>
            </a:endParaRPr>
          </a:p>
          <a:p>
            <a:pPr>
              <a:lnSpc>
                <a:spcPct val="100000"/>
              </a:lnSpc>
            </a:pPr>
            <a:r>
              <a:rPr lang="zh-TW" altLang="en-US" sz="3600" b="1" dirty="0">
                <a:latin typeface="微軟正黑體" panose="020B0604030504040204" pitchFamily="34" charset="-120"/>
                <a:ea typeface="微軟正黑體" panose="020B0604030504040204" pitchFamily="34" charset="-120"/>
              </a:rPr>
              <a:t>為自己開啟最佳的大學之門！</a:t>
            </a:r>
            <a:br>
              <a:rPr lang="en-US" altLang="zh-TW" sz="3600" b="1" dirty="0">
                <a:latin typeface="微軟正黑體" panose="020B0604030504040204" pitchFamily="34" charset="-120"/>
                <a:ea typeface="微軟正黑體" panose="020B0604030504040204" pitchFamily="34" charset="-120"/>
              </a:rPr>
            </a:br>
            <a:endParaRPr lang="zh-TW" altLang="en-US" sz="3600" b="1" dirty="0"/>
          </a:p>
        </p:txBody>
      </p:sp>
      <p:sp>
        <p:nvSpPr>
          <p:cNvPr id="5" name="文字方塊 4">
            <a:extLst>
              <a:ext uri="{FF2B5EF4-FFF2-40B4-BE49-F238E27FC236}">
                <a16:creationId xmlns:a16="http://schemas.microsoft.com/office/drawing/2014/main" id="{BDA746FE-6AFA-4513-BA29-2EFF3B68B606}"/>
              </a:ext>
            </a:extLst>
          </p:cNvPr>
          <p:cNvSpPr txBox="1"/>
          <p:nvPr/>
        </p:nvSpPr>
        <p:spPr>
          <a:xfrm>
            <a:off x="4635024" y="5407669"/>
            <a:ext cx="6820108" cy="523220"/>
          </a:xfrm>
          <a:prstGeom prst="rect">
            <a:avLst/>
          </a:prstGeom>
          <a:noFill/>
        </p:spPr>
        <p:txBody>
          <a:bodyPr wrap="square" rtlCol="0">
            <a:spAutoFit/>
          </a:bodyPr>
          <a:lstStyle/>
          <a:p>
            <a:pPr algn="ctr"/>
            <a:r>
              <a:rPr lang="zh-TW" altLang="en-US" sz="2800" dirty="0">
                <a:latin typeface="微軟正黑體" panose="020B0604030504040204" pitchFamily="34" charset="-120"/>
                <a:ea typeface="微軟正黑體" panose="020B0604030504040204" pitchFamily="34" charset="-120"/>
              </a:rPr>
              <a:t>如有任何疑問，請洽詢輔導室陳淯靖老師。</a:t>
            </a:r>
          </a:p>
        </p:txBody>
      </p:sp>
    </p:spTree>
    <p:extLst>
      <p:ext uri="{BB962C8B-B14F-4D97-AF65-F5344CB8AC3E}">
        <p14:creationId xmlns:p14="http://schemas.microsoft.com/office/powerpoint/2010/main" val="34084314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b="1" dirty="0"/>
              <a:t>申請入學志願選填</a:t>
            </a:r>
          </a:p>
        </p:txBody>
      </p:sp>
      <p:sp>
        <p:nvSpPr>
          <p:cNvPr id="3" name="內容版面配置區 2"/>
          <p:cNvSpPr>
            <a:spLocks noGrp="1"/>
          </p:cNvSpPr>
          <p:nvPr>
            <p:ph idx="1"/>
          </p:nvPr>
        </p:nvSpPr>
        <p:spPr>
          <a:xfrm>
            <a:off x="3436964" y="3065409"/>
            <a:ext cx="3252308" cy="3503189"/>
          </a:xfrm>
        </p:spPr>
        <p:txBody>
          <a:bodyPr>
            <a:normAutofit/>
          </a:bodyPr>
          <a:lstStyle/>
          <a:p>
            <a:pPr>
              <a:lnSpc>
                <a:spcPct val="150000"/>
              </a:lnSpc>
            </a:pPr>
            <a:r>
              <a:rPr lang="en-US" altLang="zh-TW" sz="2800" b="1" dirty="0">
                <a:solidFill>
                  <a:srgbClr val="002060"/>
                </a:solidFill>
              </a:rPr>
              <a:t>#</a:t>
            </a:r>
            <a:r>
              <a:rPr lang="zh-TW" altLang="en-US" sz="2800" b="1" dirty="0">
                <a:solidFill>
                  <a:srgbClr val="002060"/>
                </a:solidFill>
              </a:rPr>
              <a:t>落點分析</a:t>
            </a:r>
            <a:endParaRPr lang="en-US" altLang="zh-TW" sz="2800" b="1" dirty="0">
              <a:solidFill>
                <a:srgbClr val="002060"/>
              </a:solidFill>
            </a:endParaRPr>
          </a:p>
          <a:p>
            <a:pPr>
              <a:lnSpc>
                <a:spcPct val="150000"/>
              </a:lnSpc>
            </a:pPr>
            <a:r>
              <a:rPr lang="en-US" altLang="zh-TW" sz="2800" b="1" dirty="0">
                <a:solidFill>
                  <a:srgbClr val="002060"/>
                </a:solidFill>
              </a:rPr>
              <a:t>#</a:t>
            </a:r>
            <a:r>
              <a:rPr lang="zh-TW" altLang="en-US" sz="2800" b="1" dirty="0">
                <a:solidFill>
                  <a:srgbClr val="002060"/>
                </a:solidFill>
              </a:rPr>
              <a:t>採計調整</a:t>
            </a:r>
            <a:endParaRPr lang="en-US" altLang="zh-TW" sz="2800" b="1" dirty="0">
              <a:solidFill>
                <a:srgbClr val="002060"/>
              </a:solidFill>
            </a:endParaRPr>
          </a:p>
          <a:p>
            <a:pPr>
              <a:lnSpc>
                <a:spcPct val="150000"/>
              </a:lnSpc>
            </a:pPr>
            <a:r>
              <a:rPr lang="en-US" altLang="zh-TW" sz="2800" b="1" dirty="0">
                <a:solidFill>
                  <a:srgbClr val="002060"/>
                </a:solidFill>
              </a:rPr>
              <a:t>#</a:t>
            </a:r>
            <a:r>
              <a:rPr lang="zh-TW" altLang="en-US" sz="2800" b="1" dirty="0">
                <a:solidFill>
                  <a:srgbClr val="002060"/>
                </a:solidFill>
              </a:rPr>
              <a:t>歷年錄取狀況</a:t>
            </a:r>
            <a:endParaRPr lang="en-US" altLang="zh-TW" sz="2800" b="1" dirty="0">
              <a:solidFill>
                <a:srgbClr val="002060"/>
              </a:solidFill>
            </a:endParaRPr>
          </a:p>
          <a:p>
            <a:pPr>
              <a:lnSpc>
                <a:spcPct val="150000"/>
              </a:lnSpc>
            </a:pPr>
            <a:r>
              <a:rPr lang="en-US" altLang="zh-TW" sz="2800" b="1" dirty="0">
                <a:solidFill>
                  <a:srgbClr val="002060"/>
                </a:solidFill>
              </a:rPr>
              <a:t>#</a:t>
            </a:r>
            <a:r>
              <a:rPr lang="zh-TW" altLang="en-US" sz="2800" b="1" dirty="0">
                <a:solidFill>
                  <a:srgbClr val="002060"/>
                </a:solidFill>
              </a:rPr>
              <a:t>優勢科目</a:t>
            </a:r>
            <a:r>
              <a:rPr lang="en-US" altLang="zh-TW" sz="2800" b="1" dirty="0">
                <a:solidFill>
                  <a:srgbClr val="002060"/>
                </a:solidFill>
              </a:rPr>
              <a:t>/</a:t>
            </a:r>
            <a:r>
              <a:rPr lang="zh-TW" altLang="en-US" sz="2800" b="1" dirty="0">
                <a:solidFill>
                  <a:srgbClr val="002060"/>
                </a:solidFill>
              </a:rPr>
              <a:t>身分</a:t>
            </a:r>
            <a:endParaRPr lang="en-US" altLang="zh-TW" sz="2800" b="1" dirty="0">
              <a:solidFill>
                <a:srgbClr val="002060"/>
              </a:solidFill>
            </a:endParaRPr>
          </a:p>
          <a:p>
            <a:pPr marL="4572" lvl="1" indent="0">
              <a:lnSpc>
                <a:spcPct val="150000"/>
              </a:lnSpc>
              <a:buNone/>
            </a:pPr>
            <a:endParaRPr lang="en-US" altLang="zh-TW" sz="2800" dirty="0"/>
          </a:p>
          <a:p>
            <a:pPr lvl="2"/>
            <a:endParaRPr lang="en-US" altLang="zh-TW" sz="2400" dirty="0"/>
          </a:p>
        </p:txBody>
      </p:sp>
      <p:sp>
        <p:nvSpPr>
          <p:cNvPr id="4" name="橢圓 3">
            <a:extLst>
              <a:ext uri="{FF2B5EF4-FFF2-40B4-BE49-F238E27FC236}">
                <a16:creationId xmlns:a16="http://schemas.microsoft.com/office/drawing/2014/main" id="{C7F61F07-CB97-7A51-7EBD-EE918BAFCCB4}"/>
              </a:ext>
            </a:extLst>
          </p:cNvPr>
          <p:cNvSpPr/>
          <p:nvPr/>
        </p:nvSpPr>
        <p:spPr>
          <a:xfrm>
            <a:off x="-855106" y="2776008"/>
            <a:ext cx="4219574" cy="408199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4800" dirty="0"/>
              <a:t>申請入學</a:t>
            </a:r>
          </a:p>
        </p:txBody>
      </p:sp>
      <p:sp>
        <p:nvSpPr>
          <p:cNvPr id="8" name="文字方塊 7">
            <a:hlinkClick r:id="rId2" action="ppaction://hlinksldjump"/>
            <a:extLst>
              <a:ext uri="{FF2B5EF4-FFF2-40B4-BE49-F238E27FC236}">
                <a16:creationId xmlns:a16="http://schemas.microsoft.com/office/drawing/2014/main" id="{99C484DA-9161-C680-FC90-04A4537F9373}"/>
              </a:ext>
            </a:extLst>
          </p:cNvPr>
          <p:cNvSpPr txBox="1"/>
          <p:nvPr/>
        </p:nvSpPr>
        <p:spPr>
          <a:xfrm>
            <a:off x="2970723" y="2061045"/>
            <a:ext cx="6633683" cy="646331"/>
          </a:xfrm>
          <a:prstGeom prst="rect">
            <a:avLst/>
          </a:prstGeom>
          <a:noFill/>
        </p:spPr>
        <p:txBody>
          <a:bodyPr wrap="square">
            <a:spAutoFit/>
          </a:bodyPr>
          <a:lstStyle/>
          <a:p>
            <a:r>
              <a:rPr lang="zh-TW" altLang="en-US" sz="3600" b="1" dirty="0">
                <a:solidFill>
                  <a:srgbClr val="FF0000"/>
                </a:solidFill>
              </a:rPr>
              <a:t>我有機會錄取我想就讀的校系</a:t>
            </a:r>
            <a:r>
              <a:rPr lang="en-US" altLang="zh-TW" sz="3600" b="1" dirty="0">
                <a:solidFill>
                  <a:srgbClr val="FF0000"/>
                </a:solidFill>
              </a:rPr>
              <a:t>?</a:t>
            </a:r>
          </a:p>
        </p:txBody>
      </p:sp>
    </p:spTree>
    <p:extLst>
      <p:ext uri="{BB962C8B-B14F-4D97-AF65-F5344CB8AC3E}">
        <p14:creationId xmlns:p14="http://schemas.microsoft.com/office/powerpoint/2010/main" val="533392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1000"/>
                                        <p:tgtEl>
                                          <p:spTgt spid="3">
                                            <p:txEl>
                                              <p:pRg st="0" end="0"/>
                                            </p:txEl>
                                          </p:spTgt>
                                        </p:tgtEl>
                                      </p:cBhvr>
                                    </p:animEffect>
                                    <p:anim calcmode="lin" valueType="num">
                                      <p:cBhvr>
                                        <p:cTn id="19"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fade">
                                      <p:cBhvr>
                                        <p:cTn id="25" dur="1000"/>
                                        <p:tgtEl>
                                          <p:spTgt spid="3">
                                            <p:txEl>
                                              <p:pRg st="1" end="1"/>
                                            </p:txEl>
                                          </p:spTgt>
                                        </p:tgtEl>
                                      </p:cBhvr>
                                    </p:animEffect>
                                    <p:anim calcmode="lin" valueType="num">
                                      <p:cBhvr>
                                        <p:cTn id="26"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fade">
                                      <p:cBhvr>
                                        <p:cTn id="32" dur="1000"/>
                                        <p:tgtEl>
                                          <p:spTgt spid="3">
                                            <p:txEl>
                                              <p:pRg st="2" end="2"/>
                                            </p:txEl>
                                          </p:spTgt>
                                        </p:tgtEl>
                                      </p:cBhvr>
                                    </p:animEffect>
                                    <p:anim calcmode="lin" valueType="num">
                                      <p:cBhvr>
                                        <p:cTn id="3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3">
                                            <p:txEl>
                                              <p:pRg st="3" end="3"/>
                                            </p:txEl>
                                          </p:spTgt>
                                        </p:tgtEl>
                                        <p:attrNameLst>
                                          <p:attrName>style.visibility</p:attrName>
                                        </p:attrNameLst>
                                      </p:cBhvr>
                                      <p:to>
                                        <p:strVal val="visible"/>
                                      </p:to>
                                    </p:set>
                                    <p:animEffect transition="in" filter="fade">
                                      <p:cBhvr>
                                        <p:cTn id="39" dur="1000"/>
                                        <p:tgtEl>
                                          <p:spTgt spid="3">
                                            <p:txEl>
                                              <p:pRg st="3" end="3"/>
                                            </p:txEl>
                                          </p:spTgt>
                                        </p:tgtEl>
                                      </p:cBhvr>
                                    </p:animEffect>
                                    <p:anim calcmode="lin" valueType="num">
                                      <p:cBhvr>
                                        <p:cTn id="4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4AF6750-92A2-8A3A-87E0-2A2A1EEDA4E2}"/>
              </a:ext>
            </a:extLst>
          </p:cNvPr>
          <p:cNvSpPr>
            <a:spLocks noGrp="1"/>
          </p:cNvSpPr>
          <p:nvPr>
            <p:ph type="title"/>
          </p:nvPr>
        </p:nvSpPr>
        <p:spPr/>
        <p:txBody>
          <a:bodyPr/>
          <a:lstStyle/>
          <a:p>
            <a:r>
              <a:rPr lang="zh-TW" altLang="en-US" b="1" dirty="0"/>
              <a:t>落點分析</a:t>
            </a:r>
          </a:p>
        </p:txBody>
      </p:sp>
      <p:sp>
        <p:nvSpPr>
          <p:cNvPr id="3" name="文字方塊 2">
            <a:extLst>
              <a:ext uri="{FF2B5EF4-FFF2-40B4-BE49-F238E27FC236}">
                <a16:creationId xmlns:a16="http://schemas.microsoft.com/office/drawing/2014/main" id="{2D0B56A3-7A90-A441-F66D-699A1666F1E3}"/>
              </a:ext>
            </a:extLst>
          </p:cNvPr>
          <p:cNvSpPr txBox="1"/>
          <p:nvPr/>
        </p:nvSpPr>
        <p:spPr>
          <a:xfrm>
            <a:off x="5631460" y="559191"/>
            <a:ext cx="5365102" cy="769441"/>
          </a:xfrm>
          <a:prstGeom prst="rect">
            <a:avLst/>
          </a:prstGeom>
          <a:noFill/>
        </p:spPr>
        <p:txBody>
          <a:bodyPr wrap="square" rtlCol="0">
            <a:spAutoFit/>
          </a:bodyPr>
          <a:lstStyle/>
          <a:p>
            <a:r>
              <a:rPr lang="zh-TW" altLang="en-US" sz="4400" b="1" dirty="0">
                <a:solidFill>
                  <a:srgbClr val="FF0000"/>
                </a:solidFill>
              </a:rPr>
              <a:t>落點分析至少做三套</a:t>
            </a:r>
          </a:p>
        </p:txBody>
      </p:sp>
      <p:sp>
        <p:nvSpPr>
          <p:cNvPr id="4" name="文字方塊 3">
            <a:extLst>
              <a:ext uri="{FF2B5EF4-FFF2-40B4-BE49-F238E27FC236}">
                <a16:creationId xmlns:a16="http://schemas.microsoft.com/office/drawing/2014/main" id="{28E47A95-E8F6-83AE-AEB3-A80B549D46EE}"/>
              </a:ext>
            </a:extLst>
          </p:cNvPr>
          <p:cNvSpPr txBox="1"/>
          <p:nvPr/>
        </p:nvSpPr>
        <p:spPr>
          <a:xfrm>
            <a:off x="5283117" y="1414474"/>
            <a:ext cx="6061788" cy="2014526"/>
          </a:xfrm>
          <a:prstGeom prst="rect">
            <a:avLst/>
          </a:prstGeom>
          <a:noFill/>
        </p:spPr>
        <p:txBody>
          <a:bodyPr wrap="square" rtlCol="0">
            <a:spAutoFit/>
          </a:bodyPr>
          <a:lstStyle/>
          <a:p>
            <a:pPr algn="ctr">
              <a:lnSpc>
                <a:spcPct val="150000"/>
              </a:lnSpc>
            </a:pPr>
            <a:r>
              <a:rPr lang="zh-TW" altLang="en-US" sz="4400" dirty="0"/>
              <a:t>落點分析僅為預估</a:t>
            </a:r>
            <a:endParaRPr lang="en-US" altLang="zh-TW" sz="4400" dirty="0"/>
          </a:p>
          <a:p>
            <a:pPr algn="ctr">
              <a:lnSpc>
                <a:spcPct val="150000"/>
              </a:lnSpc>
            </a:pPr>
            <a:r>
              <a:rPr lang="zh-TW" altLang="en-US" sz="4400" dirty="0"/>
              <a:t>無法代表真實錄取狀況</a:t>
            </a:r>
            <a:endParaRPr lang="en-US" altLang="zh-TW" sz="4400" dirty="0"/>
          </a:p>
        </p:txBody>
      </p:sp>
      <p:sp>
        <p:nvSpPr>
          <p:cNvPr id="7" name="文字方塊 6">
            <a:extLst>
              <a:ext uri="{FF2B5EF4-FFF2-40B4-BE49-F238E27FC236}">
                <a16:creationId xmlns:a16="http://schemas.microsoft.com/office/drawing/2014/main" id="{EFE8DC65-BB46-2BEB-8B1B-146F88D5BE60}"/>
              </a:ext>
            </a:extLst>
          </p:cNvPr>
          <p:cNvSpPr txBox="1"/>
          <p:nvPr/>
        </p:nvSpPr>
        <p:spPr>
          <a:xfrm>
            <a:off x="311594" y="5277292"/>
            <a:ext cx="4670953" cy="769441"/>
          </a:xfrm>
          <a:prstGeom prst="rect">
            <a:avLst/>
          </a:prstGeom>
          <a:noFill/>
        </p:spPr>
        <p:txBody>
          <a:bodyPr wrap="square">
            <a:spAutoFit/>
          </a:bodyPr>
          <a:lstStyle/>
          <a:p>
            <a:r>
              <a:rPr lang="zh-TW" altLang="en-US" sz="4400" b="1" dirty="0">
                <a:solidFill>
                  <a:srgbClr val="FF0000"/>
                </a:solidFill>
                <a:latin typeface="微軟正黑體" panose="020B0604030504040204" pitchFamily="34" charset="-120"/>
                <a:ea typeface="微軟正黑體" panose="020B0604030504040204" pitchFamily="34" charset="-120"/>
              </a:rPr>
              <a:t>夢幻</a:t>
            </a:r>
            <a:r>
              <a:rPr lang="zh-TW" altLang="en-US" sz="4400" b="1" dirty="0">
                <a:latin typeface="微軟正黑體" panose="020B0604030504040204" pitchFamily="34" charset="-120"/>
                <a:ea typeface="微軟正黑體" panose="020B0604030504040204" pitchFamily="34" charset="-120"/>
              </a:rPr>
              <a:t>、</a:t>
            </a:r>
            <a:r>
              <a:rPr lang="zh-TW" altLang="en-US" sz="4400" b="1" dirty="0">
                <a:solidFill>
                  <a:srgbClr val="0000FF"/>
                </a:solidFill>
                <a:latin typeface="微軟正黑體" panose="020B0604030504040204" pitchFamily="34" charset="-120"/>
                <a:ea typeface="微軟正黑體" panose="020B0604030504040204" pitchFamily="34" charset="-120"/>
              </a:rPr>
              <a:t>務實</a:t>
            </a:r>
            <a:r>
              <a:rPr lang="zh-TW" altLang="en-US" sz="4400" b="1" dirty="0">
                <a:latin typeface="微軟正黑體" panose="020B0604030504040204" pitchFamily="34" charset="-120"/>
                <a:ea typeface="微軟正黑體" panose="020B0604030504040204" pitchFamily="34" charset="-120"/>
              </a:rPr>
              <a:t>、</a:t>
            </a:r>
            <a:r>
              <a:rPr lang="zh-TW" altLang="en-US" sz="4400" b="1" dirty="0">
                <a:solidFill>
                  <a:srgbClr val="006600"/>
                </a:solidFill>
                <a:latin typeface="微軟正黑體" panose="020B0604030504040204" pitchFamily="34" charset="-120"/>
                <a:ea typeface="微軟正黑體" panose="020B0604030504040204" pitchFamily="34" charset="-120"/>
              </a:rPr>
              <a:t>保底</a:t>
            </a:r>
            <a:endParaRPr lang="zh-TW" altLang="en-US" sz="4400" dirty="0"/>
          </a:p>
        </p:txBody>
      </p:sp>
      <p:sp>
        <p:nvSpPr>
          <p:cNvPr id="8" name="文字方塊 7">
            <a:extLst>
              <a:ext uri="{FF2B5EF4-FFF2-40B4-BE49-F238E27FC236}">
                <a16:creationId xmlns:a16="http://schemas.microsoft.com/office/drawing/2014/main" id="{F027574F-48A1-2658-3C37-761FBA3ADCEE}"/>
              </a:ext>
            </a:extLst>
          </p:cNvPr>
          <p:cNvSpPr txBox="1"/>
          <p:nvPr/>
        </p:nvSpPr>
        <p:spPr>
          <a:xfrm>
            <a:off x="5283117" y="3621108"/>
            <a:ext cx="6517463" cy="2763129"/>
          </a:xfrm>
          <a:prstGeom prst="rect">
            <a:avLst/>
          </a:prstGeom>
          <a:solidFill>
            <a:schemeClr val="tx2">
              <a:lumMod val="10000"/>
              <a:lumOff val="90000"/>
            </a:schemeClr>
          </a:solidFill>
          <a:ln w="57150">
            <a:solidFill>
              <a:srgbClr val="002060"/>
            </a:solidFill>
          </a:ln>
        </p:spPr>
        <p:txBody>
          <a:bodyPr wrap="square" rtlCol="0">
            <a:spAutoFit/>
          </a:bodyPr>
          <a:lstStyle/>
          <a:p>
            <a:pPr>
              <a:lnSpc>
                <a:spcPct val="150000"/>
              </a:lnSpc>
            </a:pPr>
            <a:r>
              <a:rPr lang="zh-TW" altLang="en-US" sz="4000" b="1" dirty="0"/>
              <a:t>申請入學落點影響因素</a:t>
            </a:r>
            <a:br>
              <a:rPr lang="en-US" altLang="zh-TW" sz="4000" dirty="0"/>
            </a:br>
            <a:r>
              <a:rPr lang="en-US" altLang="zh-TW" sz="4000" dirty="0"/>
              <a:t>1. </a:t>
            </a:r>
            <a:r>
              <a:rPr lang="zh-TW" altLang="en-US" sz="4000" dirty="0"/>
              <a:t>請注意大學</a:t>
            </a:r>
            <a:r>
              <a:rPr lang="zh-TW" altLang="en-US" sz="4000" b="1" u="sng" dirty="0">
                <a:solidFill>
                  <a:srgbClr val="00B050"/>
                </a:solidFill>
              </a:rPr>
              <a:t>調整採計標準</a:t>
            </a:r>
            <a:br>
              <a:rPr lang="en-US" altLang="zh-TW" sz="4000" dirty="0"/>
            </a:br>
            <a:r>
              <a:rPr lang="en-US" altLang="zh-TW" sz="4000" dirty="0"/>
              <a:t>2. </a:t>
            </a:r>
            <a:r>
              <a:rPr lang="zh-TW" altLang="en-US" sz="4000" dirty="0"/>
              <a:t>同學報名狀況</a:t>
            </a:r>
            <a:endParaRPr lang="en-US" altLang="zh-TW" sz="4000" dirty="0"/>
          </a:p>
        </p:txBody>
      </p:sp>
      <p:pic>
        <p:nvPicPr>
          <p:cNvPr id="13" name="圖片 12">
            <a:extLst>
              <a:ext uri="{FF2B5EF4-FFF2-40B4-BE49-F238E27FC236}">
                <a16:creationId xmlns:a16="http://schemas.microsoft.com/office/drawing/2014/main" id="{643735D6-9CBE-4140-8215-24F360615525}"/>
              </a:ext>
            </a:extLst>
          </p:cNvPr>
          <p:cNvPicPr>
            <a:picLocks noChangeAspect="1"/>
          </p:cNvPicPr>
          <p:nvPr/>
        </p:nvPicPr>
        <p:blipFill>
          <a:blip r:embed="rId2"/>
          <a:stretch>
            <a:fillRect/>
          </a:stretch>
        </p:blipFill>
        <p:spPr>
          <a:xfrm>
            <a:off x="1030666" y="1899632"/>
            <a:ext cx="3058735" cy="3058735"/>
          </a:xfrm>
          <a:prstGeom prst="rect">
            <a:avLst/>
          </a:prstGeom>
        </p:spPr>
      </p:pic>
    </p:spTree>
    <p:extLst>
      <p:ext uri="{BB962C8B-B14F-4D97-AF65-F5344CB8AC3E}">
        <p14:creationId xmlns:p14="http://schemas.microsoft.com/office/powerpoint/2010/main" val="2817093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1000"/>
                                        <p:tgtEl>
                                          <p:spTgt spid="7"/>
                                        </p:tgtEl>
                                      </p:cBhvr>
                                    </p:animEffect>
                                    <p:anim calcmode="lin" valueType="num">
                                      <p:cBhvr>
                                        <p:cTn id="21" dur="1000" fill="hold"/>
                                        <p:tgtEl>
                                          <p:spTgt spid="7"/>
                                        </p:tgtEl>
                                        <p:attrNameLst>
                                          <p:attrName>ppt_x</p:attrName>
                                        </p:attrNameLst>
                                      </p:cBhvr>
                                      <p:tavLst>
                                        <p:tav tm="0">
                                          <p:val>
                                            <p:strVal val="#ppt_x"/>
                                          </p:val>
                                        </p:tav>
                                        <p:tav tm="100000">
                                          <p:val>
                                            <p:strVal val="#ppt_x"/>
                                          </p:val>
                                        </p:tav>
                                      </p:tavLst>
                                    </p:anim>
                                    <p:anim calcmode="lin" valueType="num">
                                      <p:cBhvr>
                                        <p:cTn id="2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7" grpId="0"/>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D4E085B-EEB1-4DB7-8922-C3D5BE1CA0B5}"/>
              </a:ext>
            </a:extLst>
          </p:cNvPr>
          <p:cNvSpPr>
            <a:spLocks noGrp="1"/>
          </p:cNvSpPr>
          <p:nvPr>
            <p:ph type="title"/>
          </p:nvPr>
        </p:nvSpPr>
        <p:spPr/>
        <p:txBody>
          <a:bodyPr/>
          <a:lstStyle/>
          <a:p>
            <a:endParaRPr lang="zh-TW" altLang="en-US"/>
          </a:p>
        </p:txBody>
      </p:sp>
      <p:sp>
        <p:nvSpPr>
          <p:cNvPr id="3" name="內容版面配置區 2">
            <a:extLst>
              <a:ext uri="{FF2B5EF4-FFF2-40B4-BE49-F238E27FC236}">
                <a16:creationId xmlns:a16="http://schemas.microsoft.com/office/drawing/2014/main" id="{CF707D26-CCCD-4541-B975-9F3072054DA9}"/>
              </a:ext>
            </a:extLst>
          </p:cNvPr>
          <p:cNvSpPr>
            <a:spLocks noGrp="1"/>
          </p:cNvSpPr>
          <p:nvPr>
            <p:ph idx="1"/>
          </p:nvPr>
        </p:nvSpPr>
        <p:spPr/>
        <p:txBody>
          <a:bodyPr/>
          <a:lstStyle/>
          <a:p>
            <a:endParaRPr lang="zh-TW" altLang="en-US"/>
          </a:p>
        </p:txBody>
      </p:sp>
      <p:pic>
        <p:nvPicPr>
          <p:cNvPr id="7" name="圖片 6">
            <a:extLst>
              <a:ext uri="{FF2B5EF4-FFF2-40B4-BE49-F238E27FC236}">
                <a16:creationId xmlns:a16="http://schemas.microsoft.com/office/drawing/2014/main" id="{60BF7814-37A9-43B4-B8F7-EAF2CFBCC12F}"/>
              </a:ext>
            </a:extLst>
          </p:cNvPr>
          <p:cNvPicPr>
            <a:picLocks noChangeAspect="1"/>
          </p:cNvPicPr>
          <p:nvPr/>
        </p:nvPicPr>
        <p:blipFill rotWithShape="1">
          <a:blip r:embed="rId2"/>
          <a:srcRect t="3270"/>
          <a:stretch/>
        </p:blipFill>
        <p:spPr>
          <a:xfrm>
            <a:off x="469919" y="265579"/>
            <a:ext cx="11252162" cy="6326842"/>
          </a:xfrm>
          <a:prstGeom prst="rect">
            <a:avLst/>
          </a:prstGeom>
        </p:spPr>
      </p:pic>
      <p:sp>
        <p:nvSpPr>
          <p:cNvPr id="8" name="矩形 7">
            <a:extLst>
              <a:ext uri="{FF2B5EF4-FFF2-40B4-BE49-F238E27FC236}">
                <a16:creationId xmlns:a16="http://schemas.microsoft.com/office/drawing/2014/main" id="{59646400-0DB6-4BE6-9AFB-E6321536B3B8}"/>
              </a:ext>
            </a:extLst>
          </p:cNvPr>
          <p:cNvSpPr/>
          <p:nvPr/>
        </p:nvSpPr>
        <p:spPr>
          <a:xfrm>
            <a:off x="2523067" y="3369838"/>
            <a:ext cx="8906932" cy="104976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025768389"/>
      </p:ext>
    </p:extLst>
  </p:cSld>
  <p:clrMapOvr>
    <a:masterClrMapping/>
  </p:clrMapOvr>
</p:sld>
</file>

<file path=ppt/theme/theme1.xml><?xml version="1.0" encoding="utf-8"?>
<a:theme xmlns:a="http://schemas.openxmlformats.org/drawingml/2006/main" name="都會">
  <a:themeElements>
    <a:clrScheme name="都會">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自訂 4">
      <a:majorFont>
        <a:latin typeface="Calibri Light"/>
        <a:ea typeface="微軟正黑體"/>
        <a:cs typeface=""/>
      </a:majorFont>
      <a:minorFont>
        <a:latin typeface="Calibri Light"/>
        <a:ea typeface="微軟正黑體"/>
        <a:cs typeface=""/>
      </a:minorFont>
    </a:fontScheme>
    <a:fmtScheme name="都會">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都會</Template>
  <TotalTime>3579</TotalTime>
  <Words>2390</Words>
  <Application>Microsoft Office PowerPoint</Application>
  <PresentationFormat>寬螢幕</PresentationFormat>
  <Paragraphs>251</Paragraphs>
  <Slides>63</Slides>
  <Notes>0</Notes>
  <HiddenSlides>0</HiddenSlides>
  <MMClips>0</MMClips>
  <ScaleCrop>false</ScaleCrop>
  <HeadingPairs>
    <vt:vector size="6" baseType="variant">
      <vt:variant>
        <vt:lpstr>使用字型</vt:lpstr>
      </vt:variant>
      <vt:variant>
        <vt:i4>10</vt:i4>
      </vt:variant>
      <vt:variant>
        <vt:lpstr>佈景主題</vt:lpstr>
      </vt:variant>
      <vt:variant>
        <vt:i4>1</vt:i4>
      </vt:variant>
      <vt:variant>
        <vt:lpstr>投影片標題</vt:lpstr>
      </vt:variant>
      <vt:variant>
        <vt:i4>63</vt:i4>
      </vt:variant>
    </vt:vector>
  </HeadingPairs>
  <TitlesOfParts>
    <vt:vector size="74" baseType="lpstr">
      <vt:lpstr>Microsoft YaHei</vt:lpstr>
      <vt:lpstr>Microsoft JhengHei</vt:lpstr>
      <vt:lpstr>Microsoft JhengHei</vt:lpstr>
      <vt:lpstr>標楷體</vt:lpstr>
      <vt:lpstr>Arial</vt:lpstr>
      <vt:lpstr>Calibri</vt:lpstr>
      <vt:lpstr>Calibri Light</vt:lpstr>
      <vt:lpstr>Montserrat</vt:lpstr>
      <vt:lpstr>Times New Roman</vt:lpstr>
      <vt:lpstr>Wingdings</vt:lpstr>
      <vt:lpstr>都會</vt:lpstr>
      <vt:lpstr>114學年度大學暨科大 個人申請輔導說明會</vt:lpstr>
      <vt:lpstr>小提醒</vt:lpstr>
      <vt:lpstr>PowerPoint 簡報</vt:lpstr>
      <vt:lpstr>115申請入學重要時程</vt:lpstr>
      <vt:lpstr>PowerPoint 簡報</vt:lpstr>
      <vt:lpstr>PowerPoint 簡報</vt:lpstr>
      <vt:lpstr>申請入學志願選填</vt:lpstr>
      <vt:lpstr>落點分析</vt:lpstr>
      <vt:lpstr>PowerPoint 簡報</vt:lpstr>
      <vt:lpstr>我要怎麼進行志願選填呢?</vt:lpstr>
      <vt:lpstr>PowerPoint 簡報</vt:lpstr>
      <vt:lpstr>中央大學</vt:lpstr>
      <vt:lpstr>中央大學</vt:lpstr>
      <vt:lpstr>PowerPoint 簡報</vt:lpstr>
      <vt:lpstr>PowerPoint 簡報</vt:lpstr>
      <vt:lpstr>外加名額篩選說明--願景計畫生</vt:lpstr>
      <vt:lpstr>願景計畫外加名額</vt:lpstr>
      <vt:lpstr>外加名額篩選說明--原住民考生</vt:lpstr>
      <vt:lpstr>申請入學?分科測驗?</vt:lpstr>
      <vt:lpstr>第一階段篩選結果公告後</vt:lpstr>
      <vt:lpstr>個人密碼設定</vt:lpstr>
      <vt:lpstr>PowerPoint 簡報</vt:lpstr>
      <vt:lpstr>PowerPoint 簡報</vt:lpstr>
      <vt:lpstr>PowerPoint 簡報</vt:lpstr>
      <vt:lpstr>PowerPoint 簡報</vt:lpstr>
      <vt:lpstr>書審資料上傳</vt:lpstr>
      <vt:lpstr>書審資料上傳</vt:lpstr>
      <vt:lpstr>書審資料上傳</vt:lpstr>
      <vt:lpstr>PowerPoint 簡報</vt:lpstr>
      <vt:lpstr>PowerPoint 簡報</vt:lpstr>
      <vt:lpstr>PowerPoint 簡報</vt:lpstr>
      <vt:lpstr>PowerPoint 簡報</vt:lpstr>
      <vt:lpstr>PowerPoint 簡報</vt:lpstr>
      <vt:lpstr>書面審查資料準備</vt:lpstr>
      <vt:lpstr>PowerPoint 簡報</vt:lpstr>
      <vt:lpstr>PowerPoint 簡報</vt:lpstr>
      <vt:lpstr>PowerPoint 簡報</vt:lpstr>
      <vt:lpstr>PowerPoint 簡報</vt:lpstr>
      <vt:lpstr>敘寫學習歷程自述</vt:lpstr>
      <vt:lpstr>多元表現綜整心得(補充)</vt:lpstr>
      <vt:lpstr>第二階段放榜後</vt:lpstr>
      <vt:lpstr>PowerPoint 簡報</vt:lpstr>
      <vt:lpstr>網路登記就讀志願序</vt:lpstr>
      <vt:lpstr>PowerPoint 簡報</vt:lpstr>
      <vt:lpstr>PowerPoint 簡報</vt:lpstr>
      <vt:lpstr>PowerPoint 簡報</vt:lpstr>
      <vt:lpstr>相關規定</vt:lpstr>
      <vt:lpstr>放棄入學資格之處理</vt:lpstr>
      <vt:lpstr>個人申請的注意事項</vt:lpstr>
      <vt:lpstr>科大申請</vt:lpstr>
      <vt:lpstr>簡章查詢</vt:lpstr>
      <vt:lpstr>PowerPoint 簡報</vt:lpstr>
      <vt:lpstr>PowerPoint 簡報</vt:lpstr>
      <vt:lpstr>PowerPoint 簡報</vt:lpstr>
      <vt:lpstr>PowerPoint 簡報</vt:lpstr>
      <vt:lpstr>PowerPoint 簡報</vt:lpstr>
      <vt:lpstr>PowerPoint 簡報</vt:lpstr>
      <vt:lpstr>最後的建議</vt:lpstr>
      <vt:lpstr>拜師帖</vt:lpstr>
      <vt:lpstr>重要升學輔導活動提醒(均須先報名)</vt:lpstr>
      <vt:lpstr>報名網址</vt:lpstr>
      <vt:lpstr>生涯輔導網站暨面試題庫</vt:lpstr>
      <vt:lpstr>結語</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111學年度大學暨科大 個人申請輔導說明會</dc:title>
  <dc:creator>Ann Chen</dc:creator>
  <cp:lastModifiedBy>user</cp:lastModifiedBy>
  <cp:revision>77</cp:revision>
  <cp:lastPrinted>2026-03-06T00:07:29Z</cp:lastPrinted>
  <dcterms:created xsi:type="dcterms:W3CDTF">2022-03-02T13:18:15Z</dcterms:created>
  <dcterms:modified xsi:type="dcterms:W3CDTF">2026-03-06T02:43:09Z</dcterms:modified>
</cp:coreProperties>
</file>